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emf" ContentType="image/x-em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9.xml" ContentType="application/vnd.openxmlformats-officedocument.presentationml.tags+xml"/>
  <Override PartName="/ppt/notesSlides/notesSlide20.xml" ContentType="application/vnd.openxmlformats-officedocument.presentationml.notesSlide+xml"/>
  <Override PartName="/ppt/tags/tag10.xml" ContentType="application/vnd.openxmlformats-officedocument.presentationml.tags+xml"/>
  <Override PartName="/ppt/notesSlides/notesSlide21.xml" ContentType="application/vnd.openxmlformats-officedocument.presentationml.notesSlide+xml"/>
  <Override PartName="/ppt/tags/tag11.xml" ContentType="application/vnd.openxmlformats-officedocument.presentationml.tags+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2.xml" ContentType="application/vnd.openxmlformats-officedocument.presentationml.tags+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3.xml" ContentType="application/vnd.openxmlformats-officedocument.presentationml.tags+xml"/>
  <Override PartName="/ppt/notesSlides/notesSlide2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4.xml" ContentType="application/vnd.openxmlformats-officedocument.presentationml.tags+xml"/>
  <Override PartName="/ppt/notesSlides/notesSlide2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5.xml" ContentType="application/vnd.openxmlformats-officedocument.presentationml.tags+xml"/>
  <Override PartName="/ppt/notesSlides/notesSlide2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6.xml" ContentType="application/vnd.openxmlformats-officedocument.presentationml.tags+xml"/>
  <Override PartName="/ppt/notesSlides/notesSlide2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7.xml" ContentType="application/vnd.openxmlformats-officedocument.presentationml.tags+xml"/>
  <Override PartName="/ppt/notesSlides/notesSlide28.xml" ContentType="application/vnd.openxmlformats-officedocument.presentationml.notesSlide+xml"/>
  <Override PartName="/ppt/tags/tag18.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9.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96"/>
  </p:notesMasterIdLst>
  <p:handoutMasterIdLst>
    <p:handoutMasterId r:id="rId97"/>
  </p:handoutMasterIdLst>
  <p:sldIdLst>
    <p:sldId id="256" r:id="rId5"/>
    <p:sldId id="331" r:id="rId6"/>
    <p:sldId id="332" r:id="rId7"/>
    <p:sldId id="334" r:id="rId8"/>
    <p:sldId id="365" r:id="rId9"/>
    <p:sldId id="366" r:id="rId10"/>
    <p:sldId id="367" r:id="rId11"/>
    <p:sldId id="368" r:id="rId12"/>
    <p:sldId id="364" r:id="rId13"/>
    <p:sldId id="406" r:id="rId14"/>
    <p:sldId id="370" r:id="rId15"/>
    <p:sldId id="356" r:id="rId16"/>
    <p:sldId id="357" r:id="rId17"/>
    <p:sldId id="358" r:id="rId18"/>
    <p:sldId id="359" r:id="rId19"/>
    <p:sldId id="360" r:id="rId20"/>
    <p:sldId id="361" r:id="rId21"/>
    <p:sldId id="345" r:id="rId22"/>
    <p:sldId id="346" r:id="rId23"/>
    <p:sldId id="371" r:id="rId24"/>
    <p:sldId id="347" r:id="rId25"/>
    <p:sldId id="348" r:id="rId26"/>
    <p:sldId id="372" r:id="rId27"/>
    <p:sldId id="382" r:id="rId28"/>
    <p:sldId id="383" r:id="rId29"/>
    <p:sldId id="384" r:id="rId30"/>
    <p:sldId id="385" r:id="rId31"/>
    <p:sldId id="386" r:id="rId32"/>
    <p:sldId id="387" r:id="rId33"/>
    <p:sldId id="388" r:id="rId34"/>
    <p:sldId id="403" r:id="rId35"/>
    <p:sldId id="373" r:id="rId36"/>
    <p:sldId id="374" r:id="rId37"/>
    <p:sldId id="375" r:id="rId38"/>
    <p:sldId id="376" r:id="rId39"/>
    <p:sldId id="377" r:id="rId40"/>
    <p:sldId id="378" r:id="rId41"/>
    <p:sldId id="379" r:id="rId42"/>
    <p:sldId id="380" r:id="rId43"/>
    <p:sldId id="381" r:id="rId44"/>
    <p:sldId id="404" r:id="rId45"/>
    <p:sldId id="390" r:id="rId46"/>
    <p:sldId id="391" r:id="rId47"/>
    <p:sldId id="408" r:id="rId48"/>
    <p:sldId id="392" r:id="rId49"/>
    <p:sldId id="393" r:id="rId50"/>
    <p:sldId id="394" r:id="rId51"/>
    <p:sldId id="395" r:id="rId52"/>
    <p:sldId id="396" r:id="rId53"/>
    <p:sldId id="397" r:id="rId54"/>
    <p:sldId id="398" r:id="rId55"/>
    <p:sldId id="405" r:id="rId56"/>
    <p:sldId id="349" r:id="rId57"/>
    <p:sldId id="350" r:id="rId58"/>
    <p:sldId id="351" r:id="rId59"/>
    <p:sldId id="352" r:id="rId60"/>
    <p:sldId id="353" r:id="rId61"/>
    <p:sldId id="354" r:id="rId62"/>
    <p:sldId id="272" r:id="rId63"/>
    <p:sldId id="273" r:id="rId64"/>
    <p:sldId id="274" r:id="rId65"/>
    <p:sldId id="275" r:id="rId66"/>
    <p:sldId id="276" r:id="rId67"/>
    <p:sldId id="278" r:id="rId68"/>
    <p:sldId id="327" r:id="rId69"/>
    <p:sldId id="328" r:id="rId70"/>
    <p:sldId id="329" r:id="rId71"/>
    <p:sldId id="279" r:id="rId72"/>
    <p:sldId id="309" r:id="rId73"/>
    <p:sldId id="280" r:id="rId74"/>
    <p:sldId id="281" r:id="rId75"/>
    <p:sldId id="324" r:id="rId76"/>
    <p:sldId id="325" r:id="rId77"/>
    <p:sldId id="323" r:id="rId78"/>
    <p:sldId id="322" r:id="rId79"/>
    <p:sldId id="321" r:id="rId80"/>
    <p:sldId id="318" r:id="rId81"/>
    <p:sldId id="290" r:id="rId82"/>
    <p:sldId id="291" r:id="rId83"/>
    <p:sldId id="292" r:id="rId84"/>
    <p:sldId id="293" r:id="rId85"/>
    <p:sldId id="294" r:id="rId86"/>
    <p:sldId id="296" r:id="rId87"/>
    <p:sldId id="300" r:id="rId88"/>
    <p:sldId id="304" r:id="rId89"/>
    <p:sldId id="310" r:id="rId90"/>
    <p:sldId id="326" r:id="rId91"/>
    <p:sldId id="306" r:id="rId92"/>
    <p:sldId id="307" r:id="rId93"/>
    <p:sldId id="308" r:id="rId94"/>
    <p:sldId id="407" r:id="rId9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mc="http://schemas.openxmlformats.org/markup-compatibility/2006" xmlns:mv="urn:schemas-microsoft-com:mac:vml"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Xin" initials="ZX" lastIdx="1" clrIdx="0">
    <p:extLst>
      <p:ext uri="{19B8F6BF-5375-455C-9EA6-DF929625EA0E}">
        <p15:presenceInfo xmlns:mc="http://schemas.openxmlformats.org/markup-compatibility/2006" xmlns:mv="urn:schemas-microsoft-com:mac:vml" xmlns:p15="http://schemas.microsoft.com/office/powerpoint/2012/main" xmlns="" userId="Zhang, X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CF0"/>
    <a:srgbClr val="D5D7E0"/>
    <a:srgbClr val="FF9900"/>
    <a:srgbClr val="818A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mc="http://schemas.openxmlformats.org/markup-compatibility/2006" xmlns:mv="urn:schemas-microsoft-com:mac:vml"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76" autoAdjust="0"/>
    <p:restoredTop sz="80497" autoAdjust="0"/>
  </p:normalViewPr>
  <p:slideViewPr>
    <p:cSldViewPr snapToGrid="0">
      <p:cViewPr varScale="1">
        <p:scale>
          <a:sx n="107" d="100"/>
          <a:sy n="107" d="100"/>
        </p:scale>
        <p:origin x="-2400" y="-11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01" Type="http://schemas.openxmlformats.org/officeDocument/2006/relationships/viewProps" Target="viewProps.xml"/><Relationship Id="rId102" Type="http://schemas.openxmlformats.org/officeDocument/2006/relationships/theme" Target="theme/theme1.xml"/><Relationship Id="rId103"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notesMaster" Target="notesMasters/notesMaster1.xml"/><Relationship Id="rId97" Type="http://schemas.openxmlformats.org/officeDocument/2006/relationships/handoutMaster" Target="handoutMasters/handoutMaster1.xml"/><Relationship Id="rId98" Type="http://schemas.openxmlformats.org/officeDocument/2006/relationships/printerSettings" Target="printerSettings/printerSettings1.bin"/><Relationship Id="rId99" Type="http://schemas.openxmlformats.org/officeDocument/2006/relationships/commentAuthors" Target="commentAuthors.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100" Type="http://schemas.openxmlformats.org/officeDocument/2006/relationships/presProps" Target="presProps.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A1E43F7C-0892-4809-B771-D6F78883B7A6}" type="presOf" srcId="{D36EA7AF-317F-4310-9BF2-9C7921C33628}" destId="{5DC8E7C7-A2FA-4CB8-9986-DAC1A5089668}" srcOrd="0" destOrd="0" presId="urn:microsoft.com/office/officeart/2005/8/layout/cycle1"/>
    <dgm:cxn modelId="{C20BC982-41B9-4264-9554-2075A4AE5272}" type="presOf" srcId="{8A07F457-707B-4DA1-9D13-0DC645D72848}" destId="{AEB6242A-C06D-4143-90CD-F5545EB3716C}" srcOrd="0" destOrd="0" presId="urn:microsoft.com/office/officeart/2005/8/layout/cycle1"/>
    <dgm:cxn modelId="{5964B722-5A18-4845-B109-31877CF08AB4}" type="presOf" srcId="{1433D4AE-A114-4E2B-A86B-080C717DFF9C}" destId="{02B711C5-0B5E-45C1-A0FB-B41A4D94F5CA}" srcOrd="0" destOrd="0" presId="urn:microsoft.com/office/officeart/2005/8/layout/cycle1"/>
    <dgm:cxn modelId="{9A2293D4-D912-4FBE-819D-48687D5A82EE}"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F29DE936-6D9D-48FF-B830-3EFC552C1B8F}" type="presOf" srcId="{BC9A189F-BC5A-40ED-A78E-5B5491590D7C}" destId="{17A41907-5279-4C18-A211-C8549520C1CB}" srcOrd="0" destOrd="0" presId="urn:microsoft.com/office/officeart/2005/8/layout/cycle1"/>
    <dgm:cxn modelId="{3E2AD6CE-01DC-47BB-8650-DE72FD7421D8}" type="presParOf" srcId="{02B711C5-0B5E-45C1-A0FB-B41A4D94F5CA}" destId="{41ACC86B-82CE-49DE-9483-DFB5FCBBD2A7}" srcOrd="0" destOrd="0" presId="urn:microsoft.com/office/officeart/2005/8/layout/cycle1"/>
    <dgm:cxn modelId="{670B06CE-6991-45E9-9C83-F7875523FDC7}" type="presParOf" srcId="{02B711C5-0B5E-45C1-A0FB-B41A4D94F5CA}" destId="{17A41907-5279-4C18-A211-C8549520C1CB}" srcOrd="1" destOrd="0" presId="urn:microsoft.com/office/officeart/2005/8/layout/cycle1"/>
    <dgm:cxn modelId="{1A41F8DD-9F05-42DD-B160-2FC59CC028B2}" type="presParOf" srcId="{02B711C5-0B5E-45C1-A0FB-B41A4D94F5CA}" destId="{5DC8E7C7-A2FA-4CB8-9986-DAC1A5089668}" srcOrd="2" destOrd="0" presId="urn:microsoft.com/office/officeart/2005/8/layout/cycle1"/>
    <dgm:cxn modelId="{17AEBE9E-A5A9-4515-A98C-B396C117A995}" type="presParOf" srcId="{02B711C5-0B5E-45C1-A0FB-B41A4D94F5CA}" destId="{3E482C4B-58C2-45C4-B498-948BF08321E5}" srcOrd="3" destOrd="0" presId="urn:microsoft.com/office/officeart/2005/8/layout/cycle1"/>
    <dgm:cxn modelId="{1C8398B9-F086-4B99-9609-87DB2FAF920F}" type="presParOf" srcId="{02B711C5-0B5E-45C1-A0FB-B41A4D94F5CA}" destId="{428F88D7-CC6B-4E4F-B63E-B152E07C3628}" srcOrd="4" destOrd="0" presId="urn:microsoft.com/office/officeart/2005/8/layout/cycle1"/>
    <dgm:cxn modelId="{47C6014F-2C68-4D6B-902A-235F31A31E40}"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D4BAA4E2-37C6-4E8C-9C6B-5E5EB1A8A121}" type="presOf" srcId="{BC9A189F-BC5A-40ED-A78E-5B5491590D7C}" destId="{17A41907-5279-4C18-A211-C8549520C1CB}" srcOrd="0" destOrd="0" presId="urn:microsoft.com/office/officeart/2005/8/layout/cycle1"/>
    <dgm:cxn modelId="{D4078DF2-12D6-4891-B753-F27D7DB2DF83}" type="presOf" srcId="{3695FF84-241F-4C1D-A2DC-B54F1A272DA8}" destId="{428F88D7-CC6B-4E4F-B63E-B152E07C362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7196177E-8F57-4DB7-9845-E7062EC3DE5A}" type="presOf" srcId="{1433D4AE-A114-4E2B-A86B-080C717DFF9C}" destId="{02B711C5-0B5E-45C1-A0FB-B41A4D94F5CA}" srcOrd="0" destOrd="0" presId="urn:microsoft.com/office/officeart/2005/8/layout/cycle1"/>
    <dgm:cxn modelId="{A0204AA3-D4A7-4FF5-AB2B-CDFB9A968D7A}" srcId="{1433D4AE-A114-4E2B-A86B-080C717DFF9C}" destId="{3695FF84-241F-4C1D-A2DC-B54F1A272DA8}" srcOrd="1" destOrd="0" parTransId="{0DBDFF1D-DFC3-4F2A-AB23-E2F2249762FC}" sibTransId="{8A07F457-707B-4DA1-9D13-0DC645D72848}"/>
    <dgm:cxn modelId="{16365671-9C41-427E-ABE8-C27EC04CA447}" type="presOf" srcId="{8A07F457-707B-4DA1-9D13-0DC645D72848}" destId="{AEB6242A-C06D-4143-90CD-F5545EB3716C}" srcOrd="0" destOrd="0" presId="urn:microsoft.com/office/officeart/2005/8/layout/cycle1"/>
    <dgm:cxn modelId="{8603DDCB-B3FF-46CA-A731-2C5900F3C53D}" type="presOf" srcId="{D36EA7AF-317F-4310-9BF2-9C7921C33628}" destId="{5DC8E7C7-A2FA-4CB8-9986-DAC1A5089668}" srcOrd="0" destOrd="0" presId="urn:microsoft.com/office/officeart/2005/8/layout/cycle1"/>
    <dgm:cxn modelId="{E8BA3341-AC08-4462-8741-5DF1EB82F2F0}" type="presParOf" srcId="{02B711C5-0B5E-45C1-A0FB-B41A4D94F5CA}" destId="{41ACC86B-82CE-49DE-9483-DFB5FCBBD2A7}" srcOrd="0" destOrd="0" presId="urn:microsoft.com/office/officeart/2005/8/layout/cycle1"/>
    <dgm:cxn modelId="{0DDB00DB-F540-4666-9516-A0F4E143400D}" type="presParOf" srcId="{02B711C5-0B5E-45C1-A0FB-B41A4D94F5CA}" destId="{17A41907-5279-4C18-A211-C8549520C1CB}" srcOrd="1" destOrd="0" presId="urn:microsoft.com/office/officeart/2005/8/layout/cycle1"/>
    <dgm:cxn modelId="{2F3B2A8F-A562-4BDA-AF8D-CDBB4D94D8F9}" type="presParOf" srcId="{02B711C5-0B5E-45C1-A0FB-B41A4D94F5CA}" destId="{5DC8E7C7-A2FA-4CB8-9986-DAC1A5089668}" srcOrd="2" destOrd="0" presId="urn:microsoft.com/office/officeart/2005/8/layout/cycle1"/>
    <dgm:cxn modelId="{1B4E6A9E-F11D-4275-9C20-C7CBC770D540}" type="presParOf" srcId="{02B711C5-0B5E-45C1-A0FB-B41A4D94F5CA}" destId="{3E482C4B-58C2-45C4-B498-948BF08321E5}" srcOrd="3" destOrd="0" presId="urn:microsoft.com/office/officeart/2005/8/layout/cycle1"/>
    <dgm:cxn modelId="{5F833715-7E5D-4AA9-AF63-25CBF1292B09}" type="presParOf" srcId="{02B711C5-0B5E-45C1-A0FB-B41A4D94F5CA}" destId="{428F88D7-CC6B-4E4F-B63E-B152E07C3628}" srcOrd="4" destOrd="0" presId="urn:microsoft.com/office/officeart/2005/8/layout/cycle1"/>
    <dgm:cxn modelId="{C04030C8-2AF4-4EA8-9BD2-C69A39A9E26C}"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8C828398-263C-40AE-A46F-2D8010CF0DBA}" type="presOf" srcId="{8A07F457-707B-4DA1-9D13-0DC645D72848}" destId="{AEB6242A-C06D-4143-90CD-F5545EB3716C}" srcOrd="0" destOrd="0" presId="urn:microsoft.com/office/officeart/2005/8/layout/cycle1"/>
    <dgm:cxn modelId="{E02C4B72-67E4-40C1-BBE9-5A11E37940D4}" type="presOf" srcId="{1433D4AE-A114-4E2B-A86B-080C717DFF9C}" destId="{02B711C5-0B5E-45C1-A0FB-B41A4D94F5CA}" srcOrd="0" destOrd="0" presId="urn:microsoft.com/office/officeart/2005/8/layout/cycle1"/>
    <dgm:cxn modelId="{85517660-E3A4-4198-A69C-053B38C22617}" type="presOf" srcId="{BC9A189F-BC5A-40ED-A78E-5B5491590D7C}" destId="{17A41907-5279-4C18-A211-C8549520C1CB}"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31BDF7FE-5094-429A-A7E9-4ED22C6FA046}" type="presOf" srcId="{D36EA7AF-317F-4310-9BF2-9C7921C33628}" destId="{5DC8E7C7-A2FA-4CB8-9986-DAC1A5089668}" srcOrd="0" destOrd="0" presId="urn:microsoft.com/office/officeart/2005/8/layout/cycle1"/>
    <dgm:cxn modelId="{CA4D747B-9042-4F38-BEC5-757C10F3F634}" type="presOf" srcId="{3695FF84-241F-4C1D-A2DC-B54F1A272DA8}" destId="{428F88D7-CC6B-4E4F-B63E-B152E07C3628}" srcOrd="0" destOrd="0" presId="urn:microsoft.com/office/officeart/2005/8/layout/cycle1"/>
    <dgm:cxn modelId="{948533FD-052D-4E83-AE16-35D097B40E0A}" type="presParOf" srcId="{02B711C5-0B5E-45C1-A0FB-B41A4D94F5CA}" destId="{41ACC86B-82CE-49DE-9483-DFB5FCBBD2A7}" srcOrd="0" destOrd="0" presId="urn:microsoft.com/office/officeart/2005/8/layout/cycle1"/>
    <dgm:cxn modelId="{36AD6AD8-A027-4239-8E0A-99BB747CBC95}" type="presParOf" srcId="{02B711C5-0B5E-45C1-A0FB-B41A4D94F5CA}" destId="{17A41907-5279-4C18-A211-C8549520C1CB}" srcOrd="1" destOrd="0" presId="urn:microsoft.com/office/officeart/2005/8/layout/cycle1"/>
    <dgm:cxn modelId="{4FEB0FB8-AB37-40B6-A65C-445A78DD26D0}" type="presParOf" srcId="{02B711C5-0B5E-45C1-A0FB-B41A4D94F5CA}" destId="{5DC8E7C7-A2FA-4CB8-9986-DAC1A5089668}" srcOrd="2" destOrd="0" presId="urn:microsoft.com/office/officeart/2005/8/layout/cycle1"/>
    <dgm:cxn modelId="{29F7873E-70E7-4ED7-8117-128BA62055EA}" type="presParOf" srcId="{02B711C5-0B5E-45C1-A0FB-B41A4D94F5CA}" destId="{3E482C4B-58C2-45C4-B498-948BF08321E5}" srcOrd="3" destOrd="0" presId="urn:microsoft.com/office/officeart/2005/8/layout/cycle1"/>
    <dgm:cxn modelId="{A497D6B3-3DCD-4321-B8F3-6BAC9692D6A8}" type="presParOf" srcId="{02B711C5-0B5E-45C1-A0FB-B41A4D94F5CA}" destId="{428F88D7-CC6B-4E4F-B63E-B152E07C3628}" srcOrd="4" destOrd="0" presId="urn:microsoft.com/office/officeart/2005/8/layout/cycle1"/>
    <dgm:cxn modelId="{2F93C3CC-6BC9-4257-8F0B-C33D8237EB20}"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F3871E97-76EA-47EC-832A-003D7E8CFD16}" type="presOf" srcId="{3695FF84-241F-4C1D-A2DC-B54F1A272DA8}" destId="{428F88D7-CC6B-4E4F-B63E-B152E07C3628}" srcOrd="0" destOrd="0" presId="urn:microsoft.com/office/officeart/2005/8/layout/cycle1"/>
    <dgm:cxn modelId="{FC901809-E5E7-4026-B6C5-95C245EC3A15}" type="presOf" srcId="{D36EA7AF-317F-4310-9BF2-9C7921C33628}" destId="{5DC8E7C7-A2FA-4CB8-9986-DAC1A5089668}" srcOrd="0" destOrd="0" presId="urn:microsoft.com/office/officeart/2005/8/layout/cycle1"/>
    <dgm:cxn modelId="{39DCBB13-725D-4705-B769-FD3EA78809D5}" type="presOf" srcId="{8A07F457-707B-4DA1-9D13-0DC645D72848}" destId="{AEB6242A-C06D-4143-90CD-F5545EB3716C}" srcOrd="0" destOrd="0" presId="urn:microsoft.com/office/officeart/2005/8/layout/cycle1"/>
    <dgm:cxn modelId="{00CD0C6F-BADD-4BA1-910E-079837469DA5}" type="presOf" srcId="{1433D4AE-A114-4E2B-A86B-080C717DFF9C}" destId="{02B711C5-0B5E-45C1-A0FB-B41A4D94F5CA}"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C9E74A35-1A48-43EB-A93C-DEEA46FD04A2}" type="presOf" srcId="{BC9A189F-BC5A-40ED-A78E-5B5491590D7C}" destId="{17A41907-5279-4C18-A211-C8549520C1CB}" srcOrd="0" destOrd="0" presId="urn:microsoft.com/office/officeart/2005/8/layout/cycle1"/>
    <dgm:cxn modelId="{2D95B08C-B3CD-42DC-A2A2-0684B1CC4A94}" type="presParOf" srcId="{02B711C5-0B5E-45C1-A0FB-B41A4D94F5CA}" destId="{41ACC86B-82CE-49DE-9483-DFB5FCBBD2A7}" srcOrd="0" destOrd="0" presId="urn:microsoft.com/office/officeart/2005/8/layout/cycle1"/>
    <dgm:cxn modelId="{B197CB39-9F0C-41EE-843C-E47EB33FAD21}" type="presParOf" srcId="{02B711C5-0B5E-45C1-A0FB-B41A4D94F5CA}" destId="{17A41907-5279-4C18-A211-C8549520C1CB}" srcOrd="1" destOrd="0" presId="urn:microsoft.com/office/officeart/2005/8/layout/cycle1"/>
    <dgm:cxn modelId="{0192F929-5B55-4EC6-911E-1F664F4EB952}" type="presParOf" srcId="{02B711C5-0B5E-45C1-A0FB-B41A4D94F5CA}" destId="{5DC8E7C7-A2FA-4CB8-9986-DAC1A5089668}" srcOrd="2" destOrd="0" presId="urn:microsoft.com/office/officeart/2005/8/layout/cycle1"/>
    <dgm:cxn modelId="{142F16A7-6C09-4475-9C3B-F7DE562CC16E}" type="presParOf" srcId="{02B711C5-0B5E-45C1-A0FB-B41A4D94F5CA}" destId="{3E482C4B-58C2-45C4-B498-948BF08321E5}" srcOrd="3" destOrd="0" presId="urn:microsoft.com/office/officeart/2005/8/layout/cycle1"/>
    <dgm:cxn modelId="{2D0B95DE-4C95-4C9E-AE78-DDEA3B931330}" type="presParOf" srcId="{02B711C5-0B5E-45C1-A0FB-B41A4D94F5CA}" destId="{428F88D7-CC6B-4E4F-B63E-B152E07C3628}" srcOrd="4" destOrd="0" presId="urn:microsoft.com/office/officeart/2005/8/layout/cycle1"/>
    <dgm:cxn modelId="{D08EAC4B-E7ED-4188-8E81-B6556BBFA8E8}"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D2AC5822-F6FC-4E56-88EC-D51C01076B03}" type="presOf" srcId="{D36EA7AF-317F-4310-9BF2-9C7921C33628}" destId="{5DC8E7C7-A2FA-4CB8-9986-DAC1A5089668}" srcOrd="0" destOrd="0" presId="urn:microsoft.com/office/officeart/2005/8/layout/cycle1"/>
    <dgm:cxn modelId="{45DB7368-D22D-4F46-9EF3-F9FA0C0CD84B}" type="presOf" srcId="{BC9A189F-BC5A-40ED-A78E-5B5491590D7C}" destId="{17A41907-5279-4C18-A211-C8549520C1CB}" srcOrd="0" destOrd="0" presId="urn:microsoft.com/office/officeart/2005/8/layout/cycle1"/>
    <dgm:cxn modelId="{135CF502-6A3D-40EF-9B3A-DA6FF6C94D42}" type="presOf" srcId="{3695FF84-241F-4C1D-A2DC-B54F1A272DA8}" destId="{428F88D7-CC6B-4E4F-B63E-B152E07C3628}" srcOrd="0" destOrd="0" presId="urn:microsoft.com/office/officeart/2005/8/layout/cycle1"/>
    <dgm:cxn modelId="{63A5904B-A926-4D03-9F9E-01833C8CA18B}" type="presOf" srcId="{8A07F457-707B-4DA1-9D13-0DC645D72848}" destId="{AEB6242A-C06D-4143-90CD-F5545EB3716C}"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0D898F43-3EC5-4193-88BB-64C5238FF208}" type="presOf" srcId="{1433D4AE-A114-4E2B-A86B-080C717DFF9C}" destId="{02B711C5-0B5E-45C1-A0FB-B41A4D94F5CA}" srcOrd="0" destOrd="0" presId="urn:microsoft.com/office/officeart/2005/8/layout/cycle1"/>
    <dgm:cxn modelId="{A0204AA3-D4A7-4FF5-AB2B-CDFB9A968D7A}" srcId="{1433D4AE-A114-4E2B-A86B-080C717DFF9C}" destId="{3695FF84-241F-4C1D-A2DC-B54F1A272DA8}" srcOrd="1" destOrd="0" parTransId="{0DBDFF1D-DFC3-4F2A-AB23-E2F2249762FC}" sibTransId="{8A07F457-707B-4DA1-9D13-0DC645D72848}"/>
    <dgm:cxn modelId="{714BA7C5-9D52-4A99-8F33-E13C8F99120B}" type="presParOf" srcId="{02B711C5-0B5E-45C1-A0FB-B41A4D94F5CA}" destId="{41ACC86B-82CE-49DE-9483-DFB5FCBBD2A7}" srcOrd="0" destOrd="0" presId="urn:microsoft.com/office/officeart/2005/8/layout/cycle1"/>
    <dgm:cxn modelId="{AF90ADE5-B166-49BE-A7F3-F023CDCCB1DC}" type="presParOf" srcId="{02B711C5-0B5E-45C1-A0FB-B41A4D94F5CA}" destId="{17A41907-5279-4C18-A211-C8549520C1CB}" srcOrd="1" destOrd="0" presId="urn:microsoft.com/office/officeart/2005/8/layout/cycle1"/>
    <dgm:cxn modelId="{8BB7A99F-5D77-417C-B6FA-683546D6BDE0}" type="presParOf" srcId="{02B711C5-0B5E-45C1-A0FB-B41A4D94F5CA}" destId="{5DC8E7C7-A2FA-4CB8-9986-DAC1A5089668}" srcOrd="2" destOrd="0" presId="urn:microsoft.com/office/officeart/2005/8/layout/cycle1"/>
    <dgm:cxn modelId="{1365370A-4EC3-446A-9AC1-B7D9E9C54F0B}" type="presParOf" srcId="{02B711C5-0B5E-45C1-A0FB-B41A4D94F5CA}" destId="{3E482C4B-58C2-45C4-B498-948BF08321E5}" srcOrd="3" destOrd="0" presId="urn:microsoft.com/office/officeart/2005/8/layout/cycle1"/>
    <dgm:cxn modelId="{84918ECF-1DDD-45FA-8D97-0C39E23A70FA}" type="presParOf" srcId="{02B711C5-0B5E-45C1-A0FB-B41A4D94F5CA}" destId="{428F88D7-CC6B-4E4F-B63E-B152E07C3628}" srcOrd="4" destOrd="0" presId="urn:microsoft.com/office/officeart/2005/8/layout/cycle1"/>
    <dgm:cxn modelId="{45650CD8-B104-435D-BA6F-3D7347E871D9}"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1433D4AE-A114-4E2B-A86B-080C717DFF9C}"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BC9A189F-BC5A-40ED-A78E-5B5491590D7C}">
      <dgm:prSet phldrT="[Text]" custT="1"/>
      <dgm:spPr/>
      <dgm:t>
        <a:bodyPr/>
        <a:lstStyle/>
        <a:p>
          <a:r>
            <a:rPr lang="en-US" sz="2400" dirty="0" smtClean="0"/>
            <a:t>MAXSAT solver</a:t>
          </a:r>
          <a:endParaRPr lang="en-US" sz="2400" dirty="0"/>
        </a:p>
      </dgm:t>
    </dgm:pt>
    <dgm:pt modelId="{75812153-DAA1-4D56-95FB-15FAE6B96C08}" type="parTrans" cxnId="{ADEAD938-8957-4E58-8E7F-4CAF2D15FC5F}">
      <dgm:prSet/>
      <dgm:spPr/>
      <dgm:t>
        <a:bodyPr/>
        <a:lstStyle/>
        <a:p>
          <a:endParaRPr lang="en-US"/>
        </a:p>
      </dgm:t>
    </dgm:pt>
    <dgm:pt modelId="{D36EA7AF-317F-4310-9BF2-9C7921C33628}" type="sibTrans" cxnId="{ADEAD938-8957-4E58-8E7F-4CAF2D15FC5F}">
      <dgm:prSet/>
      <dgm:spPr>
        <a:solidFill>
          <a:srgbClr val="7030A0"/>
        </a:solidFill>
      </dgm:spPr>
      <dgm:t>
        <a:bodyPr/>
        <a:lstStyle/>
        <a:p>
          <a:endParaRPr lang="en-US"/>
        </a:p>
      </dgm:t>
    </dgm:pt>
    <dgm:pt modelId="{3695FF84-241F-4C1D-A2DC-B54F1A272DA8}">
      <dgm:prSet phldrT="[Text]" custT="1"/>
      <dgm:spPr/>
      <dgm:t>
        <a:bodyPr/>
        <a:lstStyle/>
        <a:p>
          <a:r>
            <a:rPr lang="en-US" sz="2400" dirty="0" err="1" smtClean="0"/>
            <a:t>Datalog</a:t>
          </a:r>
          <a:r>
            <a:rPr lang="en-US" sz="2400" dirty="0" smtClean="0"/>
            <a:t> solver</a:t>
          </a:r>
          <a:endParaRPr lang="en-US" sz="2400" dirty="0"/>
        </a:p>
      </dgm:t>
    </dgm:pt>
    <dgm:pt modelId="{0DBDFF1D-DFC3-4F2A-AB23-E2F2249762FC}" type="parTrans" cxnId="{A0204AA3-D4A7-4FF5-AB2B-CDFB9A968D7A}">
      <dgm:prSet/>
      <dgm:spPr/>
      <dgm:t>
        <a:bodyPr/>
        <a:lstStyle/>
        <a:p>
          <a:endParaRPr lang="en-US"/>
        </a:p>
      </dgm:t>
    </dgm:pt>
    <dgm:pt modelId="{8A07F457-707B-4DA1-9D13-0DC645D72848}" type="sibTrans" cxnId="{A0204AA3-D4A7-4FF5-AB2B-CDFB9A968D7A}">
      <dgm:prSet/>
      <dgm:spPr>
        <a:solidFill>
          <a:srgbClr val="0070C0"/>
        </a:solidFill>
      </dgm:spPr>
      <dgm:t>
        <a:bodyPr/>
        <a:lstStyle/>
        <a:p>
          <a:endParaRPr lang="en-US"/>
        </a:p>
      </dgm:t>
    </dgm:pt>
    <dgm:pt modelId="{02B711C5-0B5E-45C1-A0FB-B41A4D94F5CA}" type="pres">
      <dgm:prSet presAssocID="{1433D4AE-A114-4E2B-A86B-080C717DFF9C}" presName="cycle" presStyleCnt="0">
        <dgm:presLayoutVars>
          <dgm:dir/>
          <dgm:resizeHandles val="exact"/>
        </dgm:presLayoutVars>
      </dgm:prSet>
      <dgm:spPr/>
      <dgm:t>
        <a:bodyPr/>
        <a:lstStyle/>
        <a:p>
          <a:endParaRPr lang="en-US"/>
        </a:p>
      </dgm:t>
    </dgm:pt>
    <dgm:pt modelId="{41ACC86B-82CE-49DE-9483-DFB5FCBBD2A7}" type="pres">
      <dgm:prSet presAssocID="{BC9A189F-BC5A-40ED-A78E-5B5491590D7C}" presName="dummy" presStyleCnt="0"/>
      <dgm:spPr/>
    </dgm:pt>
    <dgm:pt modelId="{17A41907-5279-4C18-A211-C8549520C1CB}" type="pres">
      <dgm:prSet presAssocID="{BC9A189F-BC5A-40ED-A78E-5B5491590D7C}" presName="node" presStyleLbl="revTx" presStyleIdx="0" presStyleCnt="2" custScaleX="121000">
        <dgm:presLayoutVars>
          <dgm:bulletEnabled val="1"/>
        </dgm:presLayoutVars>
      </dgm:prSet>
      <dgm:spPr/>
      <dgm:t>
        <a:bodyPr/>
        <a:lstStyle/>
        <a:p>
          <a:endParaRPr lang="en-US"/>
        </a:p>
      </dgm:t>
    </dgm:pt>
    <dgm:pt modelId="{5DC8E7C7-A2FA-4CB8-9986-DAC1A5089668}" type="pres">
      <dgm:prSet presAssocID="{D36EA7AF-317F-4310-9BF2-9C7921C33628}" presName="sibTrans" presStyleLbl="node1" presStyleIdx="0" presStyleCnt="2"/>
      <dgm:spPr/>
      <dgm:t>
        <a:bodyPr/>
        <a:lstStyle/>
        <a:p>
          <a:endParaRPr lang="en-US"/>
        </a:p>
      </dgm:t>
    </dgm:pt>
    <dgm:pt modelId="{3E482C4B-58C2-45C4-B498-948BF08321E5}" type="pres">
      <dgm:prSet presAssocID="{3695FF84-241F-4C1D-A2DC-B54F1A272DA8}" presName="dummy" presStyleCnt="0"/>
      <dgm:spPr/>
    </dgm:pt>
    <dgm:pt modelId="{428F88D7-CC6B-4E4F-B63E-B152E07C3628}" type="pres">
      <dgm:prSet presAssocID="{3695FF84-241F-4C1D-A2DC-B54F1A272DA8}" presName="node" presStyleLbl="revTx" presStyleIdx="1" presStyleCnt="2">
        <dgm:presLayoutVars>
          <dgm:bulletEnabled val="1"/>
        </dgm:presLayoutVars>
      </dgm:prSet>
      <dgm:spPr/>
      <dgm:t>
        <a:bodyPr/>
        <a:lstStyle/>
        <a:p>
          <a:endParaRPr lang="en-US"/>
        </a:p>
      </dgm:t>
    </dgm:pt>
    <dgm:pt modelId="{AEB6242A-C06D-4143-90CD-F5545EB3716C}" type="pres">
      <dgm:prSet presAssocID="{8A07F457-707B-4DA1-9D13-0DC645D72848}" presName="sibTrans" presStyleLbl="node1" presStyleIdx="1" presStyleCnt="2"/>
      <dgm:spPr/>
      <dgm:t>
        <a:bodyPr/>
        <a:lstStyle/>
        <a:p>
          <a:endParaRPr lang="en-US"/>
        </a:p>
      </dgm:t>
    </dgm:pt>
  </dgm:ptLst>
  <dgm:cxnLst>
    <dgm:cxn modelId="{019DDAF8-58FD-4F82-9E8F-37DC1EC82FEF}" type="presOf" srcId="{1433D4AE-A114-4E2B-A86B-080C717DFF9C}" destId="{02B711C5-0B5E-45C1-A0FB-B41A4D94F5CA}" srcOrd="0" destOrd="0" presId="urn:microsoft.com/office/officeart/2005/8/layout/cycle1"/>
    <dgm:cxn modelId="{BFDEE323-8F12-4D88-AF94-AD23682AEC91}" type="presOf" srcId="{BC9A189F-BC5A-40ED-A78E-5B5491590D7C}" destId="{17A41907-5279-4C18-A211-C8549520C1CB}" srcOrd="0" destOrd="0" presId="urn:microsoft.com/office/officeart/2005/8/layout/cycle1"/>
    <dgm:cxn modelId="{9781DD95-EB5F-4DA9-AB40-9999D278E438}" type="presOf" srcId="{3695FF84-241F-4C1D-A2DC-B54F1A272DA8}" destId="{428F88D7-CC6B-4E4F-B63E-B152E07C3628}" srcOrd="0" destOrd="0" presId="urn:microsoft.com/office/officeart/2005/8/layout/cycle1"/>
    <dgm:cxn modelId="{BB2F98B6-15C2-4DC1-87B0-DFA7A7525627}" type="presOf" srcId="{D36EA7AF-317F-4310-9BF2-9C7921C33628}" destId="{5DC8E7C7-A2FA-4CB8-9986-DAC1A5089668}" srcOrd="0" destOrd="0" presId="urn:microsoft.com/office/officeart/2005/8/layout/cycle1"/>
    <dgm:cxn modelId="{ADEAD938-8957-4E58-8E7F-4CAF2D15FC5F}" srcId="{1433D4AE-A114-4E2B-A86B-080C717DFF9C}" destId="{BC9A189F-BC5A-40ED-A78E-5B5491590D7C}" srcOrd="0" destOrd="0" parTransId="{75812153-DAA1-4D56-95FB-15FAE6B96C08}" sibTransId="{D36EA7AF-317F-4310-9BF2-9C7921C33628}"/>
    <dgm:cxn modelId="{A0204AA3-D4A7-4FF5-AB2B-CDFB9A968D7A}" srcId="{1433D4AE-A114-4E2B-A86B-080C717DFF9C}" destId="{3695FF84-241F-4C1D-A2DC-B54F1A272DA8}" srcOrd="1" destOrd="0" parTransId="{0DBDFF1D-DFC3-4F2A-AB23-E2F2249762FC}" sibTransId="{8A07F457-707B-4DA1-9D13-0DC645D72848}"/>
    <dgm:cxn modelId="{D0AFAFE2-7C8A-4EEF-9712-17DB9F94E29F}" type="presOf" srcId="{8A07F457-707B-4DA1-9D13-0DC645D72848}" destId="{AEB6242A-C06D-4143-90CD-F5545EB3716C}" srcOrd="0" destOrd="0" presId="urn:microsoft.com/office/officeart/2005/8/layout/cycle1"/>
    <dgm:cxn modelId="{4D97B606-920B-484D-B208-5BFF593B686C}" type="presParOf" srcId="{02B711C5-0B5E-45C1-A0FB-B41A4D94F5CA}" destId="{41ACC86B-82CE-49DE-9483-DFB5FCBBD2A7}" srcOrd="0" destOrd="0" presId="urn:microsoft.com/office/officeart/2005/8/layout/cycle1"/>
    <dgm:cxn modelId="{C396C14F-0246-4309-BEE6-1BC1BAB561D5}" type="presParOf" srcId="{02B711C5-0B5E-45C1-A0FB-B41A4D94F5CA}" destId="{17A41907-5279-4C18-A211-C8549520C1CB}" srcOrd="1" destOrd="0" presId="urn:microsoft.com/office/officeart/2005/8/layout/cycle1"/>
    <dgm:cxn modelId="{09ED3451-80BD-48E2-B451-EABB1A5384CF}" type="presParOf" srcId="{02B711C5-0B5E-45C1-A0FB-B41A4D94F5CA}" destId="{5DC8E7C7-A2FA-4CB8-9986-DAC1A5089668}" srcOrd="2" destOrd="0" presId="urn:microsoft.com/office/officeart/2005/8/layout/cycle1"/>
    <dgm:cxn modelId="{AD9549A8-F645-4EA7-9B9E-0DC505D260D8}" type="presParOf" srcId="{02B711C5-0B5E-45C1-A0FB-B41A4D94F5CA}" destId="{3E482C4B-58C2-45C4-B498-948BF08321E5}" srcOrd="3" destOrd="0" presId="urn:microsoft.com/office/officeart/2005/8/layout/cycle1"/>
    <dgm:cxn modelId="{ECF55F08-4C02-491A-8DF8-22551B1E4B09}" type="presParOf" srcId="{02B711C5-0B5E-45C1-A0FB-B41A4D94F5CA}" destId="{428F88D7-CC6B-4E4F-B63E-B152E07C3628}" srcOrd="4" destOrd="0" presId="urn:microsoft.com/office/officeart/2005/8/layout/cycle1"/>
    <dgm:cxn modelId="{59378174-1DEE-4FEB-9083-5346E11DDDA8}" type="presParOf" srcId="{02B711C5-0B5E-45C1-A0FB-B41A4D94F5CA}" destId="{AEB6242A-C06D-4143-90CD-F5545EB3716C}" srcOrd="5"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90A3E2E7-8C45-3545-A801-E9EB8D5355C5}" type="datetimeFigureOut">
              <a:rPr lang="en-US" smtClean="0"/>
              <a:pPr/>
              <a:t>6/20/14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8DAC8594-0776-C347-BFC3-FDEA9F413996}" type="slidenum">
              <a:rPr lang="en-US" smtClean="0"/>
              <a:pPr/>
              <a:t>‹#›</a:t>
            </a:fld>
            <a:endParaRPr lang="en-US"/>
          </a:p>
        </p:txBody>
      </p:sp>
    </p:spTree>
    <p:extLst>
      <p:ext uri="{BB962C8B-B14F-4D97-AF65-F5344CB8AC3E}">
        <p14:creationId xmlns:p14="http://schemas.microsoft.com/office/powerpoint/2010/main" val="36245390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61067644-E078-447A-AF41-A9A87B7A55BE}" type="datetimeFigureOut">
              <a:rPr lang="en-US" smtClean="0"/>
              <a:pPr/>
              <a:t>6/20/14</a:t>
            </a:fld>
            <a:endParaRPr 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2D58669D-B7D0-4298-8AB5-F27BD80793BB}" type="slidenum">
              <a:rPr lang="en-US" smtClean="0"/>
              <a:pPr/>
              <a:t>‹#›</a:t>
            </a:fld>
            <a:endParaRPr lang="en-US"/>
          </a:p>
        </p:txBody>
      </p:sp>
    </p:spTree>
    <p:extLst>
      <p:ext uri="{BB962C8B-B14F-4D97-AF65-F5344CB8AC3E}">
        <p14:creationId xmlns:p14="http://schemas.microsoft.com/office/powerpoint/2010/main" val="257122074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a:t>
            </a:r>
            <a:r>
              <a:rPr lang="en-US" baseline="0" dirty="0" smtClean="0"/>
              <a:t> you.</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1</a:t>
            </a:fld>
            <a:endParaRPr lang="en-US"/>
          </a:p>
        </p:txBody>
      </p:sp>
    </p:spTree>
    <p:extLst>
      <p:ext uri="{BB962C8B-B14F-4D97-AF65-F5344CB8AC3E}">
        <p14:creationId xmlns:p14="http://schemas.microsoft.com/office/powerpoint/2010/main" val="791071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express the</a:t>
            </a:r>
            <a:r>
              <a:rPr lang="en-US" baseline="0" dirty="0" smtClean="0"/>
              <a:t> graph reachability problem in </a:t>
            </a:r>
            <a:r>
              <a:rPr lang="en-US" baseline="0" dirty="0" err="1" smtClean="0"/>
              <a:t>Datalog</a:t>
            </a:r>
            <a:r>
              <a:rPr lang="en-US" baseline="0" dirty="0" smtClean="0"/>
              <a:t>. Input relation edge represents the possible edges in the graph. The correspondent input tuples are fixed.</a:t>
            </a:r>
          </a:p>
          <a:p>
            <a:r>
              <a:rPr lang="en-US" baseline="0" dirty="0" smtClean="0"/>
              <a:t>Relation abs is the program abstraction. It specifies what edges may be used in computing graph reachability. The correspondent input tuples are configurable. For any edge pair like a0 or a1, we can either choose a0 </a:t>
            </a:r>
            <a:r>
              <a:rPr lang="en-US" baseline="0" smtClean="0"/>
              <a:t>or a1. </a:t>
            </a:r>
            <a:r>
              <a:rPr lang="en-US" baseline="0" dirty="0" smtClean="0"/>
              <a:t>Choosing a1 over a0 will produce a more precise but more expensive abstraction. There’re 16 possible such abstractions in total.</a:t>
            </a:r>
          </a:p>
          <a:p>
            <a:endParaRPr lang="en-US" baseline="0" dirty="0" smtClean="0"/>
          </a:p>
          <a:p>
            <a:r>
              <a:rPr lang="en-US" baseline="0" dirty="0" smtClean="0"/>
              <a:t>The only output relation is the path relation, which represents graph reachability. Proving q1 becomes to show path(0, 5) is not derived under certain abstraction while q2 becomes to show path(0, 2) is not derived under certain abstraction.</a:t>
            </a:r>
            <a:endParaRPr lang="en-US" dirty="0" smtClean="0"/>
          </a:p>
          <a:p>
            <a:endParaRPr lang="en-US" baseline="0" dirty="0" smtClean="0"/>
          </a:p>
          <a:p>
            <a:r>
              <a:rPr lang="en-US" baseline="0" dirty="0" smtClean="0"/>
              <a:t>There’re two rules. Rule 1 states that each node is reachable from itself. Rule 2 states that Node j is reachable from Node </a:t>
            </a:r>
            <a:r>
              <a:rPr lang="en-US" baseline="0" dirty="0" err="1" smtClean="0"/>
              <a:t>i</a:t>
            </a:r>
            <a:r>
              <a:rPr lang="en-US" baseline="0" dirty="0" smtClean="0"/>
              <a:t> if node k is reachable from Node </a:t>
            </a:r>
            <a:r>
              <a:rPr lang="en-US" baseline="0" dirty="0" err="1" smtClean="0"/>
              <a:t>i</a:t>
            </a:r>
            <a:r>
              <a:rPr lang="en-US" baseline="0" dirty="0" smtClean="0"/>
              <a:t> and edge(k, j) is allowed in the abstraction.</a:t>
            </a:r>
          </a:p>
          <a:p>
            <a:endParaRPr lang="en-US" baseline="0" dirty="0" smtClean="0"/>
          </a:p>
        </p:txBody>
      </p:sp>
      <p:sp>
        <p:nvSpPr>
          <p:cNvPr id="4" name="Slide Number Placeholder 3"/>
          <p:cNvSpPr>
            <a:spLocks noGrp="1"/>
          </p:cNvSpPr>
          <p:nvPr>
            <p:ph type="sldNum" sz="quarter" idx="10"/>
          </p:nvPr>
        </p:nvSpPr>
        <p:spPr/>
        <p:txBody>
          <a:bodyPr/>
          <a:lstStyle/>
          <a:p>
            <a:fld id="{2D58669D-B7D0-4298-8AB5-F27BD80793BB}" type="slidenum">
              <a:rPr lang="en-US" smtClean="0"/>
              <a:pPr/>
              <a:t>60</a:t>
            </a:fld>
            <a:endParaRPr lang="en-US"/>
          </a:p>
        </p:txBody>
      </p:sp>
    </p:spTree>
    <p:extLst>
      <p:ext uri="{BB962C8B-B14F-4D97-AF65-F5344CB8AC3E}">
        <p14:creationId xmlns:p14="http://schemas.microsoft.com/office/powerpoint/2010/main" val="3345781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a:t>
            </a:r>
            <a:r>
              <a:rPr lang="en-US" baseline="0" dirty="0" smtClean="0"/>
              <a:t> out that q1 is provable with the cheapest abstraction a1b0c1d0, while q2 is impossible to prove. Our goal is to find such cheapest abstraction for q1 and conclude q2 is impossible to prove.</a:t>
            </a:r>
          </a:p>
        </p:txBody>
      </p:sp>
      <p:sp>
        <p:nvSpPr>
          <p:cNvPr id="4" name="Slide Number Placeholder 3"/>
          <p:cNvSpPr>
            <a:spLocks noGrp="1"/>
          </p:cNvSpPr>
          <p:nvPr>
            <p:ph type="sldNum" sz="quarter" idx="10"/>
          </p:nvPr>
        </p:nvSpPr>
        <p:spPr/>
        <p:txBody>
          <a:bodyPr/>
          <a:lstStyle/>
          <a:p>
            <a:fld id="{2D58669D-B7D0-4298-8AB5-F27BD80793BB}" type="slidenum">
              <a:rPr lang="en-US" smtClean="0"/>
              <a:pPr/>
              <a:t>61</a:t>
            </a:fld>
            <a:endParaRPr lang="en-US"/>
          </a:p>
        </p:txBody>
      </p:sp>
    </p:spTree>
    <p:extLst>
      <p:ext uri="{BB962C8B-B14F-4D97-AF65-F5344CB8AC3E}">
        <p14:creationId xmlns:p14="http://schemas.microsoft.com/office/powerpoint/2010/main" val="6366740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Same as a standard CEGAR approach, our</a:t>
            </a:r>
            <a:r>
              <a:rPr lang="en-US" baseline="0" dirty="0" smtClean="0"/>
              <a:t> approach starts with the cheapest abstraction in the space, which is a0b0c0d0, meaning no cloning at all. We fail to prove both queries as both tuples are derived.</a:t>
            </a:r>
          </a:p>
          <a:p>
            <a:r>
              <a:rPr lang="en-US" baseline="0" dirty="0" smtClean="0"/>
              <a:t>We try to learn from counterexamples and avoid similar failures in the future. But what is a counterexample for </a:t>
            </a:r>
            <a:r>
              <a:rPr lang="en-US" baseline="0" dirty="0" err="1" smtClean="0"/>
              <a:t>Datalog</a:t>
            </a:r>
            <a:r>
              <a:rPr lang="en-US" baseline="0" dirty="0" smtClean="0"/>
              <a:t> programs?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62</a:t>
            </a:fld>
            <a:endParaRPr lang="en-US"/>
          </a:p>
        </p:txBody>
      </p:sp>
    </p:spTree>
    <p:extLst>
      <p:ext uri="{BB962C8B-B14F-4D97-AF65-F5344CB8AC3E}">
        <p14:creationId xmlns:p14="http://schemas.microsoft.com/office/powerpoint/2010/main" val="2901598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 derivation graph for the query tuples.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63</a:t>
            </a:fld>
            <a:endParaRPr lang="en-US"/>
          </a:p>
        </p:txBody>
      </p:sp>
    </p:spTree>
    <p:extLst>
      <p:ext uri="{BB962C8B-B14F-4D97-AF65-F5344CB8AC3E}">
        <p14:creationId xmlns:p14="http://schemas.microsoft.com/office/powerpoint/2010/main" val="21487257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us</a:t>
            </a:r>
            <a:r>
              <a:rPr lang="en-US" baseline="0" dirty="0" smtClean="0"/>
              <a:t> take a closer look at the derivation graph.</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64</a:t>
            </a:fld>
            <a:endParaRPr lang="en-US"/>
          </a:p>
        </p:txBody>
      </p:sp>
    </p:spTree>
    <p:extLst>
      <p:ext uri="{BB962C8B-B14F-4D97-AF65-F5344CB8AC3E}">
        <p14:creationId xmlns:p14="http://schemas.microsoft.com/office/powerpoint/2010/main" val="36623114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can observe that, as long as we have a0 and c0 in the abstraction, path(0, 2) will be derived.</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65</a:t>
            </a:fld>
            <a:endParaRPr lang="en-US"/>
          </a:p>
        </p:txBody>
      </p:sp>
    </p:spTree>
    <p:extLst>
      <p:ext uri="{BB962C8B-B14F-4D97-AF65-F5344CB8AC3E}">
        <p14:creationId xmlns:p14="http://schemas.microsoft.com/office/powerpoint/2010/main" val="3948820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path(0,</a:t>
            </a:r>
            <a:r>
              <a:rPr lang="en-US" baseline="0" dirty="0" smtClean="0"/>
              <a:t> 5), as long as we have a0c0d0 </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66</a:t>
            </a:fld>
            <a:endParaRPr lang="en-US"/>
          </a:p>
        </p:txBody>
      </p:sp>
    </p:spTree>
    <p:extLst>
      <p:ext uri="{BB962C8B-B14F-4D97-AF65-F5344CB8AC3E}">
        <p14:creationId xmlns:p14="http://schemas.microsoft.com/office/powerpoint/2010/main" val="2273007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 a0b0d0, it will be derived.</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67</a:t>
            </a:fld>
            <a:endParaRPr lang="en-US"/>
          </a:p>
        </p:txBody>
      </p:sp>
    </p:spTree>
    <p:extLst>
      <p:ext uri="{BB962C8B-B14F-4D97-AF65-F5344CB8AC3E}">
        <p14:creationId xmlns:p14="http://schemas.microsoft.com/office/powerpoint/2010/main" val="544557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Therefore,</a:t>
            </a:r>
            <a:r>
              <a:rPr lang="en-US" baseline="0" dirty="0" smtClean="0"/>
              <a:t> we eliminate four abstractions for each queries.</a:t>
            </a:r>
          </a:p>
          <a:p>
            <a:r>
              <a:rPr lang="en-US" baseline="0" dirty="0" smtClean="0"/>
              <a:t>Our next step should be find the cheapest viable abstraction. How do we do this?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68</a:t>
            </a:fld>
            <a:endParaRPr lang="en-US"/>
          </a:p>
        </p:txBody>
      </p:sp>
    </p:spTree>
    <p:extLst>
      <p:ext uri="{BB962C8B-B14F-4D97-AF65-F5344CB8AC3E}">
        <p14:creationId xmlns:p14="http://schemas.microsoft.com/office/powerpoint/2010/main" val="41700081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answer is to use MAXSAT</a:t>
            </a:r>
            <a:r>
              <a:rPr lang="en-US" baseline="0" dirty="0" smtClean="0"/>
              <a:t>. What is MAXSAT? MAXSAT is very similar with standard SAT, except that it is for optimization. There are two kinds of constraints in a MAXSAT problem: hard constraints are standard SAT constraints, while soft constraints are constraints with weights. MAXSAT solver will find a solution that maximizes the weights of satisfied soft constraints while satisfying all the hard constraints.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69</a:t>
            </a:fld>
            <a:endParaRPr lang="en-US"/>
          </a:p>
        </p:txBody>
      </p:sp>
    </p:spTree>
    <p:extLst>
      <p:ext uri="{BB962C8B-B14F-4D97-AF65-F5344CB8AC3E}">
        <p14:creationId xmlns:p14="http://schemas.microsoft.com/office/powerpoint/2010/main" val="288808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In the rest of the talk, I am going to use pointer analysis as an example to illustrate our approach. The example program allocates an object in each of methods f and g, and passes it to methods id1 and id2. The pointer analysis is asked to prove two queries: q1 says that v6 does not alias with v1 at the end of g, while q2 says that v3 does not alias with v1 at the end of f. Proving q1 requires a context sensitive analysis which can distinguish different calling contexts of id1 and id2.  Otherwise, the confusion of calling contexts will cause a spurious flow shown on the slide, which will fail the proof of q1. Q2 on the other hand cannot be proven as v3 does alias with v1 .</a:t>
            </a:r>
          </a:p>
          <a:p>
            <a:endParaRPr lang="en-US" baseline="0" dirty="0"/>
          </a:p>
          <a:p>
            <a:r>
              <a:rPr lang="en-US" baseline="0" dirty="0" smtClean="0"/>
              <a:t>A standard approach to distinguish between calling contexts is to clone, or inline the called method body at a call site. You might ask why not inline every method call? This is infeasible as it will grow the program size exponentially and make the analysis not terminating with the presence of recursion. To address this problem, our goal is to clone selectively.</a:t>
            </a:r>
          </a:p>
        </p:txBody>
      </p:sp>
      <p:sp>
        <p:nvSpPr>
          <p:cNvPr id="4" name="Slide Number Placeholder 3"/>
          <p:cNvSpPr>
            <a:spLocks noGrp="1"/>
          </p:cNvSpPr>
          <p:nvPr>
            <p:ph type="sldNum" sz="quarter" idx="10"/>
          </p:nvPr>
        </p:nvSpPr>
        <p:spPr/>
        <p:txBody>
          <a:bodyPr/>
          <a:lstStyle/>
          <a:p>
            <a:fld id="{2D58669D-B7D0-4298-8AB5-F27BD80793BB}" type="slidenum">
              <a:rPr lang="en-US" smtClean="0"/>
              <a:pPr/>
              <a:t>8</a:t>
            </a:fld>
            <a:endParaRPr lang="en-US"/>
          </a:p>
        </p:txBody>
      </p:sp>
    </p:spTree>
    <p:extLst>
      <p:ext uri="{BB962C8B-B14F-4D97-AF65-F5344CB8AC3E}">
        <p14:creationId xmlns:p14="http://schemas.microsoft.com/office/powerpoint/2010/main" val="37530210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encode</a:t>
            </a:r>
            <a:r>
              <a:rPr lang="en-US" baseline="0" dirty="0" smtClean="0"/>
              <a:t> the derivation graph as the hard constraints. Each grounded </a:t>
            </a:r>
            <a:r>
              <a:rPr lang="en-US" baseline="0" dirty="0" err="1" smtClean="0"/>
              <a:t>Datalog</a:t>
            </a:r>
            <a:r>
              <a:rPr lang="en-US" baseline="0" dirty="0" smtClean="0"/>
              <a:t> rules is translated into a Horn clause. We use the tuple itself as the </a:t>
            </a:r>
            <a:r>
              <a:rPr lang="en-US" baseline="0" dirty="0" err="1" smtClean="0"/>
              <a:t>boolean</a:t>
            </a:r>
            <a:r>
              <a:rPr lang="en-US" baseline="0" dirty="0" smtClean="0"/>
              <a:t> variable, representing the existence of the tuple in the derivation. The constraints regarding derivation graph have to be hard as they explain why each tuple is derived. This is related with the soundness of the </a:t>
            </a:r>
            <a:r>
              <a:rPr lang="en-US" baseline="0" dirty="0" err="1" smtClean="0"/>
              <a:t>Datalog</a:t>
            </a:r>
            <a:r>
              <a:rPr lang="en-US" baseline="0" dirty="0" smtClean="0"/>
              <a:t> analysis.</a:t>
            </a:r>
          </a:p>
          <a:p>
            <a:endParaRPr lang="en-US" baseline="0" dirty="0" smtClean="0"/>
          </a:p>
          <a:p>
            <a:r>
              <a:rPr lang="en-US" baseline="0" dirty="0" smtClean="0"/>
              <a:t>There are two kinds of soft constraints. The first kind of soft constraints encodes the cost of abstraction. The higher weight, the cheaper the abstraction is. For example, we assign weight 1 to a0, which means if we have a0 in the abstraction, we gain a Score 1. If we have abs(a0) = false, which means we don’t have a0 but a1 in the abstraction. In this case, we get a score of 0, explicitly.</a:t>
            </a:r>
          </a:p>
          <a:p>
            <a:endParaRPr lang="en-US" baseline="0" dirty="0" smtClean="0"/>
          </a:p>
          <a:p>
            <a:r>
              <a:rPr lang="en-US" baseline="0" dirty="0" smtClean="0"/>
              <a:t>The second kind of soft constraints are about queries. We use the negation of the query tuple to express that we want to get rid of them. You might wonder why we encode query tuples as soft constraints rather than hard constraints. This is because no matter what abstraction we choose, q2 cannot be proven. If we encode it as a hard constraint, it will make the whole formula </a:t>
            </a:r>
            <a:r>
              <a:rPr lang="en-US" baseline="0" dirty="0" err="1" smtClean="0"/>
              <a:t>unsatisfiable</a:t>
            </a:r>
            <a:r>
              <a:rPr lang="en-US" baseline="0" dirty="0" smtClean="0"/>
              <a:t>, preventing the proof of the other query.</a:t>
            </a:r>
          </a:p>
          <a:p>
            <a:r>
              <a:rPr lang="en-US" baseline="0" dirty="0" smtClean="0"/>
              <a:t>You may further wonder why we use 5 as the weight for the queries. We use 5, which is greater than the highest weight sum of all abstractions, that is 4. Therefore, when this constraint is violated, it means no abstraction in the space can prove this query, even with the most expensive abstraction.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70</a:t>
            </a:fld>
            <a:endParaRPr lang="en-US"/>
          </a:p>
        </p:txBody>
      </p:sp>
    </p:spTree>
    <p:extLst>
      <p:ext uri="{BB962C8B-B14F-4D97-AF65-F5344CB8AC3E}">
        <p14:creationId xmlns:p14="http://schemas.microsoft.com/office/powerpoint/2010/main" val="1580099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MAXST solve produces </a:t>
            </a:r>
            <a:r>
              <a:rPr lang="en-US" baseline="0" dirty="0" smtClean="0"/>
              <a:t>the solution shown on the slides. The solutions suggests flipping a0 to a1 while keeping all the other abstraction tuples.. This yields a1b0c0d0 to be the next abstraction to try. This abstraction is the cheapest abstraction among the viable abstractions left.</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71</a:t>
            </a:fld>
            <a:endParaRPr lang="en-US"/>
          </a:p>
        </p:txBody>
      </p:sp>
    </p:spTree>
    <p:extLst>
      <p:ext uri="{BB962C8B-B14F-4D97-AF65-F5344CB8AC3E}">
        <p14:creationId xmlns:p14="http://schemas.microsoft.com/office/powerpoint/2010/main" val="13483102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the first iteration, we eliminate 4 abstractions</a:t>
            </a:r>
            <a:r>
              <a:rPr lang="en-US" baseline="0" dirty="0" smtClean="0"/>
              <a:t> for each query, and use a1b0c0d0 as the next abstraction to try.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72</a:t>
            </a:fld>
            <a:endParaRPr lang="en-US"/>
          </a:p>
        </p:txBody>
      </p:sp>
    </p:spTree>
    <p:extLst>
      <p:ext uri="{BB962C8B-B14F-4D97-AF65-F5344CB8AC3E}">
        <p14:creationId xmlns:p14="http://schemas.microsoft.com/office/powerpoint/2010/main" val="34895282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second iteration, q1 and q2 are still unproven as both tuples are derived. We get another</a:t>
            </a:r>
            <a:r>
              <a:rPr lang="en-US" baseline="0" dirty="0" smtClean="0"/>
              <a:t> derivation D2 and pass it to the MAXSAT solver.</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73</a:t>
            </a:fld>
            <a:endParaRPr lang="en-US"/>
          </a:p>
        </p:txBody>
      </p:sp>
    </p:spTree>
    <p:extLst>
      <p:ext uri="{BB962C8B-B14F-4D97-AF65-F5344CB8AC3E}">
        <p14:creationId xmlns:p14="http://schemas.microsoft.com/office/powerpoint/2010/main" val="122084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MAXSAT encodes D2</a:t>
            </a:r>
            <a:r>
              <a:rPr lang="en-US" baseline="0" dirty="0" smtClean="0"/>
              <a:t> as constraints C2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74</a:t>
            </a:fld>
            <a:endParaRPr lang="en-US"/>
          </a:p>
        </p:txBody>
      </p:sp>
    </p:spTree>
    <p:extLst>
      <p:ext uri="{BB962C8B-B14F-4D97-AF65-F5344CB8AC3E}">
        <p14:creationId xmlns:p14="http://schemas.microsoft.com/office/powerpoint/2010/main" val="36082179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 takin</a:t>
            </a:r>
            <a:r>
              <a:rPr lang="en-US" baseline="0" dirty="0" smtClean="0"/>
              <a:t>g the conjunction of C2 and C1 coming from the first iteration, the MAXSAT eliminates 6 abstractions for q1, and 8 abstractions for q2. It produces a1b0c1d0 as the abstraction for the third iteration.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75</a:t>
            </a:fld>
            <a:endParaRPr lang="en-US"/>
          </a:p>
        </p:txBody>
      </p:sp>
    </p:spTree>
    <p:extLst>
      <p:ext uri="{BB962C8B-B14F-4D97-AF65-F5344CB8AC3E}">
        <p14:creationId xmlns:p14="http://schemas.microsoft.com/office/powerpoint/2010/main" val="12820291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 third iteration, q1 is proven as path(0, 5) is no longer derived. Therefore we find the cheapest abstraction to prove q1, which is  a1b0c1d0.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76</a:t>
            </a:fld>
            <a:endParaRPr lang="en-US"/>
          </a:p>
        </p:txBody>
      </p:sp>
    </p:spTree>
    <p:extLst>
      <p:ext uri="{BB962C8B-B14F-4D97-AF65-F5344CB8AC3E}">
        <p14:creationId xmlns:p14="http://schemas.microsoft.com/office/powerpoint/2010/main" val="3139291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Q2</a:t>
            </a:r>
            <a:r>
              <a:rPr lang="en-US" baseline="0" dirty="0" smtClean="0"/>
              <a:t> is still derived. We encode the derivation D3 as constraint C3 and pass it to the MAXSAT solver. By taking the conjunction of all the constraints across iterations, MAXSAT eliminates all the 16 abstractions for q2, and conclude q2 is impossible to prove.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77</a:t>
            </a:fld>
            <a:endParaRPr lang="en-US"/>
          </a:p>
        </p:txBody>
      </p:sp>
    </p:spTree>
    <p:extLst>
      <p:ext uri="{BB962C8B-B14F-4D97-AF65-F5344CB8AC3E}">
        <p14:creationId xmlns:p14="http://schemas.microsoft.com/office/powerpoint/2010/main" val="3928131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a:t>
            </a:r>
            <a:r>
              <a:rPr lang="en-US" baseline="0" dirty="0" smtClean="0"/>
              <a:t> a closer look at the progress of resolving q2. Iteration 1 eliminates 4 abstractions while Iteration 3 eliminates 4 different abstractions. We notice that the two derivations share the same intermediate tuple path(0, 1). When MAXSAT solver takes the conjunction of two derivations, something interesting happens.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78</a:t>
            </a:fld>
            <a:endParaRPr lang="en-US"/>
          </a:p>
        </p:txBody>
      </p:sp>
    </p:spTree>
    <p:extLst>
      <p:ext uri="{BB962C8B-B14F-4D97-AF65-F5344CB8AC3E}">
        <p14:creationId xmlns:p14="http://schemas.microsoft.com/office/powerpoint/2010/main" val="28032191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 turns out that we get a new counterexample for free by mixing the constraints</a:t>
            </a:r>
            <a:r>
              <a:rPr lang="en-US" baseline="0" dirty="0" smtClean="0"/>
              <a:t> of these two derivations. This counterexample eliminates 4 new abstractions, which neither of the previous derivations eliminate. By mixing counterexamples across iterations, our approach converges faster in practice.</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79</a:t>
            </a:fld>
            <a:endParaRPr lang="en-US"/>
          </a:p>
        </p:txBody>
      </p:sp>
    </p:spTree>
    <p:extLst>
      <p:ext uri="{BB962C8B-B14F-4D97-AF65-F5344CB8AC3E}">
        <p14:creationId xmlns:p14="http://schemas.microsoft.com/office/powerpoint/2010/main" val="3854332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Datalog</a:t>
            </a:r>
            <a:r>
              <a:rPr lang="en-US" dirty="0" smtClean="0"/>
              <a:t> has become popular</a:t>
            </a:r>
            <a:r>
              <a:rPr lang="en-US" baseline="0" dirty="0" smtClean="0"/>
              <a:t> in recent years for implementing program analysis. Program analysis tools like Soot, </a:t>
            </a:r>
            <a:r>
              <a:rPr lang="en-US" baseline="0" dirty="0" err="1" smtClean="0"/>
              <a:t>JChord</a:t>
            </a:r>
            <a:r>
              <a:rPr lang="en-US" baseline="0" dirty="0" smtClean="0"/>
              <a:t> and </a:t>
            </a:r>
            <a:r>
              <a:rPr lang="en-US" baseline="0" dirty="0" err="1" smtClean="0"/>
              <a:t>Doop</a:t>
            </a:r>
            <a:r>
              <a:rPr lang="en-US" baseline="0" dirty="0" smtClean="0"/>
              <a:t>, all have analyses implemented in </a:t>
            </a:r>
            <a:r>
              <a:rPr lang="en-US" baseline="0" dirty="0" err="1" smtClean="0"/>
              <a:t>Datalog</a:t>
            </a:r>
            <a:r>
              <a:rPr lang="en-US" baseline="0" dirty="0" smtClean="0"/>
              <a:t> and they also provide </a:t>
            </a:r>
            <a:r>
              <a:rPr lang="en-US" baseline="0" dirty="0" err="1" smtClean="0"/>
              <a:t>Datalog</a:t>
            </a:r>
            <a:r>
              <a:rPr lang="en-US" baseline="0" dirty="0" smtClean="0"/>
              <a:t> as part of the generic framework for writing program analysis. Recently, there are also researchers trying to implement program analysis in </a:t>
            </a:r>
            <a:r>
              <a:rPr lang="en-US" baseline="0" dirty="0" err="1" smtClean="0"/>
              <a:t>Datalog</a:t>
            </a:r>
            <a:r>
              <a:rPr lang="en-US" baseline="0" dirty="0" smtClean="0"/>
              <a:t> for LLVM.</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53</a:t>
            </a:fld>
            <a:endParaRPr lang="en-US"/>
          </a:p>
        </p:txBody>
      </p:sp>
    </p:spTree>
    <p:extLst>
      <p:ext uri="{BB962C8B-B14F-4D97-AF65-F5344CB8AC3E}">
        <p14:creationId xmlns:p14="http://schemas.microsoft.com/office/powerpoint/2010/main" val="8818945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have implemented our approach in the </a:t>
            </a:r>
            <a:r>
              <a:rPr lang="en-US" baseline="0" dirty="0" err="1" smtClean="0"/>
              <a:t>Jchord</a:t>
            </a:r>
            <a:r>
              <a:rPr lang="en-US" baseline="0" dirty="0" smtClean="0"/>
              <a:t> program analysis framework for Java.  Our implementation uses unmodified, off-the-shelf </a:t>
            </a:r>
            <a:r>
              <a:rPr lang="en-US" baseline="0" dirty="0" err="1" smtClean="0"/>
              <a:t>Datalog</a:t>
            </a:r>
            <a:r>
              <a:rPr lang="en-US" baseline="0" dirty="0" smtClean="0"/>
              <a:t> and MAXSAT solvers.</a:t>
            </a:r>
            <a:br>
              <a:rPr lang="en-US" baseline="0" dirty="0" smtClean="0"/>
            </a:br>
            <a:r>
              <a:rPr lang="en-US" baseline="0" dirty="0" smtClean="0"/>
              <a:t>We applied the approach to two client analyses that are challenging to scale: one is a k-</a:t>
            </a:r>
            <a:r>
              <a:rPr lang="en-US" baseline="0" dirty="0" err="1" smtClean="0"/>
              <a:t>obj</a:t>
            </a:r>
            <a:r>
              <a:rPr lang="en-US" baseline="0" dirty="0" smtClean="0"/>
              <a:t> pointer analysis and the other is a </a:t>
            </a:r>
            <a:r>
              <a:rPr lang="en-US" baseline="0" dirty="0" err="1" smtClean="0"/>
              <a:t>typestate</a:t>
            </a:r>
            <a:r>
              <a:rPr lang="en-US" baseline="0" dirty="0" smtClean="0"/>
              <a:t> analysis.</a:t>
            </a:r>
          </a:p>
          <a:p>
            <a:r>
              <a:rPr lang="en-US" baseline="0" dirty="0" smtClean="0"/>
              <a:t>These two analyses differ in many aspects such as flow sensitivity, heap updates, and context sensitivity.</a:t>
            </a:r>
          </a:p>
          <a:p>
            <a:r>
              <a:rPr lang="en-US" baseline="0" dirty="0" smtClean="0"/>
              <a:t>These differences highlight the generality of our approach.</a:t>
            </a:r>
          </a:p>
          <a:p>
            <a:r>
              <a:rPr lang="en-US" baseline="0" dirty="0" smtClean="0"/>
              <a:t>We applied these two analyses to 8 real-world Java programs, mostly from </a:t>
            </a:r>
            <a:r>
              <a:rPr lang="en-US" baseline="0" dirty="0" err="1" smtClean="0"/>
              <a:t>DaCapo</a:t>
            </a:r>
            <a:r>
              <a:rPr lang="en-US" baseline="0" dirty="0" smtClean="0"/>
              <a:t> suite and Ashes Suite.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80</a:t>
            </a:fld>
            <a:endParaRPr lang="en-US"/>
          </a:p>
        </p:txBody>
      </p:sp>
    </p:spTree>
    <p:extLst>
      <p:ext uri="{BB962C8B-B14F-4D97-AF65-F5344CB8AC3E}">
        <p14:creationId xmlns:p14="http://schemas.microsoft.com/office/powerpoint/2010/main" val="1221646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table</a:t>
            </a:r>
            <a:r>
              <a:rPr lang="en-US" baseline="0" dirty="0" smtClean="0"/>
              <a:t> shows the statistics of the benchmarks. All the numbers include both application code and library code. We can see the size of the programs range from ~200KLOC to 0.5MLOC.</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the rest of the talk, I will focus on the pointer analysis results.</a:t>
            </a:r>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81</a:t>
            </a:fld>
            <a:endParaRPr lang="en-US"/>
          </a:p>
        </p:txBody>
      </p:sp>
    </p:spTree>
    <p:extLst>
      <p:ext uri="{BB962C8B-B14F-4D97-AF65-F5344CB8AC3E}">
        <p14:creationId xmlns:p14="http://schemas.microsoft.com/office/powerpoint/2010/main" val="2369557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“resolved” column shows the number of queries either proven or found to be impossible to prove. Our approach resolves all the queries while, the baseline, the 4-object-sensitivity analysis, only resolves up to 50% of the queries.</a:t>
            </a:r>
          </a:p>
          <a:p>
            <a:r>
              <a:rPr lang="en-US" baseline="0" dirty="0" smtClean="0"/>
              <a:t>The “final” column shows the sizes of abstractions our approach uses in the last iteration. One way to view the size of the abstraction is to view it as the number of 1s in the abstraction </a:t>
            </a:r>
            <a:r>
              <a:rPr lang="en-US" baseline="0" dirty="0" err="1" smtClean="0"/>
              <a:t>bitvector</a:t>
            </a:r>
            <a:r>
              <a:rPr lang="en-US" baseline="0" dirty="0" smtClean="0"/>
              <a:t>. “max” shows the size of the most expensive abstraction. As shown on the slide, the size of the final abstraction our approach uses is less than 3% of that of the most expensive abstraction.</a:t>
            </a:r>
          </a:p>
          <a:p>
            <a:r>
              <a:rPr lang="en-US" baseline="0" dirty="0" smtClean="0"/>
              <a:t>Animation on click 1: baseline resolves only </a:t>
            </a:r>
            <a:r>
              <a:rPr lang="en-US" baseline="0" dirty="0" err="1" smtClean="0"/>
              <a:t>upto</a:t>
            </a:r>
            <a:r>
              <a:rPr lang="en-US" baseline="0" dirty="0" smtClean="0"/>
              <a:t> X% queries</a:t>
            </a:r>
          </a:p>
          <a:p>
            <a:r>
              <a:rPr lang="en-US" baseline="0" dirty="0" smtClean="0"/>
              <a:t>Animation on click 2 for final vs. max abstraction size (pop up)</a:t>
            </a:r>
          </a:p>
          <a:p>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82</a:t>
            </a:fld>
            <a:endParaRPr lang="en-US"/>
          </a:p>
        </p:txBody>
      </p:sp>
    </p:spTree>
    <p:extLst>
      <p:ext uri="{BB962C8B-B14F-4D97-AF65-F5344CB8AC3E}">
        <p14:creationId xmlns:p14="http://schemas.microsoft.com/office/powerpoint/2010/main" val="27651667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slide shows how</a:t>
            </a:r>
            <a:r>
              <a:rPr lang="en-US" baseline="0" dirty="0" smtClean="0"/>
              <a:t> the abstraction size and the </a:t>
            </a:r>
            <a:r>
              <a:rPr lang="en-US" baseline="0" dirty="0" err="1" smtClean="0"/>
              <a:t>datalog</a:t>
            </a:r>
            <a:r>
              <a:rPr lang="en-US" baseline="0" dirty="0" smtClean="0"/>
              <a:t> solver running time change across iterations on benchmark </a:t>
            </a:r>
            <a:r>
              <a:rPr lang="en-US" baseline="0" dirty="0" err="1" smtClean="0"/>
              <a:t>lusearch</a:t>
            </a:r>
            <a:r>
              <a:rPr lang="en-US" baseline="0" dirty="0" smtClean="0"/>
              <a:t>, The rest benchmarks look similar.</a:t>
            </a:r>
          </a:p>
          <a:p>
            <a:r>
              <a:rPr lang="en-US" baseline="0" dirty="0" smtClean="0"/>
              <a:t>(Remove the following paragraph?)</a:t>
            </a:r>
          </a:p>
          <a:p>
            <a:r>
              <a:rPr lang="en-US" baseline="0" dirty="0" smtClean="0"/>
              <a:t>The x axis is the number of iterations. This curve (use pointer) shows the abstraction size corresponding to the y axis on the left, while this curve (use pointer) shows the </a:t>
            </a:r>
            <a:r>
              <a:rPr lang="en-US" baseline="0" dirty="0" err="1" smtClean="0"/>
              <a:t>datalog</a:t>
            </a:r>
            <a:r>
              <a:rPr lang="en-US" baseline="0" dirty="0" smtClean="0"/>
              <a:t> running time corresponding to the y axis on the right.</a:t>
            </a:r>
          </a:p>
          <a:p>
            <a:endParaRPr lang="en-US" baseline="0" dirty="0" smtClean="0"/>
          </a:p>
          <a:p>
            <a:r>
              <a:rPr lang="en-US" baseline="0" dirty="0" smtClean="0"/>
              <a:t>Although the abstraction size grows linearly across iterations, the running time of the </a:t>
            </a:r>
            <a:r>
              <a:rPr lang="en-US" baseline="0" dirty="0" err="1" smtClean="0"/>
              <a:t>datalog</a:t>
            </a:r>
            <a:r>
              <a:rPr lang="en-US" baseline="0" dirty="0" smtClean="0"/>
              <a:t> solver remains almost constant. This is because by selectively cloning the call sites and allocation sites, our approach increases the abstraction cost by minimum amount required to prove the queries. On the other hand, the baseline, which uses a uniform k value, increases the </a:t>
            </a:r>
            <a:r>
              <a:rPr lang="en-US" baseline="0" dirty="0" err="1" smtClean="0"/>
              <a:t>Datalog</a:t>
            </a:r>
            <a:r>
              <a:rPr lang="en-US" baseline="0" dirty="0" smtClean="0"/>
              <a:t> running time exponentially.</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83</a:t>
            </a:fld>
            <a:endParaRPr lang="en-US"/>
          </a:p>
        </p:txBody>
      </p:sp>
    </p:spTree>
    <p:extLst>
      <p:ext uri="{BB962C8B-B14F-4D97-AF65-F5344CB8AC3E}">
        <p14:creationId xmlns:p14="http://schemas.microsoft.com/office/powerpoint/2010/main" val="23523717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slide shows the running time of the </a:t>
            </a:r>
            <a:r>
              <a:rPr lang="en-US" baseline="0" dirty="0" err="1" smtClean="0"/>
              <a:t>maxsat</a:t>
            </a:r>
            <a:r>
              <a:rPr lang="en-US" baseline="0" dirty="0" smtClean="0"/>
              <a:t> solver in each iteration for the </a:t>
            </a:r>
            <a:r>
              <a:rPr lang="en-US" baseline="0" dirty="0" err="1" smtClean="0"/>
              <a:t>lusearch</a:t>
            </a:r>
            <a:r>
              <a:rPr lang="en-US" baseline="0" dirty="0" smtClean="0"/>
              <a:t> benchmark. </a:t>
            </a:r>
          </a:p>
          <a:p>
            <a:r>
              <a:rPr lang="en-US" baseline="0" dirty="0" smtClean="0"/>
              <a:t>[Animation on click: Blue Up Arrow] </a:t>
            </a:r>
            <a:r>
              <a:rPr lang="en-US" dirty="0" smtClean="0"/>
              <a:t>We see that</a:t>
            </a:r>
            <a:r>
              <a:rPr lang="en-US" baseline="0" dirty="0" smtClean="0"/>
              <a:t> in the initial iterations, the running time steadily increases -&gt; constraints harder to solve -&gt; abstraction size gets larger and larger.</a:t>
            </a:r>
          </a:p>
          <a:p>
            <a:r>
              <a:rPr lang="en-US" baseline="0" dirty="0" smtClean="0"/>
              <a:t>[Animation on click: Blue Down Arrow] But in the later iterations, the running time steadily decreases -&gt; constraints easier to solve -&gt; fewer and fewer queries remain</a:t>
            </a:r>
          </a:p>
        </p:txBody>
      </p:sp>
      <p:sp>
        <p:nvSpPr>
          <p:cNvPr id="4" name="Slide Number Placeholder 3"/>
          <p:cNvSpPr>
            <a:spLocks noGrp="1"/>
          </p:cNvSpPr>
          <p:nvPr>
            <p:ph type="sldNum" sz="quarter" idx="10"/>
          </p:nvPr>
        </p:nvSpPr>
        <p:spPr/>
        <p:txBody>
          <a:bodyPr/>
          <a:lstStyle/>
          <a:p>
            <a:fld id="{2D58669D-B7D0-4298-8AB5-F27BD80793BB}" type="slidenum">
              <a:rPr lang="en-US" smtClean="0"/>
              <a:pPr/>
              <a:t>84</a:t>
            </a:fld>
            <a:endParaRPr lang="en-US"/>
          </a:p>
        </p:txBody>
      </p:sp>
    </p:spTree>
    <p:extLst>
      <p:ext uri="{BB962C8B-B14F-4D97-AF65-F5344CB8AC3E}">
        <p14:creationId xmlns:p14="http://schemas.microsoft.com/office/powerpoint/2010/main" val="1760244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Here</a:t>
            </a:r>
            <a:r>
              <a:rPr lang="en-US" baseline="0" dirty="0" smtClean="0"/>
              <a:t> are statistics of the formulae fed to the </a:t>
            </a:r>
            <a:r>
              <a:rPr lang="en-US" baseline="0" dirty="0" err="1" smtClean="0"/>
              <a:t>maxsat</a:t>
            </a:r>
            <a:r>
              <a:rPr lang="en-US" baseline="0" dirty="0" smtClean="0"/>
              <a:t> solver in the last iteration for the pointer analysis on all benchmarks.  The number of variables in these formulas ranges from 1M to 7M, and the number of clauses ranges from 1M to 24M. The statistics look similar for </a:t>
            </a:r>
            <a:r>
              <a:rPr lang="en-US" baseline="0" dirty="0" err="1" smtClean="0"/>
              <a:t>typestate</a:t>
            </a:r>
            <a:r>
              <a:rPr lang="en-US" baseline="0" dirty="0" smtClean="0"/>
              <a:t> analysis. These numbers highlight two strengths of our technique: the richness of the abstraction search space it explores, and the benefit of leveraging off-the-shelf </a:t>
            </a:r>
            <a:r>
              <a:rPr lang="en-US" baseline="0" dirty="0" err="1" smtClean="0"/>
              <a:t>maxsat</a:t>
            </a:r>
            <a:r>
              <a:rPr lang="en-US" baseline="0" dirty="0" smtClean="0"/>
              <a:t> solvers.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85</a:t>
            </a:fld>
            <a:endParaRPr lang="en-US"/>
          </a:p>
        </p:txBody>
      </p:sp>
    </p:spTree>
    <p:extLst>
      <p:ext uri="{BB962C8B-B14F-4D97-AF65-F5344CB8AC3E}">
        <p14:creationId xmlns:p14="http://schemas.microsoft.com/office/powerpoint/2010/main" val="13344605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summary, </a:t>
            </a:r>
            <a:r>
              <a:rPr lang="en-US" baseline="0" dirty="0" err="1" smtClean="0"/>
              <a:t>Datalog</a:t>
            </a:r>
            <a:r>
              <a:rPr lang="en-US" baseline="0" dirty="0" smtClean="0"/>
              <a:t> has become a popular language to implement program analysis. However, there lacks a automatic way to search for efficient abstraction for analyses in </a:t>
            </a:r>
            <a:r>
              <a:rPr lang="en-US" baseline="0" dirty="0" err="1" smtClean="0"/>
              <a:t>Datalog</a:t>
            </a:r>
            <a:r>
              <a:rPr lang="en-US" baseline="0" dirty="0" smtClean="0"/>
              <a:t>. Our work show that MAXSAT is perfect fit for program abstraction search in </a:t>
            </a:r>
            <a:r>
              <a:rPr lang="en-US" baseline="0" dirty="0" err="1" smtClean="0"/>
              <a:t>Datalog</a:t>
            </a:r>
            <a:r>
              <a:rPr lang="en-US" baseline="0" dirty="0" smtClean="0"/>
              <a:t> analysis.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86</a:t>
            </a:fld>
            <a:endParaRPr lang="en-US"/>
          </a:p>
        </p:txBody>
      </p:sp>
    </p:spTree>
    <p:extLst>
      <p:ext uri="{BB962C8B-B14F-4D97-AF65-F5344CB8AC3E}">
        <p14:creationId xmlns:p14="http://schemas.microsoft.com/office/powerpoint/2010/main" val="656824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By</a:t>
            </a:r>
            <a:r>
              <a:rPr lang="en-US" baseline="0" dirty="0" smtClean="0"/>
              <a:t> encoding </a:t>
            </a:r>
            <a:r>
              <a:rPr lang="en-US" baseline="0" dirty="0" err="1" smtClean="0"/>
              <a:t>datalog</a:t>
            </a:r>
            <a:r>
              <a:rPr lang="en-US" baseline="0" dirty="0" smtClean="0"/>
              <a:t> derivations into hard </a:t>
            </a:r>
            <a:r>
              <a:rPr lang="en-US" baseline="0" dirty="0" err="1" smtClean="0"/>
              <a:t>constriants</a:t>
            </a:r>
            <a:r>
              <a:rPr lang="en-US" baseline="0" dirty="0" smtClean="0"/>
              <a:t>, MAXSAT captures the soundness of the analysis.</a:t>
            </a:r>
            <a:endParaRPr lang="en-US" baseline="0" dirty="0"/>
          </a:p>
          <a:p>
            <a:r>
              <a:rPr lang="en-US" baseline="0" dirty="0" smtClean="0"/>
              <a:t>Soft constraints are used to balance different tradeoffs in the analysis. Our current approach encodes abstraction costs as soft constraints, which seeks to balance the tradeoff between scalability and precision. Soft constraints can be used to balance different tradeoffs, like the tradeoff between soundness and completeness. This would be an interesting direction to explore in the future. Thanks for you attention, and I’m ready to take questions.</a:t>
            </a:r>
          </a:p>
        </p:txBody>
      </p:sp>
      <p:sp>
        <p:nvSpPr>
          <p:cNvPr id="4" name="Slide Number Placeholder 3"/>
          <p:cNvSpPr>
            <a:spLocks noGrp="1"/>
          </p:cNvSpPr>
          <p:nvPr>
            <p:ph type="sldNum" sz="quarter" idx="10"/>
          </p:nvPr>
        </p:nvSpPr>
        <p:spPr/>
        <p:txBody>
          <a:bodyPr/>
          <a:lstStyle/>
          <a:p>
            <a:fld id="{2D58669D-B7D0-4298-8AB5-F27BD80793BB}" type="slidenum">
              <a:rPr lang="en-US" smtClean="0"/>
              <a:pPr/>
              <a:t>87</a:t>
            </a:fld>
            <a:endParaRPr lang="en-US"/>
          </a:p>
        </p:txBody>
      </p:sp>
    </p:spTree>
    <p:extLst>
      <p:ext uri="{BB962C8B-B14F-4D97-AF65-F5344CB8AC3E}">
        <p14:creationId xmlns:p14="http://schemas.microsoft.com/office/powerpoint/2010/main" val="3709974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D58669D-B7D0-4298-8AB5-F27BD80793BB}" type="slidenum">
              <a:rPr lang="en-US" smtClean="0"/>
              <a:pPr/>
              <a:t>54</a:t>
            </a:fld>
            <a:endParaRPr lang="en-US"/>
          </a:p>
        </p:txBody>
      </p:sp>
    </p:spTree>
    <p:extLst>
      <p:ext uri="{BB962C8B-B14F-4D97-AF65-F5344CB8AC3E}">
        <p14:creationId xmlns:p14="http://schemas.microsoft.com/office/powerpoint/2010/main" val="4040461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is </a:t>
            </a:r>
            <a:r>
              <a:rPr lang="en-US" baseline="0" dirty="0" err="1" smtClean="0"/>
              <a:t>Datalog</a:t>
            </a:r>
            <a:r>
              <a:rPr lang="en-US" baseline="0" dirty="0" smtClean="0"/>
              <a:t>? </a:t>
            </a:r>
            <a:r>
              <a:rPr lang="en-US" baseline="0" dirty="0" err="1" smtClean="0"/>
              <a:t>Datalog</a:t>
            </a:r>
            <a:r>
              <a:rPr lang="en-US" baseline="0" dirty="0" smtClean="0"/>
              <a:t> is a logic programming language. A typical </a:t>
            </a:r>
            <a:r>
              <a:rPr lang="en-US" baseline="0" dirty="0" err="1" smtClean="0"/>
              <a:t>Datalog</a:t>
            </a:r>
            <a:r>
              <a:rPr lang="en-US" baseline="0" dirty="0" smtClean="0"/>
              <a:t> program consists of three parts: input relations, output relations, and rules. By defining the </a:t>
            </a:r>
            <a:r>
              <a:rPr lang="en-US" baseline="0" dirty="0" err="1" smtClean="0"/>
              <a:t>Datalog</a:t>
            </a:r>
            <a:r>
              <a:rPr lang="en-US" baseline="0" dirty="0" smtClean="0"/>
              <a:t> program and providing input tuples, the underlying </a:t>
            </a:r>
            <a:r>
              <a:rPr lang="en-US" baseline="0" dirty="0" err="1" smtClean="0"/>
              <a:t>Datalog</a:t>
            </a:r>
            <a:r>
              <a:rPr lang="en-US" baseline="0" dirty="0" smtClean="0"/>
              <a:t> engine conducts a least </a:t>
            </a:r>
            <a:r>
              <a:rPr lang="en-US" baseline="0" dirty="0" err="1" smtClean="0"/>
              <a:t>fixpoint</a:t>
            </a:r>
            <a:r>
              <a:rPr lang="en-US" baseline="0" dirty="0" smtClean="0"/>
              <a:t> computation and produces the output tuples. For example, we can define a </a:t>
            </a:r>
            <a:r>
              <a:rPr lang="en-US" baseline="0" dirty="0" err="1" smtClean="0"/>
              <a:t>Datalog</a:t>
            </a:r>
            <a:r>
              <a:rPr lang="en-US" baseline="0" dirty="0" smtClean="0"/>
              <a:t> program shown on the slide for the graph reachability problem, which many program analyses can be encoded into. The only input relation is the edge relation, while the only output relation is the path relation. There are two rules: the first rule says there is a path between each node itself., the second rule says we can extend a path from node </a:t>
            </a:r>
            <a:r>
              <a:rPr lang="en-US" baseline="0" dirty="0" err="1" smtClean="0"/>
              <a:t>i</a:t>
            </a:r>
            <a:r>
              <a:rPr lang="en-US" baseline="0" dirty="0" smtClean="0"/>
              <a:t> to j to a path from node </a:t>
            </a:r>
            <a:r>
              <a:rPr lang="en-US" baseline="0" dirty="0" err="1" smtClean="0"/>
              <a:t>i</a:t>
            </a:r>
            <a:r>
              <a:rPr lang="en-US" baseline="0" dirty="0" smtClean="0"/>
              <a:t> to k, if an edge from j to k exists. If we provide edge(0, 1) and edge (0, 2) as the input tuples which defines a graph with three nodes, the </a:t>
            </a:r>
            <a:r>
              <a:rPr lang="en-US" baseline="0" dirty="0" err="1" smtClean="0"/>
              <a:t>datalog</a:t>
            </a:r>
            <a:r>
              <a:rPr lang="en-US" baseline="0" dirty="0" smtClean="0"/>
              <a:t> engine will compute as follows: the first three path tuples come from Rule 1, while the last two path tuples come from Rule 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55</a:t>
            </a:fld>
            <a:endParaRPr lang="en-US"/>
          </a:p>
        </p:txBody>
      </p:sp>
    </p:spTree>
    <p:extLst>
      <p:ext uri="{BB962C8B-B14F-4D97-AF65-F5344CB8AC3E}">
        <p14:creationId xmlns:p14="http://schemas.microsoft.com/office/powerpoint/2010/main" val="3084287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to</a:t>
            </a:r>
            <a:r>
              <a:rPr lang="en-US" baseline="0" dirty="0" smtClean="0"/>
              <a:t> use </a:t>
            </a:r>
            <a:r>
              <a:rPr lang="en-US" baseline="0" dirty="0" err="1" smtClean="0"/>
              <a:t>Datalog</a:t>
            </a:r>
            <a:r>
              <a:rPr lang="en-US" baseline="0" dirty="0" smtClean="0"/>
              <a:t> to implement program analysis? First of all, </a:t>
            </a:r>
            <a:r>
              <a:rPr lang="en-US" baseline="0" dirty="0" err="1" smtClean="0"/>
              <a:t>Datalog</a:t>
            </a:r>
            <a:r>
              <a:rPr lang="en-US" baseline="0" dirty="0" smtClean="0"/>
              <a:t> is declarative and easy to use. For example, if the user wants to state that a path exists from a to c if there exists a path from a to b and a edge from b to c, he can just write one single </a:t>
            </a:r>
            <a:r>
              <a:rPr lang="en-US" baseline="0" dirty="0" err="1" smtClean="0"/>
              <a:t>datalog</a:t>
            </a:r>
            <a:r>
              <a:rPr lang="en-US" baseline="0" dirty="0" smtClean="0"/>
              <a:t> rule shown in the textbox. Secondly, the underlying </a:t>
            </a:r>
            <a:r>
              <a:rPr lang="en-US" baseline="0" dirty="0" err="1" smtClean="0"/>
              <a:t>datalog</a:t>
            </a:r>
            <a:r>
              <a:rPr lang="en-US" baseline="0" dirty="0" smtClean="0"/>
              <a:t> engine hides the low-level implementation details like data structures and least </a:t>
            </a:r>
            <a:r>
              <a:rPr lang="en-US" baseline="0" dirty="0" err="1" smtClean="0"/>
              <a:t>fixpoint</a:t>
            </a:r>
            <a:r>
              <a:rPr lang="en-US" baseline="0" dirty="0" smtClean="0"/>
              <a:t> algorithms, allowing users to focus on high-level analysis design.</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56</a:t>
            </a:fld>
            <a:endParaRPr lang="en-US"/>
          </a:p>
        </p:txBody>
      </p:sp>
    </p:spTree>
    <p:extLst>
      <p:ext uri="{BB962C8B-B14F-4D97-AF65-F5344CB8AC3E}">
        <p14:creationId xmlns:p14="http://schemas.microsoft.com/office/powerpoint/2010/main" val="2630270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to introduce k-</a:t>
            </a:r>
            <a:r>
              <a:rPr lang="en-US" baseline="0" dirty="0" err="1" smtClean="0"/>
              <a:t>obj</a:t>
            </a:r>
            <a:r>
              <a:rPr lang="en-US" baseline="0" dirty="0" smtClean="0"/>
              <a:t> as “a popular kind of pointer analysis for object-oriented programs”</a:t>
            </a:r>
          </a:p>
          <a:p>
            <a:r>
              <a:rPr lang="en-US" dirty="0" smtClean="0"/>
              <a:t>After</a:t>
            </a:r>
            <a:r>
              <a:rPr lang="en-US" baseline="0" dirty="0" smtClean="0"/>
              <a:t> years of development, the </a:t>
            </a:r>
            <a:r>
              <a:rPr lang="en-US" baseline="0" dirty="0" err="1" smtClean="0"/>
              <a:t>datalog</a:t>
            </a:r>
            <a:r>
              <a:rPr lang="en-US" baseline="0" dirty="0" smtClean="0"/>
              <a:t> engines have gained significant success in developing smart symbolic representations like Binary decision diagram, which allows many analyses scaling to a reasonable size of programs. For example, k-object-sensitivity is a popular kind of pointer analysis for object-oriented programs. The k value controls the cloning depth of context sensitivity and object sensitivity. K-object-sensitivity on current </a:t>
            </a:r>
            <a:r>
              <a:rPr lang="en-US" baseline="0" dirty="0" err="1" smtClean="0"/>
              <a:t>Datalog</a:t>
            </a:r>
            <a:r>
              <a:rPr lang="en-US" baseline="0" dirty="0" smtClean="0"/>
              <a:t> engines can scale to around 100 thousand lines of code with k equaled to 2.</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57</a:t>
            </a:fld>
            <a:endParaRPr lang="en-US"/>
          </a:p>
        </p:txBody>
      </p:sp>
    </p:spTree>
    <p:extLst>
      <p:ext uri="{BB962C8B-B14F-4D97-AF65-F5344CB8AC3E}">
        <p14:creationId xmlns:p14="http://schemas.microsoft.com/office/powerpoint/2010/main" val="280709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to</a:t>
            </a:r>
            <a:r>
              <a:rPr lang="en-US" baseline="0" dirty="0" smtClean="0"/>
              <a:t> make these analyses really practical, we need to scale them to even larger programs with better precisions. For example, in k-object-sensitivity, how do we go from 100 thousands lines of code with k equaled to 2 to half million lines of code with k equaled to 10? </a:t>
            </a:r>
            <a:r>
              <a:rPr lang="en-US" dirty="0" smtClean="0"/>
              <a:t>While advances in </a:t>
            </a:r>
            <a:r>
              <a:rPr lang="en-US" dirty="0" err="1" smtClean="0"/>
              <a:t>Datalog</a:t>
            </a:r>
            <a:r>
              <a:rPr lang="en-US" dirty="0" smtClean="0"/>
              <a:t> solvers will likely continue, we</a:t>
            </a:r>
            <a:r>
              <a:rPr lang="en-US" baseline="0" dirty="0" smtClean="0"/>
              <a:t> propose a complementary approach to this problem that leverages those advances.</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58</a:t>
            </a:fld>
            <a:endParaRPr lang="en-US"/>
          </a:p>
        </p:txBody>
      </p:sp>
    </p:spTree>
    <p:extLst>
      <p:ext uri="{BB962C8B-B14F-4D97-AF65-F5344CB8AC3E}">
        <p14:creationId xmlns:p14="http://schemas.microsoft.com/office/powerpoint/2010/main" val="3634047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exposition,</a:t>
            </a:r>
            <a:r>
              <a:rPr lang="en-US" baseline="0" dirty="0" smtClean="0"/>
              <a:t> we recast this problem as a graph reachability problem. Nodes 0, 1, 2 represent the basic blocks of f, while nodes 3, 4 and 5 represent the basic blocks of g. 6 and 7 represent the bodies of id1 and id2, while node 6’, 6’’, 7’, 7’’ are their clones at different call sites. Edges with the same label represents matching calls and returns. For an edge pair a0 and a1, a valid abstraction will either choose a0, which means no clone for id1 in f, or a1, which means cloning id1 in f.</a:t>
            </a:r>
          </a:p>
          <a:p>
            <a:r>
              <a:rPr lang="en-US" baseline="0" dirty="0" smtClean="0"/>
              <a:t>Then, proving q1 becomes to show node 5 is not reachable from 0, while q2 becomes to show that node 2 is not reachable from node 0.</a:t>
            </a:r>
            <a:endParaRPr lang="en-US" dirty="0"/>
          </a:p>
        </p:txBody>
      </p:sp>
      <p:sp>
        <p:nvSpPr>
          <p:cNvPr id="4" name="Slide Number Placeholder 3"/>
          <p:cNvSpPr>
            <a:spLocks noGrp="1"/>
          </p:cNvSpPr>
          <p:nvPr>
            <p:ph type="sldNum" sz="quarter" idx="10"/>
          </p:nvPr>
        </p:nvSpPr>
        <p:spPr/>
        <p:txBody>
          <a:bodyPr/>
          <a:lstStyle/>
          <a:p>
            <a:fld id="{2D58669D-B7D0-4298-8AB5-F27BD80793BB}" type="slidenum">
              <a:rPr lang="en-US" smtClean="0"/>
              <a:pPr/>
              <a:t>59</a:t>
            </a:fld>
            <a:endParaRPr lang="en-US"/>
          </a:p>
        </p:txBody>
      </p:sp>
    </p:spTree>
    <p:extLst>
      <p:ext uri="{BB962C8B-B14F-4D97-AF65-F5344CB8AC3E}">
        <p14:creationId xmlns:p14="http://schemas.microsoft.com/office/powerpoint/2010/main" val="405515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1396986"/>
            <a:ext cx="6858000" cy="990600"/>
          </a:xfrm>
        </p:spPr>
        <p:txBody>
          <a:bodyPr anchor="t" anchorCtr="0"/>
          <a:lstStyle>
            <a:lvl1pPr algn="ctr">
              <a:defRPr sz="3200">
                <a:solidFill>
                  <a:schemeClr val="tx1"/>
                </a:solidFill>
                <a:latin typeface="+mj-lt"/>
              </a:defRPr>
            </a:lvl1pPr>
          </a:lstStyle>
          <a:p>
            <a:r>
              <a:rPr kumimoji="0" lang="en-US" smtClean="0"/>
              <a:t>Click to edit Master title style</a:t>
            </a:r>
            <a:endParaRPr kumimoji="0" lang="en-US" dirty="0"/>
          </a:p>
        </p:txBody>
      </p:sp>
      <p:sp>
        <p:nvSpPr>
          <p:cNvPr id="9" name="Subtitle 8"/>
          <p:cNvSpPr>
            <a:spLocks noGrp="1"/>
          </p:cNvSpPr>
          <p:nvPr>
            <p:ph type="subTitle" idx="1"/>
          </p:nvPr>
        </p:nvSpPr>
        <p:spPr>
          <a:xfrm>
            <a:off x="1219200" y="2999316"/>
            <a:ext cx="6858000" cy="533400"/>
          </a:xfrm>
        </p:spPr>
        <p:txBody>
          <a:bodyPr/>
          <a:lstStyle>
            <a:lvl1pPr marL="0" indent="0" algn="r">
              <a:buNone/>
              <a:defRPr sz="2000">
                <a:solidFill>
                  <a:schemeClr val="tx2"/>
                </a:solidFill>
                <a:latin typeface="Garamond" panose="02020404030301010803" pitchFamily="18" charset="0"/>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dirty="0"/>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r>
              <a:rPr lang="en-US" smtClean="0"/>
              <a:t>6/12/2014</a:t>
            </a:r>
            <a:endParaRPr lang="en-US" dirty="0"/>
          </a:p>
        </p:txBody>
      </p:sp>
      <p:sp>
        <p:nvSpPr>
          <p:cNvPr id="17" name="Footer Placeholder 16"/>
          <p:cNvSpPr>
            <a:spLocks noGrp="1"/>
          </p:cNvSpPr>
          <p:nvPr>
            <p:ph type="ftr" sz="quarter" idx="11"/>
          </p:nvPr>
        </p:nvSpPr>
        <p:spPr>
          <a:xfrm>
            <a:off x="2898648" y="6355080"/>
            <a:ext cx="3474720" cy="365760"/>
          </a:xfrm>
        </p:spPr>
        <p:txBody>
          <a:bodyPr/>
          <a:lstStyle/>
          <a:p>
            <a:r>
              <a:rPr lang="en-US" smtClean="0"/>
              <a:t>SOAP 2014</a:t>
            </a: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1F7DF5D7-FF41-4BF6-8958-28DFF1DB182D}"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6/12/2014</a:t>
            </a:r>
            <a:endParaRPr lang="en-US"/>
          </a:p>
        </p:txBody>
      </p:sp>
      <p:sp>
        <p:nvSpPr>
          <p:cNvPr id="5" name="Footer Placeholder 4"/>
          <p:cNvSpPr>
            <a:spLocks noGrp="1"/>
          </p:cNvSpPr>
          <p:nvPr>
            <p:ph type="ftr" sz="quarter" idx="11"/>
          </p:nvPr>
        </p:nvSpPr>
        <p:spPr/>
        <p:txBody>
          <a:bodyPr/>
          <a:lstStyle/>
          <a:p>
            <a:r>
              <a:rPr lang="en-US" smtClean="0"/>
              <a:t>SOAP 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6/12/2014</a:t>
            </a:r>
            <a:endParaRPr lang="en-US"/>
          </a:p>
        </p:txBody>
      </p:sp>
      <p:sp>
        <p:nvSpPr>
          <p:cNvPr id="5" name="Footer Placeholder 4"/>
          <p:cNvSpPr>
            <a:spLocks noGrp="1"/>
          </p:cNvSpPr>
          <p:nvPr>
            <p:ph type="ftr" sz="quarter" idx="11"/>
          </p:nvPr>
        </p:nvSpPr>
        <p:spPr/>
        <p:txBody>
          <a:bodyPr/>
          <a:lstStyle/>
          <a:p>
            <a:r>
              <a:rPr lang="en-US" smtClean="0"/>
              <a:t>SOAP 2014</a:t>
            </a:r>
            <a:endParaRPr lang="en-US"/>
          </a:p>
        </p:txBody>
      </p:sp>
      <p:sp>
        <p:nvSpPr>
          <p:cNvPr id="6" name="Slide Number Placeholder 5"/>
          <p:cNvSpPr>
            <a:spLocks noGrp="1"/>
          </p:cNvSpPr>
          <p:nvPr>
            <p:ph type="sldNum" sz="quarter" idx="12"/>
          </p:nvPr>
        </p:nvSpPr>
        <p:spPr/>
        <p:txBody>
          <a:bodyPr/>
          <a:lstStyle/>
          <a:p>
            <a:fld id="{1F7DF5D7-FF41-4BF6-8958-28DFF1DB182D}"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Content Placeholder 7"/>
          <p:cNvSpPr>
            <a:spLocks noGrp="1"/>
          </p:cNvSpPr>
          <p:nvPr>
            <p:ph sz="quarter" idx="1"/>
          </p:nvPr>
        </p:nvSpPr>
        <p:spPr>
          <a:xfrm>
            <a:off x="457200" y="1219200"/>
            <a:ext cx="8229600" cy="4937760"/>
          </a:xfrm>
        </p:spPr>
        <p:txBody>
          <a:bodyPr/>
          <a:lstStyle>
            <a:lvl1pPr>
              <a:defRPr>
                <a:latin typeface="Garamond" panose="02020404030301010803" pitchFamily="18" charset="0"/>
              </a:defRPr>
            </a:lvl1pPr>
            <a:lvl2pPr>
              <a:defRPr>
                <a:latin typeface="Garamond" panose="02020404030301010803" pitchFamily="18" charset="0"/>
              </a:defRPr>
            </a:lvl2pPr>
            <a:lvl3pPr>
              <a:defRPr>
                <a:latin typeface="Garamond" panose="02020404030301010803" pitchFamily="18" charset="0"/>
              </a:defRPr>
            </a:lvl3pPr>
            <a:lvl4pPr>
              <a:defRPr>
                <a:latin typeface="Garamond" panose="02020404030301010803" pitchFamily="18" charset="0"/>
              </a:defRPr>
            </a:lvl4pPr>
            <a:lvl5pPr>
              <a:defRPr>
                <a:latin typeface="Garamond" panose="02020404030301010803" pitchFamily="18" charset="0"/>
              </a:defRPr>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dirty="0"/>
          </a:p>
        </p:txBody>
      </p:sp>
      <p:sp>
        <p:nvSpPr>
          <p:cNvPr id="10" name="Date Placeholder 9"/>
          <p:cNvSpPr>
            <a:spLocks noGrp="1"/>
          </p:cNvSpPr>
          <p:nvPr>
            <p:ph type="dt" sz="half" idx="10"/>
          </p:nvPr>
        </p:nvSpPr>
        <p:spPr/>
        <p:txBody>
          <a:bodyPr/>
          <a:lstStyle>
            <a:lvl1pPr algn="r">
              <a:defRPr/>
            </a:lvl1pPr>
          </a:lstStyle>
          <a:p>
            <a:r>
              <a:rPr lang="en-US" smtClean="0"/>
              <a:t>6/12/2014</a:t>
            </a:r>
            <a:endParaRPr lang="en-US" dirty="0"/>
          </a:p>
        </p:txBody>
      </p:sp>
      <p:sp>
        <p:nvSpPr>
          <p:cNvPr id="12" name="Slide Number Placeholder 11"/>
          <p:cNvSpPr>
            <a:spLocks noGrp="1"/>
          </p:cNvSpPr>
          <p:nvPr>
            <p:ph type="sldNum" sz="quarter" idx="12"/>
          </p:nvPr>
        </p:nvSpPr>
        <p:spPr>
          <a:xfrm>
            <a:off x="612648" y="6356350"/>
            <a:ext cx="818219" cy="365760"/>
          </a:xfrm>
        </p:spPr>
        <p:txBody>
          <a:bodyPr/>
          <a:lstStyle/>
          <a:p>
            <a:fld id="{1F7DF5D7-FF41-4BF6-8958-28DFF1DB182D}" type="slidenum">
              <a:rPr lang="en-US" smtClean="0"/>
              <a:pPr/>
              <a:t>‹#›</a:t>
            </a:fld>
            <a:endParaRPr lang="en-US" dirty="0"/>
          </a:p>
        </p:txBody>
      </p:sp>
      <p:sp>
        <p:nvSpPr>
          <p:cNvPr id="3" name="Title 2"/>
          <p:cNvSpPr>
            <a:spLocks noGrp="1"/>
          </p:cNvSpPr>
          <p:nvPr>
            <p:ph type="title"/>
          </p:nvPr>
        </p:nvSpPr>
        <p:spPr/>
        <p:txBody>
          <a:bodyPr/>
          <a:lstStyle>
            <a:lvl1pPr>
              <a:defRPr>
                <a:latin typeface="+mj-lt"/>
              </a:defRPr>
            </a:lvl1pPr>
          </a:lstStyle>
          <a:p>
            <a:r>
              <a:rPr lang="en-US" smtClean="0"/>
              <a:t>Click to edit Master title style</a:t>
            </a:r>
            <a:endParaRPr lang="en-US" dirty="0"/>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r>
              <a:rPr lang="en-US" smtClean="0"/>
              <a:t>6/12/2014</a:t>
            </a:r>
            <a:endParaRPr lang="en-US"/>
          </a:p>
        </p:txBody>
      </p:sp>
      <p:sp>
        <p:nvSpPr>
          <p:cNvPr id="5" name="Footer Placeholder 4"/>
          <p:cNvSpPr>
            <a:spLocks noGrp="1"/>
          </p:cNvSpPr>
          <p:nvPr>
            <p:ph type="ftr" sz="quarter" idx="11"/>
          </p:nvPr>
        </p:nvSpPr>
        <p:spPr>
          <a:xfrm>
            <a:off x="2898648" y="6355080"/>
            <a:ext cx="3474720" cy="365760"/>
          </a:xfrm>
        </p:spPr>
        <p:txBody>
          <a:bodyPr/>
          <a:lstStyle/>
          <a:p>
            <a:r>
              <a:rPr lang="en-US" smtClean="0"/>
              <a:t>SOAP 2014</a:t>
            </a:r>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1F7DF5D7-FF41-4BF6-8958-28DFF1DB182D}"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6/12/2014</a:t>
            </a:r>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pPr/>
              <a:t>‹#›</a:t>
            </a:fld>
            <a:endParaRPr lang="en-US"/>
          </a:p>
        </p:txBody>
      </p:sp>
      <p:sp>
        <p:nvSpPr>
          <p:cNvPr id="10"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6/12/2014</a:t>
            </a:r>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pPr/>
              <a:t>‹#›</a:t>
            </a:fld>
            <a:endParaRPr lang="en-US"/>
          </a:p>
        </p:txBody>
      </p:sp>
      <p:sp>
        <p:nvSpPr>
          <p:cNvPr id="12"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6/12/2014</a:t>
            </a:r>
            <a:endParaRPr lang="en-US"/>
          </a:p>
        </p:txBody>
      </p:sp>
      <p:sp>
        <p:nvSpPr>
          <p:cNvPr id="5" name="Slide Number Placeholder 4"/>
          <p:cNvSpPr>
            <a:spLocks noGrp="1"/>
          </p:cNvSpPr>
          <p:nvPr>
            <p:ph type="sldNum" sz="quarter" idx="12"/>
          </p:nvPr>
        </p:nvSpPr>
        <p:spPr>
          <a:xfrm>
            <a:off x="612648" y="6356350"/>
            <a:ext cx="818219" cy="365760"/>
          </a:xfrm>
        </p:spPr>
        <p:txBody>
          <a:bodyPr/>
          <a:lstStyle/>
          <a:p>
            <a:fld id="{1F7DF5D7-FF41-4BF6-8958-28DFF1DB182D}"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10"/>
          <p:cNvSpPr>
            <a:spLocks noGrp="1"/>
          </p:cNvSpPr>
          <p:nvPr>
            <p:ph type="ftr" sz="quarter" idx="11"/>
          </p:nvPr>
        </p:nvSpPr>
        <p:spPr>
          <a:xfrm>
            <a:off x="1430867" y="6356350"/>
            <a:ext cx="5791200" cy="365760"/>
          </a:xfrm>
        </p:spPr>
        <p:txBody>
          <a:bodyPr/>
          <a:lstStyle>
            <a:lvl1pPr algn="r">
              <a:defRPr/>
            </a:lvl1p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6/12/2014</a:t>
            </a:r>
            <a:endParaRPr lang="en-US"/>
          </a:p>
        </p:txBody>
      </p:sp>
      <p:sp>
        <p:nvSpPr>
          <p:cNvPr id="3" name="Footer Placeholder 2"/>
          <p:cNvSpPr>
            <a:spLocks noGrp="1"/>
          </p:cNvSpPr>
          <p:nvPr>
            <p:ph type="ftr" sz="quarter" idx="11"/>
          </p:nvPr>
        </p:nvSpPr>
        <p:spPr/>
        <p:txBody>
          <a:bodyPr/>
          <a:lstStyle/>
          <a:p>
            <a:r>
              <a:rPr lang="en-US" smtClean="0"/>
              <a:t>SOAP 2014</a:t>
            </a:r>
            <a:endParaRPr lang="en-US"/>
          </a:p>
        </p:txBody>
      </p:sp>
      <p:sp>
        <p:nvSpPr>
          <p:cNvPr id="4" name="Slide Number Placeholder 3"/>
          <p:cNvSpPr>
            <a:spLocks noGrp="1"/>
          </p:cNvSpPr>
          <p:nvPr>
            <p:ph type="sldNum" sz="quarter" idx="12"/>
          </p:nvPr>
        </p:nvSpPr>
        <p:spPr/>
        <p:txBody>
          <a:bodyPr/>
          <a:lstStyle/>
          <a:p>
            <a:fld id="{1F7DF5D7-FF41-4BF6-8958-28DFF1DB182D}"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6/12/2014</a:t>
            </a:r>
            <a:endParaRPr lang="en-US"/>
          </a:p>
        </p:txBody>
      </p:sp>
      <p:sp>
        <p:nvSpPr>
          <p:cNvPr id="6" name="Footer Placeholder 5"/>
          <p:cNvSpPr>
            <a:spLocks noGrp="1"/>
          </p:cNvSpPr>
          <p:nvPr>
            <p:ph type="ftr" sz="quarter" idx="11"/>
          </p:nvPr>
        </p:nvSpPr>
        <p:spPr/>
        <p:txBody>
          <a:bodyPr/>
          <a:lstStyle/>
          <a:p>
            <a:r>
              <a:rPr lang="en-US" smtClean="0"/>
              <a:t>SOAP 2014</a:t>
            </a:r>
            <a:endParaRPr lang="en-US"/>
          </a:p>
        </p:txBody>
      </p:sp>
      <p:sp>
        <p:nvSpPr>
          <p:cNvPr id="7" name="Slide Number Placeholder 6"/>
          <p:cNvSpPr>
            <a:spLocks noGrp="1"/>
          </p:cNvSpPr>
          <p:nvPr>
            <p:ph type="sldNum" sz="quarter" idx="12"/>
          </p:nvPr>
        </p:nvSpPr>
        <p:spPr/>
        <p:txBody>
          <a:bodyPr/>
          <a:lstStyle/>
          <a:p>
            <a:fld id="{1F7DF5D7-FF41-4BF6-8958-28DFF1DB182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6/12/2014</a:t>
            </a:r>
            <a:endParaRPr lang="en-US"/>
          </a:p>
        </p:txBody>
      </p:sp>
      <p:sp>
        <p:nvSpPr>
          <p:cNvPr id="6" name="Footer Placeholder 5"/>
          <p:cNvSpPr>
            <a:spLocks noGrp="1"/>
          </p:cNvSpPr>
          <p:nvPr>
            <p:ph type="ftr" sz="quarter" idx="11"/>
          </p:nvPr>
        </p:nvSpPr>
        <p:spPr/>
        <p:txBody>
          <a:bodyPr/>
          <a:lstStyle/>
          <a:p>
            <a:r>
              <a:rPr lang="en-US" smtClean="0"/>
              <a:t>SOAP 2014</a:t>
            </a:r>
            <a:endParaRPr lang="en-US"/>
          </a:p>
        </p:txBody>
      </p:sp>
      <p:sp>
        <p:nvSpPr>
          <p:cNvPr id="7" name="Slide Number Placeholder 6"/>
          <p:cNvSpPr>
            <a:spLocks noGrp="1"/>
          </p:cNvSpPr>
          <p:nvPr>
            <p:ph type="sldNum" sz="quarter" idx="12"/>
          </p:nvPr>
        </p:nvSpPr>
        <p:spPr/>
        <p:txBody>
          <a:bodyPr/>
          <a:lstStyle/>
          <a:p>
            <a:fld id="{1F7DF5D7-FF41-4BF6-8958-28DFF1DB182D}"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700314"/>
          </a:xfrm>
          <a:prstGeom prst="rect">
            <a:avLst/>
          </a:prstGeom>
        </p:spPr>
        <p:txBody>
          <a:bodyPr vert="horz" anchor="b" anchorCtr="0">
            <a:normAutofit/>
          </a:bodyPr>
          <a:lstStyle/>
          <a:p>
            <a:r>
              <a:rPr kumimoji="0" lang="en-US" dirty="0" smtClean="0"/>
              <a:t>Click to edit Master title style</a:t>
            </a:r>
            <a:endParaRPr kumimoji="0" lang="en-US" dirty="0"/>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r" eaLnBrk="1" latinLnBrk="0" hangingPunct="1">
              <a:defRPr kumimoji="0" sz="1400">
                <a:solidFill>
                  <a:schemeClr val="tx2"/>
                </a:solidFill>
                <a:latin typeface="Garamond"/>
              </a:defRPr>
            </a:lvl1pPr>
          </a:lstStyle>
          <a:p>
            <a:r>
              <a:rPr lang="en-US" smtClean="0"/>
              <a:t>6/12/2014</a:t>
            </a:r>
            <a:endParaRPr lang="en-US" dirty="0"/>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SOAP 2014</a:t>
            </a:r>
            <a:endParaRPr lang="en-US" dirty="0"/>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latin typeface="Garamond"/>
              </a:defRPr>
            </a:lvl1pPr>
          </a:lstStyle>
          <a:p>
            <a:fld id="{1F7DF5D7-FF41-4BF6-8958-28DFF1DB182D}"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934357"/>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Garamond" panose="02020404030301010803" pitchFamily="18" charset="0"/>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Garamond" panose="02020404030301010803" pitchFamily="18" charset="0"/>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Garamond" panose="02020404030301010803" pitchFamily="18" charset="0"/>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Garamond" panose="02020404030301010803" pitchFamily="18" charset="0"/>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Garamond" panose="02020404030301010803" pitchFamily="18" charset="0"/>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4" Type="http://schemas.openxmlformats.org/officeDocument/2006/relationships/image" Target="../media/image13.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3.emf"/><Relationship Id="rId4" Type="http://schemas.openxmlformats.org/officeDocument/2006/relationships/image" Target="../media/image21.emf"/><Relationship Id="rId5" Type="http://schemas.openxmlformats.org/officeDocument/2006/relationships/image" Target="../media/image24.emf"/><Relationship Id="rId1" Type="http://schemas.openxmlformats.org/officeDocument/2006/relationships/slideLayout" Target="../slideLayouts/slideLayout2.xml"/><Relationship Id="rId2" Type="http://schemas.openxmlformats.org/officeDocument/2006/relationships/image" Target="../media/image22.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emf"/><Relationship Id="rId3" Type="http://schemas.openxmlformats.org/officeDocument/2006/relationships/image" Target="../media/image28.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51.xml.rels><?xml version="1.0" encoding="UTF-8" standalone="yes"?>
<Relationships xmlns="http://schemas.openxmlformats.org/package/2006/relationships"><Relationship Id="rId3" Type="http://schemas.openxmlformats.org/officeDocument/2006/relationships/image" Target="../media/image32.emf"/><Relationship Id="rId4" Type="http://schemas.openxmlformats.org/officeDocument/2006/relationships/image" Target="../media/image33.emf"/><Relationship Id="rId5" Type="http://schemas.openxmlformats.org/officeDocument/2006/relationships/image" Target="../media/image30.png"/><Relationship Id="rId1" Type="http://schemas.openxmlformats.org/officeDocument/2006/relationships/slideLayout" Target="../slideLayouts/slideLayout2.xml"/><Relationship Id="rId2" Type="http://schemas.openxmlformats.org/officeDocument/2006/relationships/image" Target="../media/image31.e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xml"/><Relationship Id="rId4" Type="http://schemas.openxmlformats.org/officeDocument/2006/relationships/image" Target="../media/image34.jpe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1" Type="http://schemas.openxmlformats.org/officeDocument/2006/relationships/tags" Target="../tags/tag2.xml"/><Relationship Id="rId2"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4.jpe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xml"/><Relationship Id="rId4" Type="http://schemas.openxmlformats.org/officeDocument/2006/relationships/image" Target="../media/image34.jpeg"/><Relationship Id="rId1" Type="http://schemas.openxmlformats.org/officeDocument/2006/relationships/tags" Target="../tags/tag3.xml"/><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6.xml"/><Relationship Id="rId4" Type="http://schemas.openxmlformats.org/officeDocument/2006/relationships/image" Target="../media/image34.jpeg"/><Relationship Id="rId5" Type="http://schemas.openxmlformats.org/officeDocument/2006/relationships/image" Target="../media/image39.png"/><Relationship Id="rId6" Type="http://schemas.openxmlformats.org/officeDocument/2006/relationships/image" Target="../media/image40.png"/><Relationship Id="rId7" Type="http://schemas.openxmlformats.org/officeDocument/2006/relationships/image" Target="../media/image41.png"/><Relationship Id="rId8" Type="http://schemas.openxmlformats.org/officeDocument/2006/relationships/image" Target="../media/image42.png"/><Relationship Id="rId9" Type="http://schemas.openxmlformats.org/officeDocument/2006/relationships/image" Target="../media/image43.png"/><Relationship Id="rId10" Type="http://schemas.openxmlformats.org/officeDocument/2006/relationships/image" Target="../media/image44.png"/><Relationship Id="rId1" Type="http://schemas.openxmlformats.org/officeDocument/2006/relationships/tags" Target="../tags/tag4.xml"/><Relationship Id="rId2"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7.xml"/><Relationship Id="rId4" Type="http://schemas.openxmlformats.org/officeDocument/2006/relationships/image" Target="../media/image45.jpe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1" Type="http://schemas.openxmlformats.org/officeDocument/2006/relationships/tags" Target="../tags/tag5.xml"/><Relationship Id="rId2"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8.xml"/><Relationship Id="rId4" Type="http://schemas.openxmlformats.org/officeDocument/2006/relationships/image" Target="../media/image46.wmf"/><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49.png"/><Relationship Id="rId1" Type="http://schemas.openxmlformats.org/officeDocument/2006/relationships/tags" Target="../tags/tag7.xml"/><Relationship Id="rId2"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4" Type="http://schemas.openxmlformats.org/officeDocument/2006/relationships/image" Target="../media/image50.png"/><Relationship Id="rId5" Type="http://schemas.openxmlformats.org/officeDocument/2006/relationships/image" Target="../media/image52.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2.xml"/><Relationship Id="rId4" Type="http://schemas.openxmlformats.org/officeDocument/2006/relationships/image" Target="../media/image53.png"/><Relationship Id="rId1" Type="http://schemas.openxmlformats.org/officeDocument/2006/relationships/tags" Target="../tags/tag8.xml"/><Relationship Id="rId2"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68.xml.rels><?xml version="1.0" encoding="UTF-8" standalone="yes"?>
<Relationships xmlns="http://schemas.openxmlformats.org/package/2006/relationships"><Relationship Id="rId3" Type="http://schemas.openxmlformats.org/officeDocument/2006/relationships/image" Target="../media/image53.png"/><Relationship Id="rId4" Type="http://schemas.openxmlformats.org/officeDocument/2006/relationships/image" Target="../media/image51.png"/><Relationship Id="rId5" Type="http://schemas.openxmlformats.org/officeDocument/2006/relationships/image" Target="../media/image55.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69.xml.rels><?xml version="1.0" encoding="UTF-8" standalone="yes"?>
<Relationships xmlns="http://schemas.openxmlformats.org/package/2006/relationships"><Relationship Id="rId3" Type="http://schemas.openxmlformats.org/officeDocument/2006/relationships/image" Target="../media/image51.png"/><Relationship Id="rId4" Type="http://schemas.openxmlformats.org/officeDocument/2006/relationships/image" Target="../media/image56.png"/><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0.xml"/><Relationship Id="rId4" Type="http://schemas.openxmlformats.org/officeDocument/2006/relationships/image" Target="../media/image57.png"/><Relationship Id="rId5" Type="http://schemas.openxmlformats.org/officeDocument/2006/relationships/image" Target="../media/image51.png"/><Relationship Id="rId6" Type="http://schemas.openxmlformats.org/officeDocument/2006/relationships/image" Target="../media/image58.png"/><Relationship Id="rId7" Type="http://schemas.openxmlformats.org/officeDocument/2006/relationships/image" Target="../media/image59.png"/><Relationship Id="rId1" Type="http://schemas.openxmlformats.org/officeDocument/2006/relationships/tags" Target="../tags/tag9.xml"/><Relationship Id="rId2"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1.xml"/><Relationship Id="rId4" Type="http://schemas.openxmlformats.org/officeDocument/2006/relationships/image" Target="../media/image58.png"/><Relationship Id="rId5" Type="http://schemas.openxmlformats.org/officeDocument/2006/relationships/image" Target="../media/image59.png"/><Relationship Id="rId6" Type="http://schemas.openxmlformats.org/officeDocument/2006/relationships/image" Target="../media/image60.png"/><Relationship Id="rId7" Type="http://schemas.openxmlformats.org/officeDocument/2006/relationships/image" Target="../media/image61.png"/><Relationship Id="rId8" Type="http://schemas.openxmlformats.org/officeDocument/2006/relationships/image" Target="../media/image62.png"/><Relationship Id="rId1" Type="http://schemas.openxmlformats.org/officeDocument/2006/relationships/tags" Target="../tags/tag10.xml"/><Relationship Id="rId2"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1" Type="http://schemas.openxmlformats.org/officeDocument/2006/relationships/image" Target="../media/image65.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image" Target="../media/image68.png"/><Relationship Id="rId1" Type="http://schemas.openxmlformats.org/officeDocument/2006/relationships/tags" Target="../tags/tag11.xml"/><Relationship Id="rId2" Type="http://schemas.openxmlformats.org/officeDocument/2006/relationships/slideLayout" Target="../slideLayouts/slideLayout2.xml"/><Relationship Id="rId3" Type="http://schemas.openxmlformats.org/officeDocument/2006/relationships/notesSlide" Target="../notesSlides/notesSlide22.xml"/><Relationship Id="rId4" Type="http://schemas.openxmlformats.org/officeDocument/2006/relationships/diagramData" Target="../diagrams/data1.xml"/><Relationship Id="rId5" Type="http://schemas.openxmlformats.org/officeDocument/2006/relationships/diagramLayout" Target="../diagrams/layout1.xml"/><Relationship Id="rId6" Type="http://schemas.openxmlformats.org/officeDocument/2006/relationships/diagramQuickStyle" Target="../diagrams/quickStyle1.xml"/><Relationship Id="rId7" Type="http://schemas.openxmlformats.org/officeDocument/2006/relationships/diagramColors" Target="../diagrams/colors1.xml"/><Relationship Id="rId8" Type="http://schemas.microsoft.com/office/2007/relationships/diagramDrawing" Target="../diagrams/drawing1.xml"/><Relationship Id="rId9" Type="http://schemas.openxmlformats.org/officeDocument/2006/relationships/image" Target="../media/image63.png"/><Relationship Id="rId10" Type="http://schemas.openxmlformats.org/officeDocument/2006/relationships/image" Target="../media/image64.png"/></Relationships>
</file>

<file path=ppt/slides/_rels/slide73.xml.rels><?xml version="1.0" encoding="UTF-8" standalone="yes"?>
<Relationships xmlns="http://schemas.openxmlformats.org/package/2006/relationships"><Relationship Id="rId11" Type="http://schemas.openxmlformats.org/officeDocument/2006/relationships/image" Target="../media/image65.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image" Target="../media/image68.png"/><Relationship Id="rId1" Type="http://schemas.openxmlformats.org/officeDocument/2006/relationships/tags" Target="../tags/tag12.xml"/><Relationship Id="rId2" Type="http://schemas.openxmlformats.org/officeDocument/2006/relationships/slideLayout" Target="../slideLayouts/slideLayout2.xml"/><Relationship Id="rId3" Type="http://schemas.openxmlformats.org/officeDocument/2006/relationships/notesSlide" Target="../notesSlides/notesSlide23.xml"/><Relationship Id="rId4" Type="http://schemas.openxmlformats.org/officeDocument/2006/relationships/diagramData" Target="../diagrams/data2.xml"/><Relationship Id="rId5" Type="http://schemas.openxmlformats.org/officeDocument/2006/relationships/diagramLayout" Target="../diagrams/layout2.xml"/><Relationship Id="rId6" Type="http://schemas.openxmlformats.org/officeDocument/2006/relationships/diagramQuickStyle" Target="../diagrams/quickStyle2.xml"/><Relationship Id="rId7" Type="http://schemas.openxmlformats.org/officeDocument/2006/relationships/diagramColors" Target="../diagrams/colors2.xml"/><Relationship Id="rId8" Type="http://schemas.microsoft.com/office/2007/relationships/diagramDrawing" Target="../diagrams/drawing2.xml"/><Relationship Id="rId9" Type="http://schemas.openxmlformats.org/officeDocument/2006/relationships/image" Target="../media/image63.png"/><Relationship Id="rId10" Type="http://schemas.openxmlformats.org/officeDocument/2006/relationships/image" Target="../media/image69.png"/></Relationships>
</file>

<file path=ppt/slides/_rels/slide74.xml.rels><?xml version="1.0" encoding="UTF-8" standalone="yes"?>
<Relationships xmlns="http://schemas.openxmlformats.org/package/2006/relationships"><Relationship Id="rId11" Type="http://schemas.openxmlformats.org/officeDocument/2006/relationships/image" Target="../media/image70.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image" Target="../media/image71.png"/><Relationship Id="rId1" Type="http://schemas.openxmlformats.org/officeDocument/2006/relationships/tags" Target="../tags/tag13.xml"/><Relationship Id="rId2" Type="http://schemas.openxmlformats.org/officeDocument/2006/relationships/slideLayout" Target="../slideLayouts/slideLayout2.xml"/><Relationship Id="rId3" Type="http://schemas.openxmlformats.org/officeDocument/2006/relationships/notesSlide" Target="../notesSlides/notesSlide24.xml"/><Relationship Id="rId4" Type="http://schemas.openxmlformats.org/officeDocument/2006/relationships/diagramData" Target="../diagrams/data3.xml"/><Relationship Id="rId5" Type="http://schemas.openxmlformats.org/officeDocument/2006/relationships/diagramLayout" Target="../diagrams/layout3.xml"/><Relationship Id="rId6" Type="http://schemas.openxmlformats.org/officeDocument/2006/relationships/diagramQuickStyle" Target="../diagrams/quickStyle3.xml"/><Relationship Id="rId7" Type="http://schemas.openxmlformats.org/officeDocument/2006/relationships/diagramColors" Target="../diagrams/colors3.xml"/><Relationship Id="rId8" Type="http://schemas.microsoft.com/office/2007/relationships/diagramDrawing" Target="../diagrams/drawing3.xml"/><Relationship Id="rId9" Type="http://schemas.openxmlformats.org/officeDocument/2006/relationships/image" Target="../media/image63.png"/><Relationship Id="rId10" Type="http://schemas.openxmlformats.org/officeDocument/2006/relationships/image" Target="../media/image69.png"/></Relationships>
</file>

<file path=ppt/slides/_rels/slide75.xml.rels><?xml version="1.0" encoding="UTF-8" standalone="yes"?>
<Relationships xmlns="http://schemas.openxmlformats.org/package/2006/relationships"><Relationship Id="rId11" Type="http://schemas.openxmlformats.org/officeDocument/2006/relationships/image" Target="../media/image73.png"/><Relationship Id="rId12" Type="http://schemas.openxmlformats.org/officeDocument/2006/relationships/image" Target="../media/image66.png"/><Relationship Id="rId13" Type="http://schemas.openxmlformats.org/officeDocument/2006/relationships/image" Target="../media/image67.png"/><Relationship Id="rId14" Type="http://schemas.openxmlformats.org/officeDocument/2006/relationships/image" Target="../media/image71.png"/><Relationship Id="rId1" Type="http://schemas.openxmlformats.org/officeDocument/2006/relationships/tags" Target="../tags/tag14.xml"/><Relationship Id="rId2" Type="http://schemas.openxmlformats.org/officeDocument/2006/relationships/slideLayout" Target="../slideLayouts/slideLayout2.xml"/><Relationship Id="rId3" Type="http://schemas.openxmlformats.org/officeDocument/2006/relationships/notesSlide" Target="../notesSlides/notesSlide25.xml"/><Relationship Id="rId4" Type="http://schemas.openxmlformats.org/officeDocument/2006/relationships/diagramData" Target="../diagrams/data4.xml"/><Relationship Id="rId5" Type="http://schemas.openxmlformats.org/officeDocument/2006/relationships/diagramLayout" Target="../diagrams/layout4.xml"/><Relationship Id="rId6" Type="http://schemas.openxmlformats.org/officeDocument/2006/relationships/diagramQuickStyle" Target="../diagrams/quickStyle4.xml"/><Relationship Id="rId7" Type="http://schemas.openxmlformats.org/officeDocument/2006/relationships/diagramColors" Target="../diagrams/colors4.xml"/><Relationship Id="rId8" Type="http://schemas.microsoft.com/office/2007/relationships/diagramDrawing" Target="../diagrams/drawing4.xml"/><Relationship Id="rId9" Type="http://schemas.openxmlformats.org/officeDocument/2006/relationships/image" Target="../media/image72.png"/><Relationship Id="rId10" Type="http://schemas.openxmlformats.org/officeDocument/2006/relationships/image" Target="../media/image69.png"/></Relationships>
</file>

<file path=ppt/slides/_rels/slide76.xml.rels><?xml version="1.0" encoding="UTF-8" standalone="yes"?>
<Relationships xmlns="http://schemas.openxmlformats.org/package/2006/relationships"><Relationship Id="rId11" Type="http://schemas.openxmlformats.org/officeDocument/2006/relationships/image" Target="../media/image50.png"/><Relationship Id="rId12" Type="http://schemas.openxmlformats.org/officeDocument/2006/relationships/image" Target="../media/image75.png"/><Relationship Id="rId13" Type="http://schemas.openxmlformats.org/officeDocument/2006/relationships/image" Target="../media/image76.png"/><Relationship Id="rId14" Type="http://schemas.openxmlformats.org/officeDocument/2006/relationships/image" Target="../media/image66.png"/><Relationship Id="rId15" Type="http://schemas.openxmlformats.org/officeDocument/2006/relationships/image" Target="../media/image67.png"/><Relationship Id="rId16" Type="http://schemas.openxmlformats.org/officeDocument/2006/relationships/image" Target="../media/image71.png"/><Relationship Id="rId1" Type="http://schemas.openxmlformats.org/officeDocument/2006/relationships/tags" Target="../tags/tag15.xml"/><Relationship Id="rId2" Type="http://schemas.openxmlformats.org/officeDocument/2006/relationships/slideLayout" Target="../slideLayouts/slideLayout2.xml"/><Relationship Id="rId3" Type="http://schemas.openxmlformats.org/officeDocument/2006/relationships/notesSlide" Target="../notesSlides/notesSlide26.xml"/><Relationship Id="rId4" Type="http://schemas.openxmlformats.org/officeDocument/2006/relationships/image" Target="../media/image74.png"/><Relationship Id="rId5" Type="http://schemas.openxmlformats.org/officeDocument/2006/relationships/diagramData" Target="../diagrams/data5.xml"/><Relationship Id="rId6" Type="http://schemas.openxmlformats.org/officeDocument/2006/relationships/diagramLayout" Target="../diagrams/layout5.xml"/><Relationship Id="rId7" Type="http://schemas.openxmlformats.org/officeDocument/2006/relationships/diagramQuickStyle" Target="../diagrams/quickStyle5.xml"/><Relationship Id="rId8" Type="http://schemas.openxmlformats.org/officeDocument/2006/relationships/diagramColors" Target="../diagrams/colors5.xml"/><Relationship Id="rId9" Type="http://schemas.microsoft.com/office/2007/relationships/diagramDrawing" Target="../diagrams/drawing5.xml"/><Relationship Id="rId10" Type="http://schemas.openxmlformats.org/officeDocument/2006/relationships/image" Target="../media/image72.png"/></Relationships>
</file>

<file path=ppt/slides/_rels/slide77.xml.rels><?xml version="1.0" encoding="UTF-8" standalone="yes"?>
<Relationships xmlns="http://schemas.openxmlformats.org/package/2006/relationships"><Relationship Id="rId11" Type="http://schemas.microsoft.com/office/2007/relationships/diagramDrawing" Target="../diagrams/drawing6.xml"/><Relationship Id="rId12" Type="http://schemas.openxmlformats.org/officeDocument/2006/relationships/image" Target="../media/image72.png"/><Relationship Id="rId13" Type="http://schemas.openxmlformats.org/officeDocument/2006/relationships/image" Target="../media/image78.png"/><Relationship Id="rId14" Type="http://schemas.openxmlformats.org/officeDocument/2006/relationships/image" Target="../media/image48.png"/><Relationship Id="rId15" Type="http://schemas.openxmlformats.org/officeDocument/2006/relationships/image" Target="../media/image76.png"/><Relationship Id="rId16" Type="http://schemas.openxmlformats.org/officeDocument/2006/relationships/image" Target="../media/image50.png"/><Relationship Id="rId17" Type="http://schemas.openxmlformats.org/officeDocument/2006/relationships/image" Target="../media/image75.png"/><Relationship Id="rId1" Type="http://schemas.openxmlformats.org/officeDocument/2006/relationships/tags" Target="../tags/tag16.xml"/><Relationship Id="rId2" Type="http://schemas.openxmlformats.org/officeDocument/2006/relationships/slideLayout" Target="../slideLayouts/slideLayout2.xml"/><Relationship Id="rId3" Type="http://schemas.openxmlformats.org/officeDocument/2006/relationships/notesSlide" Target="../notesSlides/notesSlide27.xml"/><Relationship Id="rId4" Type="http://schemas.openxmlformats.org/officeDocument/2006/relationships/image" Target="../media/image66.png"/><Relationship Id="rId5" Type="http://schemas.openxmlformats.org/officeDocument/2006/relationships/image" Target="../media/image67.png"/><Relationship Id="rId6" Type="http://schemas.openxmlformats.org/officeDocument/2006/relationships/image" Target="../media/image77.png"/><Relationship Id="rId7" Type="http://schemas.openxmlformats.org/officeDocument/2006/relationships/diagramData" Target="../diagrams/data6.xml"/><Relationship Id="rId8" Type="http://schemas.openxmlformats.org/officeDocument/2006/relationships/diagramLayout" Target="../diagrams/layout6.xml"/><Relationship Id="rId9" Type="http://schemas.openxmlformats.org/officeDocument/2006/relationships/diagramQuickStyle" Target="../diagrams/quickStyle6.xml"/><Relationship Id="rId10" Type="http://schemas.openxmlformats.org/officeDocument/2006/relationships/diagramColors" Target="../diagrams/colors6.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8.xml"/><Relationship Id="rId4" Type="http://schemas.openxmlformats.org/officeDocument/2006/relationships/image" Target="../media/image51.png"/><Relationship Id="rId5" Type="http://schemas.openxmlformats.org/officeDocument/2006/relationships/image" Target="../media/image54.png"/><Relationship Id="rId6" Type="http://schemas.openxmlformats.org/officeDocument/2006/relationships/image" Target="../media/image80.png"/><Relationship Id="rId7" Type="http://schemas.openxmlformats.org/officeDocument/2006/relationships/image" Target="../media/image81.png"/><Relationship Id="rId1" Type="http://schemas.openxmlformats.org/officeDocument/2006/relationships/tags" Target="../tags/tag17.xml"/><Relationship Id="rId2"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29.xml"/><Relationship Id="rId4" Type="http://schemas.openxmlformats.org/officeDocument/2006/relationships/image" Target="../media/image79.png"/><Relationship Id="rId5" Type="http://schemas.openxmlformats.org/officeDocument/2006/relationships/image" Target="../media/image80.png"/><Relationship Id="rId6" Type="http://schemas.openxmlformats.org/officeDocument/2006/relationships/image" Target="../media/image81.png"/><Relationship Id="rId7" Type="http://schemas.openxmlformats.org/officeDocument/2006/relationships/image" Target="../media/image82.png"/><Relationship Id="rId8" Type="http://schemas.openxmlformats.org/officeDocument/2006/relationships/image" Target="../media/image84.png"/><Relationship Id="rId1" Type="http://schemas.openxmlformats.org/officeDocument/2006/relationships/tags" Target="../tags/tag18.xml"/><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82.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Layout" Target="../slideLayouts/slideLayout2.xml"/><Relationship Id="rId3" Type="http://schemas.openxmlformats.org/officeDocument/2006/relationships/notesSlide" Target="../notesSlides/notesSlide3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83.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8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87.xml.rels><?xml version="1.0" encoding="UTF-8" standalone="yes"?>
<Relationships xmlns="http://schemas.openxmlformats.org/package/2006/relationships"><Relationship Id="rId3" Type="http://schemas.openxmlformats.org/officeDocument/2006/relationships/image" Target="../media/image87.png"/><Relationship Id="rId4" Type="http://schemas.openxmlformats.org/officeDocument/2006/relationships/image" Target="../media/image88.png"/><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88.xml.rels><?xml version="1.0" encoding="UTF-8" standalone="yes"?>
<Relationships xmlns="http://schemas.openxmlformats.org/package/2006/relationships"><Relationship Id="rId3" Type="http://schemas.openxmlformats.org/officeDocument/2006/relationships/image" Target="../media/image90.png"/><Relationship Id="rId4" Type="http://schemas.openxmlformats.org/officeDocument/2006/relationships/image" Target="../media/image86.png"/><Relationship Id="rId1" Type="http://schemas.openxmlformats.org/officeDocument/2006/relationships/slideLayout" Target="../slideLayouts/slideLayout2.xml"/><Relationship Id="rId2" Type="http://schemas.openxmlformats.org/officeDocument/2006/relationships/image" Target="../media/image8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9.png"/><Relationship Id="rId3"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2.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760" y="1109134"/>
            <a:ext cx="8913378" cy="1422386"/>
          </a:xfrm>
        </p:spPr>
        <p:txBody>
          <a:bodyPr>
            <a:noAutofit/>
          </a:bodyPr>
          <a:lstStyle/>
          <a:p>
            <a:r>
              <a:rPr lang="en-US" sz="4200" dirty="0" smtClean="0">
                <a:solidFill>
                  <a:srgbClr val="0070C0"/>
                </a:solidFill>
              </a:rPr>
              <a:t>Large-Scale </a:t>
            </a:r>
            <a:r>
              <a:rPr lang="en-US" sz="4200" dirty="0" smtClean="0">
                <a:solidFill>
                  <a:srgbClr val="0070C0"/>
                </a:solidFill>
              </a:rPr>
              <a:t>Configurable Static Analysis</a:t>
            </a:r>
            <a:endParaRPr lang="en-US" sz="4200" dirty="0">
              <a:solidFill>
                <a:srgbClr val="0070C0"/>
              </a:solidFill>
            </a:endParaRPr>
          </a:p>
        </p:txBody>
      </p:sp>
      <p:sp>
        <p:nvSpPr>
          <p:cNvPr id="4" name="Subtitle 2"/>
          <p:cNvSpPr txBox="1">
            <a:spLocks/>
          </p:cNvSpPr>
          <p:nvPr/>
        </p:nvSpPr>
        <p:spPr>
          <a:xfrm>
            <a:off x="2013968" y="2440797"/>
            <a:ext cx="4792133" cy="685414"/>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3200" dirty="0" err="1" smtClean="0">
                <a:solidFill>
                  <a:schemeClr val="tx1"/>
                </a:solidFill>
              </a:rPr>
              <a:t>Mayur</a:t>
            </a:r>
            <a:r>
              <a:rPr lang="en-US" sz="3200" dirty="0" smtClean="0">
                <a:solidFill>
                  <a:schemeClr val="tx1"/>
                </a:solidFill>
              </a:rPr>
              <a:t> </a:t>
            </a:r>
            <a:r>
              <a:rPr lang="en-US" sz="3200" dirty="0" err="1" smtClean="0">
                <a:solidFill>
                  <a:schemeClr val="tx1"/>
                </a:solidFill>
              </a:rPr>
              <a:t>Naik</a:t>
            </a:r>
            <a:endParaRPr lang="en-US" sz="3200" dirty="0" smtClean="0">
              <a:solidFill>
                <a:schemeClr val="tx1"/>
              </a:solidFill>
            </a:endParaRPr>
          </a:p>
          <a:p>
            <a:pPr algn="ctr"/>
            <a:r>
              <a:rPr lang="en-US" sz="3000" dirty="0" smtClean="0">
                <a:solidFill>
                  <a:schemeClr val="tx1"/>
                </a:solidFill>
              </a:rPr>
              <a:t>Georgia Tech</a:t>
            </a:r>
            <a:endParaRPr lang="en-US" sz="2400" dirty="0" smtClean="0">
              <a:solidFill>
                <a:schemeClr val="tx1"/>
              </a:solidFill>
            </a:endParaRPr>
          </a:p>
          <a:p>
            <a:pPr algn="ctr"/>
            <a:endParaRPr lang="en-US" sz="1000" dirty="0" smtClean="0">
              <a:solidFill>
                <a:schemeClr val="tx1"/>
              </a:solidFill>
            </a:endParaRPr>
          </a:p>
          <a:p>
            <a:pPr algn="ctr"/>
            <a:r>
              <a:rPr lang="en-US" sz="2400" dirty="0" smtClean="0">
                <a:solidFill>
                  <a:schemeClr val="tx1"/>
                </a:solidFill>
              </a:rPr>
              <a:t>Joint work with:</a:t>
            </a:r>
            <a:endParaRPr lang="en-US" sz="2400" dirty="0">
              <a:solidFill>
                <a:schemeClr val="tx1"/>
              </a:solidFill>
            </a:endParaRPr>
          </a:p>
        </p:txBody>
      </p:sp>
      <p:sp>
        <p:nvSpPr>
          <p:cNvPr id="5" name="Subtitle 2"/>
          <p:cNvSpPr txBox="1">
            <a:spLocks/>
          </p:cNvSpPr>
          <p:nvPr/>
        </p:nvSpPr>
        <p:spPr>
          <a:xfrm>
            <a:off x="4456689" y="4357861"/>
            <a:ext cx="4529335"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err="1" smtClean="0">
                <a:solidFill>
                  <a:schemeClr val="tx1"/>
                </a:solidFill>
              </a:rPr>
              <a:t>Hongseok</a:t>
            </a:r>
            <a:r>
              <a:rPr lang="en-US" sz="2400" dirty="0" smtClean="0">
                <a:solidFill>
                  <a:schemeClr val="tx1"/>
                </a:solidFill>
              </a:rPr>
              <a:t> Yang, </a:t>
            </a:r>
            <a:r>
              <a:rPr lang="en-US" sz="2400" dirty="0" err="1" smtClean="0">
                <a:solidFill>
                  <a:schemeClr val="tx1"/>
                </a:solidFill>
              </a:rPr>
              <a:t>Radu</a:t>
            </a:r>
            <a:r>
              <a:rPr lang="en-US" sz="2400" dirty="0" smtClean="0">
                <a:solidFill>
                  <a:schemeClr val="tx1"/>
                </a:solidFill>
              </a:rPr>
              <a:t> </a:t>
            </a:r>
            <a:r>
              <a:rPr lang="en-US" sz="2400" dirty="0" err="1" smtClean="0">
                <a:solidFill>
                  <a:schemeClr val="tx1"/>
                </a:solidFill>
              </a:rPr>
              <a:t>Grigore</a:t>
            </a:r>
            <a:endParaRPr lang="en-US" sz="2400" dirty="0" smtClean="0">
              <a:solidFill>
                <a:schemeClr val="tx1"/>
              </a:solidFill>
            </a:endParaRPr>
          </a:p>
          <a:p>
            <a:pPr algn="ctr"/>
            <a:r>
              <a:rPr lang="en-US" sz="2400" dirty="0" smtClean="0">
                <a:solidFill>
                  <a:schemeClr val="tx1"/>
                </a:solidFill>
              </a:rPr>
              <a:t>Oxford University</a:t>
            </a:r>
            <a:endParaRPr lang="en-US" sz="2400" dirty="0">
              <a:solidFill>
                <a:schemeClr val="tx1"/>
              </a:solidFill>
            </a:endParaRPr>
          </a:p>
        </p:txBody>
      </p:sp>
      <p:sp>
        <p:nvSpPr>
          <p:cNvPr id="8" name="Subtitle 2"/>
          <p:cNvSpPr txBox="1">
            <a:spLocks/>
          </p:cNvSpPr>
          <p:nvPr/>
        </p:nvSpPr>
        <p:spPr>
          <a:xfrm>
            <a:off x="200320" y="4366484"/>
            <a:ext cx="4529335"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err="1" smtClean="0">
                <a:solidFill>
                  <a:schemeClr val="tx1"/>
                </a:solidFill>
              </a:rPr>
              <a:t>Xin</a:t>
            </a:r>
            <a:r>
              <a:rPr lang="en-US" sz="2400" dirty="0" smtClean="0">
                <a:solidFill>
                  <a:schemeClr val="tx1"/>
                </a:solidFill>
              </a:rPr>
              <a:t> Zhang, Ravi </a:t>
            </a:r>
            <a:r>
              <a:rPr lang="en-US" sz="2400" dirty="0" err="1" smtClean="0">
                <a:solidFill>
                  <a:schemeClr val="tx1"/>
                </a:solidFill>
              </a:rPr>
              <a:t>Mangal</a:t>
            </a:r>
            <a:endParaRPr lang="en-US" sz="2400" dirty="0" smtClean="0">
              <a:solidFill>
                <a:schemeClr val="tx1"/>
              </a:solidFill>
            </a:endParaRPr>
          </a:p>
          <a:p>
            <a:pPr algn="ctr"/>
            <a:r>
              <a:rPr lang="en-US" sz="2400" dirty="0" smtClean="0">
                <a:solidFill>
                  <a:schemeClr val="tx1"/>
                </a:solidFill>
              </a:rPr>
              <a:t>Georgia Tech</a:t>
            </a:r>
            <a:endParaRPr lang="en-US" sz="2400" dirty="0">
              <a:solidFill>
                <a:schemeClr val="tx1"/>
              </a:solidFill>
            </a:endParaRPr>
          </a:p>
        </p:txBody>
      </p:sp>
      <p:sp>
        <p:nvSpPr>
          <p:cNvPr id="9" name="Subtitle 2"/>
          <p:cNvSpPr txBox="1">
            <a:spLocks/>
          </p:cNvSpPr>
          <p:nvPr/>
        </p:nvSpPr>
        <p:spPr>
          <a:xfrm>
            <a:off x="208959" y="5405529"/>
            <a:ext cx="4529335"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err="1" smtClean="0">
                <a:solidFill>
                  <a:schemeClr val="tx1"/>
                </a:solidFill>
              </a:rPr>
              <a:t>Mooly</a:t>
            </a:r>
            <a:r>
              <a:rPr lang="en-US" sz="2400" dirty="0" smtClean="0">
                <a:solidFill>
                  <a:schemeClr val="tx1"/>
                </a:solidFill>
              </a:rPr>
              <a:t> </a:t>
            </a:r>
            <a:r>
              <a:rPr lang="en-US" sz="2400" dirty="0" err="1" smtClean="0">
                <a:solidFill>
                  <a:schemeClr val="tx1"/>
                </a:solidFill>
              </a:rPr>
              <a:t>Sagiv</a:t>
            </a:r>
            <a:r>
              <a:rPr lang="en-US" sz="2400" dirty="0" smtClean="0">
                <a:solidFill>
                  <a:schemeClr val="tx1"/>
                </a:solidFill>
              </a:rPr>
              <a:t/>
            </a:r>
            <a:br>
              <a:rPr lang="en-US" sz="2400" dirty="0" smtClean="0">
                <a:solidFill>
                  <a:schemeClr val="tx1"/>
                </a:solidFill>
              </a:rPr>
            </a:br>
            <a:r>
              <a:rPr lang="en-US" sz="2400" dirty="0" smtClean="0">
                <a:solidFill>
                  <a:schemeClr val="tx1"/>
                </a:solidFill>
              </a:rPr>
              <a:t>Tel-Aviv University</a:t>
            </a:r>
            <a:endParaRPr lang="en-US" sz="2400" dirty="0">
              <a:solidFill>
                <a:schemeClr val="tx1"/>
              </a:solidFill>
            </a:endParaRPr>
          </a:p>
        </p:txBody>
      </p:sp>
      <p:sp>
        <p:nvSpPr>
          <p:cNvPr id="10" name="Subtitle 2"/>
          <p:cNvSpPr txBox="1">
            <a:spLocks/>
          </p:cNvSpPr>
          <p:nvPr/>
        </p:nvSpPr>
        <p:spPr>
          <a:xfrm>
            <a:off x="4446945" y="5426128"/>
            <a:ext cx="4529335" cy="912285"/>
          </a:xfrm>
          <a:prstGeom prst="rect">
            <a:avLst/>
          </a:prstGeom>
        </p:spPr>
        <p:txBody>
          <a:bodyPr vert="horz">
            <a:norm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Garamond" panose="02020404030301010803" pitchFamily="18" charset="0"/>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Garamond" panose="02020404030301010803" pitchFamily="18" charset="0"/>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Garamond" panose="02020404030301010803" pitchFamily="18" charset="0"/>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Garamond" panose="02020404030301010803" pitchFamily="18" charset="0"/>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Garamond" panose="02020404030301010803" pitchFamily="18" charset="0"/>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algn="ctr"/>
            <a:r>
              <a:rPr lang="en-US" sz="2400" dirty="0" smtClean="0">
                <a:solidFill>
                  <a:schemeClr val="tx1"/>
                </a:solidFill>
              </a:rPr>
              <a:t>Percy Liang</a:t>
            </a:r>
          </a:p>
          <a:p>
            <a:pPr algn="ctr"/>
            <a:r>
              <a:rPr lang="en-US" sz="2400" dirty="0" smtClean="0">
                <a:solidFill>
                  <a:schemeClr val="tx1"/>
                </a:solidFill>
              </a:rPr>
              <a:t>Univ. of California at Berkeley</a:t>
            </a:r>
            <a:endParaRPr lang="en-US" sz="2400" dirty="0">
              <a:solidFill>
                <a:schemeClr val="tx1"/>
              </a:solidFill>
            </a:endParaRPr>
          </a:p>
        </p:txBody>
      </p:sp>
    </p:spTree>
    <p:extLst>
      <p:ext uri="{BB962C8B-B14F-4D97-AF65-F5344CB8AC3E}">
        <p14:creationId xmlns:p14="http://schemas.microsoft.com/office/powerpoint/2010/main" val="2607206628"/>
      </p:ext>
    </p:extLst>
  </p:cSld>
  <p:clrMapOvr>
    <a:masterClrMapping/>
  </p:clrMapOvr>
  <mc:AlternateContent xmlns:mc="http://schemas.openxmlformats.org/markup-compatibility/2006" xmlns:p14="http://schemas.microsoft.com/office/powerpoint/2010/main">
    <mc:Choice Requires="p14">
      <p:transition spd="slow" p14:dur="2000" advTm="36927"/>
    </mc:Choice>
    <mc:Fallback xmlns:mv="urn:schemas-microsoft-com:mac:vml" xmlns="">
      <mp:transition xmlns:mp="http://schemas.microsoft.com/office/mac/powerpoint/2008/main" spd="slow" advTm="36927"/>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Satic</a:t>
            </a:r>
            <a:r>
              <a:rPr lang="en-US" dirty="0" smtClean="0"/>
              <a:t> Analysis: 70’s to 90’s</a:t>
            </a:r>
            <a:endParaRPr lang="en-US" dirty="0"/>
          </a:p>
        </p:txBody>
      </p:sp>
      <p:sp>
        <p:nvSpPr>
          <p:cNvPr id="7" name="Content Placeholder 2"/>
          <p:cNvSpPr>
            <a:spLocks noGrp="1"/>
          </p:cNvSpPr>
          <p:nvPr>
            <p:ph idx="1"/>
          </p:nvPr>
        </p:nvSpPr>
        <p:spPr>
          <a:xfrm>
            <a:off x="457200" y="1143804"/>
            <a:ext cx="8229600" cy="4937443"/>
          </a:xfrm>
        </p:spPr>
        <p:txBody>
          <a:bodyPr>
            <a:normAutofit/>
          </a:bodyPr>
          <a:lstStyle/>
          <a:p>
            <a:r>
              <a:rPr lang="en-US" dirty="0" smtClean="0"/>
              <a:t>client-oblivious</a:t>
            </a:r>
          </a:p>
        </p:txBody>
      </p:sp>
      <p:sp>
        <p:nvSpPr>
          <p:cNvPr id="8" name="Rounded Rectangular Callout 7"/>
          <p:cNvSpPr/>
          <p:nvPr/>
        </p:nvSpPr>
        <p:spPr>
          <a:xfrm>
            <a:off x="541756" y="1894358"/>
            <a:ext cx="8174616" cy="1298630"/>
          </a:xfrm>
          <a:prstGeom prst="wedgeRoundRectCallout">
            <a:avLst>
              <a:gd name="adj1" fmla="val -21372"/>
              <a:gd name="adj2" fmla="val 51131"/>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nchorCtr="1"/>
          <a:lstStyle/>
          <a:p>
            <a:r>
              <a:rPr lang="en-US" sz="2200" dirty="0">
                <a:solidFill>
                  <a:prstClr val="black"/>
                </a:solidFill>
                <a:latin typeface="Calibri"/>
              </a:rPr>
              <a:t>“Because clients have different precision and scalability needs, future work should identify the client they are addressing …” </a:t>
            </a:r>
            <a:br>
              <a:rPr lang="en-US" sz="2200" dirty="0">
                <a:solidFill>
                  <a:prstClr val="black"/>
                </a:solidFill>
                <a:latin typeface="Calibri"/>
              </a:rPr>
            </a:br>
            <a:r>
              <a:rPr lang="en-US" sz="2200" dirty="0">
                <a:solidFill>
                  <a:prstClr val="black"/>
                </a:solidFill>
                <a:latin typeface="Calibri"/>
              </a:rPr>
              <a:t>M. Hind, </a:t>
            </a:r>
            <a:r>
              <a:rPr lang="en-US" sz="2200" i="1" dirty="0">
                <a:solidFill>
                  <a:prstClr val="black"/>
                </a:solidFill>
                <a:latin typeface="Calibri"/>
              </a:rPr>
              <a:t>Pointer Analysis: Haven’t We Solved This Problem Yet?</a:t>
            </a:r>
            <a:r>
              <a:rPr lang="en-US" sz="2200" dirty="0">
                <a:solidFill>
                  <a:prstClr val="black"/>
                </a:solidFill>
                <a:latin typeface="Calibri"/>
              </a:rPr>
              <a:t>, 2001</a:t>
            </a:r>
          </a:p>
        </p:txBody>
      </p:sp>
      <p:sp>
        <p:nvSpPr>
          <p:cNvPr id="9" name="AutoShape 8"/>
          <p:cNvSpPr>
            <a:spLocks noChangeArrowheads="1"/>
          </p:cNvSpPr>
          <p:nvPr/>
        </p:nvSpPr>
        <p:spPr bwMode="auto">
          <a:xfrm>
            <a:off x="2773150" y="4372995"/>
            <a:ext cx="3108052" cy="1010143"/>
          </a:xfrm>
          <a:prstGeom prst="roundRect">
            <a:avLst>
              <a:gd name="adj" fmla="val 16667"/>
            </a:avLst>
          </a:prstGeom>
          <a:solidFill>
            <a:schemeClr val="bg1"/>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dirty="0">
                <a:solidFill>
                  <a:prstClr val="black"/>
                </a:solidFill>
                <a:latin typeface="Calibri"/>
              </a:rPr>
              <a:t>abstraction a</a:t>
            </a:r>
          </a:p>
        </p:txBody>
      </p:sp>
      <p:sp>
        <p:nvSpPr>
          <p:cNvPr id="10" name="AutoShape 4"/>
          <p:cNvSpPr>
            <a:spLocks noChangeArrowheads="1"/>
          </p:cNvSpPr>
          <p:nvPr/>
        </p:nvSpPr>
        <p:spPr bwMode="auto">
          <a:xfrm>
            <a:off x="3621353" y="3371049"/>
            <a:ext cx="1413227"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program p</a:t>
            </a:r>
          </a:p>
        </p:txBody>
      </p:sp>
      <p:sp>
        <p:nvSpPr>
          <p:cNvPr id="11" name="Right Arrow 10"/>
          <p:cNvSpPr/>
          <p:nvPr/>
        </p:nvSpPr>
        <p:spPr bwMode="auto">
          <a:xfrm rot="5400000">
            <a:off x="4087037" y="3956239"/>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12" name="AutoShape 4"/>
          <p:cNvSpPr>
            <a:spLocks noChangeArrowheads="1"/>
          </p:cNvSpPr>
          <p:nvPr/>
        </p:nvSpPr>
        <p:spPr bwMode="auto">
          <a:xfrm>
            <a:off x="1066072" y="4601310"/>
            <a:ext cx="1201003"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query q</a:t>
            </a:r>
            <a:r>
              <a:rPr lang="en-US" sz="2200" baseline="-25000" dirty="0">
                <a:solidFill>
                  <a:prstClr val="black"/>
                </a:solidFill>
                <a:latin typeface="Calibri"/>
              </a:rPr>
              <a:t>1</a:t>
            </a:r>
          </a:p>
        </p:txBody>
      </p:sp>
      <p:sp>
        <p:nvSpPr>
          <p:cNvPr id="13" name="AutoShape 4"/>
          <p:cNvSpPr>
            <a:spLocks noChangeArrowheads="1"/>
          </p:cNvSpPr>
          <p:nvPr/>
        </p:nvSpPr>
        <p:spPr bwMode="auto">
          <a:xfrm>
            <a:off x="6430418" y="4601310"/>
            <a:ext cx="1201003"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query q</a:t>
            </a:r>
            <a:r>
              <a:rPr lang="en-US" sz="2200" baseline="-25000" dirty="0">
                <a:solidFill>
                  <a:prstClr val="black"/>
                </a:solidFill>
                <a:latin typeface="Calibri"/>
              </a:rPr>
              <a:t>2</a:t>
            </a:r>
          </a:p>
        </p:txBody>
      </p:sp>
      <p:sp>
        <p:nvSpPr>
          <p:cNvPr id="14" name="Right Arrow 13"/>
          <p:cNvSpPr/>
          <p:nvPr/>
        </p:nvSpPr>
        <p:spPr bwMode="auto">
          <a:xfrm>
            <a:off x="2267074" y="474480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15" name="Right Arrow 14"/>
          <p:cNvSpPr/>
          <p:nvPr/>
        </p:nvSpPr>
        <p:spPr bwMode="auto">
          <a:xfrm rot="10800000">
            <a:off x="5896820" y="474480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16" name="AutoShape 4"/>
          <p:cNvSpPr>
            <a:spLocks noChangeArrowheads="1"/>
          </p:cNvSpPr>
          <p:nvPr/>
        </p:nvSpPr>
        <p:spPr bwMode="auto">
          <a:xfrm>
            <a:off x="3075384" y="5850974"/>
            <a:ext cx="1044297"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a:solidFill>
                  <a:prstClr val="black"/>
                </a:solidFill>
                <a:latin typeface="Calibri"/>
              </a:rPr>
              <a:t>p </a:t>
            </a:r>
            <a:r>
              <a:rPr lang="en-US" sz="2200" dirty="0">
                <a:solidFill>
                  <a:prstClr val="black"/>
                </a:solidFill>
                <a:latin typeface="msam10"/>
                <a:ea typeface="msam10"/>
                <a:cs typeface="msam10"/>
              </a:rPr>
              <a:t>²</a:t>
            </a:r>
            <a:r>
              <a:rPr lang="en-US" sz="2200" dirty="0">
                <a:solidFill>
                  <a:prstClr val="black"/>
                </a:solidFill>
                <a:latin typeface="Calibri"/>
              </a:rPr>
              <a:t> q</a:t>
            </a:r>
            <a:r>
              <a:rPr lang="en-US" sz="2200" baseline="-25000" dirty="0">
                <a:solidFill>
                  <a:prstClr val="black"/>
                </a:solidFill>
                <a:latin typeface="Calibri"/>
              </a:rPr>
              <a:t>1</a:t>
            </a:r>
            <a:r>
              <a:rPr lang="en-US" sz="2200" dirty="0">
                <a:solidFill>
                  <a:prstClr val="black"/>
                </a:solidFill>
                <a:latin typeface="Calibri"/>
              </a:rPr>
              <a:t>?</a:t>
            </a:r>
            <a:endParaRPr lang="en-US" sz="2200" dirty="0">
              <a:solidFill>
                <a:prstClr val="black"/>
              </a:solidFill>
              <a:latin typeface="cmsy10"/>
            </a:endParaRPr>
          </a:p>
        </p:txBody>
      </p:sp>
      <p:sp>
        <p:nvSpPr>
          <p:cNvPr id="17" name="AutoShape 4"/>
          <p:cNvSpPr>
            <a:spLocks noChangeArrowheads="1"/>
          </p:cNvSpPr>
          <p:nvPr/>
        </p:nvSpPr>
        <p:spPr bwMode="auto">
          <a:xfrm>
            <a:off x="4686056" y="5861725"/>
            <a:ext cx="1044297"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a:solidFill>
                  <a:prstClr val="black"/>
                </a:solidFill>
                <a:latin typeface="Calibri"/>
              </a:rPr>
              <a:t>p </a:t>
            </a:r>
            <a:r>
              <a:rPr lang="en-US" sz="2200" dirty="0">
                <a:solidFill>
                  <a:prstClr val="black"/>
                </a:solidFill>
                <a:latin typeface="msam10"/>
                <a:ea typeface="msam10"/>
                <a:cs typeface="msam10"/>
              </a:rPr>
              <a:t>²</a:t>
            </a:r>
            <a:r>
              <a:rPr lang="en-US" sz="2200" dirty="0">
                <a:solidFill>
                  <a:prstClr val="black"/>
                </a:solidFill>
                <a:latin typeface="Calibri"/>
              </a:rPr>
              <a:t> q</a:t>
            </a:r>
            <a:r>
              <a:rPr lang="en-US" sz="2200" baseline="-25000" dirty="0">
                <a:solidFill>
                  <a:prstClr val="black"/>
                </a:solidFill>
                <a:latin typeface="Calibri"/>
              </a:rPr>
              <a:t>2</a:t>
            </a:r>
            <a:r>
              <a:rPr lang="en-US" sz="2200" dirty="0">
                <a:solidFill>
                  <a:prstClr val="black"/>
                </a:solidFill>
                <a:latin typeface="Calibri"/>
              </a:rPr>
              <a:t>?</a:t>
            </a:r>
            <a:endParaRPr lang="en-US" sz="2200" dirty="0">
              <a:solidFill>
                <a:prstClr val="black"/>
              </a:solidFill>
              <a:latin typeface="cmsy10"/>
            </a:endParaRPr>
          </a:p>
        </p:txBody>
      </p:sp>
      <p:sp>
        <p:nvSpPr>
          <p:cNvPr id="18" name="Right Arrow 17"/>
          <p:cNvSpPr/>
          <p:nvPr/>
        </p:nvSpPr>
        <p:spPr bwMode="auto">
          <a:xfrm rot="5400000">
            <a:off x="3288212" y="5494951"/>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19" name="Right Arrow 18"/>
          <p:cNvSpPr/>
          <p:nvPr/>
        </p:nvSpPr>
        <p:spPr bwMode="auto">
          <a:xfrm rot="5400000">
            <a:off x="4880720" y="5494951"/>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20" name="Date Placeholder 19"/>
          <p:cNvSpPr>
            <a:spLocks noGrp="1"/>
          </p:cNvSpPr>
          <p:nvPr>
            <p:ph type="dt" sz="half" idx="10"/>
          </p:nvPr>
        </p:nvSpPr>
        <p:spPr/>
        <p:txBody>
          <a:bodyPr/>
          <a:lstStyle/>
          <a:p>
            <a:r>
              <a:rPr lang="en-US" smtClean="0"/>
              <a:t>6/12/2014</a:t>
            </a:r>
            <a:endParaRPr lang="en-US" dirty="0"/>
          </a:p>
        </p:txBody>
      </p:sp>
      <p:sp>
        <p:nvSpPr>
          <p:cNvPr id="21" name="Slide Number Placeholder 20"/>
          <p:cNvSpPr>
            <a:spLocks noGrp="1"/>
          </p:cNvSpPr>
          <p:nvPr>
            <p:ph type="sldNum" sz="quarter" idx="12"/>
          </p:nvPr>
        </p:nvSpPr>
        <p:spPr/>
        <p:txBody>
          <a:bodyPr/>
          <a:lstStyle/>
          <a:p>
            <a:fld id="{1F7DF5D7-FF41-4BF6-8958-28DFF1DB182D}" type="slidenum">
              <a:rPr lang="en-US" smtClean="0"/>
              <a:pPr/>
              <a:t>10</a:t>
            </a:fld>
            <a:endParaRPr lang="en-US" dirty="0"/>
          </a:p>
        </p:txBody>
      </p:sp>
      <p:sp>
        <p:nvSpPr>
          <p:cNvPr id="22" name="Footer Placeholder 21"/>
          <p:cNvSpPr>
            <a:spLocks noGrp="1"/>
          </p:cNvSpPr>
          <p:nvPr>
            <p:ph type="ftr" sz="quarter" idx="11"/>
          </p:nvPr>
        </p:nvSpPr>
        <p:spPr/>
        <p:txBody>
          <a:body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as Building Blocks</a:t>
            </a:r>
            <a:endParaRPr lang="en-US" dirty="0"/>
          </a:p>
        </p:txBody>
      </p:sp>
      <p:sp>
        <p:nvSpPr>
          <p:cNvPr id="7" name="Rectangle 6"/>
          <p:cNvSpPr/>
          <p:nvPr/>
        </p:nvSpPr>
        <p:spPr>
          <a:xfrm>
            <a:off x="939808" y="1670050"/>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8" name="Rectangle 7"/>
          <p:cNvSpPr/>
          <p:nvPr/>
        </p:nvSpPr>
        <p:spPr>
          <a:xfrm>
            <a:off x="2590800" y="1670050"/>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9" name="Rectangle 8"/>
          <p:cNvSpPr/>
          <p:nvPr/>
        </p:nvSpPr>
        <p:spPr>
          <a:xfrm>
            <a:off x="939808" y="1130300"/>
            <a:ext cx="3301981"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Information flow analysis</a:t>
            </a:r>
            <a:endParaRPr lang="en-US" sz="1600" dirty="0">
              <a:solidFill>
                <a:schemeClr val="tx1"/>
              </a:solidFill>
            </a:endParaRPr>
          </a:p>
        </p:txBody>
      </p:sp>
      <p:sp>
        <p:nvSpPr>
          <p:cNvPr id="10" name="Rectangle 9"/>
          <p:cNvSpPr/>
          <p:nvPr/>
        </p:nvSpPr>
        <p:spPr>
          <a:xfrm>
            <a:off x="1744180" y="1670050"/>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Type-state</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1" name="Rectangle 10"/>
          <p:cNvSpPr/>
          <p:nvPr/>
        </p:nvSpPr>
        <p:spPr>
          <a:xfrm>
            <a:off x="4803621" y="2727715"/>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2" name="Rectangle 11"/>
          <p:cNvSpPr/>
          <p:nvPr/>
        </p:nvSpPr>
        <p:spPr>
          <a:xfrm>
            <a:off x="6454613" y="2727715"/>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3" name="Rectangle 12"/>
          <p:cNvSpPr/>
          <p:nvPr/>
        </p:nvSpPr>
        <p:spPr>
          <a:xfrm>
            <a:off x="4803621" y="2187965"/>
            <a:ext cx="3301981"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Program slicing analysis</a:t>
            </a:r>
            <a:endParaRPr lang="en-US" sz="1600" dirty="0">
              <a:solidFill>
                <a:schemeClr val="tx1"/>
              </a:solidFill>
            </a:endParaRPr>
          </a:p>
        </p:txBody>
      </p:sp>
      <p:sp>
        <p:nvSpPr>
          <p:cNvPr id="14" name="Rectangle 13"/>
          <p:cNvSpPr/>
          <p:nvPr/>
        </p:nvSpPr>
        <p:spPr>
          <a:xfrm>
            <a:off x="4803621" y="2727715"/>
            <a:ext cx="3301984"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Dependence analysis</a:t>
            </a:r>
            <a:endParaRPr lang="en-US" sz="1600" dirty="0">
              <a:solidFill>
                <a:schemeClr val="tx1"/>
              </a:solidFill>
            </a:endParaRPr>
          </a:p>
        </p:txBody>
      </p:sp>
      <p:sp>
        <p:nvSpPr>
          <p:cNvPr id="15" name="Rectangle 14"/>
          <p:cNvSpPr/>
          <p:nvPr/>
        </p:nvSpPr>
        <p:spPr>
          <a:xfrm>
            <a:off x="457200" y="4715941"/>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6" name="Rectangle 15"/>
          <p:cNvSpPr/>
          <p:nvPr/>
        </p:nvSpPr>
        <p:spPr>
          <a:xfrm>
            <a:off x="2108192" y="4715941"/>
            <a:ext cx="4758266"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r>
              <a:rPr lang="en-US" sz="1600" dirty="0">
                <a:solidFill>
                  <a:schemeClr val="tx1"/>
                </a:solidFill>
              </a:rPr>
              <a:t> </a:t>
            </a:r>
            <a:r>
              <a:rPr lang="en-US" sz="1600" dirty="0" smtClean="0">
                <a:solidFill>
                  <a:schemeClr val="tx1"/>
                </a:solidFill>
              </a:rPr>
              <a:t>analysis</a:t>
            </a:r>
            <a:endParaRPr lang="en-US" sz="1600" dirty="0">
              <a:solidFill>
                <a:schemeClr val="tx1"/>
              </a:solidFill>
            </a:endParaRPr>
          </a:p>
        </p:txBody>
      </p:sp>
      <p:sp>
        <p:nvSpPr>
          <p:cNvPr id="17" name="Rectangle 16"/>
          <p:cNvSpPr/>
          <p:nvPr/>
        </p:nvSpPr>
        <p:spPr>
          <a:xfrm>
            <a:off x="457200" y="4176191"/>
            <a:ext cx="6409258"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chemeClr val="tx1"/>
                </a:solidFill>
              </a:rPr>
              <a:t>Datarace</a:t>
            </a:r>
            <a:r>
              <a:rPr lang="en-US" sz="1600" dirty="0" smtClean="0">
                <a:solidFill>
                  <a:schemeClr val="tx1"/>
                </a:solidFill>
              </a:rPr>
              <a:t> detection analysis</a:t>
            </a:r>
            <a:endParaRPr lang="en-US" sz="1600" dirty="0">
              <a:solidFill>
                <a:schemeClr val="tx1"/>
              </a:solidFill>
            </a:endParaRPr>
          </a:p>
        </p:txBody>
      </p:sp>
      <p:sp>
        <p:nvSpPr>
          <p:cNvPr id="18" name="Rectangle 17"/>
          <p:cNvSpPr/>
          <p:nvPr/>
        </p:nvSpPr>
        <p:spPr>
          <a:xfrm>
            <a:off x="1261572" y="4715941"/>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Lockset</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9" name="Rectangle 18"/>
          <p:cNvSpPr/>
          <p:nvPr/>
        </p:nvSpPr>
        <p:spPr>
          <a:xfrm>
            <a:off x="2895588" y="4715941"/>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Thread-escape</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20" name="Rectangle 19"/>
          <p:cNvSpPr/>
          <p:nvPr/>
        </p:nvSpPr>
        <p:spPr>
          <a:xfrm>
            <a:off x="5215466" y="4715941"/>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May-happen-in-parallel analysis</a:t>
            </a:r>
            <a:endParaRPr lang="en-US" sz="1600" dirty="0">
              <a:solidFill>
                <a:schemeClr val="tx1"/>
              </a:solidFill>
            </a:endParaRPr>
          </a:p>
        </p:txBody>
      </p:sp>
      <p:sp>
        <p:nvSpPr>
          <p:cNvPr id="21" name="Date Placeholder 20"/>
          <p:cNvSpPr>
            <a:spLocks noGrp="1"/>
          </p:cNvSpPr>
          <p:nvPr>
            <p:ph type="dt" sz="half" idx="10"/>
          </p:nvPr>
        </p:nvSpPr>
        <p:spPr/>
        <p:txBody>
          <a:bodyPr/>
          <a:lstStyle/>
          <a:p>
            <a:r>
              <a:rPr lang="en-US" smtClean="0"/>
              <a:t>6/12/2014</a:t>
            </a:r>
            <a:endParaRPr lang="en-US" dirty="0"/>
          </a:p>
        </p:txBody>
      </p:sp>
      <p:sp>
        <p:nvSpPr>
          <p:cNvPr id="22" name="Slide Number Placeholder 21"/>
          <p:cNvSpPr>
            <a:spLocks noGrp="1"/>
          </p:cNvSpPr>
          <p:nvPr>
            <p:ph type="sldNum" sz="quarter" idx="12"/>
          </p:nvPr>
        </p:nvSpPr>
        <p:spPr/>
        <p:txBody>
          <a:bodyPr/>
          <a:lstStyle/>
          <a:p>
            <a:fld id="{1F7DF5D7-FF41-4BF6-8958-28DFF1DB182D}" type="slidenum">
              <a:rPr lang="en-US" smtClean="0"/>
              <a:pPr/>
              <a:t>11</a:t>
            </a:fld>
            <a:endParaRPr lang="en-US" dirty="0"/>
          </a:p>
        </p:txBody>
      </p:sp>
      <p:sp>
        <p:nvSpPr>
          <p:cNvPr id="23" name="Footer Placeholder 22"/>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422680506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AutoShape 4"/>
          <p:cNvSpPr>
            <a:spLocks noChangeArrowheads="1"/>
          </p:cNvSpPr>
          <p:nvPr/>
        </p:nvSpPr>
        <p:spPr bwMode="auto">
          <a:xfrm>
            <a:off x="3064052" y="5771591"/>
            <a:ext cx="1044297"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a:solidFill>
                  <a:prstClr val="black"/>
                </a:solidFill>
                <a:latin typeface="Calibri"/>
              </a:rPr>
              <a:t>p </a:t>
            </a:r>
            <a:r>
              <a:rPr lang="en-US" sz="2200" dirty="0">
                <a:solidFill>
                  <a:prstClr val="black"/>
                </a:solidFill>
                <a:latin typeface="msam10"/>
                <a:ea typeface="msam10"/>
                <a:cs typeface="msam10"/>
              </a:rPr>
              <a:t>²</a:t>
            </a:r>
            <a:r>
              <a:rPr lang="en-US" sz="2200" dirty="0">
                <a:solidFill>
                  <a:prstClr val="black"/>
                </a:solidFill>
                <a:latin typeface="Calibri"/>
              </a:rPr>
              <a:t> q</a:t>
            </a:r>
            <a:r>
              <a:rPr lang="en-US" sz="2200" baseline="-25000" dirty="0">
                <a:solidFill>
                  <a:prstClr val="black"/>
                </a:solidFill>
                <a:latin typeface="Calibri"/>
              </a:rPr>
              <a:t>1</a:t>
            </a:r>
            <a:r>
              <a:rPr lang="en-US" sz="2200" dirty="0">
                <a:solidFill>
                  <a:prstClr val="black"/>
                </a:solidFill>
                <a:latin typeface="Calibri"/>
              </a:rPr>
              <a:t>?</a:t>
            </a:r>
            <a:endParaRPr lang="en-US" sz="2200" dirty="0">
              <a:solidFill>
                <a:prstClr val="black"/>
              </a:solidFill>
              <a:latin typeface="cmsy10"/>
            </a:endParaRPr>
          </a:p>
        </p:txBody>
      </p:sp>
      <p:sp>
        <p:nvSpPr>
          <p:cNvPr id="18" name="AutoShape 4"/>
          <p:cNvSpPr>
            <a:spLocks noChangeArrowheads="1"/>
          </p:cNvSpPr>
          <p:nvPr/>
        </p:nvSpPr>
        <p:spPr bwMode="auto">
          <a:xfrm>
            <a:off x="4674724" y="5782342"/>
            <a:ext cx="1044297"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a:solidFill>
                  <a:prstClr val="black"/>
                </a:solidFill>
                <a:latin typeface="Calibri"/>
              </a:rPr>
              <a:t>p </a:t>
            </a:r>
            <a:r>
              <a:rPr lang="en-US" sz="2200" dirty="0">
                <a:solidFill>
                  <a:prstClr val="black"/>
                </a:solidFill>
                <a:latin typeface="msam10"/>
                <a:ea typeface="msam10"/>
                <a:cs typeface="msam10"/>
              </a:rPr>
              <a:t>²</a:t>
            </a:r>
            <a:r>
              <a:rPr lang="en-US" sz="2200" dirty="0">
                <a:solidFill>
                  <a:prstClr val="black"/>
                </a:solidFill>
                <a:latin typeface="Calibri"/>
              </a:rPr>
              <a:t> q</a:t>
            </a:r>
            <a:r>
              <a:rPr lang="en-US" sz="2200" baseline="-25000" dirty="0">
                <a:solidFill>
                  <a:prstClr val="black"/>
                </a:solidFill>
                <a:latin typeface="Calibri"/>
              </a:rPr>
              <a:t>2</a:t>
            </a:r>
            <a:r>
              <a:rPr lang="en-US" sz="2200" dirty="0">
                <a:solidFill>
                  <a:prstClr val="black"/>
                </a:solidFill>
                <a:latin typeface="Calibri"/>
              </a:rPr>
              <a:t>?</a:t>
            </a:r>
            <a:endParaRPr lang="en-US" sz="2200" dirty="0">
              <a:solidFill>
                <a:prstClr val="black"/>
              </a:solidFill>
              <a:latin typeface="cmsy10"/>
            </a:endParaRPr>
          </a:p>
        </p:txBody>
      </p:sp>
      <p:sp>
        <p:nvSpPr>
          <p:cNvPr id="2" name="Title 1"/>
          <p:cNvSpPr>
            <a:spLocks noGrp="1"/>
          </p:cNvSpPr>
          <p:nvPr>
            <p:ph type="title"/>
          </p:nvPr>
        </p:nvSpPr>
        <p:spPr/>
        <p:txBody>
          <a:bodyPr>
            <a:normAutofit/>
          </a:bodyPr>
          <a:lstStyle/>
          <a:p>
            <a:r>
              <a:rPr lang="en-US" dirty="0" smtClean="0"/>
              <a:t>Static </a:t>
            </a:r>
            <a:r>
              <a:rPr lang="en-US" dirty="0"/>
              <a:t>Analysis: 00’</a:t>
            </a:r>
            <a:r>
              <a:rPr lang="en-US" dirty="0" smtClean="0"/>
              <a:t>s to Present</a:t>
            </a:r>
            <a:endParaRPr lang="en-US" dirty="0"/>
          </a:p>
        </p:txBody>
      </p:sp>
      <p:sp>
        <p:nvSpPr>
          <p:cNvPr id="41" name="Content Placeholder 2"/>
          <p:cNvSpPr>
            <a:spLocks noGrp="1"/>
          </p:cNvSpPr>
          <p:nvPr>
            <p:ph idx="1"/>
          </p:nvPr>
        </p:nvSpPr>
        <p:spPr>
          <a:xfrm>
            <a:off x="457200" y="1143804"/>
            <a:ext cx="8686800" cy="4937443"/>
          </a:xfrm>
        </p:spPr>
        <p:txBody>
          <a:bodyPr/>
          <a:lstStyle/>
          <a:p>
            <a:r>
              <a:rPr lang="en-US" dirty="0" smtClean="0"/>
              <a:t>client-driven</a:t>
            </a:r>
          </a:p>
          <a:p>
            <a:pPr lvl="1"/>
            <a:endParaRPr lang="en-US" sz="2200" dirty="0"/>
          </a:p>
        </p:txBody>
      </p:sp>
      <p:sp>
        <p:nvSpPr>
          <p:cNvPr id="22" name="AutoShape 8"/>
          <p:cNvSpPr>
            <a:spLocks noChangeArrowheads="1"/>
          </p:cNvSpPr>
          <p:nvPr/>
        </p:nvSpPr>
        <p:spPr bwMode="auto">
          <a:xfrm>
            <a:off x="2761818" y="4293612"/>
            <a:ext cx="3108052" cy="1010143"/>
          </a:xfrm>
          <a:prstGeom prst="roundRect">
            <a:avLst>
              <a:gd name="adj" fmla="val 16667"/>
            </a:avLst>
          </a:prstGeom>
          <a:solidFill>
            <a:schemeClr val="bg1"/>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dirty="0">
                <a:solidFill>
                  <a:prstClr val="black"/>
                </a:solidFill>
                <a:latin typeface="Calibri"/>
              </a:rPr>
              <a:t>abstraction a</a:t>
            </a:r>
          </a:p>
        </p:txBody>
      </p:sp>
      <p:sp>
        <p:nvSpPr>
          <p:cNvPr id="23" name="AutoShape 4"/>
          <p:cNvSpPr>
            <a:spLocks noChangeArrowheads="1"/>
          </p:cNvSpPr>
          <p:nvPr/>
        </p:nvSpPr>
        <p:spPr bwMode="auto">
          <a:xfrm>
            <a:off x="3610021" y="3291666"/>
            <a:ext cx="1413227"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program p</a:t>
            </a:r>
          </a:p>
        </p:txBody>
      </p:sp>
      <p:sp>
        <p:nvSpPr>
          <p:cNvPr id="25" name="Right Arrow 24"/>
          <p:cNvSpPr/>
          <p:nvPr/>
        </p:nvSpPr>
        <p:spPr bwMode="auto">
          <a:xfrm rot="5400000">
            <a:off x="4075705" y="3876856"/>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2" name="AutoShape 4"/>
          <p:cNvSpPr>
            <a:spLocks noChangeArrowheads="1"/>
          </p:cNvSpPr>
          <p:nvPr/>
        </p:nvSpPr>
        <p:spPr bwMode="auto">
          <a:xfrm>
            <a:off x="1054740" y="4521927"/>
            <a:ext cx="1201003"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query q</a:t>
            </a:r>
            <a:r>
              <a:rPr lang="en-US" sz="2200" baseline="-25000" dirty="0">
                <a:solidFill>
                  <a:prstClr val="black"/>
                </a:solidFill>
                <a:latin typeface="Calibri"/>
              </a:rPr>
              <a:t>1</a:t>
            </a:r>
          </a:p>
        </p:txBody>
      </p:sp>
      <p:sp>
        <p:nvSpPr>
          <p:cNvPr id="33" name="AutoShape 4"/>
          <p:cNvSpPr>
            <a:spLocks noChangeArrowheads="1"/>
          </p:cNvSpPr>
          <p:nvPr/>
        </p:nvSpPr>
        <p:spPr bwMode="auto">
          <a:xfrm>
            <a:off x="6419086" y="4521927"/>
            <a:ext cx="1201003"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query q</a:t>
            </a:r>
            <a:r>
              <a:rPr lang="en-US" sz="2200" baseline="-25000" dirty="0">
                <a:solidFill>
                  <a:prstClr val="black"/>
                </a:solidFill>
                <a:latin typeface="Calibri"/>
              </a:rPr>
              <a:t>2</a:t>
            </a:r>
          </a:p>
        </p:txBody>
      </p:sp>
      <p:sp>
        <p:nvSpPr>
          <p:cNvPr id="34" name="Right Arrow 33"/>
          <p:cNvSpPr/>
          <p:nvPr/>
        </p:nvSpPr>
        <p:spPr bwMode="auto">
          <a:xfrm>
            <a:off x="2255742" y="4665424"/>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5" name="Right Arrow 34"/>
          <p:cNvSpPr/>
          <p:nvPr/>
        </p:nvSpPr>
        <p:spPr bwMode="auto">
          <a:xfrm rot="10800000">
            <a:off x="5885488" y="4665424"/>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8" name="Right Arrow 37"/>
          <p:cNvSpPr/>
          <p:nvPr/>
        </p:nvSpPr>
        <p:spPr bwMode="auto">
          <a:xfrm rot="5400000">
            <a:off x="3276880" y="5415568"/>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9" name="Right Arrow 38"/>
          <p:cNvSpPr/>
          <p:nvPr/>
        </p:nvSpPr>
        <p:spPr bwMode="auto">
          <a:xfrm rot="5400000">
            <a:off x="4869388" y="5415568"/>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19" name="Date Placeholder 18"/>
          <p:cNvSpPr>
            <a:spLocks noGrp="1"/>
          </p:cNvSpPr>
          <p:nvPr>
            <p:ph type="dt" sz="half" idx="10"/>
          </p:nvPr>
        </p:nvSpPr>
        <p:spPr/>
        <p:txBody>
          <a:bodyPr/>
          <a:lstStyle/>
          <a:p>
            <a:r>
              <a:rPr lang="en-US" smtClean="0"/>
              <a:t>6/12/2014</a:t>
            </a:r>
            <a:endParaRPr lang="en-US" dirty="0"/>
          </a:p>
        </p:txBody>
      </p:sp>
      <p:sp>
        <p:nvSpPr>
          <p:cNvPr id="20" name="Slide Number Placeholder 19"/>
          <p:cNvSpPr>
            <a:spLocks noGrp="1"/>
          </p:cNvSpPr>
          <p:nvPr>
            <p:ph type="sldNum" sz="quarter" idx="12"/>
          </p:nvPr>
        </p:nvSpPr>
        <p:spPr/>
        <p:txBody>
          <a:bodyPr/>
          <a:lstStyle/>
          <a:p>
            <a:fld id="{1F7DF5D7-FF41-4BF6-8958-28DFF1DB182D}" type="slidenum">
              <a:rPr lang="en-US" smtClean="0"/>
              <a:pPr/>
              <a:t>12</a:t>
            </a:fld>
            <a:endParaRPr lang="en-US" dirty="0"/>
          </a:p>
        </p:txBody>
      </p:sp>
      <p:sp>
        <p:nvSpPr>
          <p:cNvPr id="21" name="Footer Placeholder 20"/>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76506318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Static Analysis: 00’s to Present</a:t>
            </a:r>
          </a:p>
        </p:txBody>
      </p:sp>
      <p:sp>
        <p:nvSpPr>
          <p:cNvPr id="3" name="Content Placeholder 2"/>
          <p:cNvSpPr>
            <a:spLocks noGrp="1"/>
          </p:cNvSpPr>
          <p:nvPr>
            <p:ph idx="1"/>
          </p:nvPr>
        </p:nvSpPr>
        <p:spPr>
          <a:xfrm>
            <a:off x="457200" y="1142208"/>
            <a:ext cx="8686801" cy="4937443"/>
          </a:xfrm>
        </p:spPr>
        <p:txBody>
          <a:bodyPr/>
          <a:lstStyle/>
          <a:p>
            <a:r>
              <a:rPr lang="en-US" dirty="0" smtClean="0"/>
              <a:t>client-driven</a:t>
            </a:r>
            <a:endParaRPr lang="en-US" dirty="0"/>
          </a:p>
          <a:p>
            <a:pPr lvl="1"/>
            <a:r>
              <a:rPr lang="en-US" dirty="0"/>
              <a:t>modern pointer analyses</a:t>
            </a:r>
          </a:p>
          <a:p>
            <a:pPr lvl="1"/>
            <a:r>
              <a:rPr lang="en-US" dirty="0"/>
              <a:t>software model checkers</a:t>
            </a:r>
            <a:endParaRPr lang="en-US" dirty="0" smtClean="0"/>
          </a:p>
        </p:txBody>
      </p:sp>
      <p:sp>
        <p:nvSpPr>
          <p:cNvPr id="31" name="AutoShape 6"/>
          <p:cNvSpPr>
            <a:spLocks noChangeArrowheads="1"/>
          </p:cNvSpPr>
          <p:nvPr/>
        </p:nvSpPr>
        <p:spPr bwMode="auto">
          <a:xfrm>
            <a:off x="5321466" y="4297659"/>
            <a:ext cx="2648402"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2</a:t>
            </a:r>
          </a:p>
        </p:txBody>
      </p:sp>
      <p:sp>
        <p:nvSpPr>
          <p:cNvPr id="32" name="AutoShape 8"/>
          <p:cNvSpPr>
            <a:spLocks noChangeArrowheads="1"/>
          </p:cNvSpPr>
          <p:nvPr/>
        </p:nvSpPr>
        <p:spPr bwMode="auto">
          <a:xfrm>
            <a:off x="1182347" y="4308772"/>
            <a:ext cx="2648069"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1</a:t>
            </a:r>
          </a:p>
        </p:txBody>
      </p:sp>
      <p:sp>
        <p:nvSpPr>
          <p:cNvPr id="33" name="Right Arrow 32"/>
          <p:cNvSpPr/>
          <p:nvPr/>
        </p:nvSpPr>
        <p:spPr bwMode="auto">
          <a:xfrm>
            <a:off x="4789652"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34" name="Right Arrow 33"/>
          <p:cNvSpPr/>
          <p:nvPr/>
        </p:nvSpPr>
        <p:spPr bwMode="auto">
          <a:xfrm rot="10800000">
            <a:off x="3852476"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35" name="AutoShape 4"/>
          <p:cNvSpPr>
            <a:spLocks noChangeArrowheads="1"/>
          </p:cNvSpPr>
          <p:nvPr/>
        </p:nvSpPr>
        <p:spPr bwMode="auto">
          <a:xfrm>
            <a:off x="221554" y="4518380"/>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1</a:t>
            </a:r>
          </a:p>
        </p:txBody>
      </p:sp>
      <p:sp>
        <p:nvSpPr>
          <p:cNvPr id="36" name="Right Arrow 35"/>
          <p:cNvSpPr/>
          <p:nvPr/>
        </p:nvSpPr>
        <p:spPr bwMode="auto">
          <a:xfrm>
            <a:off x="686766"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7" name="AutoShape 15"/>
          <p:cNvSpPr>
            <a:spLocks noChangeArrowheads="1"/>
          </p:cNvSpPr>
          <p:nvPr/>
        </p:nvSpPr>
        <p:spPr bwMode="auto">
          <a:xfrm>
            <a:off x="4313345" y="4521380"/>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p</a:t>
            </a:r>
          </a:p>
        </p:txBody>
      </p:sp>
      <p:sp>
        <p:nvSpPr>
          <p:cNvPr id="38" name="AutoShape 4"/>
          <p:cNvSpPr>
            <a:spLocks noChangeArrowheads="1"/>
          </p:cNvSpPr>
          <p:nvPr/>
        </p:nvSpPr>
        <p:spPr bwMode="auto">
          <a:xfrm>
            <a:off x="8494234" y="4512183"/>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2</a:t>
            </a:r>
          </a:p>
        </p:txBody>
      </p:sp>
      <p:sp>
        <p:nvSpPr>
          <p:cNvPr id="39" name="Right Arrow 38"/>
          <p:cNvSpPr/>
          <p:nvPr/>
        </p:nvSpPr>
        <p:spPr bwMode="auto">
          <a:xfrm rot="10800000">
            <a:off x="7987704"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40" name="Rectangle 28"/>
          <p:cNvSpPr>
            <a:spLocks noChangeArrowheads="1"/>
          </p:cNvSpPr>
          <p:nvPr/>
        </p:nvSpPr>
        <p:spPr bwMode="auto">
          <a:xfrm>
            <a:off x="2097853" y="5690248"/>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1</a:t>
            </a:r>
            <a:r>
              <a:rPr lang="en-US" sz="2200" kern="0" dirty="0">
                <a:solidFill>
                  <a:sysClr val="windowText" lastClr="000000"/>
                </a:solidFill>
                <a:latin typeface="Calibri"/>
              </a:rPr>
              <a:t>?</a:t>
            </a:r>
          </a:p>
        </p:txBody>
      </p:sp>
      <p:sp>
        <p:nvSpPr>
          <p:cNvPr id="41" name="Rectangle 33"/>
          <p:cNvSpPr>
            <a:spLocks noChangeArrowheads="1"/>
          </p:cNvSpPr>
          <p:nvPr/>
        </p:nvSpPr>
        <p:spPr bwMode="auto">
          <a:xfrm>
            <a:off x="6255456" y="5699772"/>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2</a:t>
            </a:r>
            <a:r>
              <a:rPr lang="en-US" sz="2200" kern="0" dirty="0">
                <a:solidFill>
                  <a:sysClr val="windowText" lastClr="000000"/>
                </a:solidFill>
                <a:latin typeface="Calibri"/>
              </a:rPr>
              <a:t>?</a:t>
            </a:r>
          </a:p>
        </p:txBody>
      </p:sp>
      <p:sp>
        <p:nvSpPr>
          <p:cNvPr id="44" name="Right Arrow 43"/>
          <p:cNvSpPr/>
          <p:nvPr/>
        </p:nvSpPr>
        <p:spPr bwMode="auto">
          <a:xfrm rot="5400000">
            <a:off x="2266849" y="542073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45" name="Right Arrow 44"/>
          <p:cNvSpPr/>
          <p:nvPr/>
        </p:nvSpPr>
        <p:spPr bwMode="auto">
          <a:xfrm rot="5400000">
            <a:off x="6427476" y="5409782"/>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20" name="Date Placeholder 19"/>
          <p:cNvSpPr>
            <a:spLocks noGrp="1"/>
          </p:cNvSpPr>
          <p:nvPr>
            <p:ph type="dt" sz="half" idx="10"/>
          </p:nvPr>
        </p:nvSpPr>
        <p:spPr/>
        <p:txBody>
          <a:bodyPr/>
          <a:lstStyle/>
          <a:p>
            <a:r>
              <a:rPr lang="en-US" smtClean="0"/>
              <a:t>6/12/2014</a:t>
            </a:r>
            <a:endParaRPr lang="en-US" dirty="0"/>
          </a:p>
        </p:txBody>
      </p:sp>
      <p:sp>
        <p:nvSpPr>
          <p:cNvPr id="21" name="Slide Number Placeholder 20"/>
          <p:cNvSpPr>
            <a:spLocks noGrp="1"/>
          </p:cNvSpPr>
          <p:nvPr>
            <p:ph type="sldNum" sz="quarter" idx="12"/>
          </p:nvPr>
        </p:nvSpPr>
        <p:spPr/>
        <p:txBody>
          <a:bodyPr/>
          <a:lstStyle/>
          <a:p>
            <a:fld id="{1F7DF5D7-FF41-4BF6-8958-28DFF1DB182D}" type="slidenum">
              <a:rPr lang="en-US" smtClean="0"/>
              <a:pPr/>
              <a:t>13</a:t>
            </a:fld>
            <a:endParaRPr lang="en-US" dirty="0"/>
          </a:p>
        </p:txBody>
      </p:sp>
      <p:sp>
        <p:nvSpPr>
          <p:cNvPr id="22" name="Footer Placeholder 21"/>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87353603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ight Arrow 41"/>
          <p:cNvSpPr/>
          <p:nvPr/>
        </p:nvSpPr>
        <p:spPr bwMode="auto">
          <a:xfrm rot="5400000">
            <a:off x="2289193" y="3907130"/>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2" name="Title 1"/>
          <p:cNvSpPr>
            <a:spLocks noGrp="1"/>
          </p:cNvSpPr>
          <p:nvPr>
            <p:ph type="title"/>
          </p:nvPr>
        </p:nvSpPr>
        <p:spPr/>
        <p:txBody>
          <a:bodyPr>
            <a:normAutofit/>
          </a:bodyPr>
          <a:lstStyle/>
          <a:p>
            <a:r>
              <a:rPr lang="en-US" dirty="0" smtClean="0"/>
              <a:t>Our Static Analysis Setting</a:t>
            </a:r>
            <a:endParaRPr lang="en-US" dirty="0"/>
          </a:p>
        </p:txBody>
      </p:sp>
      <p:sp>
        <p:nvSpPr>
          <p:cNvPr id="3" name="Content Placeholder 2"/>
          <p:cNvSpPr>
            <a:spLocks noGrp="1"/>
          </p:cNvSpPr>
          <p:nvPr>
            <p:ph idx="1"/>
          </p:nvPr>
        </p:nvSpPr>
        <p:spPr>
          <a:xfrm>
            <a:off x="457200" y="1142208"/>
            <a:ext cx="8686801" cy="4937443"/>
          </a:xfrm>
        </p:spPr>
        <p:txBody>
          <a:bodyPr/>
          <a:lstStyle/>
          <a:p>
            <a:r>
              <a:rPr lang="en-US" dirty="0" smtClean="0"/>
              <a:t>client-driven + parametric</a:t>
            </a:r>
            <a:endParaRPr lang="en-US" dirty="0"/>
          </a:p>
          <a:p>
            <a:pPr lvl="1"/>
            <a:r>
              <a:rPr lang="en-US" dirty="0" smtClean="0"/>
              <a:t>new search algorithms: testing, machine learning, …</a:t>
            </a:r>
            <a:endParaRPr lang="en-US" dirty="0"/>
          </a:p>
          <a:p>
            <a:pPr lvl="1"/>
            <a:r>
              <a:rPr lang="en-US" dirty="0" smtClean="0"/>
              <a:t>new analysis questions:</a:t>
            </a:r>
            <a:r>
              <a:rPr lang="en-US" dirty="0"/>
              <a:t> </a:t>
            </a:r>
            <a:r>
              <a:rPr lang="en-US" dirty="0" smtClean="0"/>
              <a:t>optimality, impossibility, …</a:t>
            </a:r>
          </a:p>
        </p:txBody>
      </p:sp>
      <p:sp>
        <p:nvSpPr>
          <p:cNvPr id="31" name="AutoShape 6"/>
          <p:cNvSpPr>
            <a:spLocks noChangeArrowheads="1"/>
          </p:cNvSpPr>
          <p:nvPr/>
        </p:nvSpPr>
        <p:spPr bwMode="auto">
          <a:xfrm>
            <a:off x="5321466" y="4297659"/>
            <a:ext cx="2648402"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2</a:t>
            </a:r>
          </a:p>
        </p:txBody>
      </p:sp>
      <p:sp>
        <p:nvSpPr>
          <p:cNvPr id="32" name="AutoShape 8"/>
          <p:cNvSpPr>
            <a:spLocks noChangeArrowheads="1"/>
          </p:cNvSpPr>
          <p:nvPr/>
        </p:nvSpPr>
        <p:spPr bwMode="auto">
          <a:xfrm>
            <a:off x="1182347" y="4308772"/>
            <a:ext cx="2648069"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1</a:t>
            </a:r>
          </a:p>
        </p:txBody>
      </p:sp>
      <p:sp>
        <p:nvSpPr>
          <p:cNvPr id="33" name="Right Arrow 32"/>
          <p:cNvSpPr/>
          <p:nvPr/>
        </p:nvSpPr>
        <p:spPr bwMode="auto">
          <a:xfrm>
            <a:off x="4789652"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34" name="Right Arrow 33"/>
          <p:cNvSpPr/>
          <p:nvPr/>
        </p:nvSpPr>
        <p:spPr bwMode="auto">
          <a:xfrm rot="10800000">
            <a:off x="3852476"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35" name="AutoShape 4"/>
          <p:cNvSpPr>
            <a:spLocks noChangeArrowheads="1"/>
          </p:cNvSpPr>
          <p:nvPr/>
        </p:nvSpPr>
        <p:spPr bwMode="auto">
          <a:xfrm>
            <a:off x="221554" y="4518380"/>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1</a:t>
            </a:r>
          </a:p>
        </p:txBody>
      </p:sp>
      <p:sp>
        <p:nvSpPr>
          <p:cNvPr id="36" name="Right Arrow 35"/>
          <p:cNvSpPr/>
          <p:nvPr/>
        </p:nvSpPr>
        <p:spPr bwMode="auto">
          <a:xfrm>
            <a:off x="686766"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7" name="AutoShape 15"/>
          <p:cNvSpPr>
            <a:spLocks noChangeArrowheads="1"/>
          </p:cNvSpPr>
          <p:nvPr/>
        </p:nvSpPr>
        <p:spPr bwMode="auto">
          <a:xfrm>
            <a:off x="4313345" y="4521380"/>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p</a:t>
            </a:r>
          </a:p>
        </p:txBody>
      </p:sp>
      <p:sp>
        <p:nvSpPr>
          <p:cNvPr id="38" name="AutoShape 4"/>
          <p:cNvSpPr>
            <a:spLocks noChangeArrowheads="1"/>
          </p:cNvSpPr>
          <p:nvPr/>
        </p:nvSpPr>
        <p:spPr bwMode="auto">
          <a:xfrm>
            <a:off x="8494234" y="4512183"/>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2</a:t>
            </a:r>
          </a:p>
        </p:txBody>
      </p:sp>
      <p:sp>
        <p:nvSpPr>
          <p:cNvPr id="39" name="Right Arrow 38"/>
          <p:cNvSpPr/>
          <p:nvPr/>
        </p:nvSpPr>
        <p:spPr bwMode="auto">
          <a:xfrm rot="10800000">
            <a:off x="7987704"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40" name="Rectangle 28"/>
          <p:cNvSpPr>
            <a:spLocks noChangeArrowheads="1"/>
          </p:cNvSpPr>
          <p:nvPr/>
        </p:nvSpPr>
        <p:spPr bwMode="auto">
          <a:xfrm>
            <a:off x="2097853" y="5690248"/>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1</a:t>
            </a:r>
            <a:r>
              <a:rPr lang="en-US" sz="2200" kern="0" dirty="0">
                <a:solidFill>
                  <a:sysClr val="windowText" lastClr="000000"/>
                </a:solidFill>
                <a:latin typeface="Calibri"/>
              </a:rPr>
              <a:t>?</a:t>
            </a:r>
          </a:p>
        </p:txBody>
      </p:sp>
      <p:sp>
        <p:nvSpPr>
          <p:cNvPr id="41" name="Rectangle 33"/>
          <p:cNvSpPr>
            <a:spLocks noChangeArrowheads="1"/>
          </p:cNvSpPr>
          <p:nvPr/>
        </p:nvSpPr>
        <p:spPr bwMode="auto">
          <a:xfrm>
            <a:off x="6255456" y="5699772"/>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2</a:t>
            </a:r>
            <a:r>
              <a:rPr lang="en-US" sz="2200" kern="0" dirty="0">
                <a:solidFill>
                  <a:sysClr val="windowText" lastClr="000000"/>
                </a:solidFill>
                <a:latin typeface="Calibri"/>
              </a:rPr>
              <a:t>?</a:t>
            </a:r>
          </a:p>
        </p:txBody>
      </p:sp>
      <p:sp>
        <p:nvSpPr>
          <p:cNvPr id="44" name="Right Arrow 43"/>
          <p:cNvSpPr/>
          <p:nvPr/>
        </p:nvSpPr>
        <p:spPr bwMode="auto">
          <a:xfrm rot="5400000">
            <a:off x="2266849" y="542073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45" name="Right Arrow 44"/>
          <p:cNvSpPr/>
          <p:nvPr/>
        </p:nvSpPr>
        <p:spPr bwMode="auto">
          <a:xfrm rot="5400000">
            <a:off x="6427476" y="5409782"/>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20" name="Right Arrow 19"/>
          <p:cNvSpPr/>
          <p:nvPr/>
        </p:nvSpPr>
        <p:spPr bwMode="auto">
          <a:xfrm rot="5400000">
            <a:off x="6424645" y="389618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21" name="Rectangle 18"/>
          <p:cNvSpPr>
            <a:spLocks noChangeArrowheads="1"/>
          </p:cNvSpPr>
          <p:nvPr/>
        </p:nvSpPr>
        <p:spPr bwMode="auto">
          <a:xfrm>
            <a:off x="1517922" y="3491619"/>
            <a:ext cx="2065338" cy="381000"/>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0     1      0      0     0</a:t>
            </a:r>
            <a:endParaRPr lang="en-US" baseline="30000" dirty="0">
              <a:solidFill>
                <a:prstClr val="black"/>
              </a:solidFill>
              <a:latin typeface="Calibri"/>
              <a:cs typeface="Courier New" charset="0"/>
            </a:endParaRPr>
          </a:p>
        </p:txBody>
      </p:sp>
      <p:sp>
        <p:nvSpPr>
          <p:cNvPr id="22" name="Line 19"/>
          <p:cNvSpPr>
            <a:spLocks noChangeShapeType="1"/>
          </p:cNvSpPr>
          <p:nvPr/>
        </p:nvSpPr>
        <p:spPr bwMode="auto">
          <a:xfrm>
            <a:off x="192114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23" name="Line 20"/>
          <p:cNvSpPr>
            <a:spLocks noChangeShapeType="1"/>
          </p:cNvSpPr>
          <p:nvPr/>
        </p:nvSpPr>
        <p:spPr bwMode="auto">
          <a:xfrm>
            <a:off x="234659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24" name="Line 21"/>
          <p:cNvSpPr>
            <a:spLocks noChangeShapeType="1"/>
          </p:cNvSpPr>
          <p:nvPr/>
        </p:nvSpPr>
        <p:spPr bwMode="auto">
          <a:xfrm>
            <a:off x="2748236"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25" name="Line 22"/>
          <p:cNvSpPr>
            <a:spLocks noChangeShapeType="1"/>
          </p:cNvSpPr>
          <p:nvPr/>
        </p:nvSpPr>
        <p:spPr bwMode="auto">
          <a:xfrm>
            <a:off x="3151461"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26" name="Rectangle 23"/>
          <p:cNvSpPr>
            <a:spLocks noChangeArrowheads="1"/>
          </p:cNvSpPr>
          <p:nvPr/>
        </p:nvSpPr>
        <p:spPr bwMode="auto">
          <a:xfrm>
            <a:off x="5610005" y="3466382"/>
            <a:ext cx="2090737" cy="381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1      0     0      0      1</a:t>
            </a:r>
            <a:endParaRPr lang="en-US" baseline="30000" dirty="0">
              <a:solidFill>
                <a:prstClr val="black"/>
              </a:solidFill>
              <a:latin typeface="Calibri"/>
              <a:cs typeface="Courier New" charset="0"/>
            </a:endParaRPr>
          </a:p>
        </p:txBody>
      </p:sp>
      <p:sp>
        <p:nvSpPr>
          <p:cNvPr id="27" name="Line 24"/>
          <p:cNvSpPr>
            <a:spLocks noChangeShapeType="1"/>
          </p:cNvSpPr>
          <p:nvPr/>
        </p:nvSpPr>
        <p:spPr bwMode="auto">
          <a:xfrm>
            <a:off x="60243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28" name="Line 25"/>
          <p:cNvSpPr>
            <a:spLocks noChangeShapeType="1"/>
          </p:cNvSpPr>
          <p:nvPr/>
        </p:nvSpPr>
        <p:spPr bwMode="auto">
          <a:xfrm>
            <a:off x="64386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29" name="Line 26"/>
          <p:cNvSpPr>
            <a:spLocks noChangeShapeType="1"/>
          </p:cNvSpPr>
          <p:nvPr/>
        </p:nvSpPr>
        <p:spPr bwMode="auto">
          <a:xfrm>
            <a:off x="68625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30" name="Line 27"/>
          <p:cNvSpPr>
            <a:spLocks noChangeShapeType="1"/>
          </p:cNvSpPr>
          <p:nvPr/>
        </p:nvSpPr>
        <p:spPr bwMode="auto">
          <a:xfrm>
            <a:off x="72768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43" name="Date Placeholder 42"/>
          <p:cNvSpPr>
            <a:spLocks noGrp="1"/>
          </p:cNvSpPr>
          <p:nvPr>
            <p:ph type="dt" sz="half" idx="10"/>
          </p:nvPr>
        </p:nvSpPr>
        <p:spPr/>
        <p:txBody>
          <a:bodyPr/>
          <a:lstStyle/>
          <a:p>
            <a:r>
              <a:rPr lang="en-US" smtClean="0"/>
              <a:t>6/12/2014</a:t>
            </a:r>
            <a:endParaRPr lang="en-US" dirty="0"/>
          </a:p>
        </p:txBody>
      </p:sp>
      <p:sp>
        <p:nvSpPr>
          <p:cNvPr id="46" name="Slide Number Placeholder 45"/>
          <p:cNvSpPr>
            <a:spLocks noGrp="1"/>
          </p:cNvSpPr>
          <p:nvPr>
            <p:ph type="sldNum" sz="quarter" idx="12"/>
          </p:nvPr>
        </p:nvSpPr>
        <p:spPr/>
        <p:txBody>
          <a:bodyPr/>
          <a:lstStyle/>
          <a:p>
            <a:fld id="{1F7DF5D7-FF41-4BF6-8958-28DFF1DB182D}" type="slidenum">
              <a:rPr lang="en-US" smtClean="0"/>
              <a:pPr/>
              <a:t>14</a:t>
            </a:fld>
            <a:endParaRPr lang="en-US" dirty="0"/>
          </a:p>
        </p:txBody>
      </p:sp>
      <p:sp>
        <p:nvSpPr>
          <p:cNvPr id="47" name="Footer Placeholder 46"/>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82070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820" y="0"/>
            <a:ext cx="8340456" cy="838200"/>
          </a:xfrm>
        </p:spPr>
        <p:txBody>
          <a:bodyPr>
            <a:normAutofit/>
          </a:bodyPr>
          <a:lstStyle/>
          <a:p>
            <a:r>
              <a:rPr lang="en-US" dirty="0" smtClean="0"/>
              <a:t>Example 1: Predicate Abstraction (CEGAR)</a:t>
            </a:r>
            <a:endParaRPr lang="en-US" dirty="0"/>
          </a:p>
        </p:txBody>
      </p:sp>
      <p:sp>
        <p:nvSpPr>
          <p:cNvPr id="75" name="Right Arrow 74"/>
          <p:cNvSpPr/>
          <p:nvPr/>
        </p:nvSpPr>
        <p:spPr bwMode="auto">
          <a:xfrm rot="5400000">
            <a:off x="2289193" y="3907130"/>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76" name="Right Arrow 75"/>
          <p:cNvSpPr/>
          <p:nvPr/>
        </p:nvSpPr>
        <p:spPr bwMode="auto">
          <a:xfrm rot="5400000">
            <a:off x="6424645" y="389618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2" name="AutoShape 6"/>
          <p:cNvSpPr>
            <a:spLocks noChangeArrowheads="1"/>
          </p:cNvSpPr>
          <p:nvPr/>
        </p:nvSpPr>
        <p:spPr bwMode="auto">
          <a:xfrm>
            <a:off x="5321466" y="4297659"/>
            <a:ext cx="2648402"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2</a:t>
            </a:r>
          </a:p>
        </p:txBody>
      </p:sp>
      <p:sp>
        <p:nvSpPr>
          <p:cNvPr id="33" name="AutoShape 8"/>
          <p:cNvSpPr>
            <a:spLocks noChangeArrowheads="1"/>
          </p:cNvSpPr>
          <p:nvPr/>
        </p:nvSpPr>
        <p:spPr bwMode="auto">
          <a:xfrm>
            <a:off x="1182347" y="4308772"/>
            <a:ext cx="2648069"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1</a:t>
            </a:r>
          </a:p>
        </p:txBody>
      </p:sp>
      <p:sp>
        <p:nvSpPr>
          <p:cNvPr id="34" name="Right Arrow 33"/>
          <p:cNvSpPr/>
          <p:nvPr/>
        </p:nvSpPr>
        <p:spPr bwMode="auto">
          <a:xfrm>
            <a:off x="4789652"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35" name="Right Arrow 34"/>
          <p:cNvSpPr/>
          <p:nvPr/>
        </p:nvSpPr>
        <p:spPr bwMode="auto">
          <a:xfrm rot="10800000">
            <a:off x="3852476"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36" name="AutoShape 4"/>
          <p:cNvSpPr>
            <a:spLocks noChangeArrowheads="1"/>
          </p:cNvSpPr>
          <p:nvPr/>
        </p:nvSpPr>
        <p:spPr bwMode="auto">
          <a:xfrm>
            <a:off x="221554" y="4518380"/>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1</a:t>
            </a:r>
          </a:p>
        </p:txBody>
      </p:sp>
      <p:sp>
        <p:nvSpPr>
          <p:cNvPr id="37" name="Right Arrow 36"/>
          <p:cNvSpPr/>
          <p:nvPr/>
        </p:nvSpPr>
        <p:spPr bwMode="auto">
          <a:xfrm>
            <a:off x="686766"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8" name="AutoShape 15"/>
          <p:cNvSpPr>
            <a:spLocks noChangeArrowheads="1"/>
          </p:cNvSpPr>
          <p:nvPr/>
        </p:nvSpPr>
        <p:spPr bwMode="auto">
          <a:xfrm>
            <a:off x="4313345" y="4521380"/>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p</a:t>
            </a:r>
          </a:p>
        </p:txBody>
      </p:sp>
      <p:sp>
        <p:nvSpPr>
          <p:cNvPr id="39" name="AutoShape 4"/>
          <p:cNvSpPr>
            <a:spLocks noChangeArrowheads="1"/>
          </p:cNvSpPr>
          <p:nvPr/>
        </p:nvSpPr>
        <p:spPr bwMode="auto">
          <a:xfrm>
            <a:off x="8494234" y="4512183"/>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2</a:t>
            </a:r>
          </a:p>
        </p:txBody>
      </p:sp>
      <p:sp>
        <p:nvSpPr>
          <p:cNvPr id="40" name="Right Arrow 39"/>
          <p:cNvSpPr/>
          <p:nvPr/>
        </p:nvSpPr>
        <p:spPr bwMode="auto">
          <a:xfrm rot="10800000">
            <a:off x="7987704"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45" name="Right Arrow 44"/>
          <p:cNvSpPr/>
          <p:nvPr/>
        </p:nvSpPr>
        <p:spPr bwMode="auto">
          <a:xfrm rot="5400000">
            <a:off x="2266849" y="542073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46" name="Right Arrow 45"/>
          <p:cNvSpPr/>
          <p:nvPr/>
        </p:nvSpPr>
        <p:spPr bwMode="auto">
          <a:xfrm rot="5400000">
            <a:off x="6427476" y="5409782"/>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47" name="Oval Callout 46"/>
          <p:cNvSpPr/>
          <p:nvPr/>
        </p:nvSpPr>
        <p:spPr bwMode="auto">
          <a:xfrm>
            <a:off x="2667744" y="1563034"/>
            <a:ext cx="3429000" cy="1298448"/>
          </a:xfrm>
          <a:prstGeom prst="wedgeEllipseCallout">
            <a:avLst>
              <a:gd name="adj1" fmla="val -56944"/>
              <a:gd name="adj2" fmla="val 86952"/>
            </a:avLst>
          </a:prstGeom>
          <a:solidFill>
            <a:srgbClr val="00CCFF"/>
          </a:solidFill>
          <a:ln w="25400" cap="flat" cmpd="sng" algn="ctr">
            <a:solidFill>
              <a:srgbClr val="00CC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1700" b="1" kern="0" dirty="0">
              <a:solidFill>
                <a:srgbClr val="000000"/>
              </a:solidFill>
              <a:latin typeface="Calibri"/>
              <a:ea typeface="ＭＳ Ｐゴシック" charset="0"/>
              <a:cs typeface="Arial" charset="0"/>
            </a:endParaRPr>
          </a:p>
        </p:txBody>
      </p:sp>
      <p:sp>
        <p:nvSpPr>
          <p:cNvPr id="48" name="Oval Callout 47"/>
          <p:cNvSpPr/>
          <p:nvPr/>
        </p:nvSpPr>
        <p:spPr bwMode="auto">
          <a:xfrm>
            <a:off x="2547753" y="1563034"/>
            <a:ext cx="3651389" cy="1298448"/>
          </a:xfrm>
          <a:prstGeom prst="wedgeEllipseCallout">
            <a:avLst>
              <a:gd name="adj1" fmla="val 65702"/>
              <a:gd name="adj2" fmla="val 84018"/>
            </a:avLst>
          </a:prstGeom>
          <a:solidFill>
            <a:srgbClr val="00CCFF"/>
          </a:solidFill>
          <a:ln w="25400" cap="flat" cmpd="sng" algn="ctr">
            <a:solidFill>
              <a:srgbClr val="00CC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r>
              <a:rPr lang="en-US" sz="2200" kern="0" dirty="0">
                <a:solidFill>
                  <a:srgbClr val="000000"/>
                </a:solidFill>
                <a:latin typeface="Calibri"/>
                <a:ea typeface="ＭＳ Ｐゴシック" charset="0"/>
                <a:cs typeface="Arial" charset="0"/>
              </a:rPr>
              <a:t>Predicates to</a:t>
            </a:r>
            <a:br>
              <a:rPr lang="en-US" sz="2200" kern="0" dirty="0">
                <a:solidFill>
                  <a:srgbClr val="000000"/>
                </a:solidFill>
                <a:latin typeface="Calibri"/>
                <a:ea typeface="ＭＳ Ｐゴシック" charset="0"/>
                <a:cs typeface="Arial" charset="0"/>
              </a:rPr>
            </a:br>
            <a:r>
              <a:rPr lang="en-US" sz="2200" kern="0" dirty="0">
                <a:solidFill>
                  <a:srgbClr val="000000"/>
                </a:solidFill>
                <a:latin typeface="Calibri"/>
                <a:ea typeface="ＭＳ Ｐゴシック" charset="0"/>
                <a:cs typeface="Arial" charset="0"/>
              </a:rPr>
              <a:t>use in </a:t>
            </a:r>
            <a:r>
              <a:rPr lang="en-US" sz="2200" i="1" kern="0" dirty="0">
                <a:solidFill>
                  <a:srgbClr val="000000"/>
                </a:solidFill>
                <a:latin typeface="Calibri"/>
                <a:ea typeface="ＭＳ Ｐゴシック" charset="0"/>
                <a:cs typeface="Arial" charset="0"/>
              </a:rPr>
              <a:t>predicate abstraction</a:t>
            </a:r>
          </a:p>
        </p:txBody>
      </p:sp>
      <p:sp>
        <p:nvSpPr>
          <p:cNvPr id="42" name="Rectangle 28"/>
          <p:cNvSpPr>
            <a:spLocks noChangeArrowheads="1"/>
          </p:cNvSpPr>
          <p:nvPr/>
        </p:nvSpPr>
        <p:spPr bwMode="auto">
          <a:xfrm>
            <a:off x="2097853" y="5690248"/>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1</a:t>
            </a:r>
            <a:r>
              <a:rPr lang="en-US" sz="2200" kern="0" dirty="0">
                <a:solidFill>
                  <a:sysClr val="windowText" lastClr="000000"/>
                </a:solidFill>
                <a:latin typeface="Calibri"/>
              </a:rPr>
              <a:t>?</a:t>
            </a:r>
          </a:p>
        </p:txBody>
      </p:sp>
      <p:sp>
        <p:nvSpPr>
          <p:cNvPr id="43" name="Rectangle 33"/>
          <p:cNvSpPr>
            <a:spLocks noChangeArrowheads="1"/>
          </p:cNvSpPr>
          <p:nvPr/>
        </p:nvSpPr>
        <p:spPr bwMode="auto">
          <a:xfrm>
            <a:off x="6255456" y="5699772"/>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2</a:t>
            </a:r>
            <a:r>
              <a:rPr lang="en-US" sz="2200" kern="0" dirty="0">
                <a:solidFill>
                  <a:sysClr val="windowText" lastClr="000000"/>
                </a:solidFill>
                <a:latin typeface="Calibri"/>
              </a:rPr>
              <a:t>?</a:t>
            </a:r>
          </a:p>
        </p:txBody>
      </p:sp>
      <p:sp>
        <p:nvSpPr>
          <p:cNvPr id="41" name="Rectangle 18"/>
          <p:cNvSpPr>
            <a:spLocks noChangeArrowheads="1"/>
          </p:cNvSpPr>
          <p:nvPr/>
        </p:nvSpPr>
        <p:spPr bwMode="auto">
          <a:xfrm>
            <a:off x="1517922" y="3491619"/>
            <a:ext cx="2065338" cy="381000"/>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0     1      0      0     0</a:t>
            </a:r>
            <a:endParaRPr lang="en-US" baseline="30000" dirty="0">
              <a:solidFill>
                <a:prstClr val="black"/>
              </a:solidFill>
              <a:latin typeface="Calibri"/>
              <a:cs typeface="Courier New" charset="0"/>
            </a:endParaRPr>
          </a:p>
        </p:txBody>
      </p:sp>
      <p:sp>
        <p:nvSpPr>
          <p:cNvPr id="44" name="Line 19"/>
          <p:cNvSpPr>
            <a:spLocks noChangeShapeType="1"/>
          </p:cNvSpPr>
          <p:nvPr/>
        </p:nvSpPr>
        <p:spPr bwMode="auto">
          <a:xfrm>
            <a:off x="192114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49" name="Line 20"/>
          <p:cNvSpPr>
            <a:spLocks noChangeShapeType="1"/>
          </p:cNvSpPr>
          <p:nvPr/>
        </p:nvSpPr>
        <p:spPr bwMode="auto">
          <a:xfrm>
            <a:off x="234659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0" name="Line 21"/>
          <p:cNvSpPr>
            <a:spLocks noChangeShapeType="1"/>
          </p:cNvSpPr>
          <p:nvPr/>
        </p:nvSpPr>
        <p:spPr bwMode="auto">
          <a:xfrm>
            <a:off x="2748236"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1" name="Line 22"/>
          <p:cNvSpPr>
            <a:spLocks noChangeShapeType="1"/>
          </p:cNvSpPr>
          <p:nvPr/>
        </p:nvSpPr>
        <p:spPr bwMode="auto">
          <a:xfrm>
            <a:off x="3151461"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2" name="Rectangle 23"/>
          <p:cNvSpPr>
            <a:spLocks noChangeArrowheads="1"/>
          </p:cNvSpPr>
          <p:nvPr/>
        </p:nvSpPr>
        <p:spPr bwMode="auto">
          <a:xfrm>
            <a:off x="5610005" y="3466382"/>
            <a:ext cx="2090737" cy="381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1      0     0      0      1</a:t>
            </a:r>
            <a:endParaRPr lang="en-US" baseline="30000" dirty="0">
              <a:solidFill>
                <a:prstClr val="black"/>
              </a:solidFill>
              <a:latin typeface="Calibri"/>
              <a:cs typeface="Courier New" charset="0"/>
            </a:endParaRPr>
          </a:p>
        </p:txBody>
      </p:sp>
      <p:sp>
        <p:nvSpPr>
          <p:cNvPr id="53" name="Line 24"/>
          <p:cNvSpPr>
            <a:spLocks noChangeShapeType="1"/>
          </p:cNvSpPr>
          <p:nvPr/>
        </p:nvSpPr>
        <p:spPr bwMode="auto">
          <a:xfrm>
            <a:off x="60243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4" name="Line 25"/>
          <p:cNvSpPr>
            <a:spLocks noChangeShapeType="1"/>
          </p:cNvSpPr>
          <p:nvPr/>
        </p:nvSpPr>
        <p:spPr bwMode="auto">
          <a:xfrm>
            <a:off x="64386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5" name="Line 26"/>
          <p:cNvSpPr>
            <a:spLocks noChangeShapeType="1"/>
          </p:cNvSpPr>
          <p:nvPr/>
        </p:nvSpPr>
        <p:spPr bwMode="auto">
          <a:xfrm>
            <a:off x="68625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6" name="Line 27"/>
          <p:cNvSpPr>
            <a:spLocks noChangeShapeType="1"/>
          </p:cNvSpPr>
          <p:nvPr/>
        </p:nvSpPr>
        <p:spPr bwMode="auto">
          <a:xfrm>
            <a:off x="72768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15</a:t>
            </a:fld>
            <a:endParaRPr lang="en-US" dirty="0"/>
          </a:p>
        </p:txBody>
      </p:sp>
      <p:sp>
        <p:nvSpPr>
          <p:cNvPr id="59" name="Footer Placeholder 5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8554471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2: Shape Analysis (TVLA)</a:t>
            </a:r>
            <a:endParaRPr lang="en-US" dirty="0"/>
          </a:p>
        </p:txBody>
      </p:sp>
      <p:sp>
        <p:nvSpPr>
          <p:cNvPr id="42" name="Oval Callout 41"/>
          <p:cNvSpPr/>
          <p:nvPr/>
        </p:nvSpPr>
        <p:spPr bwMode="auto">
          <a:xfrm>
            <a:off x="2667744" y="1563034"/>
            <a:ext cx="3429000" cy="1298448"/>
          </a:xfrm>
          <a:prstGeom prst="wedgeEllipseCallout">
            <a:avLst>
              <a:gd name="adj1" fmla="val -56944"/>
              <a:gd name="adj2" fmla="val 86952"/>
            </a:avLst>
          </a:prstGeom>
          <a:solidFill>
            <a:srgbClr val="00CCFF"/>
          </a:solidFill>
          <a:ln w="25400" cap="flat" cmpd="sng" algn="ctr">
            <a:solidFill>
              <a:srgbClr val="00CC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1700" b="1" kern="0" dirty="0">
              <a:solidFill>
                <a:srgbClr val="000000"/>
              </a:solidFill>
              <a:latin typeface="Calibri"/>
              <a:ea typeface="ＭＳ Ｐゴシック" charset="0"/>
              <a:cs typeface="Arial" charset="0"/>
            </a:endParaRPr>
          </a:p>
        </p:txBody>
      </p:sp>
      <p:sp>
        <p:nvSpPr>
          <p:cNvPr id="43" name="Oval Callout 42"/>
          <p:cNvSpPr/>
          <p:nvPr/>
        </p:nvSpPr>
        <p:spPr bwMode="auto">
          <a:xfrm>
            <a:off x="2547753" y="1563034"/>
            <a:ext cx="3651389" cy="1298448"/>
          </a:xfrm>
          <a:prstGeom prst="wedgeEllipseCallout">
            <a:avLst>
              <a:gd name="adj1" fmla="val 65702"/>
              <a:gd name="adj2" fmla="val 84018"/>
            </a:avLst>
          </a:prstGeom>
          <a:solidFill>
            <a:srgbClr val="00CCFF"/>
          </a:solidFill>
          <a:ln w="25400" cap="flat" cmpd="sng" algn="ctr">
            <a:solidFill>
              <a:srgbClr val="00CC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r>
              <a:rPr lang="en-US" sz="2200" kern="0" dirty="0">
                <a:solidFill>
                  <a:srgbClr val="000000"/>
                </a:solidFill>
                <a:latin typeface="Calibri"/>
                <a:ea typeface="ＭＳ Ｐゴシック" charset="0"/>
                <a:cs typeface="Arial" charset="0"/>
              </a:rPr>
              <a:t>Predicates to</a:t>
            </a:r>
            <a:br>
              <a:rPr lang="en-US" sz="2200" kern="0" dirty="0">
                <a:solidFill>
                  <a:srgbClr val="000000"/>
                </a:solidFill>
                <a:latin typeface="Calibri"/>
                <a:ea typeface="ＭＳ Ｐゴシック" charset="0"/>
                <a:cs typeface="Arial" charset="0"/>
              </a:rPr>
            </a:br>
            <a:r>
              <a:rPr lang="en-US" sz="2200" kern="0" dirty="0">
                <a:solidFill>
                  <a:srgbClr val="000000"/>
                </a:solidFill>
                <a:latin typeface="Calibri"/>
                <a:ea typeface="ＭＳ Ｐゴシック" charset="0"/>
                <a:cs typeface="Arial" charset="0"/>
              </a:rPr>
              <a:t>use as </a:t>
            </a:r>
            <a:r>
              <a:rPr lang="en-US" sz="2200" i="1" kern="0" dirty="0">
                <a:solidFill>
                  <a:srgbClr val="000000"/>
                </a:solidFill>
                <a:latin typeface="Calibri"/>
                <a:ea typeface="ＭＳ Ｐゴシック" charset="0"/>
                <a:cs typeface="Arial" charset="0"/>
              </a:rPr>
              <a:t>abstraction predicates</a:t>
            </a:r>
          </a:p>
        </p:txBody>
      </p:sp>
      <p:sp>
        <p:nvSpPr>
          <p:cNvPr id="32" name="Right Arrow 31"/>
          <p:cNvSpPr/>
          <p:nvPr/>
        </p:nvSpPr>
        <p:spPr bwMode="auto">
          <a:xfrm rot="5400000">
            <a:off x="2289193" y="3907130"/>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3" name="Right Arrow 32"/>
          <p:cNvSpPr/>
          <p:nvPr/>
        </p:nvSpPr>
        <p:spPr bwMode="auto">
          <a:xfrm rot="5400000">
            <a:off x="6424645" y="389618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46" name="AutoShape 6"/>
          <p:cNvSpPr>
            <a:spLocks noChangeArrowheads="1"/>
          </p:cNvSpPr>
          <p:nvPr/>
        </p:nvSpPr>
        <p:spPr bwMode="auto">
          <a:xfrm>
            <a:off x="5321466" y="4297659"/>
            <a:ext cx="2648402"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2</a:t>
            </a:r>
          </a:p>
        </p:txBody>
      </p:sp>
      <p:sp>
        <p:nvSpPr>
          <p:cNvPr id="47" name="AutoShape 8"/>
          <p:cNvSpPr>
            <a:spLocks noChangeArrowheads="1"/>
          </p:cNvSpPr>
          <p:nvPr/>
        </p:nvSpPr>
        <p:spPr bwMode="auto">
          <a:xfrm>
            <a:off x="1182347" y="4308772"/>
            <a:ext cx="2648069"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1</a:t>
            </a:r>
          </a:p>
        </p:txBody>
      </p:sp>
      <p:sp>
        <p:nvSpPr>
          <p:cNvPr id="48" name="Right Arrow 47"/>
          <p:cNvSpPr/>
          <p:nvPr/>
        </p:nvSpPr>
        <p:spPr bwMode="auto">
          <a:xfrm>
            <a:off x="4789652"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49" name="Right Arrow 48"/>
          <p:cNvSpPr/>
          <p:nvPr/>
        </p:nvSpPr>
        <p:spPr bwMode="auto">
          <a:xfrm rot="10800000">
            <a:off x="3852476"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50" name="AutoShape 4"/>
          <p:cNvSpPr>
            <a:spLocks noChangeArrowheads="1"/>
          </p:cNvSpPr>
          <p:nvPr/>
        </p:nvSpPr>
        <p:spPr bwMode="auto">
          <a:xfrm>
            <a:off x="221554" y="4518380"/>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1</a:t>
            </a:r>
          </a:p>
        </p:txBody>
      </p:sp>
      <p:sp>
        <p:nvSpPr>
          <p:cNvPr id="51" name="Right Arrow 50"/>
          <p:cNvSpPr/>
          <p:nvPr/>
        </p:nvSpPr>
        <p:spPr bwMode="auto">
          <a:xfrm>
            <a:off x="686766"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53" name="AutoShape 15"/>
          <p:cNvSpPr>
            <a:spLocks noChangeArrowheads="1"/>
          </p:cNvSpPr>
          <p:nvPr/>
        </p:nvSpPr>
        <p:spPr bwMode="auto">
          <a:xfrm>
            <a:off x="4313345" y="4521380"/>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p</a:t>
            </a:r>
          </a:p>
        </p:txBody>
      </p:sp>
      <p:sp>
        <p:nvSpPr>
          <p:cNvPr id="54" name="AutoShape 4"/>
          <p:cNvSpPr>
            <a:spLocks noChangeArrowheads="1"/>
          </p:cNvSpPr>
          <p:nvPr/>
        </p:nvSpPr>
        <p:spPr bwMode="auto">
          <a:xfrm>
            <a:off x="8494234" y="4512183"/>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2</a:t>
            </a:r>
          </a:p>
        </p:txBody>
      </p:sp>
      <p:sp>
        <p:nvSpPr>
          <p:cNvPr id="59" name="Right Arrow 58"/>
          <p:cNvSpPr/>
          <p:nvPr/>
        </p:nvSpPr>
        <p:spPr bwMode="auto">
          <a:xfrm rot="10800000">
            <a:off x="7987704"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62" name="Right Arrow 61"/>
          <p:cNvSpPr/>
          <p:nvPr/>
        </p:nvSpPr>
        <p:spPr bwMode="auto">
          <a:xfrm rot="5400000">
            <a:off x="2266849" y="542073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63" name="Right Arrow 62"/>
          <p:cNvSpPr/>
          <p:nvPr/>
        </p:nvSpPr>
        <p:spPr bwMode="auto">
          <a:xfrm rot="5400000">
            <a:off x="6427476" y="5409782"/>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52" name="Rectangle 28"/>
          <p:cNvSpPr>
            <a:spLocks noChangeArrowheads="1"/>
          </p:cNvSpPr>
          <p:nvPr/>
        </p:nvSpPr>
        <p:spPr bwMode="auto">
          <a:xfrm>
            <a:off x="2097853" y="5690248"/>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1</a:t>
            </a:r>
            <a:r>
              <a:rPr lang="en-US" sz="2200" kern="0" dirty="0">
                <a:solidFill>
                  <a:sysClr val="windowText" lastClr="000000"/>
                </a:solidFill>
                <a:latin typeface="Calibri"/>
              </a:rPr>
              <a:t>?</a:t>
            </a:r>
          </a:p>
        </p:txBody>
      </p:sp>
      <p:sp>
        <p:nvSpPr>
          <p:cNvPr id="55" name="Rectangle 33"/>
          <p:cNvSpPr>
            <a:spLocks noChangeArrowheads="1"/>
          </p:cNvSpPr>
          <p:nvPr/>
        </p:nvSpPr>
        <p:spPr bwMode="auto">
          <a:xfrm>
            <a:off x="6255456" y="5699772"/>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2</a:t>
            </a:r>
            <a:r>
              <a:rPr lang="en-US" sz="2200" kern="0" dirty="0">
                <a:solidFill>
                  <a:sysClr val="windowText" lastClr="000000"/>
                </a:solidFill>
                <a:latin typeface="Calibri"/>
              </a:rPr>
              <a:t>?</a:t>
            </a:r>
          </a:p>
        </p:txBody>
      </p:sp>
      <p:sp>
        <p:nvSpPr>
          <p:cNvPr id="69" name="Rectangle 18"/>
          <p:cNvSpPr>
            <a:spLocks noChangeArrowheads="1"/>
          </p:cNvSpPr>
          <p:nvPr/>
        </p:nvSpPr>
        <p:spPr bwMode="auto">
          <a:xfrm>
            <a:off x="1517922" y="3491619"/>
            <a:ext cx="2065338" cy="381000"/>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0     1      0      0     0</a:t>
            </a:r>
            <a:endParaRPr lang="en-US" baseline="30000" dirty="0">
              <a:solidFill>
                <a:prstClr val="black"/>
              </a:solidFill>
              <a:latin typeface="Calibri"/>
              <a:cs typeface="Courier New" charset="0"/>
            </a:endParaRPr>
          </a:p>
        </p:txBody>
      </p:sp>
      <p:sp>
        <p:nvSpPr>
          <p:cNvPr id="70" name="Line 19"/>
          <p:cNvSpPr>
            <a:spLocks noChangeShapeType="1"/>
          </p:cNvSpPr>
          <p:nvPr/>
        </p:nvSpPr>
        <p:spPr bwMode="auto">
          <a:xfrm>
            <a:off x="192114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1" name="Line 20"/>
          <p:cNvSpPr>
            <a:spLocks noChangeShapeType="1"/>
          </p:cNvSpPr>
          <p:nvPr/>
        </p:nvSpPr>
        <p:spPr bwMode="auto">
          <a:xfrm>
            <a:off x="234659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2" name="Line 21"/>
          <p:cNvSpPr>
            <a:spLocks noChangeShapeType="1"/>
          </p:cNvSpPr>
          <p:nvPr/>
        </p:nvSpPr>
        <p:spPr bwMode="auto">
          <a:xfrm>
            <a:off x="2748236"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3" name="Line 22"/>
          <p:cNvSpPr>
            <a:spLocks noChangeShapeType="1"/>
          </p:cNvSpPr>
          <p:nvPr/>
        </p:nvSpPr>
        <p:spPr bwMode="auto">
          <a:xfrm>
            <a:off x="3151461"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4" name="Rectangle 23"/>
          <p:cNvSpPr>
            <a:spLocks noChangeArrowheads="1"/>
          </p:cNvSpPr>
          <p:nvPr/>
        </p:nvSpPr>
        <p:spPr bwMode="auto">
          <a:xfrm>
            <a:off x="5610005" y="3466382"/>
            <a:ext cx="2090737" cy="381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1      0     0      0      1</a:t>
            </a:r>
            <a:endParaRPr lang="en-US" baseline="30000" dirty="0">
              <a:solidFill>
                <a:prstClr val="black"/>
              </a:solidFill>
              <a:latin typeface="Calibri"/>
              <a:cs typeface="Courier New" charset="0"/>
            </a:endParaRPr>
          </a:p>
        </p:txBody>
      </p:sp>
      <p:sp>
        <p:nvSpPr>
          <p:cNvPr id="75" name="Line 24"/>
          <p:cNvSpPr>
            <a:spLocks noChangeShapeType="1"/>
          </p:cNvSpPr>
          <p:nvPr/>
        </p:nvSpPr>
        <p:spPr bwMode="auto">
          <a:xfrm>
            <a:off x="60243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6" name="Line 25"/>
          <p:cNvSpPr>
            <a:spLocks noChangeShapeType="1"/>
          </p:cNvSpPr>
          <p:nvPr/>
        </p:nvSpPr>
        <p:spPr bwMode="auto">
          <a:xfrm>
            <a:off x="64386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7" name="Line 26"/>
          <p:cNvSpPr>
            <a:spLocks noChangeShapeType="1"/>
          </p:cNvSpPr>
          <p:nvPr/>
        </p:nvSpPr>
        <p:spPr bwMode="auto">
          <a:xfrm>
            <a:off x="68625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78" name="Line 27"/>
          <p:cNvSpPr>
            <a:spLocks noChangeShapeType="1"/>
          </p:cNvSpPr>
          <p:nvPr/>
        </p:nvSpPr>
        <p:spPr bwMode="auto">
          <a:xfrm>
            <a:off x="72768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34" name="Date Placeholder 33"/>
          <p:cNvSpPr>
            <a:spLocks noGrp="1"/>
          </p:cNvSpPr>
          <p:nvPr>
            <p:ph type="dt" sz="half" idx="10"/>
          </p:nvPr>
        </p:nvSpPr>
        <p:spPr/>
        <p:txBody>
          <a:bodyPr/>
          <a:lstStyle/>
          <a:p>
            <a:r>
              <a:rPr lang="en-US" smtClean="0"/>
              <a:t>6/12/2014</a:t>
            </a:r>
            <a:endParaRPr lang="en-US" dirty="0"/>
          </a:p>
        </p:txBody>
      </p:sp>
      <p:sp>
        <p:nvSpPr>
          <p:cNvPr id="35" name="Slide Number Placeholder 34"/>
          <p:cNvSpPr>
            <a:spLocks noGrp="1"/>
          </p:cNvSpPr>
          <p:nvPr>
            <p:ph type="sldNum" sz="quarter" idx="12"/>
          </p:nvPr>
        </p:nvSpPr>
        <p:spPr/>
        <p:txBody>
          <a:bodyPr/>
          <a:lstStyle/>
          <a:p>
            <a:fld id="{1F7DF5D7-FF41-4BF6-8958-28DFF1DB182D}" type="slidenum">
              <a:rPr lang="en-US" smtClean="0"/>
              <a:pPr/>
              <a:t>16</a:t>
            </a:fld>
            <a:endParaRPr lang="en-US" dirty="0"/>
          </a:p>
        </p:txBody>
      </p:sp>
      <p:sp>
        <p:nvSpPr>
          <p:cNvPr id="36" name="Footer Placeholder 35"/>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4081170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3: Cloning-based Pointer Analysis</a:t>
            </a:r>
            <a:endParaRPr lang="en-US" dirty="0"/>
          </a:p>
        </p:txBody>
      </p:sp>
      <p:sp>
        <p:nvSpPr>
          <p:cNvPr id="32" name="Right Arrow 31"/>
          <p:cNvSpPr/>
          <p:nvPr/>
        </p:nvSpPr>
        <p:spPr bwMode="auto">
          <a:xfrm rot="5400000">
            <a:off x="2289193" y="3907130"/>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33" name="Right Arrow 32"/>
          <p:cNvSpPr/>
          <p:nvPr/>
        </p:nvSpPr>
        <p:spPr bwMode="auto">
          <a:xfrm rot="5400000">
            <a:off x="6424645" y="389618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46" name="AutoShape 6"/>
          <p:cNvSpPr>
            <a:spLocks noChangeArrowheads="1"/>
          </p:cNvSpPr>
          <p:nvPr/>
        </p:nvSpPr>
        <p:spPr bwMode="auto">
          <a:xfrm>
            <a:off x="5321466" y="4297659"/>
            <a:ext cx="2648402"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2</a:t>
            </a:r>
          </a:p>
        </p:txBody>
      </p:sp>
      <p:sp>
        <p:nvSpPr>
          <p:cNvPr id="47" name="AutoShape 8"/>
          <p:cNvSpPr>
            <a:spLocks noChangeArrowheads="1"/>
          </p:cNvSpPr>
          <p:nvPr/>
        </p:nvSpPr>
        <p:spPr bwMode="auto">
          <a:xfrm>
            <a:off x="1182347" y="4308772"/>
            <a:ext cx="2648069" cy="1005840"/>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a:solidFill>
                  <a:sysClr val="windowText" lastClr="000000"/>
                </a:solidFill>
                <a:latin typeface="Calibri"/>
              </a:rPr>
              <a:t>abstraction a</a:t>
            </a:r>
            <a:r>
              <a:rPr lang="en-US" sz="2200" kern="0" baseline="-10000" dirty="0">
                <a:solidFill>
                  <a:sysClr val="windowText" lastClr="000000"/>
                </a:solidFill>
                <a:latin typeface="Calibri"/>
              </a:rPr>
              <a:t>1</a:t>
            </a:r>
          </a:p>
        </p:txBody>
      </p:sp>
      <p:sp>
        <p:nvSpPr>
          <p:cNvPr id="48" name="Right Arrow 47"/>
          <p:cNvSpPr/>
          <p:nvPr/>
        </p:nvSpPr>
        <p:spPr bwMode="auto">
          <a:xfrm>
            <a:off x="4789652"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49" name="Right Arrow 48"/>
          <p:cNvSpPr/>
          <p:nvPr/>
        </p:nvSpPr>
        <p:spPr bwMode="auto">
          <a:xfrm rot="10800000">
            <a:off x="3852476" y="4662255"/>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50" name="AutoShape 4"/>
          <p:cNvSpPr>
            <a:spLocks noChangeArrowheads="1"/>
          </p:cNvSpPr>
          <p:nvPr/>
        </p:nvSpPr>
        <p:spPr bwMode="auto">
          <a:xfrm>
            <a:off x="221554" y="4518380"/>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1</a:t>
            </a:r>
          </a:p>
        </p:txBody>
      </p:sp>
      <p:sp>
        <p:nvSpPr>
          <p:cNvPr id="51" name="Right Arrow 50"/>
          <p:cNvSpPr/>
          <p:nvPr/>
        </p:nvSpPr>
        <p:spPr bwMode="auto">
          <a:xfrm>
            <a:off x="686766"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52" name="AutoShape 15"/>
          <p:cNvSpPr>
            <a:spLocks noChangeArrowheads="1"/>
          </p:cNvSpPr>
          <p:nvPr/>
        </p:nvSpPr>
        <p:spPr bwMode="auto">
          <a:xfrm>
            <a:off x="4313345" y="4521380"/>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p</a:t>
            </a:r>
          </a:p>
        </p:txBody>
      </p:sp>
      <p:sp>
        <p:nvSpPr>
          <p:cNvPr id="53" name="AutoShape 4"/>
          <p:cNvSpPr>
            <a:spLocks noChangeArrowheads="1"/>
          </p:cNvSpPr>
          <p:nvPr/>
        </p:nvSpPr>
        <p:spPr bwMode="auto">
          <a:xfrm>
            <a:off x="8494234" y="4512183"/>
            <a:ext cx="473889" cy="476726"/>
          </a:xfrm>
          <a:prstGeom prst="roundRect">
            <a:avLst>
              <a:gd name="adj" fmla="val 16667"/>
            </a:avLst>
          </a:prstGeom>
          <a:noFill/>
          <a:ln>
            <a:noFill/>
          </a:ln>
          <a:effectLst/>
          <a:extLst/>
        </p:spPr>
        <p:txBody>
          <a:bodyPr wrap="none" anchor="ctr">
            <a:spAutoFit/>
          </a:bodyPr>
          <a:lstStyle/>
          <a:p>
            <a:pPr algn="ctr">
              <a:spcBef>
                <a:spcPct val="0"/>
              </a:spcBef>
            </a:pPr>
            <a:r>
              <a:rPr lang="en-US" sz="2200" dirty="0">
                <a:solidFill>
                  <a:prstClr val="black"/>
                </a:solidFill>
                <a:latin typeface="Calibri"/>
              </a:rPr>
              <a:t>q</a:t>
            </a:r>
            <a:r>
              <a:rPr lang="en-US" sz="2200" baseline="-25000" dirty="0">
                <a:solidFill>
                  <a:prstClr val="black"/>
                </a:solidFill>
                <a:latin typeface="Calibri"/>
              </a:rPr>
              <a:t>2</a:t>
            </a:r>
          </a:p>
        </p:txBody>
      </p:sp>
      <p:sp>
        <p:nvSpPr>
          <p:cNvPr id="54" name="Right Arrow 53"/>
          <p:cNvSpPr/>
          <p:nvPr/>
        </p:nvSpPr>
        <p:spPr bwMode="auto">
          <a:xfrm rot="10800000">
            <a:off x="7987704" y="4661877"/>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57" name="Right Arrow 56"/>
          <p:cNvSpPr/>
          <p:nvPr/>
        </p:nvSpPr>
        <p:spPr bwMode="auto">
          <a:xfrm rot="5400000">
            <a:off x="2266849" y="542073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58" name="Right Arrow 57"/>
          <p:cNvSpPr/>
          <p:nvPr/>
        </p:nvSpPr>
        <p:spPr bwMode="auto">
          <a:xfrm rot="5400000">
            <a:off x="6427476" y="5409782"/>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59" name="Oval Callout 58"/>
          <p:cNvSpPr/>
          <p:nvPr/>
        </p:nvSpPr>
        <p:spPr bwMode="auto">
          <a:xfrm>
            <a:off x="2667744" y="1563034"/>
            <a:ext cx="3429000" cy="1298448"/>
          </a:xfrm>
          <a:prstGeom prst="wedgeEllipseCallout">
            <a:avLst>
              <a:gd name="adj1" fmla="val -56944"/>
              <a:gd name="adj2" fmla="val 86952"/>
            </a:avLst>
          </a:prstGeom>
          <a:solidFill>
            <a:srgbClr val="00CCFF"/>
          </a:solidFill>
          <a:ln w="25400" cap="flat" cmpd="sng" algn="ctr">
            <a:solidFill>
              <a:srgbClr val="00CCFF"/>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1700" b="1" kern="0" dirty="0">
              <a:solidFill>
                <a:srgbClr val="000000"/>
              </a:solidFill>
              <a:latin typeface="Calibri"/>
              <a:ea typeface="ＭＳ Ｐゴシック" charset="0"/>
              <a:cs typeface="Arial" charset="0"/>
            </a:endParaRPr>
          </a:p>
        </p:txBody>
      </p:sp>
      <p:sp>
        <p:nvSpPr>
          <p:cNvPr id="60" name="Oval Callout 59"/>
          <p:cNvSpPr/>
          <p:nvPr/>
        </p:nvSpPr>
        <p:spPr bwMode="auto">
          <a:xfrm>
            <a:off x="2547753" y="1563034"/>
            <a:ext cx="3651389" cy="1298448"/>
          </a:xfrm>
          <a:prstGeom prst="wedgeEllipseCallout">
            <a:avLst>
              <a:gd name="adj1" fmla="val 65702"/>
              <a:gd name="adj2" fmla="val 84018"/>
            </a:avLst>
          </a:prstGeom>
          <a:solidFill>
            <a:srgbClr val="00CCFF"/>
          </a:solidFill>
          <a:ln w="25400" cap="flat" cmpd="sng" algn="ctr">
            <a:solidFill>
              <a:srgbClr val="00CCFF"/>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r>
              <a:rPr lang="en-US" sz="2200" kern="0" dirty="0">
                <a:solidFill>
                  <a:srgbClr val="000000"/>
                </a:solidFill>
                <a:latin typeface="Calibri"/>
                <a:ea typeface="ＭＳ Ｐゴシック" charset="0"/>
                <a:cs typeface="Arial" charset="0"/>
              </a:rPr>
              <a:t>K value to use for each call </a:t>
            </a:r>
            <a:r>
              <a:rPr lang="en-US" sz="2200" kern="0" dirty="0" smtClean="0">
                <a:solidFill>
                  <a:srgbClr val="000000"/>
                </a:solidFill>
                <a:latin typeface="Calibri"/>
                <a:ea typeface="ＭＳ Ｐゴシック" charset="0"/>
                <a:cs typeface="Arial" charset="0"/>
              </a:rPr>
              <a:t>site and </a:t>
            </a:r>
            <a:r>
              <a:rPr lang="en-US" sz="2200" kern="0" dirty="0">
                <a:solidFill>
                  <a:srgbClr val="000000"/>
                </a:solidFill>
                <a:latin typeface="Calibri"/>
                <a:ea typeface="ＭＳ Ｐゴシック" charset="0"/>
                <a:cs typeface="Arial" charset="0"/>
              </a:rPr>
              <a:t>each allocation site</a:t>
            </a:r>
            <a:endParaRPr lang="en-US" sz="2200" i="1" kern="0" dirty="0">
              <a:solidFill>
                <a:srgbClr val="000000"/>
              </a:solidFill>
              <a:latin typeface="Calibri"/>
              <a:ea typeface="ＭＳ Ｐゴシック" charset="0"/>
              <a:cs typeface="Arial" charset="0"/>
            </a:endParaRPr>
          </a:p>
        </p:txBody>
      </p:sp>
      <p:sp>
        <p:nvSpPr>
          <p:cNvPr id="42" name="Rectangle 28"/>
          <p:cNvSpPr>
            <a:spLocks noChangeArrowheads="1"/>
          </p:cNvSpPr>
          <p:nvPr/>
        </p:nvSpPr>
        <p:spPr bwMode="auto">
          <a:xfrm>
            <a:off x="2097853" y="5690248"/>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1</a:t>
            </a:r>
            <a:r>
              <a:rPr lang="en-US" sz="2200" kern="0" dirty="0">
                <a:solidFill>
                  <a:sysClr val="windowText" lastClr="000000"/>
                </a:solidFill>
                <a:latin typeface="Calibri"/>
              </a:rPr>
              <a:t>?</a:t>
            </a:r>
          </a:p>
        </p:txBody>
      </p:sp>
      <p:sp>
        <p:nvSpPr>
          <p:cNvPr id="43" name="Rectangle 33"/>
          <p:cNvSpPr>
            <a:spLocks noChangeArrowheads="1"/>
          </p:cNvSpPr>
          <p:nvPr/>
        </p:nvSpPr>
        <p:spPr bwMode="auto">
          <a:xfrm>
            <a:off x="6255456" y="5699772"/>
            <a:ext cx="1002495" cy="4330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200" kern="0" dirty="0">
                <a:solidFill>
                  <a:sysClr val="windowText" lastClr="000000"/>
                </a:solidFill>
                <a:latin typeface="Calibri"/>
              </a:rPr>
              <a:t>p </a:t>
            </a:r>
            <a:r>
              <a:rPr lang="en-US" sz="2200" dirty="0">
                <a:solidFill>
                  <a:prstClr val="black"/>
                </a:solidFill>
                <a:latin typeface="msam10"/>
                <a:ea typeface="msam10"/>
                <a:cs typeface="msam10"/>
              </a:rPr>
              <a:t>²</a:t>
            </a:r>
            <a:r>
              <a:rPr lang="en-US" sz="2200" kern="0" dirty="0">
                <a:solidFill>
                  <a:sysClr val="windowText" lastClr="000000"/>
                </a:solidFill>
                <a:latin typeface="Calibri"/>
              </a:rPr>
              <a:t> q</a:t>
            </a:r>
            <a:r>
              <a:rPr lang="en-US" sz="2200" kern="0" baseline="-25000" dirty="0">
                <a:solidFill>
                  <a:sysClr val="windowText" lastClr="000000"/>
                </a:solidFill>
                <a:latin typeface="Calibri"/>
              </a:rPr>
              <a:t>2</a:t>
            </a:r>
            <a:r>
              <a:rPr lang="en-US" sz="2200" kern="0" dirty="0">
                <a:solidFill>
                  <a:sysClr val="windowText" lastClr="000000"/>
                </a:solidFill>
                <a:latin typeface="Calibri"/>
              </a:rPr>
              <a:t>?</a:t>
            </a:r>
          </a:p>
        </p:txBody>
      </p:sp>
      <p:sp>
        <p:nvSpPr>
          <p:cNvPr id="55" name="Rectangle 18"/>
          <p:cNvSpPr>
            <a:spLocks noChangeArrowheads="1"/>
          </p:cNvSpPr>
          <p:nvPr/>
        </p:nvSpPr>
        <p:spPr bwMode="auto">
          <a:xfrm>
            <a:off x="1517922" y="3491619"/>
            <a:ext cx="2065338" cy="381000"/>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0     1      0      0     0</a:t>
            </a:r>
            <a:endParaRPr lang="en-US" baseline="30000" dirty="0">
              <a:solidFill>
                <a:prstClr val="black"/>
              </a:solidFill>
              <a:latin typeface="Calibri"/>
              <a:cs typeface="Courier New" charset="0"/>
            </a:endParaRPr>
          </a:p>
        </p:txBody>
      </p:sp>
      <p:sp>
        <p:nvSpPr>
          <p:cNvPr id="56" name="Line 19"/>
          <p:cNvSpPr>
            <a:spLocks noChangeShapeType="1"/>
          </p:cNvSpPr>
          <p:nvPr/>
        </p:nvSpPr>
        <p:spPr bwMode="auto">
          <a:xfrm>
            <a:off x="192114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1" name="Line 20"/>
          <p:cNvSpPr>
            <a:spLocks noChangeShapeType="1"/>
          </p:cNvSpPr>
          <p:nvPr/>
        </p:nvSpPr>
        <p:spPr bwMode="auto">
          <a:xfrm>
            <a:off x="2346597" y="3491619"/>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2" name="Line 21"/>
          <p:cNvSpPr>
            <a:spLocks noChangeShapeType="1"/>
          </p:cNvSpPr>
          <p:nvPr/>
        </p:nvSpPr>
        <p:spPr bwMode="auto">
          <a:xfrm>
            <a:off x="2748236"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3" name="Line 22"/>
          <p:cNvSpPr>
            <a:spLocks noChangeShapeType="1"/>
          </p:cNvSpPr>
          <p:nvPr/>
        </p:nvSpPr>
        <p:spPr bwMode="auto">
          <a:xfrm>
            <a:off x="3151461" y="3491619"/>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4" name="Rectangle 23"/>
          <p:cNvSpPr>
            <a:spLocks noChangeArrowheads="1"/>
          </p:cNvSpPr>
          <p:nvPr/>
        </p:nvSpPr>
        <p:spPr bwMode="auto">
          <a:xfrm>
            <a:off x="5610005" y="3466382"/>
            <a:ext cx="2090737" cy="381000"/>
          </a:xfrm>
          <a:prstGeom prst="rect">
            <a:avLst/>
          </a:prstGeom>
          <a:solidFill>
            <a:schemeClr val="bg1"/>
          </a:solidFill>
          <a:ln w="254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144" rIns="9144" anchor="ctr"/>
          <a:lstStyle/>
          <a:p>
            <a:pPr marL="342900" indent="-342900">
              <a:lnSpc>
                <a:spcPct val="90000"/>
              </a:lnSpc>
              <a:spcBef>
                <a:spcPts val="800"/>
              </a:spcBef>
            </a:pPr>
            <a:r>
              <a:rPr lang="en-US" dirty="0">
                <a:solidFill>
                  <a:prstClr val="black"/>
                </a:solidFill>
                <a:latin typeface="Calibri"/>
                <a:cs typeface="Courier New" charset="0"/>
              </a:rPr>
              <a:t>   1      0     0      0      1</a:t>
            </a:r>
            <a:endParaRPr lang="en-US" baseline="30000" dirty="0">
              <a:solidFill>
                <a:prstClr val="black"/>
              </a:solidFill>
              <a:latin typeface="Calibri"/>
              <a:cs typeface="Courier New" charset="0"/>
            </a:endParaRPr>
          </a:p>
        </p:txBody>
      </p:sp>
      <p:sp>
        <p:nvSpPr>
          <p:cNvPr id="65" name="Line 24"/>
          <p:cNvSpPr>
            <a:spLocks noChangeShapeType="1"/>
          </p:cNvSpPr>
          <p:nvPr/>
        </p:nvSpPr>
        <p:spPr bwMode="auto">
          <a:xfrm>
            <a:off x="60243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6" name="Line 25"/>
          <p:cNvSpPr>
            <a:spLocks noChangeShapeType="1"/>
          </p:cNvSpPr>
          <p:nvPr/>
        </p:nvSpPr>
        <p:spPr bwMode="auto">
          <a:xfrm>
            <a:off x="64386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7" name="Line 26"/>
          <p:cNvSpPr>
            <a:spLocks noChangeShapeType="1"/>
          </p:cNvSpPr>
          <p:nvPr/>
        </p:nvSpPr>
        <p:spPr bwMode="auto">
          <a:xfrm>
            <a:off x="6862541" y="3466382"/>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68" name="Line 27"/>
          <p:cNvSpPr>
            <a:spLocks noChangeShapeType="1"/>
          </p:cNvSpPr>
          <p:nvPr/>
        </p:nvSpPr>
        <p:spPr bwMode="auto">
          <a:xfrm>
            <a:off x="7276880" y="3466382"/>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solidFill>
                <a:prstClr val="black"/>
              </a:solidFill>
              <a:latin typeface="Calibri"/>
            </a:endParaRPr>
          </a:p>
        </p:txBody>
      </p:sp>
      <p:sp>
        <p:nvSpPr>
          <p:cNvPr id="34" name="Date Placeholder 33"/>
          <p:cNvSpPr>
            <a:spLocks noGrp="1"/>
          </p:cNvSpPr>
          <p:nvPr>
            <p:ph type="dt" sz="half" idx="10"/>
          </p:nvPr>
        </p:nvSpPr>
        <p:spPr/>
        <p:txBody>
          <a:bodyPr/>
          <a:lstStyle/>
          <a:p>
            <a:r>
              <a:rPr lang="en-US" smtClean="0"/>
              <a:t>6/12/2014</a:t>
            </a:r>
            <a:endParaRPr lang="en-US" dirty="0"/>
          </a:p>
        </p:txBody>
      </p:sp>
      <p:sp>
        <p:nvSpPr>
          <p:cNvPr id="35" name="Slide Number Placeholder 34"/>
          <p:cNvSpPr>
            <a:spLocks noGrp="1"/>
          </p:cNvSpPr>
          <p:nvPr>
            <p:ph type="sldNum" sz="quarter" idx="12"/>
          </p:nvPr>
        </p:nvSpPr>
        <p:spPr/>
        <p:txBody>
          <a:bodyPr/>
          <a:lstStyle/>
          <a:p>
            <a:fld id="{1F7DF5D7-FF41-4BF6-8958-28DFF1DB182D}" type="slidenum">
              <a:rPr lang="en-US" smtClean="0"/>
              <a:pPr/>
              <a:t>17</a:t>
            </a:fld>
            <a:endParaRPr lang="en-US" dirty="0"/>
          </a:p>
        </p:txBody>
      </p:sp>
      <p:sp>
        <p:nvSpPr>
          <p:cNvPr id="36" name="Footer Placeholder 35"/>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05978910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8446" y="1145506"/>
            <a:ext cx="8229600" cy="4937443"/>
          </a:xfrm>
        </p:spPr>
        <p:txBody>
          <a:bodyPr/>
          <a:lstStyle/>
          <a:p>
            <a:r>
              <a:rPr lang="en-US" dirty="0" smtClean="0"/>
              <a:t>An </a:t>
            </a:r>
            <a:r>
              <a:rPr lang="en-US" dirty="0"/>
              <a:t>efficient algorithm </a:t>
            </a:r>
            <a:r>
              <a:rPr lang="en-US" dirty="0" smtClean="0"/>
              <a:t>with:</a:t>
            </a:r>
          </a:p>
          <a:p>
            <a:endParaRPr lang="en-US" sz="1600" dirty="0" smtClean="0"/>
          </a:p>
          <a:p>
            <a:pPr marL="0" indent="0">
              <a:buNone/>
            </a:pPr>
            <a:r>
              <a:rPr lang="en-US" sz="2400" dirty="0"/>
              <a:t> </a:t>
            </a:r>
            <a:r>
              <a:rPr lang="en-US" sz="2400" dirty="0" smtClean="0"/>
              <a:t>    INPUTS:</a:t>
            </a:r>
            <a:endParaRPr lang="en-US" sz="2400" dirty="0"/>
          </a:p>
          <a:p>
            <a:pPr lvl="1"/>
            <a:r>
              <a:rPr lang="en-US" sz="2400" dirty="0"/>
              <a:t>program p and </a:t>
            </a:r>
            <a:r>
              <a:rPr lang="en-US" sz="2400" dirty="0" smtClean="0"/>
              <a:t>query q</a:t>
            </a:r>
            <a:endParaRPr lang="en-US" sz="2400" dirty="0"/>
          </a:p>
          <a:p>
            <a:pPr lvl="1"/>
            <a:r>
              <a:rPr lang="en-US" sz="2400" dirty="0" smtClean="0"/>
              <a:t>abstractions A </a:t>
            </a:r>
            <a:r>
              <a:rPr lang="en-US" sz="2400" dirty="0"/>
              <a:t>= </a:t>
            </a:r>
            <a:r>
              <a:rPr lang="en-US" sz="2400" dirty="0" smtClean="0"/>
              <a:t>{ a</a:t>
            </a:r>
            <a:r>
              <a:rPr lang="en-US" sz="2400" baseline="-25000" dirty="0" smtClean="0"/>
              <a:t>1</a:t>
            </a:r>
            <a:r>
              <a:rPr lang="en-US" sz="2400" dirty="0" smtClean="0"/>
              <a:t>, …, a</a:t>
            </a:r>
            <a:r>
              <a:rPr lang="en-US" sz="2400" baseline="-25000" dirty="0" smtClean="0"/>
              <a:t>n</a:t>
            </a:r>
            <a:r>
              <a:rPr lang="en-US" sz="2400" dirty="0" smtClean="0"/>
              <a:t> }</a:t>
            </a:r>
            <a:endParaRPr lang="en-US" sz="2400" dirty="0"/>
          </a:p>
          <a:p>
            <a:pPr lvl="1"/>
            <a:r>
              <a:rPr lang="en-US" sz="2400" dirty="0" err="1"/>
              <a:t>boolean</a:t>
            </a:r>
            <a:r>
              <a:rPr lang="en-US" sz="2400" dirty="0"/>
              <a:t> function S(p</a:t>
            </a:r>
            <a:r>
              <a:rPr lang="en-US" sz="2400" dirty="0" smtClean="0"/>
              <a:t>, q, a)</a:t>
            </a:r>
            <a:endParaRPr lang="en-US" sz="2400" dirty="0"/>
          </a:p>
          <a:p>
            <a:endParaRPr lang="en-US" sz="1600" dirty="0" smtClean="0"/>
          </a:p>
          <a:p>
            <a:pPr marL="0" indent="0">
              <a:buNone/>
            </a:pPr>
            <a:r>
              <a:rPr lang="en-US" sz="2400" dirty="0" smtClean="0"/>
              <a:t>     OUTPUT:</a:t>
            </a:r>
          </a:p>
          <a:p>
            <a:pPr lvl="1"/>
            <a:r>
              <a:rPr lang="en-US" sz="2400" dirty="0" smtClean="0"/>
              <a:t>Impossibility: </a:t>
            </a:r>
            <a:r>
              <a:rPr lang="en-US" sz="2400" dirty="0" smtClean="0">
                <a:latin typeface="msbm10"/>
                <a:ea typeface="msbm10"/>
                <a:cs typeface="msbm10"/>
              </a:rPr>
              <a:t>@</a:t>
            </a:r>
            <a:r>
              <a:rPr lang="en-US" sz="2400" dirty="0" smtClean="0"/>
              <a:t> </a:t>
            </a:r>
            <a:r>
              <a:rPr lang="en-US" sz="2400" dirty="0"/>
              <a:t>a </a:t>
            </a:r>
            <a:r>
              <a:rPr lang="en-US" sz="2400" dirty="0">
                <a:latin typeface="cmsy10"/>
                <a:ea typeface="cmsy10"/>
                <a:cs typeface="cmsy10"/>
              </a:rPr>
              <a:t>2</a:t>
            </a:r>
            <a:r>
              <a:rPr lang="en-US" sz="2400" dirty="0"/>
              <a:t> A: S(p</a:t>
            </a:r>
            <a:r>
              <a:rPr lang="en-US" sz="2400" dirty="0" smtClean="0"/>
              <a:t>, q, a</a:t>
            </a:r>
            <a:r>
              <a:rPr lang="en-US" sz="2400" dirty="0"/>
              <a:t>) = </a:t>
            </a:r>
            <a:r>
              <a:rPr lang="en-US" sz="2400" dirty="0" smtClean="0"/>
              <a:t>true</a:t>
            </a:r>
          </a:p>
          <a:p>
            <a:pPr lvl="1"/>
            <a:r>
              <a:rPr lang="en-US" sz="2400" dirty="0"/>
              <a:t>Proof: a </a:t>
            </a:r>
            <a:r>
              <a:rPr lang="en-US" sz="2400" dirty="0">
                <a:latin typeface="cmsy10"/>
                <a:ea typeface="cmsy10"/>
                <a:cs typeface="cmsy10"/>
              </a:rPr>
              <a:t>2</a:t>
            </a:r>
            <a:r>
              <a:rPr lang="en-US" sz="2400" dirty="0"/>
              <a:t> A: S(p, q, a) = </a:t>
            </a:r>
            <a:r>
              <a:rPr lang="en-US" sz="2400" dirty="0" smtClean="0"/>
              <a:t>true</a:t>
            </a:r>
          </a:p>
          <a:p>
            <a:pPr marL="457200" lvl="1" indent="0">
              <a:buNone/>
            </a:pPr>
            <a:r>
              <a:rPr lang="en-US" sz="2400" dirty="0">
                <a:solidFill>
                  <a:prstClr val="black"/>
                </a:solidFill>
              </a:rPr>
              <a:t>	</a:t>
            </a:r>
            <a:r>
              <a:rPr lang="en-US" sz="2400" dirty="0">
                <a:solidFill>
                  <a:srgbClr val="0000FF"/>
                </a:solidFill>
              </a:rPr>
              <a:t>                     </a:t>
            </a:r>
            <a:r>
              <a:rPr lang="en-US" sz="2400" dirty="0">
                <a:solidFill>
                  <a:srgbClr val="0000FF"/>
                </a:solidFill>
                <a:latin typeface="cmsy10"/>
                <a:ea typeface="cmsy10"/>
                <a:cs typeface="cmsy10"/>
              </a:rPr>
              <a:t>8</a:t>
            </a:r>
            <a:r>
              <a:rPr lang="en-US" sz="2400" dirty="0">
                <a:solidFill>
                  <a:srgbClr val="0000FF"/>
                </a:solidFill>
              </a:rPr>
              <a:t> a’ </a:t>
            </a:r>
            <a:r>
              <a:rPr lang="en-US" sz="2400" dirty="0">
                <a:solidFill>
                  <a:srgbClr val="0000FF"/>
                </a:solidFill>
                <a:latin typeface="cmsy10"/>
                <a:ea typeface="cmsy10"/>
                <a:cs typeface="cmsy10"/>
              </a:rPr>
              <a:t>2</a:t>
            </a:r>
            <a:r>
              <a:rPr lang="en-US" sz="2400" dirty="0">
                <a:solidFill>
                  <a:srgbClr val="0000FF"/>
                </a:solidFill>
              </a:rPr>
              <a:t> A: (a’ </a:t>
            </a:r>
            <a:r>
              <a:rPr lang="en-US" sz="2400" dirty="0">
                <a:solidFill>
                  <a:srgbClr val="0000FF"/>
                </a:solidFill>
                <a:latin typeface="cmsy10"/>
                <a:ea typeface="cmsy10"/>
                <a:cs typeface="cmsy10"/>
              </a:rPr>
              <a:t>·</a:t>
            </a:r>
            <a:r>
              <a:rPr lang="en-US" sz="2400" dirty="0">
                <a:solidFill>
                  <a:srgbClr val="0000FF"/>
                </a:solidFill>
              </a:rPr>
              <a:t> a </a:t>
            </a:r>
            <a:r>
              <a:rPr lang="en-US" sz="2400" dirty="0" err="1">
                <a:solidFill>
                  <a:srgbClr val="0000FF"/>
                </a:solidFill>
                <a:latin typeface="cmsy10"/>
                <a:ea typeface="cmsy10"/>
                <a:cs typeface="cmsy10"/>
              </a:rPr>
              <a:t>Æ</a:t>
            </a:r>
            <a:r>
              <a:rPr lang="en-US" sz="2400" dirty="0">
                <a:solidFill>
                  <a:srgbClr val="0000FF"/>
                </a:solidFill>
              </a:rPr>
              <a:t> S(p, q, a’) = true) </a:t>
            </a:r>
            <a:r>
              <a:rPr lang="en-US" sz="2400" dirty="0">
                <a:solidFill>
                  <a:srgbClr val="0000FF"/>
                </a:solidFill>
                <a:latin typeface="cmsy10"/>
                <a:ea typeface="cmsy10"/>
                <a:cs typeface="cmsy10"/>
              </a:rPr>
              <a:t>)</a:t>
            </a:r>
            <a:r>
              <a:rPr lang="en-US" sz="2400" dirty="0">
                <a:solidFill>
                  <a:srgbClr val="0000FF"/>
                </a:solidFill>
              </a:rPr>
              <a:t> a’ = a</a:t>
            </a:r>
            <a:endParaRPr lang="en-US" sz="1800" dirty="0">
              <a:solidFill>
                <a:srgbClr val="0000FF"/>
              </a:solidFill>
            </a:endParaRPr>
          </a:p>
          <a:p>
            <a:pPr lvl="1"/>
            <a:endParaRPr lang="en-US" sz="2400" dirty="0">
              <a:solidFill>
                <a:prstClr val="black"/>
              </a:solidFill>
            </a:endParaRPr>
          </a:p>
        </p:txBody>
      </p:sp>
      <p:sp>
        <p:nvSpPr>
          <p:cNvPr id="6" name="Right Arrow 5"/>
          <p:cNvSpPr/>
          <p:nvPr/>
        </p:nvSpPr>
        <p:spPr bwMode="auto">
          <a:xfrm rot="5400000">
            <a:off x="6988218" y="1893841"/>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8" name="Right Arrow 7"/>
          <p:cNvSpPr/>
          <p:nvPr/>
        </p:nvSpPr>
        <p:spPr bwMode="auto">
          <a:xfrm rot="10800000">
            <a:off x="7758413" y="2509858"/>
            <a:ext cx="510032" cy="2921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9" name="Right Arrow 8"/>
          <p:cNvSpPr/>
          <p:nvPr/>
        </p:nvSpPr>
        <p:spPr bwMode="auto">
          <a:xfrm>
            <a:off x="6166425" y="2510702"/>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pPr>
            <a:endParaRPr lang="en-US" sz="1700" b="1">
              <a:solidFill>
                <a:prstClr val="black"/>
              </a:solidFill>
              <a:latin typeface="Tahoma" charset="0"/>
              <a:ea typeface="ＭＳ Ｐゴシック" charset="0"/>
              <a:cs typeface="Arial" charset="0"/>
            </a:endParaRPr>
          </a:p>
        </p:txBody>
      </p:sp>
      <p:sp>
        <p:nvSpPr>
          <p:cNvPr id="10" name="AutoShape 15"/>
          <p:cNvSpPr>
            <a:spLocks noChangeArrowheads="1"/>
          </p:cNvSpPr>
          <p:nvPr/>
        </p:nvSpPr>
        <p:spPr bwMode="auto">
          <a:xfrm>
            <a:off x="8219282" y="2368983"/>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q</a:t>
            </a:r>
          </a:p>
        </p:txBody>
      </p:sp>
      <p:sp>
        <p:nvSpPr>
          <p:cNvPr id="11" name="Right Arrow 10"/>
          <p:cNvSpPr/>
          <p:nvPr/>
        </p:nvSpPr>
        <p:spPr bwMode="auto">
          <a:xfrm rot="8341893">
            <a:off x="6602080" y="3017472"/>
            <a:ext cx="602058"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12" name="AutoShape 15"/>
          <p:cNvSpPr>
            <a:spLocks noChangeArrowheads="1"/>
          </p:cNvSpPr>
          <p:nvPr/>
        </p:nvSpPr>
        <p:spPr bwMode="auto">
          <a:xfrm>
            <a:off x="5685500" y="2379479"/>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p</a:t>
            </a:r>
          </a:p>
        </p:txBody>
      </p:sp>
      <p:sp>
        <p:nvSpPr>
          <p:cNvPr id="13" name="Right Arrow 12"/>
          <p:cNvSpPr/>
          <p:nvPr/>
        </p:nvSpPr>
        <p:spPr bwMode="auto">
          <a:xfrm rot="2625519">
            <a:off x="7252066" y="3026042"/>
            <a:ext cx="547927"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base">
              <a:spcBef>
                <a:spcPct val="50000"/>
              </a:spcBef>
              <a:spcAft>
                <a:spcPct val="0"/>
              </a:spcAft>
              <a:buClr>
                <a:srgbClr val="000000"/>
              </a:buClr>
              <a:buSzPct val="100000"/>
              <a:buFont typeface="Times New Roman" charset="0"/>
              <a:buNone/>
              <a:defRPr/>
            </a:pPr>
            <a:endParaRPr lang="en-US" sz="2200" b="1" kern="0" dirty="0">
              <a:solidFill>
                <a:srgbClr val="000000"/>
              </a:solidFill>
              <a:latin typeface="Calibri"/>
              <a:ea typeface="ＭＳ Ｐゴシック" charset="0"/>
              <a:cs typeface="Arial" charset="0"/>
            </a:endParaRPr>
          </a:p>
        </p:txBody>
      </p:sp>
      <p:sp>
        <p:nvSpPr>
          <p:cNvPr id="7" name="AutoShape 8"/>
          <p:cNvSpPr>
            <a:spLocks noChangeArrowheads="1"/>
          </p:cNvSpPr>
          <p:nvPr/>
        </p:nvSpPr>
        <p:spPr bwMode="auto">
          <a:xfrm>
            <a:off x="6670557" y="2287128"/>
            <a:ext cx="1065972" cy="741804"/>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3200" kern="0" baseline="-10000" dirty="0">
                <a:solidFill>
                  <a:sysClr val="windowText" lastClr="000000"/>
                </a:solidFill>
                <a:latin typeface="Calibri"/>
              </a:rPr>
              <a:t>S</a:t>
            </a:r>
          </a:p>
        </p:txBody>
      </p:sp>
      <p:sp>
        <p:nvSpPr>
          <p:cNvPr id="14" name="AutoShape 15"/>
          <p:cNvSpPr>
            <a:spLocks noChangeArrowheads="1"/>
          </p:cNvSpPr>
          <p:nvPr/>
        </p:nvSpPr>
        <p:spPr bwMode="auto">
          <a:xfrm>
            <a:off x="6213500" y="3360010"/>
            <a:ext cx="936889" cy="476726"/>
          </a:xfrm>
          <a:prstGeom prst="roundRect">
            <a:avLst>
              <a:gd name="adj" fmla="val 16667"/>
            </a:avLst>
          </a:prstGeom>
          <a:noFill/>
          <a:ln>
            <a:noFill/>
          </a:ln>
          <a:effectLst/>
          <a:extLst/>
        </p:spPr>
        <p:txBody>
          <a:bodyPr wrap="square" anchor="ctr">
            <a:spAutoFit/>
          </a:bodyPr>
          <a:lstStyle/>
          <a:p>
            <a:pPr algn="ctr" defTabSz="914400">
              <a:spcBef>
                <a:spcPct val="0"/>
              </a:spcBef>
              <a:defRPr/>
            </a:pPr>
            <a:r>
              <a:rPr lang="en-US" sz="2200" kern="0" dirty="0">
                <a:solidFill>
                  <a:sysClr val="windowText" lastClr="000000"/>
                </a:solidFill>
                <a:latin typeface="Calibri"/>
              </a:rPr>
              <a:t>p </a:t>
            </a:r>
            <a:r>
              <a:rPr lang="en-US" sz="2200" kern="0" dirty="0">
                <a:solidFill>
                  <a:sysClr val="windowText" lastClr="000000"/>
                </a:solidFill>
                <a:latin typeface="cmsy10"/>
                <a:ea typeface="cmsy10"/>
                <a:cs typeface="cmsy10"/>
              </a:rPr>
              <a:t>`</a:t>
            </a:r>
            <a:r>
              <a:rPr lang="en-US" sz="2200" kern="0" dirty="0">
                <a:solidFill>
                  <a:sysClr val="windowText" lastClr="000000"/>
                </a:solidFill>
                <a:latin typeface="Calibri"/>
              </a:rPr>
              <a:t> q</a:t>
            </a:r>
          </a:p>
        </p:txBody>
      </p:sp>
      <p:sp>
        <p:nvSpPr>
          <p:cNvPr id="15" name="AutoShape 15"/>
          <p:cNvSpPr>
            <a:spLocks noChangeArrowheads="1"/>
          </p:cNvSpPr>
          <p:nvPr/>
        </p:nvSpPr>
        <p:spPr bwMode="auto">
          <a:xfrm>
            <a:off x="7119438" y="3369210"/>
            <a:ext cx="1276016" cy="476726"/>
          </a:xfrm>
          <a:prstGeom prst="roundRect">
            <a:avLst>
              <a:gd name="adj" fmla="val 16667"/>
            </a:avLst>
          </a:prstGeom>
          <a:noFill/>
          <a:ln>
            <a:noFill/>
          </a:ln>
          <a:effectLst/>
          <a:extLst/>
        </p:spPr>
        <p:txBody>
          <a:bodyPr wrap="square" anchor="ctr">
            <a:spAutoFit/>
          </a:bodyPr>
          <a:lstStyle/>
          <a:p>
            <a:pPr algn="ctr" defTabSz="914400">
              <a:spcBef>
                <a:spcPct val="0"/>
              </a:spcBef>
              <a:defRPr/>
            </a:pPr>
            <a:r>
              <a:rPr lang="en-US" sz="2200" kern="0" dirty="0">
                <a:solidFill>
                  <a:sysClr val="windowText" lastClr="000000"/>
                </a:solidFill>
                <a:latin typeface="Calibri"/>
              </a:rPr>
              <a:t>p </a:t>
            </a:r>
            <a:r>
              <a:rPr lang="en-US" sz="2200" kern="0" dirty="0">
                <a:solidFill>
                  <a:sysClr val="windowText" lastClr="000000"/>
                </a:solidFill>
                <a:latin typeface="msbm10"/>
                <a:ea typeface="msbm10"/>
                <a:cs typeface="msbm10"/>
              </a:rPr>
              <a:t>0</a:t>
            </a:r>
            <a:r>
              <a:rPr lang="en-US" sz="2200" kern="0" dirty="0">
                <a:solidFill>
                  <a:sysClr val="windowText" lastClr="000000"/>
                </a:solidFill>
                <a:latin typeface="Calibri"/>
              </a:rPr>
              <a:t> q</a:t>
            </a:r>
          </a:p>
        </p:txBody>
      </p:sp>
      <p:sp>
        <p:nvSpPr>
          <p:cNvPr id="16" name="AutoShape 15"/>
          <p:cNvSpPr>
            <a:spLocks noChangeArrowheads="1"/>
          </p:cNvSpPr>
          <p:nvPr/>
        </p:nvSpPr>
        <p:spPr bwMode="auto">
          <a:xfrm>
            <a:off x="6948883" y="1334819"/>
            <a:ext cx="533400" cy="476726"/>
          </a:xfrm>
          <a:prstGeom prst="roundRect">
            <a:avLst>
              <a:gd name="adj" fmla="val 16667"/>
            </a:avLst>
          </a:prstGeom>
          <a:noFill/>
          <a:ln>
            <a:noFill/>
          </a:ln>
          <a:effectLst/>
          <a:extLst/>
        </p:spPr>
        <p:txBody>
          <a:bodyPr anchor="ctr">
            <a:spAutoFit/>
          </a:bodyPr>
          <a:lstStyle/>
          <a:p>
            <a:pPr algn="ctr" defTabSz="914400">
              <a:spcBef>
                <a:spcPct val="0"/>
              </a:spcBef>
              <a:defRPr/>
            </a:pPr>
            <a:r>
              <a:rPr lang="en-US" sz="2200" kern="0" dirty="0">
                <a:solidFill>
                  <a:sysClr val="windowText" lastClr="000000"/>
                </a:solidFill>
                <a:latin typeface="Calibri"/>
              </a:rPr>
              <a:t>a</a:t>
            </a:r>
          </a:p>
        </p:txBody>
      </p:sp>
      <p:sp>
        <p:nvSpPr>
          <p:cNvPr id="18" name="Oval Callout 17"/>
          <p:cNvSpPr/>
          <p:nvPr/>
        </p:nvSpPr>
        <p:spPr>
          <a:xfrm>
            <a:off x="402302" y="5648925"/>
            <a:ext cx="3558268" cy="625870"/>
          </a:xfrm>
          <a:prstGeom prst="wedgeEllipseCallout">
            <a:avLst>
              <a:gd name="adj1" fmla="val -328"/>
              <a:gd name="adj2" fmla="val -1079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solidFill>
                  <a:prstClr val="black"/>
                </a:solidFill>
                <a:latin typeface="Calibri"/>
                <a:cs typeface="Calibri"/>
              </a:rPr>
              <a:t>Optimal Abstraction</a:t>
            </a:r>
          </a:p>
        </p:txBody>
      </p:sp>
      <p:sp>
        <p:nvSpPr>
          <p:cNvPr id="19" name="Rectangle 18"/>
          <p:cNvSpPr/>
          <p:nvPr/>
        </p:nvSpPr>
        <p:spPr>
          <a:xfrm>
            <a:off x="4702713" y="4854547"/>
            <a:ext cx="750776" cy="461665"/>
          </a:xfrm>
          <a:prstGeom prst="rect">
            <a:avLst/>
          </a:prstGeom>
        </p:spPr>
        <p:txBody>
          <a:bodyPr wrap="none">
            <a:spAutoFit/>
          </a:bodyPr>
          <a:lstStyle/>
          <a:p>
            <a:r>
              <a:rPr lang="en-US" sz="2400" dirty="0">
                <a:solidFill>
                  <a:srgbClr val="0000FF"/>
                </a:solidFill>
                <a:latin typeface="Calibri"/>
              </a:rPr>
              <a:t>AND</a:t>
            </a:r>
            <a:endParaRPr lang="en-US" dirty="0">
              <a:solidFill>
                <a:srgbClr val="0000FF"/>
              </a:solidFill>
              <a:latin typeface="Calibri"/>
            </a:endParaRPr>
          </a:p>
        </p:txBody>
      </p:sp>
      <p:sp>
        <p:nvSpPr>
          <p:cNvPr id="20" name="Date Placeholder 19"/>
          <p:cNvSpPr>
            <a:spLocks noGrp="1"/>
          </p:cNvSpPr>
          <p:nvPr>
            <p:ph type="dt" sz="half" idx="10"/>
          </p:nvPr>
        </p:nvSpPr>
        <p:spPr/>
        <p:txBody>
          <a:bodyPr/>
          <a:lstStyle/>
          <a:p>
            <a:r>
              <a:rPr lang="en-US" smtClean="0"/>
              <a:t>6/12/2014</a:t>
            </a:r>
            <a:endParaRPr lang="en-US" dirty="0"/>
          </a:p>
        </p:txBody>
      </p:sp>
      <p:sp>
        <p:nvSpPr>
          <p:cNvPr id="21" name="Slide Number Placeholder 20"/>
          <p:cNvSpPr>
            <a:spLocks noGrp="1"/>
          </p:cNvSpPr>
          <p:nvPr>
            <p:ph type="sldNum" sz="quarter" idx="12"/>
          </p:nvPr>
        </p:nvSpPr>
        <p:spPr/>
        <p:txBody>
          <a:bodyPr/>
          <a:lstStyle/>
          <a:p>
            <a:fld id="{1F7DF5D7-FF41-4BF6-8958-28DFF1DB182D}" type="slidenum">
              <a:rPr lang="en-US" smtClean="0"/>
              <a:pPr/>
              <a:t>18</a:t>
            </a:fld>
            <a:endParaRPr lang="en-US" dirty="0"/>
          </a:p>
        </p:txBody>
      </p:sp>
      <p:sp>
        <p:nvSpPr>
          <p:cNvPr id="22" name="Footer Placeholder 21"/>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67132734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p:bldP spid="11" grpId="0" animBg="1"/>
      <p:bldP spid="12" grpId="0"/>
      <p:bldP spid="13" grpId="0" animBg="1"/>
      <p:bldP spid="7" grpId="0" animBg="1"/>
      <p:bldP spid="14" grpId="0"/>
      <p:bldP spid="15" grpId="0"/>
      <p:bldP spid="16" grpId="0"/>
      <p:bldP spid="18" grpId="0" animBg="1"/>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p:cNvSpPr>
            <a:spLocks noGrp="1"/>
          </p:cNvSpPr>
          <p:nvPr>
            <p:ph idx="1"/>
          </p:nvPr>
        </p:nvSpPr>
        <p:spPr>
          <a:xfrm>
            <a:off x="458446" y="1145504"/>
            <a:ext cx="8229600" cy="5382086"/>
          </a:xfrm>
        </p:spPr>
        <p:txBody>
          <a:bodyPr>
            <a:normAutofit/>
          </a:bodyPr>
          <a:lstStyle/>
          <a:p>
            <a:r>
              <a:rPr lang="en-US" dirty="0" smtClean="0"/>
              <a:t>An </a:t>
            </a:r>
            <a:r>
              <a:rPr lang="en-US" dirty="0"/>
              <a:t>efficient algorithm </a:t>
            </a:r>
            <a:r>
              <a:rPr lang="en-US" dirty="0" smtClean="0"/>
              <a:t>with:</a:t>
            </a:r>
          </a:p>
          <a:p>
            <a:endParaRPr lang="en-US" sz="1600" dirty="0" smtClean="0"/>
          </a:p>
          <a:p>
            <a:pPr marL="0" indent="0">
              <a:buNone/>
            </a:pPr>
            <a:r>
              <a:rPr lang="en-US" sz="2400" dirty="0"/>
              <a:t> </a:t>
            </a:r>
            <a:r>
              <a:rPr lang="en-US" sz="2400" dirty="0" smtClean="0"/>
              <a:t>    INPUTS:</a:t>
            </a:r>
            <a:endParaRPr lang="en-US" sz="2400" dirty="0"/>
          </a:p>
          <a:p>
            <a:pPr lvl="1"/>
            <a:r>
              <a:rPr lang="en-US" sz="2400" dirty="0"/>
              <a:t>program p and </a:t>
            </a:r>
            <a:r>
              <a:rPr lang="en-US" sz="2400" dirty="0" smtClean="0"/>
              <a:t>query </a:t>
            </a:r>
            <a:r>
              <a:rPr lang="en-US" sz="2400" dirty="0"/>
              <a:t>q</a:t>
            </a:r>
          </a:p>
          <a:p>
            <a:pPr lvl="1"/>
            <a:r>
              <a:rPr lang="en-US" sz="2400" dirty="0" smtClean="0"/>
              <a:t>abstractions A </a:t>
            </a:r>
            <a:r>
              <a:rPr lang="en-US" sz="2400" dirty="0"/>
              <a:t>= </a:t>
            </a:r>
            <a:r>
              <a:rPr lang="en-US" sz="2400" dirty="0" smtClean="0"/>
              <a:t>{ a</a:t>
            </a:r>
            <a:r>
              <a:rPr lang="en-US" sz="2400" baseline="-25000" dirty="0" smtClean="0"/>
              <a:t>1</a:t>
            </a:r>
            <a:r>
              <a:rPr lang="en-US" sz="2400" dirty="0" smtClean="0"/>
              <a:t>, …, a</a:t>
            </a:r>
            <a:r>
              <a:rPr lang="en-US" sz="2400" baseline="-25000" dirty="0" smtClean="0"/>
              <a:t>n</a:t>
            </a:r>
            <a:r>
              <a:rPr lang="en-US" sz="2400" dirty="0" smtClean="0"/>
              <a:t> }</a:t>
            </a:r>
            <a:endParaRPr lang="en-US" sz="2400" dirty="0"/>
          </a:p>
          <a:p>
            <a:pPr lvl="1"/>
            <a:r>
              <a:rPr lang="en-US" sz="2400" dirty="0" err="1"/>
              <a:t>boolean</a:t>
            </a:r>
            <a:r>
              <a:rPr lang="en-US" sz="2400" dirty="0"/>
              <a:t> function S(p</a:t>
            </a:r>
            <a:r>
              <a:rPr lang="en-US" sz="2400" dirty="0" smtClean="0"/>
              <a:t>, q, a)</a:t>
            </a:r>
            <a:endParaRPr lang="en-US" sz="2400" dirty="0"/>
          </a:p>
          <a:p>
            <a:endParaRPr lang="en-US" sz="1600" dirty="0" smtClean="0"/>
          </a:p>
          <a:p>
            <a:pPr marL="0" indent="0">
              <a:buNone/>
            </a:pPr>
            <a:r>
              <a:rPr lang="en-US" sz="2400" dirty="0" smtClean="0"/>
              <a:t>     OUTPUT:</a:t>
            </a:r>
          </a:p>
          <a:p>
            <a:pPr lvl="1"/>
            <a:r>
              <a:rPr lang="en-US" sz="2400" dirty="0" smtClean="0"/>
              <a:t>Impossibility: </a:t>
            </a:r>
            <a:r>
              <a:rPr lang="en-US" sz="2400" dirty="0" smtClean="0">
                <a:latin typeface="msbm10"/>
                <a:ea typeface="msbm10"/>
                <a:cs typeface="msbm10"/>
              </a:rPr>
              <a:t>@</a:t>
            </a:r>
            <a:r>
              <a:rPr lang="en-US" sz="2400" dirty="0" smtClean="0"/>
              <a:t> </a:t>
            </a:r>
            <a:r>
              <a:rPr lang="en-US" sz="2400" dirty="0"/>
              <a:t>a </a:t>
            </a:r>
            <a:r>
              <a:rPr lang="en-US" sz="2400" dirty="0">
                <a:latin typeface="cmsy10"/>
                <a:ea typeface="cmsy10"/>
                <a:cs typeface="cmsy10"/>
              </a:rPr>
              <a:t>2</a:t>
            </a:r>
            <a:r>
              <a:rPr lang="en-US" sz="2400" dirty="0"/>
              <a:t> A: S(p</a:t>
            </a:r>
            <a:r>
              <a:rPr lang="en-US" sz="2400" dirty="0" smtClean="0"/>
              <a:t>, q, a</a:t>
            </a:r>
            <a:r>
              <a:rPr lang="en-US" sz="2400" dirty="0"/>
              <a:t>) = </a:t>
            </a:r>
            <a:r>
              <a:rPr lang="en-US" sz="2400" dirty="0" smtClean="0"/>
              <a:t>true</a:t>
            </a:r>
          </a:p>
          <a:p>
            <a:pPr lvl="1"/>
            <a:r>
              <a:rPr lang="en-US" sz="2400" dirty="0" smtClean="0"/>
              <a:t>Proof</a:t>
            </a:r>
            <a:r>
              <a:rPr lang="en-US" sz="2400" dirty="0"/>
              <a:t>: a </a:t>
            </a:r>
            <a:r>
              <a:rPr lang="en-US" sz="2400" dirty="0">
                <a:latin typeface="cmsy10"/>
                <a:ea typeface="cmsy10"/>
                <a:cs typeface="cmsy10"/>
              </a:rPr>
              <a:t>2</a:t>
            </a:r>
            <a:r>
              <a:rPr lang="en-US" sz="2400" dirty="0"/>
              <a:t> A: S(p, q, a) = </a:t>
            </a:r>
            <a:r>
              <a:rPr lang="en-US" sz="2400" dirty="0" smtClean="0"/>
              <a:t>true</a:t>
            </a:r>
            <a:endParaRPr lang="en-US" sz="2400" dirty="0"/>
          </a:p>
          <a:p>
            <a:pPr marL="457200" lvl="1" indent="0">
              <a:buNone/>
            </a:pPr>
            <a:r>
              <a:rPr lang="en-US" sz="2400" dirty="0" smtClean="0">
                <a:solidFill>
                  <a:prstClr val="black"/>
                </a:solidFill>
              </a:rPr>
              <a:t>	</a:t>
            </a:r>
            <a:r>
              <a:rPr lang="en-US" sz="2400" dirty="0" smtClean="0">
                <a:solidFill>
                  <a:srgbClr val="0000FF"/>
                </a:solidFill>
              </a:rPr>
              <a:t>                     </a:t>
            </a:r>
            <a:r>
              <a:rPr lang="en-US" sz="2400" dirty="0" smtClean="0">
                <a:solidFill>
                  <a:srgbClr val="0000FF"/>
                </a:solidFill>
                <a:latin typeface="cmsy10"/>
                <a:ea typeface="cmsy10"/>
                <a:cs typeface="cmsy10"/>
              </a:rPr>
              <a:t>8</a:t>
            </a:r>
            <a:r>
              <a:rPr lang="en-US" sz="2400" dirty="0" smtClean="0">
                <a:solidFill>
                  <a:srgbClr val="0000FF"/>
                </a:solidFill>
              </a:rPr>
              <a:t> a’ </a:t>
            </a:r>
            <a:r>
              <a:rPr lang="en-US" sz="2400" dirty="0">
                <a:solidFill>
                  <a:srgbClr val="0000FF"/>
                </a:solidFill>
                <a:latin typeface="cmsy10"/>
                <a:ea typeface="cmsy10"/>
                <a:cs typeface="cmsy10"/>
              </a:rPr>
              <a:t>2</a:t>
            </a:r>
            <a:r>
              <a:rPr lang="en-US" sz="2400" dirty="0">
                <a:solidFill>
                  <a:srgbClr val="0000FF"/>
                </a:solidFill>
              </a:rPr>
              <a:t> </a:t>
            </a:r>
            <a:r>
              <a:rPr lang="en-US" sz="2400" dirty="0" smtClean="0">
                <a:solidFill>
                  <a:srgbClr val="0000FF"/>
                </a:solidFill>
              </a:rPr>
              <a:t>A: (a’ </a:t>
            </a:r>
            <a:r>
              <a:rPr lang="en-US" sz="2400" dirty="0" smtClean="0">
                <a:solidFill>
                  <a:srgbClr val="0000FF"/>
                </a:solidFill>
                <a:latin typeface="cmsy10"/>
                <a:ea typeface="cmsy10"/>
                <a:cs typeface="cmsy10"/>
              </a:rPr>
              <a:t>·</a:t>
            </a:r>
            <a:r>
              <a:rPr lang="en-US" sz="2400" dirty="0" smtClean="0">
                <a:solidFill>
                  <a:srgbClr val="0000FF"/>
                </a:solidFill>
              </a:rPr>
              <a:t> a </a:t>
            </a:r>
            <a:r>
              <a:rPr lang="en-US" sz="2400" dirty="0" err="1" smtClean="0">
                <a:solidFill>
                  <a:srgbClr val="0000FF"/>
                </a:solidFill>
                <a:latin typeface="cmsy10"/>
                <a:ea typeface="cmsy10"/>
                <a:cs typeface="cmsy10"/>
              </a:rPr>
              <a:t>Æ</a:t>
            </a:r>
            <a:r>
              <a:rPr lang="en-US" sz="2400" dirty="0" smtClean="0">
                <a:solidFill>
                  <a:srgbClr val="0000FF"/>
                </a:solidFill>
              </a:rPr>
              <a:t> S(p, q, a’) = true) </a:t>
            </a:r>
            <a:r>
              <a:rPr lang="en-US" sz="2400" dirty="0">
                <a:solidFill>
                  <a:srgbClr val="0000FF"/>
                </a:solidFill>
                <a:latin typeface="cmsy10"/>
                <a:ea typeface="cmsy10"/>
                <a:cs typeface="cmsy10"/>
              </a:rPr>
              <a:t>)</a:t>
            </a:r>
            <a:r>
              <a:rPr lang="en-US" sz="2400" dirty="0" smtClean="0">
                <a:solidFill>
                  <a:srgbClr val="0000FF"/>
                </a:solidFill>
              </a:rPr>
              <a:t> a’ = a</a:t>
            </a:r>
            <a:endParaRPr lang="en-US" sz="1800" dirty="0">
              <a:solidFill>
                <a:srgbClr val="0000FF"/>
              </a:solidFill>
            </a:endParaRPr>
          </a:p>
        </p:txBody>
      </p:sp>
      <p:sp>
        <p:nvSpPr>
          <p:cNvPr id="2" name="Title 1"/>
          <p:cNvSpPr>
            <a:spLocks noGrp="1"/>
          </p:cNvSpPr>
          <p:nvPr>
            <p:ph type="title"/>
          </p:nvPr>
        </p:nvSpPr>
        <p:spPr/>
        <p:txBody>
          <a:bodyPr/>
          <a:lstStyle/>
          <a:p>
            <a:r>
              <a:rPr lang="en-US" dirty="0" smtClean="0"/>
              <a:t>Problem Statement</a:t>
            </a:r>
            <a:endParaRPr lang="en-US" dirty="0"/>
          </a:p>
        </p:txBody>
      </p:sp>
      <p:sp>
        <p:nvSpPr>
          <p:cNvPr id="29" name="Diamond 28"/>
          <p:cNvSpPr/>
          <p:nvPr/>
        </p:nvSpPr>
        <p:spPr>
          <a:xfrm>
            <a:off x="5191597" y="1698958"/>
            <a:ext cx="2795269" cy="2496290"/>
          </a:xfrm>
          <a:prstGeom prst="diamond">
            <a:avLst/>
          </a:prstGeom>
          <a:solidFill>
            <a:srgbClr val="FF0000"/>
          </a:solidFill>
          <a:ln w="25400">
            <a:solidFill>
              <a:schemeClr val="tx1"/>
            </a:solidFill>
          </a:ln>
        </p:spPr>
        <p:txBody>
          <a:bodyPr rtlCol="0" anchor="ctr">
            <a:noAutofit/>
          </a:bodyPr>
          <a:lstStyle/>
          <a:p>
            <a:endParaRPr lang="en-US" sz="2000" dirty="0">
              <a:solidFill>
                <a:prstClr val="black"/>
              </a:solidFill>
              <a:latin typeface="Calibri"/>
            </a:endParaRPr>
          </a:p>
        </p:txBody>
      </p:sp>
      <p:grpSp>
        <p:nvGrpSpPr>
          <p:cNvPr id="3" name="Group 29"/>
          <p:cNvGrpSpPr/>
          <p:nvPr/>
        </p:nvGrpSpPr>
        <p:grpSpPr>
          <a:xfrm>
            <a:off x="5593010" y="1719607"/>
            <a:ext cx="2135909" cy="1171383"/>
            <a:chOff x="3439718" y="1867125"/>
            <a:chExt cx="2135909" cy="1171383"/>
          </a:xfrm>
        </p:grpSpPr>
        <p:sp>
          <p:nvSpPr>
            <p:cNvPr id="31" name="Isosceles Triangle 30"/>
            <p:cNvSpPr/>
            <p:nvPr/>
          </p:nvSpPr>
          <p:spPr>
            <a:xfrm>
              <a:off x="3439718" y="1867125"/>
              <a:ext cx="1999652" cy="886732"/>
            </a:xfrm>
            <a:prstGeom prst="triangle">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Calibri"/>
              </a:endParaRPr>
            </a:p>
          </p:txBody>
        </p:sp>
        <p:sp>
          <p:nvSpPr>
            <p:cNvPr id="32" name="Right Triangle 31"/>
            <p:cNvSpPr/>
            <p:nvPr/>
          </p:nvSpPr>
          <p:spPr>
            <a:xfrm rot="17280000">
              <a:off x="3743525" y="2030353"/>
              <a:ext cx="675880" cy="1146767"/>
            </a:xfrm>
            <a:prstGeom prst="rtTriangle">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latin typeface="Calibri"/>
              </a:endParaRPr>
            </a:p>
          </p:txBody>
        </p:sp>
        <p:sp>
          <p:nvSpPr>
            <p:cNvPr id="33" name="Right Triangle 32"/>
            <p:cNvSpPr/>
            <p:nvPr/>
          </p:nvSpPr>
          <p:spPr>
            <a:xfrm rot="20926938">
              <a:off x="5281367" y="2551867"/>
              <a:ext cx="294260" cy="387047"/>
            </a:xfrm>
            <a:prstGeom prst="rtTriangle">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Calibri"/>
              </a:endParaRPr>
            </a:p>
          </p:txBody>
        </p:sp>
        <p:sp>
          <p:nvSpPr>
            <p:cNvPr id="34" name="Rectangle 33"/>
            <p:cNvSpPr/>
            <p:nvPr/>
          </p:nvSpPr>
          <p:spPr>
            <a:xfrm rot="21000000">
              <a:off x="4493010" y="2693252"/>
              <a:ext cx="822960" cy="345256"/>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latin typeface="Calibri"/>
              </a:endParaRPr>
            </a:p>
          </p:txBody>
        </p:sp>
      </p:grpSp>
      <p:cxnSp>
        <p:nvCxnSpPr>
          <p:cNvPr id="35" name="Straight Connector 34"/>
          <p:cNvCxnSpPr/>
          <p:nvPr/>
        </p:nvCxnSpPr>
        <p:spPr bwMode="auto">
          <a:xfrm>
            <a:off x="5557716" y="2606337"/>
            <a:ext cx="1143000" cy="366744"/>
          </a:xfrm>
          <a:prstGeom prst="line">
            <a:avLst/>
          </a:prstGeom>
          <a:noFill/>
          <a:ln w="254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V="1">
            <a:off x="6680067" y="2772257"/>
            <a:ext cx="1112025" cy="200826"/>
          </a:xfrm>
          <a:prstGeom prst="line">
            <a:avLst/>
          </a:prstGeom>
          <a:noFill/>
          <a:ln w="25400" cap="flat" cmpd="sng" algn="ctr">
            <a:solidFill>
              <a:schemeClr val="tx1"/>
            </a:solidFill>
            <a:prstDash val="solid"/>
            <a:round/>
            <a:headEnd type="none" w="med" len="med"/>
            <a:tailEnd type="none" w="med" len="med"/>
          </a:ln>
          <a:effectLst/>
        </p:spPr>
      </p:cxnSp>
      <p:sp>
        <p:nvSpPr>
          <p:cNvPr id="37" name="Rectangle 36"/>
          <p:cNvSpPr/>
          <p:nvPr/>
        </p:nvSpPr>
        <p:spPr>
          <a:xfrm>
            <a:off x="5847623" y="3176556"/>
            <a:ext cx="1323174" cy="400110"/>
          </a:xfrm>
          <a:prstGeom prst="rect">
            <a:avLst/>
          </a:prstGeom>
        </p:spPr>
        <p:txBody>
          <a:bodyPr wrap="none">
            <a:spAutoFit/>
          </a:bodyPr>
          <a:lstStyle/>
          <a:p>
            <a:r>
              <a:rPr lang="en-US" sz="2000" dirty="0">
                <a:solidFill>
                  <a:prstClr val="black"/>
                </a:solidFill>
                <a:latin typeface="cmsy10"/>
                <a:ea typeface="cmsy10"/>
                <a:cs typeface="cmsy10"/>
              </a:rPr>
              <a:t>:</a:t>
            </a:r>
            <a:r>
              <a:rPr lang="en-US" sz="2000" dirty="0">
                <a:solidFill>
                  <a:prstClr val="black"/>
                </a:solidFill>
                <a:latin typeface="Calibri"/>
              </a:rPr>
              <a:t> S(p, q, a)</a:t>
            </a:r>
          </a:p>
        </p:txBody>
      </p:sp>
      <p:sp>
        <p:nvSpPr>
          <p:cNvPr id="38" name="Rectangle 37"/>
          <p:cNvSpPr/>
          <p:nvPr/>
        </p:nvSpPr>
        <p:spPr>
          <a:xfrm>
            <a:off x="6068772" y="2281440"/>
            <a:ext cx="1094370" cy="400110"/>
          </a:xfrm>
          <a:prstGeom prst="rect">
            <a:avLst/>
          </a:prstGeom>
        </p:spPr>
        <p:txBody>
          <a:bodyPr wrap="none">
            <a:spAutoFit/>
          </a:bodyPr>
          <a:lstStyle/>
          <a:p>
            <a:r>
              <a:rPr lang="en-US" sz="2000" dirty="0">
                <a:solidFill>
                  <a:prstClr val="black"/>
                </a:solidFill>
                <a:latin typeface="Calibri"/>
              </a:rPr>
              <a:t>S(p, q, a)</a:t>
            </a:r>
          </a:p>
        </p:txBody>
      </p:sp>
      <p:sp>
        <p:nvSpPr>
          <p:cNvPr id="39" name="Rectangle 38"/>
          <p:cNvSpPr/>
          <p:nvPr/>
        </p:nvSpPr>
        <p:spPr>
          <a:xfrm>
            <a:off x="6274252" y="1247638"/>
            <a:ext cx="1344088" cy="400110"/>
          </a:xfrm>
          <a:prstGeom prst="rect">
            <a:avLst/>
          </a:prstGeom>
        </p:spPr>
        <p:txBody>
          <a:bodyPr wrap="none">
            <a:spAutoFit/>
          </a:bodyPr>
          <a:lstStyle/>
          <a:p>
            <a:pPr algn="ctr"/>
            <a:r>
              <a:rPr lang="en-US" sz="2000" dirty="0">
                <a:solidFill>
                  <a:prstClr val="black"/>
                </a:solidFill>
                <a:latin typeface="Calibri"/>
                <a:cs typeface="Calibri"/>
              </a:rPr>
              <a:t>1111 finest</a:t>
            </a:r>
            <a:endParaRPr lang="en-US" sz="2200" dirty="0">
              <a:solidFill>
                <a:prstClr val="black"/>
              </a:solidFill>
              <a:latin typeface="Calibri"/>
              <a:cs typeface="Calibri"/>
            </a:endParaRPr>
          </a:p>
        </p:txBody>
      </p:sp>
      <p:sp>
        <p:nvSpPr>
          <p:cNvPr id="40" name="Rectangle 39"/>
          <p:cNvSpPr/>
          <p:nvPr/>
        </p:nvSpPr>
        <p:spPr>
          <a:xfrm>
            <a:off x="7851580" y="3140787"/>
            <a:ext cx="984164" cy="707886"/>
          </a:xfrm>
          <a:prstGeom prst="rect">
            <a:avLst/>
          </a:prstGeom>
        </p:spPr>
        <p:txBody>
          <a:bodyPr wrap="none">
            <a:spAutoFit/>
          </a:bodyPr>
          <a:lstStyle/>
          <a:p>
            <a:pPr algn="ctr"/>
            <a:r>
              <a:rPr lang="en-US" sz="2000" dirty="0">
                <a:solidFill>
                  <a:prstClr val="black"/>
                </a:solidFill>
                <a:latin typeface="Calibri"/>
                <a:cs typeface="Calibri"/>
              </a:rPr>
              <a:t>0100</a:t>
            </a:r>
            <a:br>
              <a:rPr lang="en-US" sz="2000" dirty="0">
                <a:solidFill>
                  <a:prstClr val="black"/>
                </a:solidFill>
                <a:latin typeface="Calibri"/>
                <a:cs typeface="Calibri"/>
              </a:rPr>
            </a:br>
            <a:r>
              <a:rPr lang="en-US" sz="2000" dirty="0">
                <a:solidFill>
                  <a:prstClr val="black"/>
                </a:solidFill>
                <a:latin typeface="Calibri"/>
                <a:cs typeface="Calibri"/>
              </a:rPr>
              <a:t>optimal</a:t>
            </a:r>
            <a:endParaRPr lang="en-US" sz="2200" dirty="0">
              <a:solidFill>
                <a:prstClr val="black"/>
              </a:solidFill>
              <a:latin typeface="Calibri"/>
              <a:cs typeface="Calibri"/>
            </a:endParaRPr>
          </a:p>
        </p:txBody>
      </p:sp>
      <p:sp>
        <p:nvSpPr>
          <p:cNvPr id="41" name="Rectangle 40"/>
          <p:cNvSpPr/>
          <p:nvPr/>
        </p:nvSpPr>
        <p:spPr>
          <a:xfrm>
            <a:off x="6241102" y="4208911"/>
            <a:ext cx="1623361" cy="400110"/>
          </a:xfrm>
          <a:prstGeom prst="rect">
            <a:avLst/>
          </a:prstGeom>
        </p:spPr>
        <p:txBody>
          <a:bodyPr wrap="none">
            <a:spAutoFit/>
          </a:bodyPr>
          <a:lstStyle/>
          <a:p>
            <a:pPr algn="ctr"/>
            <a:r>
              <a:rPr lang="en-US" sz="2000" dirty="0">
                <a:solidFill>
                  <a:prstClr val="black"/>
                </a:solidFill>
                <a:latin typeface="Calibri"/>
                <a:cs typeface="Calibri"/>
              </a:rPr>
              <a:t>0000 coarsest</a:t>
            </a:r>
            <a:endParaRPr lang="en-US" sz="2200" dirty="0">
              <a:solidFill>
                <a:prstClr val="black"/>
              </a:solidFill>
              <a:latin typeface="Calibri"/>
              <a:cs typeface="Calibri"/>
            </a:endParaRPr>
          </a:p>
        </p:txBody>
      </p:sp>
      <p:cxnSp>
        <p:nvCxnSpPr>
          <p:cNvPr id="42" name="Curved Connector 41"/>
          <p:cNvCxnSpPr/>
          <p:nvPr/>
        </p:nvCxnSpPr>
        <p:spPr>
          <a:xfrm rot="10800000">
            <a:off x="6669989" y="2965868"/>
            <a:ext cx="1306121" cy="521648"/>
          </a:xfrm>
          <a:prstGeom prst="curvedConnector3">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702713" y="4854547"/>
            <a:ext cx="750776" cy="461665"/>
          </a:xfrm>
          <a:prstGeom prst="rect">
            <a:avLst/>
          </a:prstGeom>
        </p:spPr>
        <p:txBody>
          <a:bodyPr wrap="none">
            <a:spAutoFit/>
          </a:bodyPr>
          <a:lstStyle/>
          <a:p>
            <a:r>
              <a:rPr lang="en-US" sz="2400" dirty="0">
                <a:solidFill>
                  <a:srgbClr val="0000FF"/>
                </a:solidFill>
                <a:latin typeface="Calibri"/>
              </a:rPr>
              <a:t>AND</a:t>
            </a:r>
            <a:endParaRPr lang="en-US" dirty="0">
              <a:solidFill>
                <a:srgbClr val="0000FF"/>
              </a:solidFill>
              <a:latin typeface="Calibri"/>
            </a:endParaRPr>
          </a:p>
        </p:txBody>
      </p:sp>
      <p:sp>
        <p:nvSpPr>
          <p:cNvPr id="26" name="Oval Callout 25"/>
          <p:cNvSpPr/>
          <p:nvPr/>
        </p:nvSpPr>
        <p:spPr>
          <a:xfrm>
            <a:off x="402302" y="5648925"/>
            <a:ext cx="3558268" cy="625870"/>
          </a:xfrm>
          <a:prstGeom prst="wedgeEllipseCallout">
            <a:avLst>
              <a:gd name="adj1" fmla="val -328"/>
              <a:gd name="adj2" fmla="val -107920"/>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200" dirty="0">
                <a:solidFill>
                  <a:prstClr val="black"/>
                </a:solidFill>
                <a:latin typeface="Calibri"/>
                <a:cs typeface="Calibri"/>
              </a:rPr>
              <a:t>Optimal Abstraction</a:t>
            </a:r>
          </a:p>
        </p:txBody>
      </p:sp>
      <p:sp>
        <p:nvSpPr>
          <p:cNvPr id="23" name="Date Placeholder 22"/>
          <p:cNvSpPr>
            <a:spLocks noGrp="1"/>
          </p:cNvSpPr>
          <p:nvPr>
            <p:ph type="dt" sz="half" idx="10"/>
          </p:nvPr>
        </p:nvSpPr>
        <p:spPr/>
        <p:txBody>
          <a:bodyPr/>
          <a:lstStyle/>
          <a:p>
            <a:r>
              <a:rPr lang="en-US" smtClean="0"/>
              <a:t>6/12/2014</a:t>
            </a:r>
            <a:endParaRPr lang="en-US" dirty="0"/>
          </a:p>
        </p:txBody>
      </p:sp>
      <p:sp>
        <p:nvSpPr>
          <p:cNvPr id="25" name="Slide Number Placeholder 24"/>
          <p:cNvSpPr>
            <a:spLocks noGrp="1"/>
          </p:cNvSpPr>
          <p:nvPr>
            <p:ph type="sldNum" sz="quarter" idx="12"/>
          </p:nvPr>
        </p:nvSpPr>
        <p:spPr/>
        <p:txBody>
          <a:bodyPr/>
          <a:lstStyle/>
          <a:p>
            <a:fld id="{1F7DF5D7-FF41-4BF6-8958-28DFF1DB182D}" type="slidenum">
              <a:rPr lang="en-US" smtClean="0"/>
              <a:pPr/>
              <a:t>19</a:t>
            </a:fld>
            <a:endParaRPr lang="en-US" dirty="0"/>
          </a:p>
        </p:txBody>
      </p:sp>
      <p:sp>
        <p:nvSpPr>
          <p:cNvPr id="27" name="Footer Placeholder 26"/>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2168920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263372"/>
            <a:ext cx="8229600" cy="4937760"/>
          </a:xfrm>
        </p:spPr>
        <p:txBody>
          <a:bodyPr/>
          <a:lstStyle/>
          <a:p>
            <a:r>
              <a:rPr lang="en-US" dirty="0" smtClean="0"/>
              <a:t>Discovering useful facts about programs</a:t>
            </a:r>
          </a:p>
          <a:p>
            <a:pPr lvl="1"/>
            <a:r>
              <a:rPr lang="en-US" dirty="0" smtClean="0"/>
              <a:t>For optimization, bug-finding, etc.</a:t>
            </a:r>
          </a:p>
          <a:p>
            <a:endParaRPr lang="en-US" sz="1000" dirty="0" smtClean="0"/>
          </a:p>
          <a:p>
            <a:r>
              <a:rPr lang="en-US" dirty="0" smtClean="0"/>
              <a:t>Broadly two kinds:</a:t>
            </a:r>
          </a:p>
          <a:p>
            <a:pPr lvl="1"/>
            <a:r>
              <a:rPr lang="en-US" dirty="0" smtClean="0"/>
              <a:t>Dynamic analysis</a:t>
            </a:r>
          </a:p>
          <a:p>
            <a:pPr lvl="2"/>
            <a:r>
              <a:rPr lang="en-US" dirty="0" smtClean="0"/>
              <a:t>program analysis using program runs</a:t>
            </a:r>
          </a:p>
          <a:p>
            <a:pPr lvl="1"/>
            <a:r>
              <a:rPr lang="en-US" dirty="0" smtClean="0"/>
              <a:t>Static analysis</a:t>
            </a:r>
          </a:p>
          <a:p>
            <a:pPr lvl="2"/>
            <a:r>
              <a:rPr lang="en-US" dirty="0" smtClean="0"/>
              <a:t>program analysis using program text</a:t>
            </a:r>
          </a:p>
          <a:p>
            <a:endParaRPr lang="en-US" sz="1000" dirty="0" smtClean="0"/>
          </a:p>
          <a:p>
            <a:r>
              <a:rPr lang="en-US" dirty="0" smtClean="0"/>
              <a:t>Primary focus of this talk: Static analysis</a:t>
            </a:r>
          </a:p>
          <a:p>
            <a:pPr lvl="1"/>
            <a:r>
              <a:rPr lang="en-US" dirty="0" smtClean="0"/>
              <a:t>But we will also use dynamic analysis</a:t>
            </a:r>
          </a:p>
        </p:txBody>
      </p:sp>
      <p:sp>
        <p:nvSpPr>
          <p:cNvPr id="5" name="Title 4"/>
          <p:cNvSpPr>
            <a:spLocks noGrp="1"/>
          </p:cNvSpPr>
          <p:nvPr>
            <p:ph type="title"/>
          </p:nvPr>
        </p:nvSpPr>
        <p:spPr/>
        <p:txBody>
          <a:bodyPr/>
          <a:lstStyle/>
          <a:p>
            <a:r>
              <a:rPr lang="en-US" dirty="0" smtClean="0"/>
              <a:t>What is Program Analysis?</a:t>
            </a:r>
            <a:endParaRPr lang="en-US" dirty="0"/>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Orderings on A</a:t>
            </a:r>
            <a:endParaRPr lang="en-US" dirty="0"/>
          </a:p>
        </p:txBody>
      </p:sp>
      <p:sp>
        <p:nvSpPr>
          <p:cNvPr id="3" name="Content Placeholder 2"/>
          <p:cNvSpPr>
            <a:spLocks noGrp="1"/>
          </p:cNvSpPr>
          <p:nvPr>
            <p:ph idx="1"/>
          </p:nvPr>
        </p:nvSpPr>
        <p:spPr/>
        <p:txBody>
          <a:bodyPr>
            <a:normAutofit/>
          </a:bodyPr>
          <a:lstStyle/>
          <a:p>
            <a:r>
              <a:rPr lang="en-US" b="1" dirty="0" smtClean="0"/>
              <a:t>Efficiency</a:t>
            </a:r>
            <a:r>
              <a:rPr lang="en-US" dirty="0" smtClean="0"/>
              <a:t> Partial Ordering</a:t>
            </a:r>
            <a:endParaRPr lang="en-US" dirty="0"/>
          </a:p>
          <a:p>
            <a:pPr lvl="1"/>
            <a:r>
              <a:rPr lang="en-US" dirty="0" smtClean="0"/>
              <a:t>a</a:t>
            </a:r>
            <a:r>
              <a:rPr lang="en-US" baseline="-25000" dirty="0" smtClean="0"/>
              <a:t>1</a:t>
            </a:r>
            <a:r>
              <a:rPr lang="en-US" dirty="0" smtClean="0"/>
              <a:t> </a:t>
            </a:r>
            <a:r>
              <a:rPr lang="en-US" dirty="0" smtClean="0">
                <a:latin typeface="cmsy10"/>
                <a:ea typeface="cmsy10"/>
                <a:cs typeface="cmsy10"/>
              </a:rPr>
              <a:t>·</a:t>
            </a:r>
            <a:r>
              <a:rPr lang="en-US" baseline="-25000" dirty="0" smtClean="0"/>
              <a:t>cost</a:t>
            </a:r>
            <a:r>
              <a:rPr lang="en-US" dirty="0" smtClean="0"/>
              <a:t> a</a:t>
            </a:r>
            <a:r>
              <a:rPr lang="en-US" baseline="-25000" dirty="0" smtClean="0"/>
              <a:t>2</a:t>
            </a:r>
            <a:r>
              <a:rPr lang="en-US" dirty="0" smtClean="0"/>
              <a:t>  </a:t>
            </a:r>
            <a:r>
              <a:rPr lang="en-US" dirty="0" smtClean="0">
                <a:latin typeface="cmsy10"/>
                <a:ea typeface="cmsy10"/>
                <a:cs typeface="cmsy10"/>
              </a:rPr>
              <a:t>,</a:t>
            </a:r>
            <a:r>
              <a:rPr lang="en-US" dirty="0" smtClean="0"/>
              <a:t>  sum of a</a:t>
            </a:r>
            <a:r>
              <a:rPr lang="en-US" baseline="-25000" dirty="0" smtClean="0"/>
              <a:t>1</a:t>
            </a:r>
            <a:r>
              <a:rPr lang="en-US" dirty="0" smtClean="0"/>
              <a:t>’s bits </a:t>
            </a:r>
            <a:r>
              <a:rPr lang="en-US" dirty="0">
                <a:latin typeface="cmsy10"/>
                <a:ea typeface="cmsy10"/>
                <a:cs typeface="cmsy10"/>
              </a:rPr>
              <a:t>·</a:t>
            </a:r>
            <a:r>
              <a:rPr lang="en-US" dirty="0" smtClean="0"/>
              <a:t> sum of a</a:t>
            </a:r>
            <a:r>
              <a:rPr lang="en-US" baseline="-25000" dirty="0" smtClean="0"/>
              <a:t>2</a:t>
            </a:r>
            <a:r>
              <a:rPr lang="en-US" dirty="0" smtClean="0"/>
              <a:t>’s bits</a:t>
            </a:r>
          </a:p>
          <a:p>
            <a:pPr lvl="1"/>
            <a:r>
              <a:rPr lang="en-US" dirty="0" smtClean="0"/>
              <a:t>S(p, q, a</a:t>
            </a:r>
            <a:r>
              <a:rPr lang="en-US" baseline="-25000" dirty="0" smtClean="0"/>
              <a:t>1</a:t>
            </a:r>
            <a:r>
              <a:rPr lang="en-US" dirty="0" smtClean="0"/>
              <a:t>) runs faster than S(p, q, a</a:t>
            </a:r>
            <a:r>
              <a:rPr lang="en-US" baseline="-25000" dirty="0" smtClean="0"/>
              <a:t>2</a:t>
            </a:r>
            <a:r>
              <a:rPr lang="en-US" dirty="0" smtClean="0"/>
              <a:t>)</a:t>
            </a:r>
            <a:endParaRPr lang="en-US" dirty="0"/>
          </a:p>
          <a:p>
            <a:endParaRPr lang="en-US" sz="2800" dirty="0" smtClean="0"/>
          </a:p>
          <a:p>
            <a:r>
              <a:rPr lang="en-US" b="1" dirty="0" smtClean="0"/>
              <a:t>Precision</a:t>
            </a:r>
            <a:r>
              <a:rPr lang="en-US" dirty="0" smtClean="0"/>
              <a:t> Partial Ordering</a:t>
            </a:r>
          </a:p>
          <a:p>
            <a:pPr lvl="1"/>
            <a:r>
              <a:rPr lang="en-US" dirty="0" smtClean="0"/>
              <a:t>a</a:t>
            </a:r>
            <a:r>
              <a:rPr lang="en-US" baseline="-25000" dirty="0" smtClean="0"/>
              <a:t>1</a:t>
            </a:r>
            <a:r>
              <a:rPr lang="en-US" dirty="0" smtClean="0"/>
              <a:t> </a:t>
            </a:r>
            <a:r>
              <a:rPr lang="en-US" dirty="0" smtClean="0">
                <a:latin typeface="cmsy10"/>
                <a:ea typeface="cmsy10"/>
                <a:cs typeface="cmsy10"/>
              </a:rPr>
              <a:t>·</a:t>
            </a:r>
            <a:r>
              <a:rPr lang="en-US" baseline="-25000" dirty="0" err="1" smtClean="0"/>
              <a:t>prec</a:t>
            </a:r>
            <a:r>
              <a:rPr lang="en-US" dirty="0" smtClean="0"/>
              <a:t> a</a:t>
            </a:r>
            <a:r>
              <a:rPr lang="en-US" baseline="-25000" dirty="0" smtClean="0"/>
              <a:t>2</a:t>
            </a:r>
            <a:r>
              <a:rPr lang="en-US" dirty="0" smtClean="0"/>
              <a:t>  </a:t>
            </a:r>
            <a:r>
              <a:rPr lang="en-US" dirty="0" smtClean="0">
                <a:latin typeface="cmsy10"/>
                <a:ea typeface="cmsy10"/>
                <a:cs typeface="cmsy10"/>
              </a:rPr>
              <a:t>,</a:t>
            </a:r>
            <a:r>
              <a:rPr lang="en-US" dirty="0" smtClean="0"/>
              <a:t>  a</a:t>
            </a:r>
            <a:r>
              <a:rPr lang="en-US" baseline="-25000" dirty="0" smtClean="0"/>
              <a:t>1</a:t>
            </a:r>
            <a:r>
              <a:rPr lang="en-US" dirty="0" smtClean="0"/>
              <a:t> is </a:t>
            </a:r>
            <a:r>
              <a:rPr lang="en-US" dirty="0" err="1" smtClean="0"/>
              <a:t>pointwise</a:t>
            </a:r>
            <a:r>
              <a:rPr lang="en-US" dirty="0" smtClean="0"/>
              <a:t> </a:t>
            </a:r>
            <a:r>
              <a:rPr lang="en-US" dirty="0">
                <a:latin typeface="cmsy10"/>
                <a:ea typeface="cmsy10"/>
                <a:cs typeface="cmsy10"/>
              </a:rPr>
              <a:t>·</a:t>
            </a:r>
            <a:r>
              <a:rPr lang="en-US" dirty="0" smtClean="0"/>
              <a:t> a</a:t>
            </a:r>
            <a:r>
              <a:rPr lang="en-US" baseline="-25000" dirty="0" smtClean="0"/>
              <a:t>2</a:t>
            </a:r>
          </a:p>
          <a:p>
            <a:pPr lvl="1"/>
            <a:r>
              <a:rPr lang="en-US" dirty="0" smtClean="0"/>
              <a:t>S</a:t>
            </a:r>
            <a:r>
              <a:rPr lang="en-US" dirty="0"/>
              <a:t>(p</a:t>
            </a:r>
            <a:r>
              <a:rPr lang="en-US" dirty="0" smtClean="0"/>
              <a:t>, q, a</a:t>
            </a:r>
            <a:r>
              <a:rPr lang="en-US" baseline="-25000" dirty="0" smtClean="0"/>
              <a:t>1</a:t>
            </a:r>
            <a:r>
              <a:rPr lang="en-US" dirty="0" smtClean="0"/>
              <a:t>) = true </a:t>
            </a:r>
            <a:r>
              <a:rPr lang="en-US" dirty="0" smtClean="0">
                <a:latin typeface="cmsy10"/>
                <a:ea typeface="cmsy10"/>
                <a:cs typeface="cmsy10"/>
              </a:rPr>
              <a:t>)</a:t>
            </a:r>
            <a:r>
              <a:rPr lang="en-US" dirty="0" smtClean="0"/>
              <a:t> </a:t>
            </a:r>
            <a:r>
              <a:rPr lang="en-US" dirty="0"/>
              <a:t>S(p</a:t>
            </a:r>
            <a:r>
              <a:rPr lang="en-US" dirty="0" smtClean="0"/>
              <a:t>, q, a</a:t>
            </a:r>
            <a:r>
              <a:rPr lang="en-US" baseline="-25000" dirty="0" smtClean="0"/>
              <a:t>2</a:t>
            </a:r>
            <a:r>
              <a:rPr lang="en-US" dirty="0" smtClean="0"/>
              <a:t>) = true</a:t>
            </a:r>
          </a:p>
          <a:p>
            <a:endParaRPr lang="en-US" sz="2800" dirty="0" smtClean="0"/>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20</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6922130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Optimality?</a:t>
            </a:r>
            <a:endParaRPr lang="en-US" dirty="0"/>
          </a:p>
        </p:txBody>
      </p:sp>
      <p:sp>
        <p:nvSpPr>
          <p:cNvPr id="3" name="Content Placeholder 2"/>
          <p:cNvSpPr>
            <a:spLocks noGrp="1"/>
          </p:cNvSpPr>
          <p:nvPr>
            <p:ph idx="1"/>
          </p:nvPr>
        </p:nvSpPr>
        <p:spPr>
          <a:xfrm>
            <a:off x="457200" y="1188722"/>
            <a:ext cx="8229600" cy="4937443"/>
          </a:xfrm>
        </p:spPr>
        <p:txBody>
          <a:bodyPr>
            <a:normAutofit/>
          </a:bodyPr>
          <a:lstStyle/>
          <a:p>
            <a:r>
              <a:rPr lang="en-US" dirty="0" smtClean="0"/>
              <a:t>Empirical lower bounds for static analysis</a:t>
            </a:r>
          </a:p>
          <a:p>
            <a:endParaRPr lang="en-US" sz="2400" dirty="0" smtClean="0"/>
          </a:p>
          <a:p>
            <a:r>
              <a:rPr lang="en-US" dirty="0" smtClean="0"/>
              <a:t>Efficient to compute</a:t>
            </a:r>
          </a:p>
          <a:p>
            <a:endParaRPr lang="en-US" sz="2000" dirty="0" smtClean="0"/>
          </a:p>
          <a:p>
            <a:r>
              <a:rPr lang="en-US" dirty="0" smtClean="0"/>
              <a:t>Better for user consumption</a:t>
            </a:r>
          </a:p>
          <a:p>
            <a:pPr lvl="1"/>
            <a:r>
              <a:rPr lang="en-US" dirty="0" smtClean="0"/>
              <a:t>analysis imprecision facts</a:t>
            </a:r>
          </a:p>
          <a:p>
            <a:pPr lvl="1"/>
            <a:r>
              <a:rPr lang="en-US" dirty="0"/>
              <a:t>a</a:t>
            </a:r>
            <a:r>
              <a:rPr lang="en-US" dirty="0" smtClean="0"/>
              <a:t>ssumptions about missing program parts</a:t>
            </a:r>
          </a:p>
          <a:p>
            <a:pPr marL="0" indent="0">
              <a:buNone/>
            </a:pPr>
            <a:endParaRPr lang="en-US" sz="2000" dirty="0" smtClean="0"/>
          </a:p>
          <a:p>
            <a:r>
              <a:rPr lang="en-US" dirty="0" smtClean="0"/>
              <a:t>Better for machine learning</a:t>
            </a:r>
            <a:endParaRPr lang="en-US" dirty="0"/>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21</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1430735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this Hard in Practice?</a:t>
            </a:r>
            <a:endParaRPr lang="en-US" dirty="0"/>
          </a:p>
        </p:txBody>
      </p:sp>
      <p:sp>
        <p:nvSpPr>
          <p:cNvPr id="3" name="Content Placeholder 2"/>
          <p:cNvSpPr>
            <a:spLocks noGrp="1"/>
          </p:cNvSpPr>
          <p:nvPr>
            <p:ph idx="1"/>
          </p:nvPr>
        </p:nvSpPr>
        <p:spPr>
          <a:xfrm>
            <a:off x="457200" y="1188722"/>
            <a:ext cx="8229600" cy="4937443"/>
          </a:xfrm>
        </p:spPr>
        <p:txBody>
          <a:bodyPr>
            <a:normAutofit/>
          </a:bodyPr>
          <a:lstStyle/>
          <a:p>
            <a:r>
              <a:rPr lang="en-US" dirty="0" smtClean="0"/>
              <a:t>|A| exponential in size of </a:t>
            </a:r>
            <a:br>
              <a:rPr lang="en-US" dirty="0" smtClean="0"/>
            </a:br>
            <a:r>
              <a:rPr lang="en-US" b="1" dirty="0" smtClean="0"/>
              <a:t>p</a:t>
            </a:r>
            <a:r>
              <a:rPr lang="en-US" dirty="0" smtClean="0"/>
              <a:t>, or even infinite</a:t>
            </a:r>
          </a:p>
          <a:p>
            <a:endParaRPr lang="en-US" sz="2400" dirty="0" smtClean="0"/>
          </a:p>
          <a:p>
            <a:r>
              <a:rPr lang="en-US" dirty="0" smtClean="0"/>
              <a:t>S(p, q, a) = false for most</a:t>
            </a:r>
            <a:br>
              <a:rPr lang="en-US" dirty="0" smtClean="0"/>
            </a:br>
            <a:r>
              <a:rPr lang="en-US" b="1" dirty="0" smtClean="0"/>
              <a:t>p</a:t>
            </a:r>
            <a:r>
              <a:rPr lang="en-US" dirty="0" smtClean="0"/>
              <a:t>, </a:t>
            </a:r>
            <a:r>
              <a:rPr lang="en-US" b="1" dirty="0" smtClean="0"/>
              <a:t>q</a:t>
            </a:r>
            <a:r>
              <a:rPr lang="en-US" dirty="0" smtClean="0"/>
              <a:t>, </a:t>
            </a:r>
            <a:r>
              <a:rPr lang="en-US" b="1" dirty="0" smtClean="0"/>
              <a:t>a</a:t>
            </a:r>
          </a:p>
          <a:p>
            <a:endParaRPr lang="en-US" sz="2400" dirty="0" smtClean="0"/>
          </a:p>
          <a:p>
            <a:r>
              <a:rPr lang="en-US" dirty="0" smtClean="0"/>
              <a:t>Different </a:t>
            </a:r>
            <a:r>
              <a:rPr lang="en-US" b="1" dirty="0" smtClean="0"/>
              <a:t>a</a:t>
            </a:r>
            <a:r>
              <a:rPr lang="en-US" dirty="0" smtClean="0"/>
              <a:t> is optimal for</a:t>
            </a:r>
            <a:br>
              <a:rPr lang="en-US" dirty="0" smtClean="0"/>
            </a:br>
            <a:r>
              <a:rPr lang="en-US" dirty="0" smtClean="0"/>
              <a:t>different </a:t>
            </a:r>
            <a:r>
              <a:rPr lang="en-US" b="1" dirty="0" smtClean="0"/>
              <a:t>p</a:t>
            </a:r>
            <a:r>
              <a:rPr lang="en-US" dirty="0" smtClean="0"/>
              <a:t>, </a:t>
            </a:r>
            <a:r>
              <a:rPr lang="en-US" b="1" dirty="0" smtClean="0"/>
              <a:t>q</a:t>
            </a:r>
            <a:endParaRPr lang="en-US" b="1" dirty="0"/>
          </a:p>
        </p:txBody>
      </p:sp>
      <p:sp>
        <p:nvSpPr>
          <p:cNvPr id="18" name="Diamond 17"/>
          <p:cNvSpPr/>
          <p:nvPr/>
        </p:nvSpPr>
        <p:spPr>
          <a:xfrm>
            <a:off x="5649792" y="1908380"/>
            <a:ext cx="2795269" cy="2496290"/>
          </a:xfrm>
          <a:prstGeom prst="diamond">
            <a:avLst/>
          </a:prstGeom>
          <a:solidFill>
            <a:srgbClr val="FF0000"/>
          </a:solidFill>
          <a:ln w="25400">
            <a:solidFill>
              <a:schemeClr val="tx1"/>
            </a:solidFill>
          </a:ln>
        </p:spPr>
        <p:txBody>
          <a:bodyPr rtlCol="0" anchor="ctr">
            <a:noAutofit/>
          </a:bodyPr>
          <a:lstStyle/>
          <a:p>
            <a:endParaRPr lang="en-US" sz="2000" dirty="0">
              <a:solidFill>
                <a:prstClr val="black"/>
              </a:solidFill>
              <a:latin typeface="Calibri"/>
            </a:endParaRPr>
          </a:p>
        </p:txBody>
      </p:sp>
      <p:grpSp>
        <p:nvGrpSpPr>
          <p:cNvPr id="7" name="Group 18"/>
          <p:cNvGrpSpPr/>
          <p:nvPr/>
        </p:nvGrpSpPr>
        <p:grpSpPr>
          <a:xfrm>
            <a:off x="6051205" y="1929029"/>
            <a:ext cx="2135909" cy="1171383"/>
            <a:chOff x="3439718" y="1867125"/>
            <a:chExt cx="2135909" cy="1171383"/>
          </a:xfrm>
        </p:grpSpPr>
        <p:sp>
          <p:nvSpPr>
            <p:cNvPr id="20" name="Isosceles Triangle 19"/>
            <p:cNvSpPr/>
            <p:nvPr/>
          </p:nvSpPr>
          <p:spPr>
            <a:xfrm>
              <a:off x="3439718" y="1867125"/>
              <a:ext cx="1999652" cy="886732"/>
            </a:xfrm>
            <a:prstGeom prst="triangle">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Calibri"/>
              </a:endParaRPr>
            </a:p>
          </p:txBody>
        </p:sp>
        <p:sp>
          <p:nvSpPr>
            <p:cNvPr id="21" name="Right Triangle 20"/>
            <p:cNvSpPr/>
            <p:nvPr/>
          </p:nvSpPr>
          <p:spPr>
            <a:xfrm rot="17280000">
              <a:off x="3743525" y="2030353"/>
              <a:ext cx="675880" cy="1146767"/>
            </a:xfrm>
            <a:prstGeom prst="rtTriangle">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latin typeface="Calibri"/>
              </a:endParaRPr>
            </a:p>
          </p:txBody>
        </p:sp>
        <p:sp>
          <p:nvSpPr>
            <p:cNvPr id="22" name="Right Triangle 21"/>
            <p:cNvSpPr/>
            <p:nvPr/>
          </p:nvSpPr>
          <p:spPr>
            <a:xfrm rot="20926938">
              <a:off x="5281367" y="2551867"/>
              <a:ext cx="294260" cy="387047"/>
            </a:xfrm>
            <a:prstGeom prst="rtTriangle">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solidFill>
                  <a:prstClr val="white"/>
                </a:solidFill>
                <a:latin typeface="Calibri"/>
              </a:endParaRPr>
            </a:p>
          </p:txBody>
        </p:sp>
        <p:sp>
          <p:nvSpPr>
            <p:cNvPr id="23" name="Rectangle 22"/>
            <p:cNvSpPr/>
            <p:nvPr/>
          </p:nvSpPr>
          <p:spPr>
            <a:xfrm rot="21000000">
              <a:off x="4493010" y="2693252"/>
              <a:ext cx="822960" cy="345256"/>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solidFill>
                  <a:prstClr val="white"/>
                </a:solidFill>
                <a:latin typeface="Calibri"/>
              </a:endParaRPr>
            </a:p>
          </p:txBody>
        </p:sp>
      </p:grpSp>
      <p:cxnSp>
        <p:nvCxnSpPr>
          <p:cNvPr id="24" name="Straight Connector 23"/>
          <p:cNvCxnSpPr/>
          <p:nvPr/>
        </p:nvCxnSpPr>
        <p:spPr bwMode="auto">
          <a:xfrm>
            <a:off x="6015911" y="2815759"/>
            <a:ext cx="1143000" cy="366744"/>
          </a:xfrm>
          <a:prstGeom prst="line">
            <a:avLst/>
          </a:prstGeom>
          <a:noFill/>
          <a:ln w="25400" cap="flat" cmpd="sng" algn="ctr">
            <a:solidFill>
              <a:schemeClr val="tx1"/>
            </a:solidFill>
            <a:prstDash val="solid"/>
            <a:round/>
            <a:headEnd type="none" w="med" len="med"/>
            <a:tailEnd type="none" w="med" len="med"/>
          </a:ln>
          <a:effectLst/>
        </p:spPr>
      </p:cxnSp>
      <p:cxnSp>
        <p:nvCxnSpPr>
          <p:cNvPr id="25" name="Straight Connector 24"/>
          <p:cNvCxnSpPr/>
          <p:nvPr/>
        </p:nvCxnSpPr>
        <p:spPr bwMode="auto">
          <a:xfrm flipV="1">
            <a:off x="7138262" y="2981679"/>
            <a:ext cx="1112025" cy="200826"/>
          </a:xfrm>
          <a:prstGeom prst="line">
            <a:avLst/>
          </a:prstGeom>
          <a:noFill/>
          <a:ln w="25400" cap="flat" cmpd="sng" algn="ctr">
            <a:solidFill>
              <a:schemeClr val="tx1"/>
            </a:solidFill>
            <a:prstDash val="solid"/>
            <a:round/>
            <a:headEnd type="none" w="med" len="med"/>
            <a:tailEnd type="none" w="med" len="med"/>
          </a:ln>
          <a:effectLst/>
        </p:spPr>
      </p:cxnSp>
      <p:sp>
        <p:nvSpPr>
          <p:cNvPr id="26" name="Rectangle 25"/>
          <p:cNvSpPr/>
          <p:nvPr/>
        </p:nvSpPr>
        <p:spPr>
          <a:xfrm>
            <a:off x="6305818" y="3385978"/>
            <a:ext cx="1323174" cy="400110"/>
          </a:xfrm>
          <a:prstGeom prst="rect">
            <a:avLst/>
          </a:prstGeom>
        </p:spPr>
        <p:txBody>
          <a:bodyPr wrap="none">
            <a:spAutoFit/>
          </a:bodyPr>
          <a:lstStyle/>
          <a:p>
            <a:r>
              <a:rPr lang="en-US" sz="2000" dirty="0">
                <a:solidFill>
                  <a:prstClr val="black"/>
                </a:solidFill>
                <a:latin typeface="cmsy10"/>
                <a:ea typeface="cmsy10"/>
                <a:cs typeface="cmsy10"/>
              </a:rPr>
              <a:t>:</a:t>
            </a:r>
            <a:r>
              <a:rPr lang="en-US" sz="2000" dirty="0">
                <a:solidFill>
                  <a:prstClr val="black"/>
                </a:solidFill>
                <a:latin typeface="Calibri"/>
              </a:rPr>
              <a:t> S(p, q, a)</a:t>
            </a:r>
          </a:p>
        </p:txBody>
      </p:sp>
      <p:sp>
        <p:nvSpPr>
          <p:cNvPr id="27" name="Rectangle 26"/>
          <p:cNvSpPr/>
          <p:nvPr/>
        </p:nvSpPr>
        <p:spPr>
          <a:xfrm>
            <a:off x="6526967" y="2490862"/>
            <a:ext cx="1094370" cy="400110"/>
          </a:xfrm>
          <a:prstGeom prst="rect">
            <a:avLst/>
          </a:prstGeom>
        </p:spPr>
        <p:txBody>
          <a:bodyPr wrap="none">
            <a:spAutoFit/>
          </a:bodyPr>
          <a:lstStyle/>
          <a:p>
            <a:r>
              <a:rPr lang="en-US" sz="2000" dirty="0">
                <a:solidFill>
                  <a:prstClr val="black"/>
                </a:solidFill>
                <a:latin typeface="Calibri"/>
              </a:rPr>
              <a:t>S(p, q, a)</a:t>
            </a:r>
          </a:p>
        </p:txBody>
      </p:sp>
      <p:sp>
        <p:nvSpPr>
          <p:cNvPr id="35" name="TextBox 34"/>
          <p:cNvSpPr txBox="1"/>
          <p:nvPr/>
        </p:nvSpPr>
        <p:spPr>
          <a:xfrm>
            <a:off x="7887222" y="1908379"/>
            <a:ext cx="364202" cy="461665"/>
          </a:xfrm>
          <a:prstGeom prst="rect">
            <a:avLst/>
          </a:prstGeom>
          <a:noFill/>
        </p:spPr>
        <p:txBody>
          <a:bodyPr wrap="none" rtlCol="0">
            <a:spAutoFit/>
          </a:bodyPr>
          <a:lstStyle/>
          <a:p>
            <a:r>
              <a:rPr lang="en-US" sz="2400" dirty="0" smtClean="0"/>
              <a:t>A</a:t>
            </a:r>
            <a:endParaRPr lang="en-US" sz="2400" dirty="0"/>
          </a:p>
        </p:txBody>
      </p:sp>
      <p:sp>
        <p:nvSpPr>
          <p:cNvPr id="19" name="Date Placeholder 18"/>
          <p:cNvSpPr>
            <a:spLocks noGrp="1"/>
          </p:cNvSpPr>
          <p:nvPr>
            <p:ph type="dt" sz="half" idx="10"/>
          </p:nvPr>
        </p:nvSpPr>
        <p:spPr/>
        <p:txBody>
          <a:bodyPr/>
          <a:lstStyle/>
          <a:p>
            <a:r>
              <a:rPr lang="en-US" smtClean="0"/>
              <a:t>6/12/2014</a:t>
            </a:r>
            <a:endParaRPr lang="en-US" dirty="0"/>
          </a:p>
        </p:txBody>
      </p:sp>
      <p:sp>
        <p:nvSpPr>
          <p:cNvPr id="28" name="Slide Number Placeholder 27"/>
          <p:cNvSpPr>
            <a:spLocks noGrp="1"/>
          </p:cNvSpPr>
          <p:nvPr>
            <p:ph type="sldNum" sz="quarter" idx="12"/>
          </p:nvPr>
        </p:nvSpPr>
        <p:spPr/>
        <p:txBody>
          <a:bodyPr/>
          <a:lstStyle/>
          <a:p>
            <a:fld id="{1F7DF5D7-FF41-4BF6-8958-28DFF1DB182D}" type="slidenum">
              <a:rPr lang="en-US" smtClean="0"/>
              <a:pPr/>
              <a:t>22</a:t>
            </a:fld>
            <a:endParaRPr lang="en-US" dirty="0"/>
          </a:p>
        </p:txBody>
      </p:sp>
      <p:sp>
        <p:nvSpPr>
          <p:cNvPr id="29" name="Footer Placeholder 2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42633566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a:xfrm>
            <a:off x="457200" y="1352594"/>
            <a:ext cx="8229600" cy="4937443"/>
          </a:xfrm>
        </p:spPr>
        <p:txBody>
          <a:bodyPr/>
          <a:lstStyle/>
          <a:p>
            <a:r>
              <a:rPr lang="en-US" dirty="0" smtClean="0"/>
              <a:t>Machine Learning [POPL’11]</a:t>
            </a:r>
          </a:p>
          <a:p>
            <a:pPr>
              <a:buNone/>
            </a:pPr>
            <a:r>
              <a:rPr lang="en-US" dirty="0" smtClean="0"/>
              <a:t> </a:t>
            </a:r>
          </a:p>
          <a:p>
            <a:r>
              <a:rPr lang="en-US" dirty="0" smtClean="0"/>
              <a:t>Dynamic Analysis [POPL’12]</a:t>
            </a:r>
          </a:p>
          <a:p>
            <a:endParaRPr lang="en-US" dirty="0" smtClean="0"/>
          </a:p>
          <a:p>
            <a:r>
              <a:rPr lang="en-US" dirty="0" smtClean="0"/>
              <a:t>Static Refinement [PLDI’13]</a:t>
            </a:r>
          </a:p>
          <a:p>
            <a:endParaRPr lang="en-US" dirty="0" smtClean="0"/>
          </a:p>
          <a:p>
            <a:r>
              <a:rPr lang="en-US" dirty="0" smtClean="0"/>
              <a:t>Constraint Solving [PLDI’14]</a:t>
            </a:r>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23</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4833346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 Coarsening [POPL’11]</a:t>
            </a:r>
            <a:endParaRPr lang="en-US" dirty="0"/>
          </a:p>
        </p:txBody>
      </p:sp>
      <p:sp>
        <p:nvSpPr>
          <p:cNvPr id="3" name="Content Placeholder 2"/>
          <p:cNvSpPr>
            <a:spLocks noGrp="1"/>
          </p:cNvSpPr>
          <p:nvPr>
            <p:ph idx="1"/>
          </p:nvPr>
        </p:nvSpPr>
        <p:spPr/>
        <p:txBody>
          <a:bodyPr>
            <a:normAutofit/>
          </a:bodyPr>
          <a:lstStyle/>
          <a:p>
            <a:r>
              <a:rPr lang="en-US" dirty="0" smtClean="0"/>
              <a:t>For given p, q: start with finest a, incrementally replace 1’s with 0’s</a:t>
            </a:r>
          </a:p>
          <a:p>
            <a:endParaRPr lang="en-US" dirty="0"/>
          </a:p>
          <a:p>
            <a:r>
              <a:rPr lang="en-US" dirty="0" smtClean="0"/>
              <a:t>Two algorithms:</a:t>
            </a:r>
            <a:endParaRPr lang="en-US" dirty="0"/>
          </a:p>
          <a:p>
            <a:pPr lvl="1"/>
            <a:r>
              <a:rPr lang="en-US" dirty="0" smtClean="0"/>
              <a:t>deterministic vs. randomized</a:t>
            </a:r>
          </a:p>
          <a:p>
            <a:endParaRPr lang="en-US" dirty="0" smtClean="0"/>
          </a:p>
          <a:p>
            <a:r>
              <a:rPr lang="en-US" dirty="0" smtClean="0"/>
              <a:t>In practice, use combination</a:t>
            </a:r>
            <a:br>
              <a:rPr lang="en-US" dirty="0" smtClean="0"/>
            </a:br>
            <a:r>
              <a:rPr lang="en-US" dirty="0" smtClean="0"/>
              <a:t>of the algorithms</a:t>
            </a:r>
          </a:p>
        </p:txBody>
      </p:sp>
      <p:sp>
        <p:nvSpPr>
          <p:cNvPr id="31" name="Diamond 30"/>
          <p:cNvSpPr/>
          <p:nvPr/>
        </p:nvSpPr>
        <p:spPr>
          <a:xfrm>
            <a:off x="4930079" y="2498321"/>
            <a:ext cx="2795269" cy="2496290"/>
          </a:xfrm>
          <a:prstGeom prst="diamond">
            <a:avLst/>
          </a:prstGeom>
          <a:solidFill>
            <a:srgbClr val="FF0000"/>
          </a:solidFill>
          <a:ln w="25400">
            <a:solidFill>
              <a:schemeClr val="tx1"/>
            </a:solidFill>
          </a:ln>
        </p:spPr>
        <p:txBody>
          <a:bodyPr rtlCol="0" anchor="ctr">
            <a:noAutofit/>
          </a:bodyPr>
          <a:lstStyle/>
          <a:p>
            <a:pPr algn="l"/>
            <a:endParaRPr lang="en-US" sz="2000" dirty="0">
              <a:latin typeface="Calibri"/>
            </a:endParaRPr>
          </a:p>
        </p:txBody>
      </p:sp>
      <p:grpSp>
        <p:nvGrpSpPr>
          <p:cNvPr id="7" name="Group 31"/>
          <p:cNvGrpSpPr/>
          <p:nvPr/>
        </p:nvGrpSpPr>
        <p:grpSpPr>
          <a:xfrm>
            <a:off x="5331492" y="2518970"/>
            <a:ext cx="2135909" cy="1171383"/>
            <a:chOff x="3439718" y="1867125"/>
            <a:chExt cx="2135909" cy="1171383"/>
          </a:xfrm>
        </p:grpSpPr>
        <p:sp>
          <p:nvSpPr>
            <p:cNvPr id="33" name="Isosceles Triangle 32"/>
            <p:cNvSpPr/>
            <p:nvPr/>
          </p:nvSpPr>
          <p:spPr>
            <a:xfrm>
              <a:off x="3439718" y="1867125"/>
              <a:ext cx="1999652" cy="886732"/>
            </a:xfrm>
            <a:prstGeom prst="triangle">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4" name="Right Triangle 33"/>
            <p:cNvSpPr/>
            <p:nvPr/>
          </p:nvSpPr>
          <p:spPr>
            <a:xfrm rot="17280000">
              <a:off x="3743525" y="2030353"/>
              <a:ext cx="675880" cy="1146767"/>
            </a:xfrm>
            <a:prstGeom prst="rtTriangle">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sp>
          <p:nvSpPr>
            <p:cNvPr id="35" name="Right Triangle 34"/>
            <p:cNvSpPr/>
            <p:nvPr/>
          </p:nvSpPr>
          <p:spPr>
            <a:xfrm rot="20926938">
              <a:off x="5281367" y="2551867"/>
              <a:ext cx="294260" cy="387047"/>
            </a:xfrm>
            <a:prstGeom prst="rtTriangle">
              <a:avLst/>
            </a:prstGeom>
            <a:solidFill>
              <a:srgbClr val="CCFF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p>
          </p:txBody>
        </p:sp>
        <p:sp>
          <p:nvSpPr>
            <p:cNvPr id="36" name="Rectangle 35"/>
            <p:cNvSpPr/>
            <p:nvPr/>
          </p:nvSpPr>
          <p:spPr>
            <a:xfrm rot="21000000">
              <a:off x="4493010" y="2693252"/>
              <a:ext cx="822960" cy="345256"/>
            </a:xfrm>
            <a:prstGeom prst="rect">
              <a:avLst/>
            </a:prstGeom>
            <a:solidFill>
              <a:srgbClr val="CCFFC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a:p>
          </p:txBody>
        </p:sp>
      </p:grpSp>
      <p:cxnSp>
        <p:nvCxnSpPr>
          <p:cNvPr id="37" name="Straight Connector 36"/>
          <p:cNvCxnSpPr/>
          <p:nvPr/>
        </p:nvCxnSpPr>
        <p:spPr bwMode="auto">
          <a:xfrm>
            <a:off x="5296198" y="3405700"/>
            <a:ext cx="1143000" cy="366744"/>
          </a:xfrm>
          <a:prstGeom prst="line">
            <a:avLst/>
          </a:prstGeom>
          <a:noFill/>
          <a:ln w="25400" cap="flat" cmpd="sng" algn="ctr">
            <a:solidFill>
              <a:schemeClr val="tx1"/>
            </a:solidFill>
            <a:prstDash val="solid"/>
            <a:round/>
            <a:headEnd type="none" w="med" len="med"/>
            <a:tailEnd type="none" w="med" len="med"/>
          </a:ln>
          <a:effectLst/>
        </p:spPr>
      </p:cxnSp>
      <p:cxnSp>
        <p:nvCxnSpPr>
          <p:cNvPr id="38" name="Straight Connector 37"/>
          <p:cNvCxnSpPr/>
          <p:nvPr/>
        </p:nvCxnSpPr>
        <p:spPr bwMode="auto">
          <a:xfrm flipV="1">
            <a:off x="6418549" y="3571620"/>
            <a:ext cx="1112025" cy="200826"/>
          </a:xfrm>
          <a:prstGeom prst="line">
            <a:avLst/>
          </a:prstGeom>
          <a:noFill/>
          <a:ln w="25400" cap="flat" cmpd="sng" algn="ctr">
            <a:solidFill>
              <a:schemeClr val="tx1"/>
            </a:solidFill>
            <a:prstDash val="solid"/>
            <a:round/>
            <a:headEnd type="none" w="med" len="med"/>
            <a:tailEnd type="none" w="med" len="med"/>
          </a:ln>
          <a:effectLst/>
        </p:spPr>
      </p:cxnSp>
      <p:sp>
        <p:nvSpPr>
          <p:cNvPr id="39" name="Rectangle 38"/>
          <p:cNvSpPr/>
          <p:nvPr/>
        </p:nvSpPr>
        <p:spPr>
          <a:xfrm>
            <a:off x="5586105" y="3975919"/>
            <a:ext cx="1323174" cy="400110"/>
          </a:xfrm>
          <a:prstGeom prst="rect">
            <a:avLst/>
          </a:prstGeom>
        </p:spPr>
        <p:txBody>
          <a:bodyPr wrap="none">
            <a:spAutoFit/>
          </a:bodyPr>
          <a:lstStyle/>
          <a:p>
            <a:pPr algn="l"/>
            <a:r>
              <a:rPr lang="en-US" sz="2000" dirty="0" smtClean="0">
                <a:latin typeface="cmsy10"/>
                <a:ea typeface="cmsy10"/>
                <a:cs typeface="cmsy10"/>
              </a:rPr>
              <a:t>:</a:t>
            </a:r>
            <a:r>
              <a:rPr lang="en-US" sz="2000" dirty="0" smtClean="0">
                <a:latin typeface="Calibri"/>
              </a:rPr>
              <a:t> S(p, q, a)</a:t>
            </a:r>
            <a:endParaRPr lang="en-US" sz="2000" dirty="0">
              <a:latin typeface="Calibri"/>
            </a:endParaRPr>
          </a:p>
        </p:txBody>
      </p:sp>
      <p:sp>
        <p:nvSpPr>
          <p:cNvPr id="40" name="Rectangle 39"/>
          <p:cNvSpPr/>
          <p:nvPr/>
        </p:nvSpPr>
        <p:spPr>
          <a:xfrm>
            <a:off x="5807254" y="3080803"/>
            <a:ext cx="1094370" cy="400110"/>
          </a:xfrm>
          <a:prstGeom prst="rect">
            <a:avLst/>
          </a:prstGeom>
        </p:spPr>
        <p:txBody>
          <a:bodyPr wrap="none">
            <a:spAutoFit/>
          </a:bodyPr>
          <a:lstStyle/>
          <a:p>
            <a:pPr algn="l"/>
            <a:r>
              <a:rPr lang="en-US" sz="2000" dirty="0" smtClean="0">
                <a:latin typeface="Calibri"/>
              </a:rPr>
              <a:t>S(p, q, a)</a:t>
            </a:r>
            <a:endParaRPr lang="en-US" sz="2000" dirty="0">
              <a:latin typeface="Calibri"/>
            </a:endParaRPr>
          </a:p>
        </p:txBody>
      </p:sp>
      <p:sp>
        <p:nvSpPr>
          <p:cNvPr id="41" name="Rectangle 40"/>
          <p:cNvSpPr/>
          <p:nvPr/>
        </p:nvSpPr>
        <p:spPr>
          <a:xfrm>
            <a:off x="6012734" y="2047001"/>
            <a:ext cx="1344088" cy="400110"/>
          </a:xfrm>
          <a:prstGeom prst="rect">
            <a:avLst/>
          </a:prstGeom>
        </p:spPr>
        <p:txBody>
          <a:bodyPr wrap="none">
            <a:spAutoFit/>
          </a:bodyPr>
          <a:lstStyle/>
          <a:p>
            <a:pPr algn="ctr"/>
            <a:r>
              <a:rPr lang="en-US" sz="2000" dirty="0" smtClean="0">
                <a:latin typeface="Calibri"/>
                <a:cs typeface="Calibri"/>
              </a:rPr>
              <a:t>1111</a:t>
            </a:r>
            <a:r>
              <a:rPr lang="en-US" sz="2000" dirty="0">
                <a:latin typeface="Calibri"/>
                <a:cs typeface="Calibri"/>
              </a:rPr>
              <a:t> </a:t>
            </a:r>
            <a:r>
              <a:rPr lang="en-US" sz="2000" dirty="0" smtClean="0">
                <a:latin typeface="Calibri"/>
                <a:cs typeface="Calibri"/>
              </a:rPr>
              <a:t>finest</a:t>
            </a:r>
            <a:endParaRPr lang="en-US" sz="2200" dirty="0" smtClean="0">
              <a:latin typeface="Calibri"/>
              <a:cs typeface="Calibri"/>
            </a:endParaRPr>
          </a:p>
        </p:txBody>
      </p:sp>
      <p:sp>
        <p:nvSpPr>
          <p:cNvPr id="42" name="Rectangle 41"/>
          <p:cNvSpPr/>
          <p:nvPr/>
        </p:nvSpPr>
        <p:spPr>
          <a:xfrm>
            <a:off x="7590063" y="3940150"/>
            <a:ext cx="984164" cy="707886"/>
          </a:xfrm>
          <a:prstGeom prst="rect">
            <a:avLst/>
          </a:prstGeom>
        </p:spPr>
        <p:txBody>
          <a:bodyPr wrap="none">
            <a:spAutoFit/>
          </a:bodyPr>
          <a:lstStyle/>
          <a:p>
            <a:pPr algn="ctr"/>
            <a:r>
              <a:rPr lang="en-US" sz="2000" dirty="0" smtClean="0">
                <a:latin typeface="Calibri"/>
                <a:cs typeface="Calibri"/>
              </a:rPr>
              <a:t>0100</a:t>
            </a:r>
            <a:br>
              <a:rPr lang="en-US" sz="2000" dirty="0" smtClean="0">
                <a:latin typeface="Calibri"/>
                <a:cs typeface="Calibri"/>
              </a:rPr>
            </a:br>
            <a:r>
              <a:rPr lang="en-US" sz="2000" dirty="0" smtClean="0">
                <a:latin typeface="Calibri"/>
                <a:cs typeface="Calibri"/>
              </a:rPr>
              <a:t>optimal</a:t>
            </a:r>
            <a:endParaRPr lang="en-US" sz="2200" dirty="0" smtClean="0">
              <a:latin typeface="Calibri"/>
              <a:cs typeface="Calibri"/>
            </a:endParaRPr>
          </a:p>
        </p:txBody>
      </p:sp>
      <p:sp>
        <p:nvSpPr>
          <p:cNvPr id="43" name="Rectangle 42"/>
          <p:cNvSpPr/>
          <p:nvPr/>
        </p:nvSpPr>
        <p:spPr>
          <a:xfrm>
            <a:off x="5979584" y="5008274"/>
            <a:ext cx="1623361" cy="400110"/>
          </a:xfrm>
          <a:prstGeom prst="rect">
            <a:avLst/>
          </a:prstGeom>
        </p:spPr>
        <p:txBody>
          <a:bodyPr wrap="none">
            <a:spAutoFit/>
          </a:bodyPr>
          <a:lstStyle/>
          <a:p>
            <a:pPr algn="ctr"/>
            <a:r>
              <a:rPr lang="en-US" sz="2000" dirty="0" smtClean="0">
                <a:latin typeface="Calibri"/>
                <a:cs typeface="Calibri"/>
              </a:rPr>
              <a:t>0000 coarsest</a:t>
            </a:r>
            <a:endParaRPr lang="en-US" sz="2200" dirty="0" smtClean="0">
              <a:latin typeface="Calibri"/>
              <a:cs typeface="Calibri"/>
            </a:endParaRPr>
          </a:p>
        </p:txBody>
      </p:sp>
      <p:cxnSp>
        <p:nvCxnSpPr>
          <p:cNvPr id="44" name="Curved Connector 43"/>
          <p:cNvCxnSpPr/>
          <p:nvPr/>
        </p:nvCxnSpPr>
        <p:spPr>
          <a:xfrm rot="10800000">
            <a:off x="6408471" y="3765231"/>
            <a:ext cx="1306121" cy="521648"/>
          </a:xfrm>
          <a:prstGeom prst="curvedConnector3">
            <a:avLst/>
          </a:prstGeom>
          <a:ln>
            <a:solidFill>
              <a:schemeClr val="tx1"/>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1" name="Date Placeholder 20"/>
          <p:cNvSpPr>
            <a:spLocks noGrp="1"/>
          </p:cNvSpPr>
          <p:nvPr>
            <p:ph type="dt" sz="half" idx="10"/>
          </p:nvPr>
        </p:nvSpPr>
        <p:spPr/>
        <p:txBody>
          <a:bodyPr/>
          <a:lstStyle/>
          <a:p>
            <a:r>
              <a:rPr lang="en-US" smtClean="0"/>
              <a:t>6/12/2014</a:t>
            </a:r>
            <a:endParaRPr lang="en-US" dirty="0"/>
          </a:p>
        </p:txBody>
      </p:sp>
      <p:sp>
        <p:nvSpPr>
          <p:cNvPr id="22" name="Slide Number Placeholder 21"/>
          <p:cNvSpPr>
            <a:spLocks noGrp="1"/>
          </p:cNvSpPr>
          <p:nvPr>
            <p:ph type="sldNum" sz="quarter" idx="12"/>
          </p:nvPr>
        </p:nvSpPr>
        <p:spPr/>
        <p:txBody>
          <a:bodyPr/>
          <a:lstStyle/>
          <a:p>
            <a:fld id="{1F7DF5D7-FF41-4BF6-8958-28DFF1DB182D}" type="slidenum">
              <a:rPr lang="en-US" smtClean="0"/>
              <a:pPr/>
              <a:t>24</a:t>
            </a:fld>
            <a:endParaRPr lang="en-US" dirty="0"/>
          </a:p>
        </p:txBody>
      </p:sp>
      <p:sp>
        <p:nvSpPr>
          <p:cNvPr id="23" name="Footer Placeholder 22"/>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4505943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Randomized Coarsening Algorithm</a:t>
            </a:r>
            <a:endParaRPr lang="en-US" dirty="0"/>
          </a:p>
        </p:txBody>
      </p:sp>
      <p:sp>
        <p:nvSpPr>
          <p:cNvPr id="6" name="Content Placeholder 2"/>
          <p:cNvSpPr>
            <a:spLocks noGrp="1"/>
          </p:cNvSpPr>
          <p:nvPr>
            <p:ph idx="1"/>
          </p:nvPr>
        </p:nvSpPr>
        <p:spPr>
          <a:xfrm>
            <a:off x="457200" y="1188722"/>
            <a:ext cx="8229600" cy="5068869"/>
          </a:xfrm>
        </p:spPr>
        <p:txBody>
          <a:bodyPr>
            <a:normAutofit/>
          </a:bodyPr>
          <a:lstStyle/>
          <a:p>
            <a:pPr marL="0" indent="0">
              <a:buNone/>
            </a:pPr>
            <a:r>
              <a:rPr lang="en-US" b="1" dirty="0" smtClean="0"/>
              <a:t>a</a:t>
            </a:r>
            <a:r>
              <a:rPr lang="en-US" dirty="0" smtClean="0"/>
              <a:t> </a:t>
            </a:r>
            <a:r>
              <a:rPr lang="en-US" dirty="0" err="1">
                <a:latin typeface="cmsy10"/>
                <a:ea typeface="cmsy10"/>
                <a:cs typeface="cmsy10"/>
              </a:rPr>
              <a:t>Ã</a:t>
            </a:r>
            <a:r>
              <a:rPr lang="en-US" dirty="0" smtClean="0"/>
              <a:t> (1, …, 1)</a:t>
            </a:r>
          </a:p>
          <a:p>
            <a:pPr marL="0" indent="0">
              <a:buNone/>
            </a:pPr>
            <a:r>
              <a:rPr lang="en-US" dirty="0" smtClean="0"/>
              <a:t>Loop:</a:t>
            </a:r>
          </a:p>
          <a:p>
            <a:pPr marL="0" indent="0">
              <a:buNone/>
            </a:pPr>
            <a:r>
              <a:rPr lang="en-US" dirty="0"/>
              <a:t>	</a:t>
            </a:r>
            <a:r>
              <a:rPr lang="en-US" dirty="0" smtClean="0"/>
              <a:t>Remove each component from </a:t>
            </a:r>
            <a:r>
              <a:rPr lang="en-US" b="1" dirty="0" smtClean="0"/>
              <a:t>a</a:t>
            </a:r>
            <a:r>
              <a:rPr lang="en-US" dirty="0" smtClean="0"/>
              <a:t> with probability (1 - </a:t>
            </a:r>
            <a:r>
              <a:rPr lang="en-US" dirty="0" smtClean="0">
                <a:latin typeface="cmmi10"/>
                <a:ea typeface="cmmi10"/>
                <a:cs typeface="cmmi10"/>
              </a:rPr>
              <a:t>®</a:t>
            </a:r>
            <a:r>
              <a:rPr lang="en-US" dirty="0" smtClean="0"/>
              <a:t>)</a:t>
            </a:r>
          </a:p>
          <a:p>
            <a:pPr marL="0" indent="0">
              <a:buNone/>
            </a:pPr>
            <a:r>
              <a:rPr lang="en-US" dirty="0"/>
              <a:t>	</a:t>
            </a:r>
            <a:r>
              <a:rPr lang="en-US" dirty="0" smtClean="0"/>
              <a:t>Run S(p, q, </a:t>
            </a:r>
            <a:r>
              <a:rPr lang="en-US" b="1" dirty="0" smtClean="0"/>
              <a:t>a</a:t>
            </a:r>
            <a:r>
              <a:rPr lang="en-US" dirty="0" smtClean="0"/>
              <a:t>)</a:t>
            </a:r>
          </a:p>
          <a:p>
            <a:pPr marL="0" indent="0">
              <a:buNone/>
            </a:pPr>
            <a:r>
              <a:rPr lang="en-US" dirty="0"/>
              <a:t>	</a:t>
            </a:r>
            <a:r>
              <a:rPr lang="en-US" dirty="0" smtClean="0"/>
              <a:t>If </a:t>
            </a:r>
            <a:r>
              <a:rPr lang="en-US" dirty="0">
                <a:latin typeface="cmsy10"/>
                <a:ea typeface="cmsy10"/>
                <a:cs typeface="cmsy10"/>
              </a:rPr>
              <a:t>:</a:t>
            </a:r>
            <a:r>
              <a:rPr lang="en-US" dirty="0" smtClean="0"/>
              <a:t>S(p, q, </a:t>
            </a:r>
            <a:r>
              <a:rPr lang="en-US" b="1" dirty="0" smtClean="0"/>
              <a:t>a</a:t>
            </a:r>
            <a:r>
              <a:rPr lang="en-US" dirty="0" smtClean="0"/>
              <a:t>) then</a:t>
            </a:r>
            <a:br>
              <a:rPr lang="en-US" dirty="0" smtClean="0"/>
            </a:br>
            <a:r>
              <a:rPr lang="en-US" dirty="0" smtClean="0"/>
              <a:t>                add components back</a:t>
            </a:r>
          </a:p>
          <a:p>
            <a:pPr marL="0" indent="0">
              <a:buNone/>
            </a:pPr>
            <a:r>
              <a:rPr lang="en-US" dirty="0"/>
              <a:t> </a:t>
            </a:r>
            <a:r>
              <a:rPr lang="en-US" dirty="0" smtClean="0"/>
              <a:t>          Else</a:t>
            </a:r>
            <a:br>
              <a:rPr lang="en-US" dirty="0" smtClean="0"/>
            </a:br>
            <a:r>
              <a:rPr lang="en-US" dirty="0" smtClean="0"/>
              <a:t>                remove components permanently</a:t>
            </a:r>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25</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663547331"/>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of Randomized Coarsening</a:t>
            </a:r>
            <a:endParaRPr lang="en-US" dirty="0"/>
          </a:p>
        </p:txBody>
      </p:sp>
      <p:sp>
        <p:nvSpPr>
          <p:cNvPr id="3" name="Content Placeholder 2"/>
          <p:cNvSpPr>
            <a:spLocks noGrp="1"/>
          </p:cNvSpPr>
          <p:nvPr>
            <p:ph idx="1"/>
          </p:nvPr>
        </p:nvSpPr>
        <p:spPr>
          <a:xfrm>
            <a:off x="457200" y="1188722"/>
            <a:ext cx="8229601" cy="4937443"/>
          </a:xfrm>
        </p:spPr>
        <p:txBody>
          <a:bodyPr>
            <a:normAutofit/>
          </a:bodyPr>
          <a:lstStyle/>
          <a:p>
            <a:pPr marL="0" indent="0">
              <a:buNone/>
            </a:pPr>
            <a:r>
              <a:rPr lang="en-US" dirty="0" smtClean="0"/>
              <a:t>Let:</a:t>
            </a:r>
            <a:br>
              <a:rPr lang="en-US" dirty="0" smtClean="0"/>
            </a:br>
            <a:r>
              <a:rPr lang="en-US" dirty="0" smtClean="0"/>
              <a:t>n = </a:t>
            </a:r>
            <a:r>
              <a:rPr lang="en-US" dirty="0"/>
              <a:t>total # </a:t>
            </a:r>
            <a:r>
              <a:rPr lang="en-US" dirty="0" smtClean="0"/>
              <a:t>components</a:t>
            </a:r>
          </a:p>
          <a:p>
            <a:pPr marL="0" indent="0">
              <a:buNone/>
            </a:pPr>
            <a:r>
              <a:rPr lang="en-US" dirty="0" smtClean="0"/>
              <a:t>s = # components in largest optimal abstraction</a:t>
            </a:r>
          </a:p>
          <a:p>
            <a:pPr marL="0" indent="0">
              <a:buNone/>
            </a:pPr>
            <a:endParaRPr lang="en-US" sz="2000" dirty="0"/>
          </a:p>
          <a:p>
            <a:pPr marL="0" indent="0">
              <a:buNone/>
            </a:pPr>
            <a:r>
              <a:rPr lang="en-US" dirty="0" smtClean="0"/>
              <a:t>If set probability </a:t>
            </a:r>
            <a:r>
              <a:rPr lang="en-US" dirty="0" smtClean="0">
                <a:latin typeface="cmmi10"/>
                <a:ea typeface="cmmi10"/>
                <a:cs typeface="cmmi10"/>
              </a:rPr>
              <a:t>®</a:t>
            </a:r>
            <a:r>
              <a:rPr lang="en-US" dirty="0" smtClean="0"/>
              <a:t> = e</a:t>
            </a:r>
            <a:r>
              <a:rPr lang="en-US" baseline="30000" dirty="0" smtClean="0"/>
              <a:t>(-1/s)</a:t>
            </a:r>
            <a:r>
              <a:rPr lang="en-US" dirty="0" smtClean="0"/>
              <a:t> then outputs optimal abstraction in O(s log n) expected time</a:t>
            </a:r>
          </a:p>
          <a:p>
            <a:pPr marL="0" indent="0">
              <a:buNone/>
            </a:pPr>
            <a:endParaRPr lang="en-US" sz="2000" dirty="0" smtClean="0"/>
          </a:p>
          <a:p>
            <a:r>
              <a:rPr lang="en-US" dirty="0" smtClean="0"/>
              <a:t>Significance: s is small, only log dependence</a:t>
            </a:r>
            <a:br>
              <a:rPr lang="en-US" dirty="0" smtClean="0"/>
            </a:br>
            <a:r>
              <a:rPr lang="en-US" dirty="0" smtClean="0"/>
              <a:t>on total # components</a:t>
            </a:r>
            <a:endParaRPr lang="en-US" dirty="0"/>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26</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5798361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Application: Pointer Analysis Abstractions</a:t>
            </a:r>
            <a:endParaRPr lang="en-US" dirty="0"/>
          </a:p>
        </p:txBody>
      </p:sp>
      <p:sp>
        <p:nvSpPr>
          <p:cNvPr id="3" name="Content Placeholder 2"/>
          <p:cNvSpPr>
            <a:spLocks noGrp="1"/>
          </p:cNvSpPr>
          <p:nvPr>
            <p:ph idx="1"/>
          </p:nvPr>
        </p:nvSpPr>
        <p:spPr>
          <a:xfrm>
            <a:off x="457200" y="1045333"/>
            <a:ext cx="8229600" cy="4937443"/>
          </a:xfrm>
        </p:spPr>
        <p:txBody>
          <a:bodyPr/>
          <a:lstStyle/>
          <a:p>
            <a:r>
              <a:rPr lang="en-US" sz="3000" dirty="0" smtClean="0">
                <a:latin typeface="+mn-lt"/>
              </a:rPr>
              <a:t>Client: static </a:t>
            </a:r>
            <a:r>
              <a:rPr lang="en-US" sz="3000" dirty="0" err="1" smtClean="0">
                <a:latin typeface="+mn-lt"/>
              </a:rPr>
              <a:t>datarace</a:t>
            </a:r>
            <a:r>
              <a:rPr lang="en-US" sz="3000" dirty="0" smtClean="0">
                <a:latin typeface="+mn-lt"/>
              </a:rPr>
              <a:t> detector [PLDI’06]</a:t>
            </a:r>
            <a:endParaRPr lang="en-US" sz="3000" dirty="0">
              <a:latin typeface="+mn-lt"/>
            </a:endParaRPr>
          </a:p>
          <a:p>
            <a:pPr lvl="1"/>
            <a:r>
              <a:rPr lang="en-US" dirty="0" smtClean="0">
                <a:latin typeface="+mn-lt"/>
              </a:rPr>
              <a:t>Pointer analysis using k-CFA with heap cloning</a:t>
            </a:r>
          </a:p>
          <a:p>
            <a:pPr lvl="1"/>
            <a:r>
              <a:rPr lang="en-US" dirty="0" smtClean="0">
                <a:latin typeface="+mn-lt"/>
              </a:rPr>
              <a:t>Uses call graph, may-alias, thread-escape, and may-happen-in-parallel analyses</a:t>
            </a:r>
          </a:p>
          <a:p>
            <a:endParaRPr lang="en-US" sz="2400" dirty="0">
              <a:latin typeface="+mn-lt"/>
            </a:endParaRPr>
          </a:p>
          <a:p>
            <a:endParaRPr lang="en-US" sz="2400" dirty="0" smtClean="0">
              <a:latin typeface="+mn-lt"/>
            </a:endParaRPr>
          </a:p>
          <a:p>
            <a:endParaRPr lang="en-US" sz="2400" dirty="0">
              <a:latin typeface="+mn-lt"/>
            </a:endParaRPr>
          </a:p>
          <a:p>
            <a:pPr marL="0" indent="0">
              <a:buNone/>
            </a:pPr>
            <a:endParaRPr lang="en-US" sz="2400" dirty="0">
              <a:latin typeface="+mn-lt"/>
            </a:endParaRPr>
          </a:p>
        </p:txBody>
      </p:sp>
      <p:graphicFrame>
        <p:nvGraphicFramePr>
          <p:cNvPr id="20" name="Table 19"/>
          <p:cNvGraphicFramePr>
            <a:graphicFrameLocks noGrp="1"/>
          </p:cNvGraphicFramePr>
          <p:nvPr>
            <p:extLst>
              <p:ext uri="{D42A27DB-BD31-4B8C-83A1-F6EECF244321}">
                <p14:modId xmlns:p14="http://schemas.microsoft.com/office/powerpoint/2010/main" val="176490997"/>
              </p:ext>
            </p:extLst>
          </p:nvPr>
        </p:nvGraphicFramePr>
        <p:xfrm>
          <a:off x="481407" y="2999293"/>
          <a:ext cx="8122309" cy="2804160"/>
        </p:xfrm>
        <a:graphic>
          <a:graphicData uri="http://schemas.openxmlformats.org/drawingml/2006/table">
            <a:tbl>
              <a:tblPr firstRow="1" bandRow="1">
                <a:tableStyleId>{5C22544A-7EE6-4342-B048-85BDC9FD1C3A}</a:tableStyleId>
              </a:tblPr>
              <a:tblGrid>
                <a:gridCol w="1153729"/>
                <a:gridCol w="911905"/>
                <a:gridCol w="950560"/>
                <a:gridCol w="937413"/>
                <a:gridCol w="917295"/>
                <a:gridCol w="793204"/>
                <a:gridCol w="825882"/>
                <a:gridCol w="833405"/>
                <a:gridCol w="798916"/>
              </a:tblGrid>
              <a:tr h="370840">
                <a:tc rowSpan="2">
                  <a:txBody>
                    <a:bodyPr/>
                    <a:lstStyle/>
                    <a:p>
                      <a:endParaRPr lang="en-US" sz="2200" dirty="0"/>
                    </a:p>
                  </a:txBody>
                  <a:tcPr/>
                </a:tc>
                <a:tc gridSpan="2">
                  <a:txBody>
                    <a:bodyPr/>
                    <a:lstStyle/>
                    <a:p>
                      <a:pPr algn="ctr"/>
                      <a:r>
                        <a:rPr lang="en-US" sz="2200" b="0" dirty="0" smtClean="0"/>
                        <a:t># components</a:t>
                      </a:r>
                      <a:br>
                        <a:rPr lang="en-US" sz="2200" b="0" dirty="0" smtClean="0"/>
                      </a:br>
                      <a:r>
                        <a:rPr lang="en-US" sz="2200" b="0" dirty="0" smtClean="0"/>
                        <a:t>(x 1000)</a:t>
                      </a:r>
                      <a:endParaRPr lang="en-US" sz="2200" b="0" dirty="0"/>
                    </a:p>
                  </a:txBody>
                  <a:tcPr/>
                </a:tc>
                <a:tc hMerge="1">
                  <a:txBody>
                    <a:bodyPr/>
                    <a:lstStyle/>
                    <a:p>
                      <a:endParaRPr lang="en-US" dirty="0"/>
                    </a:p>
                  </a:txBody>
                  <a:tcPr/>
                </a:tc>
                <a:tc gridSpan="6">
                  <a:txBody>
                    <a:bodyPr/>
                    <a:lstStyle/>
                    <a:p>
                      <a:pPr algn="ctr"/>
                      <a:r>
                        <a:rPr lang="en-US" sz="2200" b="0" dirty="0" smtClean="0"/>
                        <a:t># unproven queries (</a:t>
                      </a:r>
                      <a:r>
                        <a:rPr lang="en-US" sz="2200" b="0" dirty="0" err="1" smtClean="0"/>
                        <a:t>dataraces</a:t>
                      </a:r>
                      <a:r>
                        <a:rPr lang="en-US" sz="2200" b="0" dirty="0" smtClean="0"/>
                        <a:t>)</a:t>
                      </a:r>
                      <a:br>
                        <a:rPr lang="en-US" sz="2200" b="0" dirty="0" smtClean="0"/>
                      </a:br>
                      <a:r>
                        <a:rPr lang="en-US" sz="2200" b="0" dirty="0" smtClean="0"/>
                        <a:t>(x 1000)</a:t>
                      </a:r>
                      <a:endParaRPr lang="en-US" sz="2200" b="0" dirty="0"/>
                    </a:p>
                  </a:txBody>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2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2200" dirty="0"/>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pPr algn="ctr"/>
                      <a:endParaRPr lang="en-US" sz="2200" dirty="0"/>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rgbClr r="0" g="0" b="0"/>
                      </a:solidFill>
                      <a:prstDash val="solid"/>
                      <a:round/>
                      <a:headEnd type="none" w="med" len="med"/>
                      <a:tailEnd type="none" w="med" len="med"/>
                    </a:lnB>
                  </a:tcPr>
                </a:tc>
              </a:tr>
              <a:tr h="370840">
                <a:tc vMerge="1">
                  <a:txBody>
                    <a:bodyPr/>
                    <a:lstStyle/>
                    <a:p>
                      <a:endParaRPr lang="en-US" sz="2200" dirty="0"/>
                    </a:p>
                  </a:txBody>
                  <a:tcP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200" dirty="0" err="1" smtClean="0"/>
                        <a:t>alloc</a:t>
                      </a:r>
                      <a:r>
                        <a:rPr lang="en-US" sz="2200" dirty="0" smtClean="0"/>
                        <a:t> sites</a:t>
                      </a:r>
                      <a:endParaRPr lang="en-US" sz="2200" dirty="0"/>
                    </a:p>
                  </a:txBody>
                  <a:tcPr/>
                </a:tc>
                <a:tc>
                  <a:txBody>
                    <a:bodyPr/>
                    <a:lstStyle/>
                    <a:p>
                      <a:pPr algn="ctr"/>
                      <a:r>
                        <a:rPr lang="en-US" sz="2200" baseline="0" dirty="0" smtClean="0"/>
                        <a:t>call sites</a:t>
                      </a:r>
                      <a:endParaRPr lang="en-US" sz="2200" dirty="0"/>
                    </a:p>
                  </a:txBody>
                  <a:tcPr/>
                </a:tc>
                <a:tc>
                  <a:txBody>
                    <a:bodyPr/>
                    <a:lstStyle/>
                    <a:p>
                      <a:pPr algn="ctr"/>
                      <a:r>
                        <a:rPr lang="en-US" sz="2200" dirty="0" smtClean="0"/>
                        <a:t>0-CFA</a:t>
                      </a:r>
                      <a:endParaRPr lang="en-US" sz="2200" dirty="0"/>
                    </a:p>
                  </a:txBody>
                  <a:tcPr/>
                </a:tc>
                <a:tc>
                  <a:txBody>
                    <a:bodyPr/>
                    <a:lstStyle/>
                    <a:p>
                      <a:pPr algn="ctr"/>
                      <a:r>
                        <a:rPr lang="en-US" sz="2200" dirty="0" smtClean="0"/>
                        <a:t>1-CFA</a:t>
                      </a:r>
                      <a:endParaRPr lang="en-US" sz="2200" dirty="0"/>
                    </a:p>
                  </a:txBody>
                  <a:tcPr/>
                </a:tc>
                <a:tc>
                  <a:txBody>
                    <a:bodyPr/>
                    <a:lstStyle/>
                    <a:p>
                      <a:pPr algn="ctr"/>
                      <a:r>
                        <a:rPr lang="en-US" sz="2200" b="1" dirty="0" smtClean="0"/>
                        <a:t>diff</a:t>
                      </a:r>
                      <a:endParaRPr lang="en-US" sz="2200" b="1" dirty="0"/>
                    </a:p>
                  </a:txBody>
                  <a:tcPr/>
                </a:tc>
                <a:tc>
                  <a:txBody>
                    <a:bodyPr/>
                    <a:lstStyle/>
                    <a:p>
                      <a:pPr algn="ctr"/>
                      <a:r>
                        <a:rPr lang="en-US" sz="2200" dirty="0" smtClean="0"/>
                        <a:t>1-obj</a:t>
                      </a:r>
                      <a:endParaRPr lang="en-US" sz="2200" dirty="0"/>
                    </a:p>
                  </a:txBody>
                  <a:tcPr/>
                </a:tc>
                <a:tc>
                  <a:txBody>
                    <a:bodyPr/>
                    <a:lstStyle/>
                    <a:p>
                      <a:pPr algn="ctr"/>
                      <a:r>
                        <a:rPr lang="en-US" sz="2200" dirty="0" smtClean="0"/>
                        <a:t>2-obj</a:t>
                      </a:r>
                      <a:endParaRPr lang="en-US" sz="2200" dirty="0"/>
                    </a:p>
                  </a:txBody>
                  <a:tcPr/>
                </a:tc>
                <a:tc>
                  <a:txBody>
                    <a:bodyPr/>
                    <a:lstStyle/>
                    <a:p>
                      <a:pPr algn="ctr"/>
                      <a:r>
                        <a:rPr lang="en-US" sz="2200" b="1" dirty="0" smtClean="0"/>
                        <a:t>diff</a:t>
                      </a:r>
                      <a:endParaRPr lang="en-US" sz="2200" b="1" dirty="0"/>
                    </a:p>
                  </a:txBody>
                  <a:tcPr/>
                </a:tc>
              </a:tr>
              <a:tr h="370840">
                <a:tc>
                  <a:txBody>
                    <a:bodyPr/>
                    <a:lstStyle/>
                    <a:p>
                      <a:pPr algn="l"/>
                      <a:r>
                        <a:rPr lang="en-US" sz="2200" dirty="0" err="1" smtClean="0"/>
                        <a:t>hedc</a:t>
                      </a:r>
                      <a:endParaRPr lang="en-US" sz="2200" dirty="0"/>
                    </a:p>
                  </a:txBody>
                  <a:tcPr/>
                </a:tc>
                <a:tc>
                  <a:txBody>
                    <a:bodyPr/>
                    <a:lstStyle/>
                    <a:p>
                      <a:pPr algn="r"/>
                      <a:r>
                        <a:rPr lang="en-US" sz="2200" dirty="0" smtClean="0"/>
                        <a:t>1.6</a:t>
                      </a:r>
                      <a:endParaRPr lang="en-US" sz="2200" dirty="0"/>
                    </a:p>
                  </a:txBody>
                  <a:tcPr/>
                </a:tc>
                <a:tc>
                  <a:txBody>
                    <a:bodyPr/>
                    <a:lstStyle/>
                    <a:p>
                      <a:pPr algn="r"/>
                      <a:r>
                        <a:rPr lang="en-US" sz="2200" dirty="0" smtClean="0"/>
                        <a:t>7.2</a:t>
                      </a:r>
                      <a:endParaRPr lang="en-US" sz="2200" dirty="0"/>
                    </a:p>
                  </a:txBody>
                  <a:tcPr/>
                </a:tc>
                <a:tc>
                  <a:txBody>
                    <a:bodyPr/>
                    <a:lstStyle/>
                    <a:p>
                      <a:pPr algn="r"/>
                      <a:r>
                        <a:rPr lang="en-US" sz="2200" dirty="0" smtClean="0"/>
                        <a:t>21.3</a:t>
                      </a:r>
                      <a:endParaRPr lang="en-US" sz="2200" dirty="0"/>
                    </a:p>
                  </a:txBody>
                  <a:tcPr/>
                </a:tc>
                <a:tc>
                  <a:txBody>
                    <a:bodyPr/>
                    <a:lstStyle/>
                    <a:p>
                      <a:pPr algn="r"/>
                      <a:r>
                        <a:rPr lang="en-US" sz="2200" dirty="0" smtClean="0"/>
                        <a:t>17.8</a:t>
                      </a:r>
                      <a:endParaRPr lang="en-US" sz="2200" dirty="0"/>
                    </a:p>
                  </a:txBody>
                  <a:tcPr/>
                </a:tc>
                <a:tc>
                  <a:txBody>
                    <a:bodyPr/>
                    <a:lstStyle/>
                    <a:p>
                      <a:pPr algn="r"/>
                      <a:r>
                        <a:rPr lang="en-US" sz="2200" b="1" dirty="0" smtClean="0"/>
                        <a:t>3.5</a:t>
                      </a:r>
                      <a:endParaRPr lang="en-US" sz="2200" b="1" dirty="0"/>
                    </a:p>
                  </a:txBody>
                  <a:tcPr/>
                </a:tc>
                <a:tc>
                  <a:txBody>
                    <a:bodyPr/>
                    <a:lstStyle/>
                    <a:p>
                      <a:pPr algn="r"/>
                      <a:r>
                        <a:rPr lang="en-US" sz="2200" dirty="0" smtClean="0"/>
                        <a:t>17.1</a:t>
                      </a:r>
                      <a:endParaRPr lang="en-US" sz="2200" dirty="0"/>
                    </a:p>
                  </a:txBody>
                  <a:tcPr/>
                </a:tc>
                <a:tc>
                  <a:txBody>
                    <a:bodyPr/>
                    <a:lstStyle/>
                    <a:p>
                      <a:pPr algn="r"/>
                      <a:r>
                        <a:rPr lang="en-US" sz="2200" dirty="0" smtClean="0"/>
                        <a:t>16.1</a:t>
                      </a:r>
                      <a:endParaRPr lang="en-US" sz="2200" dirty="0"/>
                    </a:p>
                  </a:txBody>
                  <a:tcPr/>
                </a:tc>
                <a:tc>
                  <a:txBody>
                    <a:bodyPr/>
                    <a:lstStyle/>
                    <a:p>
                      <a:pPr algn="r"/>
                      <a:r>
                        <a:rPr lang="en-US" sz="2200" b="1" dirty="0" smtClean="0"/>
                        <a:t>1.0</a:t>
                      </a:r>
                      <a:endParaRPr lang="en-US" sz="2200" b="1" dirty="0"/>
                    </a:p>
                  </a:txBody>
                  <a:tcPr/>
                </a:tc>
              </a:tr>
              <a:tr h="370840">
                <a:tc>
                  <a:txBody>
                    <a:bodyPr/>
                    <a:lstStyle/>
                    <a:p>
                      <a:pPr algn="l"/>
                      <a:r>
                        <a:rPr lang="en-US" sz="2200" dirty="0" err="1" smtClean="0"/>
                        <a:t>weblech</a:t>
                      </a:r>
                      <a:endParaRPr lang="en-US" sz="2200" dirty="0"/>
                    </a:p>
                  </a:txBody>
                  <a:tcPr/>
                </a:tc>
                <a:tc>
                  <a:txBody>
                    <a:bodyPr/>
                    <a:lstStyle/>
                    <a:p>
                      <a:pPr algn="r"/>
                      <a:r>
                        <a:rPr lang="en-US" sz="2200" dirty="0" smtClean="0"/>
                        <a:t>2.6</a:t>
                      </a:r>
                      <a:endParaRPr lang="en-US" sz="2200" dirty="0"/>
                    </a:p>
                  </a:txBody>
                  <a:tcPr/>
                </a:tc>
                <a:tc>
                  <a:txBody>
                    <a:bodyPr/>
                    <a:lstStyle/>
                    <a:p>
                      <a:pPr algn="r"/>
                      <a:r>
                        <a:rPr lang="en-US" sz="2200" dirty="0" smtClean="0"/>
                        <a:t>12.4</a:t>
                      </a:r>
                      <a:endParaRPr lang="en-US" sz="2200" dirty="0"/>
                    </a:p>
                  </a:txBody>
                  <a:tcPr/>
                </a:tc>
                <a:tc>
                  <a:txBody>
                    <a:bodyPr/>
                    <a:lstStyle/>
                    <a:p>
                      <a:pPr algn="r"/>
                      <a:r>
                        <a:rPr lang="en-US" sz="2200" dirty="0" smtClean="0"/>
                        <a:t>27.9</a:t>
                      </a:r>
                      <a:endParaRPr lang="en-US" sz="2200" dirty="0"/>
                    </a:p>
                  </a:txBody>
                  <a:tcPr/>
                </a:tc>
                <a:tc>
                  <a:txBody>
                    <a:bodyPr/>
                    <a:lstStyle/>
                    <a:p>
                      <a:pPr algn="r"/>
                      <a:r>
                        <a:rPr lang="en-US" sz="2200" dirty="0" smtClean="0"/>
                        <a:t>8.2</a:t>
                      </a:r>
                      <a:endParaRPr lang="en-US" sz="2200" dirty="0"/>
                    </a:p>
                  </a:txBody>
                  <a:tcPr/>
                </a:tc>
                <a:tc>
                  <a:txBody>
                    <a:bodyPr/>
                    <a:lstStyle/>
                    <a:p>
                      <a:pPr algn="r"/>
                      <a:r>
                        <a:rPr lang="en-US" sz="2200" b="1" dirty="0" smtClean="0"/>
                        <a:t>19.7</a:t>
                      </a:r>
                      <a:endParaRPr lang="en-US" sz="2200" b="1" dirty="0"/>
                    </a:p>
                  </a:txBody>
                  <a:tcPr/>
                </a:tc>
                <a:tc>
                  <a:txBody>
                    <a:bodyPr/>
                    <a:lstStyle/>
                    <a:p>
                      <a:pPr algn="r"/>
                      <a:r>
                        <a:rPr lang="en-US" sz="2200" dirty="0" smtClean="0"/>
                        <a:t>8.1</a:t>
                      </a:r>
                      <a:endParaRPr lang="en-US" sz="2200" dirty="0"/>
                    </a:p>
                  </a:txBody>
                  <a:tcPr/>
                </a:tc>
                <a:tc>
                  <a:txBody>
                    <a:bodyPr/>
                    <a:lstStyle/>
                    <a:p>
                      <a:pPr algn="r"/>
                      <a:r>
                        <a:rPr lang="en-US" sz="2200" dirty="0" smtClean="0"/>
                        <a:t>5.5</a:t>
                      </a:r>
                      <a:endParaRPr lang="en-US" sz="2200" dirty="0"/>
                    </a:p>
                  </a:txBody>
                  <a:tcPr/>
                </a:tc>
                <a:tc>
                  <a:txBody>
                    <a:bodyPr/>
                    <a:lstStyle/>
                    <a:p>
                      <a:pPr algn="r"/>
                      <a:r>
                        <a:rPr lang="en-US" sz="2200" b="1" dirty="0" smtClean="0"/>
                        <a:t>2.5</a:t>
                      </a:r>
                      <a:endParaRPr lang="en-US" sz="2200" b="1" dirty="0"/>
                    </a:p>
                  </a:txBody>
                  <a:tcPr/>
                </a:tc>
              </a:tr>
              <a:tr h="370840">
                <a:tc>
                  <a:txBody>
                    <a:bodyPr/>
                    <a:lstStyle/>
                    <a:p>
                      <a:pPr algn="l"/>
                      <a:r>
                        <a:rPr lang="en-US" sz="2200" dirty="0" err="1" smtClean="0"/>
                        <a:t>lusearch</a:t>
                      </a:r>
                      <a:endParaRPr lang="en-US" sz="2200" dirty="0"/>
                    </a:p>
                  </a:txBody>
                  <a:tcPr/>
                </a:tc>
                <a:tc>
                  <a:txBody>
                    <a:bodyPr/>
                    <a:lstStyle/>
                    <a:p>
                      <a:pPr algn="r"/>
                      <a:r>
                        <a:rPr lang="en-US" sz="2200" dirty="0" smtClean="0"/>
                        <a:t>2.9</a:t>
                      </a:r>
                      <a:endParaRPr lang="en-US" sz="2200" dirty="0"/>
                    </a:p>
                  </a:txBody>
                  <a:tcPr/>
                </a:tc>
                <a:tc>
                  <a:txBody>
                    <a:bodyPr/>
                    <a:lstStyle/>
                    <a:p>
                      <a:pPr algn="r"/>
                      <a:r>
                        <a:rPr lang="en-US" sz="2200" dirty="0" smtClean="0"/>
                        <a:t>13.9</a:t>
                      </a:r>
                      <a:endParaRPr lang="en-US" sz="2200" dirty="0"/>
                    </a:p>
                  </a:txBody>
                  <a:tcPr/>
                </a:tc>
                <a:tc>
                  <a:txBody>
                    <a:bodyPr/>
                    <a:lstStyle/>
                    <a:p>
                      <a:pPr algn="r"/>
                      <a:r>
                        <a:rPr lang="en-US" sz="2200" dirty="0" smtClean="0"/>
                        <a:t>37.6</a:t>
                      </a:r>
                      <a:endParaRPr lang="en-US" sz="2200" dirty="0"/>
                    </a:p>
                  </a:txBody>
                  <a:tcPr/>
                </a:tc>
                <a:tc>
                  <a:txBody>
                    <a:bodyPr/>
                    <a:lstStyle/>
                    <a:p>
                      <a:pPr algn="r"/>
                      <a:r>
                        <a:rPr lang="en-US" sz="2200" dirty="0" smtClean="0"/>
                        <a:t>31.9</a:t>
                      </a:r>
                      <a:endParaRPr lang="en-US" sz="2200" dirty="0"/>
                    </a:p>
                  </a:txBody>
                  <a:tcPr/>
                </a:tc>
                <a:tc>
                  <a:txBody>
                    <a:bodyPr/>
                    <a:lstStyle/>
                    <a:p>
                      <a:pPr algn="r"/>
                      <a:r>
                        <a:rPr lang="en-US" sz="2200" b="1" dirty="0" smtClean="0"/>
                        <a:t>5.7</a:t>
                      </a:r>
                      <a:endParaRPr lang="en-US" sz="2200" b="1" dirty="0"/>
                    </a:p>
                  </a:txBody>
                  <a:tcPr/>
                </a:tc>
                <a:tc>
                  <a:txBody>
                    <a:bodyPr/>
                    <a:lstStyle/>
                    <a:p>
                      <a:pPr algn="r"/>
                      <a:r>
                        <a:rPr lang="en-US" sz="2200" dirty="0" smtClean="0"/>
                        <a:t>31.4</a:t>
                      </a:r>
                      <a:endParaRPr lang="en-US" sz="2200" dirty="0"/>
                    </a:p>
                  </a:txBody>
                  <a:tcPr/>
                </a:tc>
                <a:tc>
                  <a:txBody>
                    <a:bodyPr/>
                    <a:lstStyle/>
                    <a:p>
                      <a:pPr algn="r"/>
                      <a:r>
                        <a:rPr lang="en-US" sz="2200" dirty="0" smtClean="0"/>
                        <a:t>20.9</a:t>
                      </a:r>
                      <a:endParaRPr lang="en-US" sz="2200" dirty="0"/>
                    </a:p>
                  </a:txBody>
                  <a:tcPr/>
                </a:tc>
                <a:tc>
                  <a:txBody>
                    <a:bodyPr/>
                    <a:lstStyle/>
                    <a:p>
                      <a:pPr algn="r"/>
                      <a:r>
                        <a:rPr lang="en-US" sz="2200" b="1" dirty="0" smtClean="0"/>
                        <a:t>10.5</a:t>
                      </a:r>
                      <a:endParaRPr lang="en-US" sz="2200" b="1" dirty="0"/>
                    </a:p>
                  </a:txBody>
                  <a:tcPr/>
                </a:tc>
              </a:tr>
            </a:tbl>
          </a:graphicData>
        </a:graphic>
      </p:graphicFrame>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27</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4019156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Experimental Results: All Queries</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021640309"/>
              </p:ext>
            </p:extLst>
          </p:nvPr>
        </p:nvGraphicFramePr>
        <p:xfrm>
          <a:off x="1024253" y="1157289"/>
          <a:ext cx="7078725" cy="2283443"/>
        </p:xfrm>
        <a:graphic>
          <a:graphicData uri="http://schemas.openxmlformats.org/drawingml/2006/table">
            <a:tbl>
              <a:tblPr firstRow="1" bandRow="1">
                <a:tableStyleId>{5C22544A-7EE6-4342-B048-85BDC9FD1C3A}</a:tableStyleId>
              </a:tblPr>
              <a:tblGrid>
                <a:gridCol w="1423708"/>
                <a:gridCol w="1853894"/>
                <a:gridCol w="1884622"/>
                <a:gridCol w="1916501"/>
              </a:tblGrid>
              <a:tr h="851975">
                <a:tc>
                  <a:txBody>
                    <a:bodyPr/>
                    <a:lstStyle/>
                    <a:p>
                      <a:pPr algn="ctr"/>
                      <a:r>
                        <a:rPr lang="en-US" sz="2200" b="0" dirty="0" smtClean="0"/>
                        <a:t>K-CFA</a:t>
                      </a:r>
                      <a:endParaRPr lang="en-US" sz="22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u="none" strike="noStrike" kern="1200" cap="none" spc="0" normalizeH="0" baseline="0" noProof="0" dirty="0" smtClean="0">
                          <a:ln>
                            <a:noFill/>
                          </a:ln>
                          <a:effectLst/>
                          <a:uLnTx/>
                          <a:uFillTx/>
                        </a:rPr>
                        <a:t># components</a:t>
                      </a:r>
                      <a:br>
                        <a:rPr kumimoji="0" lang="en-US" sz="2200" b="0" u="none" strike="noStrike" kern="1200" cap="none" spc="0" normalizeH="0" baseline="0" noProof="0" dirty="0" smtClean="0">
                          <a:ln>
                            <a:noFill/>
                          </a:ln>
                          <a:effectLst/>
                          <a:uLnTx/>
                          <a:uFillTx/>
                        </a:rPr>
                      </a:br>
                      <a:r>
                        <a:rPr kumimoji="0" lang="en-US" sz="2200" b="0" u="none" strike="noStrike" kern="1200" cap="none" spc="0" normalizeH="0" baseline="0" noProof="0" dirty="0" smtClean="0">
                          <a:ln>
                            <a:noFill/>
                          </a:ln>
                          <a:effectLst/>
                          <a:uLnTx/>
                          <a:uFillTx/>
                        </a:rPr>
                        <a:t>(x 1000)</a:t>
                      </a:r>
                      <a:endParaRPr kumimoji="0" lang="en-US" sz="22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algn="ctr"/>
                      <a:r>
                        <a:rPr lang="en-US" sz="2200" b="0" dirty="0" err="1" smtClean="0"/>
                        <a:t>BasicRefine</a:t>
                      </a:r>
                      <a:r>
                        <a:rPr lang="en-US" sz="2200" b="0" dirty="0" smtClean="0"/>
                        <a:t/>
                      </a:r>
                      <a:br>
                        <a:rPr lang="en-US" sz="2200" b="0" dirty="0" smtClean="0"/>
                      </a:br>
                      <a:r>
                        <a:rPr lang="en-US" sz="2200" b="0" dirty="0" smtClean="0"/>
                        <a:t>(x 1000)</a:t>
                      </a:r>
                      <a:endParaRPr lang="en-US" sz="2200" b="0" dirty="0"/>
                    </a:p>
                  </a:txBody>
                  <a:tcPr/>
                </a:tc>
                <a:tc>
                  <a:txBody>
                    <a:bodyPr/>
                    <a:lstStyle/>
                    <a:p>
                      <a:pPr algn="ctr"/>
                      <a:r>
                        <a:rPr lang="en-US" sz="2200" b="0" dirty="0" err="1" smtClean="0"/>
                        <a:t>ActiveCoarsen</a:t>
                      </a:r>
                      <a:endParaRPr lang="en-US" sz="2200" b="0" dirty="0"/>
                    </a:p>
                  </a:txBody>
                  <a:tcPr/>
                </a:tc>
              </a:tr>
              <a:tr h="477156">
                <a:tc>
                  <a:txBody>
                    <a:bodyPr/>
                    <a:lstStyle/>
                    <a:p>
                      <a:pPr algn="l"/>
                      <a:r>
                        <a:rPr lang="en-US" sz="2200" dirty="0" err="1" smtClean="0"/>
                        <a:t>hedc</a:t>
                      </a:r>
                      <a:endParaRPr lang="en-US" sz="2200" dirty="0"/>
                    </a:p>
                  </a:txBody>
                  <a:tcPr/>
                </a:tc>
                <a:tc>
                  <a:txBody>
                    <a:bodyPr/>
                    <a:lstStyle/>
                    <a:p>
                      <a:pPr algn="r"/>
                      <a:r>
                        <a:rPr lang="en-US" sz="2200" dirty="0" smtClean="0"/>
                        <a:t>8.8</a:t>
                      </a:r>
                      <a:endParaRPr lang="en-US" sz="2200" dirty="0"/>
                    </a:p>
                  </a:txBody>
                  <a:tcPr/>
                </a:tc>
                <a:tc>
                  <a:txBody>
                    <a:bodyPr/>
                    <a:lstStyle/>
                    <a:p>
                      <a:pPr algn="r"/>
                      <a:r>
                        <a:rPr lang="en-US" sz="2200" dirty="0" smtClean="0"/>
                        <a:t>7.2 (83%)</a:t>
                      </a:r>
                      <a:endParaRPr lang="en-US" sz="2200" dirty="0"/>
                    </a:p>
                  </a:txBody>
                  <a:tcPr/>
                </a:tc>
                <a:tc>
                  <a:txBody>
                    <a:bodyPr/>
                    <a:lstStyle/>
                    <a:p>
                      <a:pPr algn="r"/>
                      <a:r>
                        <a:rPr lang="en-US" sz="2200" dirty="0" smtClean="0"/>
                        <a:t>90 (1.0%)</a:t>
                      </a:r>
                      <a:endParaRPr lang="en-US" sz="2200" dirty="0"/>
                    </a:p>
                  </a:txBody>
                  <a:tcPr/>
                </a:tc>
              </a:tr>
              <a:tr h="477156">
                <a:tc>
                  <a:txBody>
                    <a:bodyPr/>
                    <a:lstStyle/>
                    <a:p>
                      <a:pPr algn="l"/>
                      <a:r>
                        <a:rPr lang="en-US" sz="2200" dirty="0" err="1" smtClean="0"/>
                        <a:t>weblech</a:t>
                      </a:r>
                      <a:endParaRPr lang="en-US" sz="2200" dirty="0"/>
                    </a:p>
                  </a:txBody>
                  <a:tcPr/>
                </a:tc>
                <a:tc>
                  <a:txBody>
                    <a:bodyPr/>
                    <a:lstStyle/>
                    <a:p>
                      <a:pPr algn="r"/>
                      <a:r>
                        <a:rPr lang="en-US" sz="2200" dirty="0" smtClean="0"/>
                        <a:t>15.0</a:t>
                      </a:r>
                      <a:endParaRPr lang="en-US" sz="2200" dirty="0"/>
                    </a:p>
                  </a:txBody>
                  <a:tcPr/>
                </a:tc>
                <a:tc>
                  <a:txBody>
                    <a:bodyPr/>
                    <a:lstStyle/>
                    <a:p>
                      <a:pPr algn="r"/>
                      <a:r>
                        <a:rPr lang="en-US" sz="2200" dirty="0" smtClean="0"/>
                        <a:t>12.7</a:t>
                      </a:r>
                      <a:r>
                        <a:rPr lang="en-US" sz="2200" baseline="0" dirty="0" smtClean="0"/>
                        <a:t> (85%)</a:t>
                      </a:r>
                      <a:endParaRPr lang="en-US" sz="2200" dirty="0"/>
                    </a:p>
                  </a:txBody>
                  <a:tcPr/>
                </a:tc>
                <a:tc>
                  <a:txBody>
                    <a:bodyPr/>
                    <a:lstStyle/>
                    <a:p>
                      <a:pPr algn="r"/>
                      <a:r>
                        <a:rPr lang="en-US" sz="2200" dirty="0" smtClean="0"/>
                        <a:t>157 (1.0%)</a:t>
                      </a:r>
                      <a:endParaRPr lang="en-US" sz="2200" dirty="0"/>
                    </a:p>
                  </a:txBody>
                  <a:tcPr/>
                </a:tc>
              </a:tr>
              <a:tr h="477156">
                <a:tc>
                  <a:txBody>
                    <a:bodyPr/>
                    <a:lstStyle/>
                    <a:p>
                      <a:pPr algn="l"/>
                      <a:r>
                        <a:rPr lang="en-US" sz="2200" dirty="0" err="1" smtClean="0"/>
                        <a:t>lusearch</a:t>
                      </a:r>
                      <a:endParaRPr lang="en-US" sz="2200" dirty="0"/>
                    </a:p>
                  </a:txBody>
                  <a:tcPr/>
                </a:tc>
                <a:tc>
                  <a:txBody>
                    <a:bodyPr/>
                    <a:lstStyle/>
                    <a:p>
                      <a:pPr algn="r"/>
                      <a:r>
                        <a:rPr lang="en-US" sz="2200" dirty="0" smtClean="0"/>
                        <a:t>16.8</a:t>
                      </a:r>
                      <a:endParaRPr lang="en-US" sz="2200" dirty="0"/>
                    </a:p>
                  </a:txBody>
                  <a:tcPr/>
                </a:tc>
                <a:tc>
                  <a:txBody>
                    <a:bodyPr/>
                    <a:lstStyle/>
                    <a:p>
                      <a:pPr algn="r"/>
                      <a:r>
                        <a:rPr lang="en-US" sz="2200" dirty="0" smtClean="0"/>
                        <a:t>14.9</a:t>
                      </a:r>
                      <a:r>
                        <a:rPr lang="en-US" sz="2200" baseline="0" dirty="0" smtClean="0"/>
                        <a:t> (88%)</a:t>
                      </a:r>
                      <a:endParaRPr lang="en-US" sz="2200" dirty="0"/>
                    </a:p>
                  </a:txBody>
                  <a:tcPr/>
                </a:tc>
                <a:tc>
                  <a:txBody>
                    <a:bodyPr/>
                    <a:lstStyle/>
                    <a:p>
                      <a:pPr algn="r"/>
                      <a:r>
                        <a:rPr lang="en-US" sz="2200" dirty="0" smtClean="0"/>
                        <a:t>250 (1.5%)</a:t>
                      </a:r>
                      <a:endParaRPr lang="en-US" sz="2200"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49735253"/>
              </p:ext>
            </p:extLst>
          </p:nvPr>
        </p:nvGraphicFramePr>
        <p:xfrm>
          <a:off x="1023008" y="3859837"/>
          <a:ext cx="7078725" cy="2193468"/>
        </p:xfrm>
        <a:graphic>
          <a:graphicData uri="http://schemas.openxmlformats.org/drawingml/2006/table">
            <a:tbl>
              <a:tblPr firstRow="1" bandRow="1">
                <a:tableStyleId>{5C22544A-7EE6-4342-B048-85BDC9FD1C3A}</a:tableStyleId>
              </a:tblPr>
              <a:tblGrid>
                <a:gridCol w="1423708"/>
                <a:gridCol w="1853894"/>
                <a:gridCol w="1884622"/>
                <a:gridCol w="1916501"/>
              </a:tblGrid>
              <a:tr h="669030">
                <a:tc>
                  <a:txBody>
                    <a:bodyPr/>
                    <a:lstStyle/>
                    <a:p>
                      <a:pPr algn="ctr"/>
                      <a:r>
                        <a:rPr lang="en-US" sz="2200" b="0" dirty="0" smtClean="0"/>
                        <a:t>K-</a:t>
                      </a:r>
                      <a:r>
                        <a:rPr lang="en-US" sz="2200" b="0" dirty="0" err="1" smtClean="0"/>
                        <a:t>obj</a:t>
                      </a:r>
                      <a:endParaRPr lang="en-US" sz="2200" b="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200" b="0" u="none" strike="noStrike" kern="1200" cap="none" spc="0" normalizeH="0" baseline="0" noProof="0" dirty="0" smtClean="0">
                          <a:ln>
                            <a:noFill/>
                          </a:ln>
                          <a:effectLst/>
                          <a:uLnTx/>
                          <a:uFillTx/>
                        </a:rPr>
                        <a:t># components</a:t>
                      </a:r>
                      <a:br>
                        <a:rPr kumimoji="0" lang="en-US" sz="2200" b="0" u="none" strike="noStrike" kern="1200" cap="none" spc="0" normalizeH="0" baseline="0" noProof="0" dirty="0" smtClean="0">
                          <a:ln>
                            <a:noFill/>
                          </a:ln>
                          <a:effectLst/>
                          <a:uLnTx/>
                          <a:uFillTx/>
                        </a:rPr>
                      </a:br>
                      <a:r>
                        <a:rPr kumimoji="0" lang="en-US" sz="2200" b="0" u="none" strike="noStrike" kern="1200" cap="none" spc="0" normalizeH="0" baseline="0" noProof="0" dirty="0" smtClean="0">
                          <a:ln>
                            <a:noFill/>
                          </a:ln>
                          <a:effectLst/>
                          <a:uLnTx/>
                          <a:uFillTx/>
                        </a:rPr>
                        <a:t>(x 1000)</a:t>
                      </a:r>
                      <a:endParaRPr kumimoji="0" lang="en-US" sz="2200" b="0" i="0" u="none" strike="noStrike" kern="1200" cap="none" spc="0" normalizeH="0" baseline="0" noProof="0" dirty="0" smtClean="0">
                        <a:ln>
                          <a:noFill/>
                        </a:ln>
                        <a:solidFill>
                          <a:prstClr val="black"/>
                        </a:solidFill>
                        <a:effectLst/>
                        <a:uLnTx/>
                        <a:uFillTx/>
                        <a:latin typeface="+mn-lt"/>
                        <a:ea typeface="+mn-ea"/>
                        <a:cs typeface="+mn-cs"/>
                      </a:endParaRPr>
                    </a:p>
                  </a:txBody>
                  <a:tcPr/>
                </a:tc>
                <a:tc>
                  <a:txBody>
                    <a:bodyPr/>
                    <a:lstStyle/>
                    <a:p>
                      <a:pPr algn="ctr"/>
                      <a:r>
                        <a:rPr lang="en-US" sz="2200" b="0" dirty="0" err="1" smtClean="0"/>
                        <a:t>BasicRefine</a:t>
                      </a:r>
                      <a:r>
                        <a:rPr lang="en-US" sz="2200" b="0" dirty="0" smtClean="0"/>
                        <a:t/>
                      </a:r>
                      <a:br>
                        <a:rPr lang="en-US" sz="2200" b="0" dirty="0" smtClean="0"/>
                      </a:br>
                      <a:r>
                        <a:rPr lang="en-US" sz="2200" b="0" dirty="0" smtClean="0"/>
                        <a:t>(x 1000)</a:t>
                      </a:r>
                      <a:endParaRPr lang="en-US" sz="2200" b="0" dirty="0"/>
                    </a:p>
                  </a:txBody>
                  <a:tcPr/>
                </a:tc>
                <a:tc>
                  <a:txBody>
                    <a:bodyPr/>
                    <a:lstStyle/>
                    <a:p>
                      <a:pPr algn="ctr"/>
                      <a:r>
                        <a:rPr lang="en-US" sz="2200" b="0" dirty="0" err="1" smtClean="0"/>
                        <a:t>ActiveCoarsen</a:t>
                      </a:r>
                      <a:endParaRPr lang="en-US" sz="2200" b="0" dirty="0"/>
                    </a:p>
                  </a:txBody>
                  <a:tcPr/>
                </a:tc>
              </a:tr>
              <a:tr h="477156">
                <a:tc>
                  <a:txBody>
                    <a:bodyPr/>
                    <a:lstStyle/>
                    <a:p>
                      <a:pPr algn="l"/>
                      <a:r>
                        <a:rPr lang="en-US" sz="2200" dirty="0" err="1" smtClean="0"/>
                        <a:t>hedc</a:t>
                      </a:r>
                      <a:endParaRPr lang="en-US" sz="2200" dirty="0"/>
                    </a:p>
                  </a:txBody>
                  <a:tcPr/>
                </a:tc>
                <a:tc>
                  <a:txBody>
                    <a:bodyPr/>
                    <a:lstStyle/>
                    <a:p>
                      <a:pPr algn="r"/>
                      <a:r>
                        <a:rPr lang="en-US" sz="2200" dirty="0" smtClean="0"/>
                        <a:t>1.6</a:t>
                      </a:r>
                      <a:endParaRPr lang="en-US" sz="2200" dirty="0"/>
                    </a:p>
                  </a:txBody>
                  <a:tcPr/>
                </a:tc>
                <a:tc>
                  <a:txBody>
                    <a:bodyPr/>
                    <a:lstStyle/>
                    <a:p>
                      <a:pPr algn="r"/>
                      <a:r>
                        <a:rPr lang="en-US" sz="2200" dirty="0" smtClean="0"/>
                        <a:t>0.9 (57%)</a:t>
                      </a:r>
                      <a:endParaRPr lang="en-US" sz="2200" dirty="0"/>
                    </a:p>
                  </a:txBody>
                  <a:tcPr/>
                </a:tc>
                <a:tc>
                  <a:txBody>
                    <a:bodyPr/>
                    <a:lstStyle/>
                    <a:p>
                      <a:pPr algn="r"/>
                      <a:r>
                        <a:rPr lang="en-US" sz="2200" dirty="0" smtClean="0"/>
                        <a:t>37 (2.3%)</a:t>
                      </a:r>
                      <a:endParaRPr lang="en-US" sz="2200" dirty="0"/>
                    </a:p>
                  </a:txBody>
                  <a:tcPr/>
                </a:tc>
              </a:tr>
              <a:tr h="477156">
                <a:tc>
                  <a:txBody>
                    <a:bodyPr/>
                    <a:lstStyle/>
                    <a:p>
                      <a:pPr algn="l"/>
                      <a:r>
                        <a:rPr lang="en-US" sz="2200" dirty="0" err="1" smtClean="0"/>
                        <a:t>weblech</a:t>
                      </a:r>
                      <a:endParaRPr lang="en-US" sz="2200" dirty="0"/>
                    </a:p>
                  </a:txBody>
                  <a:tcPr/>
                </a:tc>
                <a:tc>
                  <a:txBody>
                    <a:bodyPr/>
                    <a:lstStyle/>
                    <a:p>
                      <a:pPr algn="r"/>
                      <a:r>
                        <a:rPr lang="en-US" sz="2200" dirty="0" smtClean="0"/>
                        <a:t>2.6</a:t>
                      </a:r>
                      <a:endParaRPr lang="en-US" sz="2200" dirty="0"/>
                    </a:p>
                  </a:txBody>
                  <a:tcPr/>
                </a:tc>
                <a:tc>
                  <a:txBody>
                    <a:bodyPr/>
                    <a:lstStyle/>
                    <a:p>
                      <a:pPr algn="r"/>
                      <a:r>
                        <a:rPr lang="en-US" sz="2200" dirty="0" smtClean="0"/>
                        <a:t>1.8</a:t>
                      </a:r>
                      <a:r>
                        <a:rPr lang="en-US" sz="2200" baseline="0" dirty="0" smtClean="0"/>
                        <a:t> (68%)</a:t>
                      </a:r>
                      <a:endParaRPr lang="en-US" sz="2200" dirty="0"/>
                    </a:p>
                  </a:txBody>
                  <a:tcPr/>
                </a:tc>
                <a:tc>
                  <a:txBody>
                    <a:bodyPr/>
                    <a:lstStyle/>
                    <a:p>
                      <a:pPr algn="r"/>
                      <a:r>
                        <a:rPr lang="en-US" sz="2200" dirty="0" smtClean="0"/>
                        <a:t>48 (1.9%)</a:t>
                      </a:r>
                      <a:endParaRPr lang="en-US" sz="2200" dirty="0"/>
                    </a:p>
                  </a:txBody>
                  <a:tcPr/>
                </a:tc>
              </a:tr>
              <a:tr h="477156">
                <a:tc>
                  <a:txBody>
                    <a:bodyPr/>
                    <a:lstStyle/>
                    <a:p>
                      <a:pPr algn="l"/>
                      <a:r>
                        <a:rPr lang="en-US" sz="2200" dirty="0" err="1" smtClean="0"/>
                        <a:t>lusearch</a:t>
                      </a:r>
                      <a:endParaRPr lang="en-US" sz="2200" dirty="0"/>
                    </a:p>
                  </a:txBody>
                  <a:tcPr/>
                </a:tc>
                <a:tc>
                  <a:txBody>
                    <a:bodyPr/>
                    <a:lstStyle/>
                    <a:p>
                      <a:pPr algn="r"/>
                      <a:r>
                        <a:rPr lang="en-US" sz="2200" dirty="0" smtClean="0"/>
                        <a:t>2.9</a:t>
                      </a:r>
                      <a:endParaRPr lang="en-US" sz="2200" dirty="0"/>
                    </a:p>
                  </a:txBody>
                  <a:tcPr/>
                </a:tc>
                <a:tc>
                  <a:txBody>
                    <a:bodyPr/>
                    <a:lstStyle/>
                    <a:p>
                      <a:pPr algn="r"/>
                      <a:r>
                        <a:rPr lang="en-US" sz="2200" dirty="0" smtClean="0"/>
                        <a:t>2.1</a:t>
                      </a:r>
                      <a:r>
                        <a:rPr lang="en-US" sz="2200" baseline="0" dirty="0" smtClean="0"/>
                        <a:t> (73%)</a:t>
                      </a:r>
                      <a:endParaRPr lang="en-US" sz="2200" dirty="0"/>
                    </a:p>
                  </a:txBody>
                  <a:tcPr/>
                </a:tc>
                <a:tc>
                  <a:txBody>
                    <a:bodyPr/>
                    <a:lstStyle/>
                    <a:p>
                      <a:pPr algn="r"/>
                      <a:r>
                        <a:rPr lang="en-US" sz="2200" dirty="0" smtClean="0"/>
                        <a:t>56 (1.9%)</a:t>
                      </a:r>
                      <a:endParaRPr lang="en-US" sz="2200" dirty="0"/>
                    </a:p>
                  </a:txBody>
                  <a:tcPr/>
                </a:tc>
              </a:tr>
            </a:tbl>
          </a:graphicData>
        </a:graphic>
      </p:graphicFrame>
      <p:sp>
        <p:nvSpPr>
          <p:cNvPr id="8" name="Date Placeholder 7"/>
          <p:cNvSpPr>
            <a:spLocks noGrp="1"/>
          </p:cNvSpPr>
          <p:nvPr>
            <p:ph type="dt" sz="half" idx="10"/>
          </p:nvPr>
        </p:nvSpPr>
        <p:spPr/>
        <p:txBody>
          <a:bodyPr/>
          <a:lstStyle/>
          <a:p>
            <a:r>
              <a:rPr lang="en-US" smtClean="0"/>
              <a:t>6/12/2014</a:t>
            </a:r>
            <a:endParaRPr lang="en-US" dirty="0"/>
          </a:p>
        </p:txBody>
      </p:sp>
      <p:sp>
        <p:nvSpPr>
          <p:cNvPr id="10" name="Slide Number Placeholder 9"/>
          <p:cNvSpPr>
            <a:spLocks noGrp="1"/>
          </p:cNvSpPr>
          <p:nvPr>
            <p:ph type="sldNum" sz="quarter" idx="12"/>
          </p:nvPr>
        </p:nvSpPr>
        <p:spPr/>
        <p:txBody>
          <a:bodyPr/>
          <a:lstStyle/>
          <a:p>
            <a:fld id="{1F7DF5D7-FF41-4BF6-8958-28DFF1DB182D}" type="slidenum">
              <a:rPr lang="en-US" smtClean="0"/>
              <a:pPr/>
              <a:t>28</a:t>
            </a:fld>
            <a:endParaRPr lang="en-US" dirty="0"/>
          </a:p>
        </p:txBody>
      </p:sp>
      <p:sp>
        <p:nvSpPr>
          <p:cNvPr id="11" name="Footer Placeholder 10"/>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8175307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Empirical Results: Per Query</a:t>
            </a:r>
            <a:endParaRPr lang="en-US" dirty="0"/>
          </a:p>
        </p:txBody>
      </p:sp>
      <p:pic>
        <p:nvPicPr>
          <p:cNvPr id="6" name="Content Placeholder 5" descr="hedc.png"/>
          <p:cNvPicPr>
            <a:picLocks noGrp="1" noChangeAspect="1"/>
          </p:cNvPicPr>
          <p:nvPr>
            <p:ph idx="1"/>
          </p:nvPr>
        </p:nvPicPr>
        <p:blipFill>
          <a:blip r:embed="rId2">
            <a:extLst>
              <a:ext uri="{28A0092B-C50C-407E-A947-70E740481C1C}">
                <a14:useLocalDpi xmlns:a14="http://schemas.microsoft.com/office/drawing/2010/main" val="0"/>
              </a:ext>
            </a:extLst>
          </a:blip>
          <a:srcRect t="3349" b="3349"/>
          <a:stretch>
            <a:fillRect/>
          </a:stretch>
        </p:blipFill>
        <p:spPr>
          <a:xfrm>
            <a:off x="1871040" y="1774067"/>
            <a:ext cx="4944082" cy="2966258"/>
          </a:xfrm>
        </p:spPr>
      </p:pic>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29</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14865441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cs typeface="Calibri"/>
              </a:rPr>
              <a:t>Example: Information-Flow Analysis</a:t>
            </a:r>
            <a:endParaRPr lang="en-US" dirty="0"/>
          </a:p>
        </p:txBody>
      </p:sp>
      <p:sp>
        <p:nvSpPr>
          <p:cNvPr id="7" name="AutoShape 4"/>
          <p:cNvSpPr>
            <a:spLocks noChangeArrowheads="1"/>
          </p:cNvSpPr>
          <p:nvPr/>
        </p:nvSpPr>
        <p:spPr bwMode="auto">
          <a:xfrm>
            <a:off x="3342377" y="5753963"/>
            <a:ext cx="1009267"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a:latin typeface="Garamond"/>
              </a:rPr>
              <a:t>p</a:t>
            </a:r>
            <a:r>
              <a:rPr lang="en-US" sz="2200" b="0" dirty="0" smtClean="0">
                <a:latin typeface="Calibri"/>
              </a:rPr>
              <a:t> </a:t>
            </a:r>
            <a:r>
              <a:rPr lang="en-US" sz="2200" b="0" dirty="0" smtClean="0">
                <a:latin typeface="msam10"/>
                <a:ea typeface="msam10"/>
                <a:cs typeface="msam10"/>
              </a:rPr>
              <a:t>²</a:t>
            </a:r>
            <a:r>
              <a:rPr lang="en-US" sz="2200" b="0" dirty="0" smtClean="0">
                <a:latin typeface="Calibri"/>
              </a:rPr>
              <a:t> </a:t>
            </a:r>
            <a:r>
              <a:rPr lang="en-US" sz="2200" dirty="0" smtClean="0"/>
              <a:t>q</a:t>
            </a:r>
            <a:r>
              <a:rPr lang="en-US" sz="2200" baseline="-25000" dirty="0" smtClean="0"/>
              <a:t>1</a:t>
            </a:r>
            <a:r>
              <a:rPr lang="en-US" sz="2200" dirty="0" smtClean="0"/>
              <a:t>?</a:t>
            </a:r>
            <a:endParaRPr lang="en-US" sz="2200" b="0" dirty="0">
              <a:latin typeface="cmsy10"/>
            </a:endParaRPr>
          </a:p>
        </p:txBody>
      </p:sp>
      <p:sp>
        <p:nvSpPr>
          <p:cNvPr id="8" name="AutoShape 4"/>
          <p:cNvSpPr>
            <a:spLocks noChangeArrowheads="1"/>
          </p:cNvSpPr>
          <p:nvPr/>
        </p:nvSpPr>
        <p:spPr bwMode="auto">
          <a:xfrm>
            <a:off x="4961993" y="5764714"/>
            <a:ext cx="991381"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err="1" smtClean="0"/>
              <a:t>p</a:t>
            </a:r>
            <a:r>
              <a:rPr lang="en-US" sz="2200" b="0" dirty="0" smtClean="0">
                <a:latin typeface="Calibri"/>
              </a:rPr>
              <a:t> </a:t>
            </a:r>
            <a:r>
              <a:rPr lang="en-US" sz="2200" dirty="0">
                <a:latin typeface="msam10"/>
                <a:ea typeface="msam10"/>
                <a:cs typeface="msam10"/>
              </a:rPr>
              <a:t>²</a:t>
            </a:r>
            <a:r>
              <a:rPr lang="en-US" sz="2200" b="0" dirty="0" smtClean="0">
                <a:latin typeface="Calibri"/>
              </a:rPr>
              <a:t> </a:t>
            </a:r>
            <a:r>
              <a:rPr lang="en-US" sz="2200" dirty="0" smtClean="0"/>
              <a:t>q</a:t>
            </a:r>
            <a:r>
              <a:rPr lang="en-US" sz="2200" baseline="-25000" dirty="0" smtClean="0"/>
              <a:t>2</a:t>
            </a:r>
            <a:r>
              <a:rPr lang="en-US" sz="2200" dirty="0" smtClean="0"/>
              <a:t>?</a:t>
            </a:r>
            <a:endParaRPr lang="en-US" sz="2200" b="0" dirty="0">
              <a:latin typeface="cmsy10"/>
            </a:endParaRPr>
          </a:p>
        </p:txBody>
      </p:sp>
      <p:pic>
        <p:nvPicPr>
          <p:cNvPr id="9" name="Picture 8" descr="siri.png"/>
          <p:cNvPicPr>
            <a:picLocks noChangeAspect="1"/>
          </p:cNvPicPr>
          <p:nvPr/>
        </p:nvPicPr>
        <p:blipFill rotWithShape="1">
          <a:blip r:embed="rId2">
            <a:extLst>
              <a:ext uri="{28A0092B-C50C-407E-A947-70E740481C1C}">
                <a14:useLocalDpi xmlns:a14="http://schemas.microsoft.com/office/drawing/2010/main" val="0"/>
              </a:ext>
            </a:extLst>
          </a:blip>
          <a:srcRect b="8781"/>
          <a:stretch/>
        </p:blipFill>
        <p:spPr>
          <a:xfrm>
            <a:off x="143559" y="1043238"/>
            <a:ext cx="8829207" cy="3035303"/>
          </a:xfrm>
          <a:prstGeom prst="rect">
            <a:avLst/>
          </a:prstGeom>
        </p:spPr>
      </p:pic>
      <p:sp>
        <p:nvSpPr>
          <p:cNvPr id="10" name="AutoShape 8"/>
          <p:cNvSpPr>
            <a:spLocks noChangeArrowheads="1"/>
          </p:cNvSpPr>
          <p:nvPr/>
        </p:nvSpPr>
        <p:spPr bwMode="auto">
          <a:xfrm>
            <a:off x="3022630" y="4275982"/>
            <a:ext cx="3108052" cy="1010143"/>
          </a:xfrm>
          <a:prstGeom prst="roundRect">
            <a:avLst>
              <a:gd name="adj" fmla="val 16667"/>
            </a:avLst>
          </a:prstGeom>
          <a:solidFill>
            <a:schemeClr val="bg1"/>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dirty="0">
                <a:latin typeface="Garamond"/>
                <a:cs typeface="Calibri"/>
              </a:rPr>
              <a:t>i</a:t>
            </a:r>
            <a:r>
              <a:rPr lang="en-US" sz="2200" dirty="0" smtClean="0">
                <a:latin typeface="Garamond"/>
                <a:cs typeface="Calibri"/>
              </a:rPr>
              <a:t>nformation-flow</a:t>
            </a:r>
            <a:br>
              <a:rPr lang="en-US" sz="2200" dirty="0" smtClean="0">
                <a:latin typeface="Garamond"/>
                <a:cs typeface="Calibri"/>
              </a:rPr>
            </a:br>
            <a:r>
              <a:rPr lang="en-US" sz="2200" b="0" dirty="0" smtClean="0">
                <a:latin typeface="Garamond"/>
                <a:cs typeface="Calibri"/>
              </a:rPr>
              <a:t>analysis</a:t>
            </a:r>
            <a:endParaRPr lang="en-US" sz="2200" b="0" dirty="0">
              <a:latin typeface="Garamond"/>
              <a:cs typeface="Calibri"/>
            </a:endParaRPr>
          </a:p>
        </p:txBody>
      </p:sp>
      <p:grpSp>
        <p:nvGrpSpPr>
          <p:cNvPr id="3" name="Group 10"/>
          <p:cNvGrpSpPr/>
          <p:nvPr/>
        </p:nvGrpSpPr>
        <p:grpSpPr>
          <a:xfrm>
            <a:off x="1248891" y="4986836"/>
            <a:ext cx="1256864" cy="457295"/>
            <a:chOff x="6619984" y="5168756"/>
            <a:chExt cx="1256864" cy="457295"/>
          </a:xfrm>
        </p:grpSpPr>
        <p:pic>
          <p:nvPicPr>
            <p:cNvPr id="12" name="Picture 11" descr="camera.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9984" y="5168756"/>
              <a:ext cx="457295" cy="457295"/>
            </a:xfrm>
            <a:prstGeom prst="rect">
              <a:avLst/>
            </a:prstGeom>
          </p:spPr>
        </p:pic>
        <p:pic>
          <p:nvPicPr>
            <p:cNvPr id="13" name="Picture 12" descr="we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19553" y="5168756"/>
              <a:ext cx="457295" cy="457295"/>
            </a:xfrm>
            <a:prstGeom prst="rect">
              <a:avLst/>
            </a:prstGeom>
          </p:spPr>
        </p:pic>
        <p:cxnSp>
          <p:nvCxnSpPr>
            <p:cNvPr id="14" name="Straight Arrow Connector 13"/>
            <p:cNvCxnSpPr/>
            <p:nvPr/>
          </p:nvCxnSpPr>
          <p:spPr>
            <a:xfrm>
              <a:off x="7038706" y="5387083"/>
              <a:ext cx="451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6" name="AutoShape 4"/>
          <p:cNvSpPr>
            <a:spLocks noChangeArrowheads="1"/>
          </p:cNvSpPr>
          <p:nvPr/>
        </p:nvSpPr>
        <p:spPr bwMode="auto">
          <a:xfrm>
            <a:off x="3869487" y="3274038"/>
            <a:ext cx="1415920" cy="476726"/>
          </a:xfrm>
          <a:prstGeom prst="roundRect">
            <a:avLst>
              <a:gd name="adj" fmla="val 16667"/>
            </a:avLst>
          </a:prstGeom>
          <a:noFill/>
          <a:ln>
            <a:noFill/>
          </a:ln>
          <a:effectLst/>
          <a:extLst/>
        </p:spPr>
        <p:txBody>
          <a:bodyPr wrap="none" anchor="ctr">
            <a:spAutoFit/>
          </a:bodyPr>
          <a:lstStyle/>
          <a:p>
            <a:pPr algn="ctr">
              <a:spcBef>
                <a:spcPct val="0"/>
              </a:spcBef>
            </a:pPr>
            <a:r>
              <a:rPr lang="en-US" sz="2200" b="0" dirty="0" smtClean="0">
                <a:latin typeface="Garamond"/>
              </a:rPr>
              <a:t>program </a:t>
            </a:r>
            <a:r>
              <a:rPr lang="en-US" sz="2200" dirty="0" smtClean="0">
                <a:latin typeface="Garamond"/>
              </a:rPr>
              <a:t>p</a:t>
            </a:r>
            <a:endParaRPr lang="en-US" sz="2200" dirty="0">
              <a:latin typeface="Garamond"/>
            </a:endParaRPr>
          </a:p>
        </p:txBody>
      </p:sp>
      <p:sp>
        <p:nvSpPr>
          <p:cNvPr id="17" name="Right Arrow 16"/>
          <p:cNvSpPr/>
          <p:nvPr/>
        </p:nvSpPr>
        <p:spPr bwMode="auto">
          <a:xfrm rot="5400000">
            <a:off x="4336517" y="3859228"/>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18" name="AutoShape 4"/>
          <p:cNvSpPr>
            <a:spLocks noChangeArrowheads="1"/>
          </p:cNvSpPr>
          <p:nvPr/>
        </p:nvSpPr>
        <p:spPr bwMode="auto">
          <a:xfrm>
            <a:off x="1347316" y="4504299"/>
            <a:ext cx="1137473" cy="476726"/>
          </a:xfrm>
          <a:prstGeom prst="roundRect">
            <a:avLst>
              <a:gd name="adj" fmla="val 16667"/>
            </a:avLst>
          </a:prstGeom>
          <a:noFill/>
          <a:ln>
            <a:noFill/>
          </a:ln>
          <a:effectLst/>
          <a:extLst/>
        </p:spPr>
        <p:txBody>
          <a:bodyPr wrap="none" anchor="ctr">
            <a:spAutoFit/>
          </a:bodyPr>
          <a:lstStyle/>
          <a:p>
            <a:pPr algn="ctr">
              <a:spcBef>
                <a:spcPct val="0"/>
              </a:spcBef>
            </a:pPr>
            <a:r>
              <a:rPr lang="en-US" sz="2200" b="0" dirty="0" smtClean="0">
                <a:latin typeface="Garamond"/>
              </a:rPr>
              <a:t>query </a:t>
            </a:r>
            <a:r>
              <a:rPr lang="en-US" sz="2200" dirty="0" smtClean="0">
                <a:latin typeface="Garamond"/>
              </a:rPr>
              <a:t>q</a:t>
            </a:r>
            <a:r>
              <a:rPr lang="en-US" sz="2200" baseline="-25000" dirty="0" smtClean="0">
                <a:latin typeface="Garamond"/>
              </a:rPr>
              <a:t>1</a:t>
            </a:r>
            <a:endParaRPr lang="en-US" sz="2200" baseline="-25000" dirty="0">
              <a:latin typeface="Garamond"/>
            </a:endParaRPr>
          </a:p>
        </p:txBody>
      </p:sp>
      <p:sp>
        <p:nvSpPr>
          <p:cNvPr id="19" name="AutoShape 4"/>
          <p:cNvSpPr>
            <a:spLocks noChangeArrowheads="1"/>
          </p:cNvSpPr>
          <p:nvPr/>
        </p:nvSpPr>
        <p:spPr bwMode="auto">
          <a:xfrm>
            <a:off x="6711629" y="4504299"/>
            <a:ext cx="1137538" cy="476726"/>
          </a:xfrm>
          <a:prstGeom prst="roundRect">
            <a:avLst>
              <a:gd name="adj" fmla="val 16667"/>
            </a:avLst>
          </a:prstGeom>
          <a:noFill/>
          <a:ln>
            <a:noFill/>
          </a:ln>
          <a:effectLst/>
          <a:extLst/>
        </p:spPr>
        <p:txBody>
          <a:bodyPr wrap="none" anchor="ctr">
            <a:spAutoFit/>
          </a:bodyPr>
          <a:lstStyle/>
          <a:p>
            <a:pPr algn="ctr">
              <a:spcBef>
                <a:spcPct val="0"/>
              </a:spcBef>
            </a:pPr>
            <a:r>
              <a:rPr lang="en-US" sz="2200" b="0" dirty="0" smtClean="0">
                <a:latin typeface="Garamond"/>
              </a:rPr>
              <a:t>query </a:t>
            </a:r>
            <a:r>
              <a:rPr lang="en-US" sz="2200" dirty="0" smtClean="0">
                <a:latin typeface="Garamond"/>
              </a:rPr>
              <a:t>q</a:t>
            </a:r>
            <a:r>
              <a:rPr lang="en-US" sz="2200" baseline="-25000" dirty="0" smtClean="0">
                <a:latin typeface="Garamond"/>
              </a:rPr>
              <a:t>2</a:t>
            </a:r>
            <a:endParaRPr lang="en-US" sz="2200" baseline="-25000" dirty="0">
              <a:latin typeface="Garamond"/>
            </a:endParaRPr>
          </a:p>
        </p:txBody>
      </p:sp>
      <p:sp>
        <p:nvSpPr>
          <p:cNvPr id="20" name="Right Arrow 19"/>
          <p:cNvSpPr/>
          <p:nvPr/>
        </p:nvSpPr>
        <p:spPr bwMode="auto">
          <a:xfrm>
            <a:off x="2516554" y="4647796"/>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1" name="Right Arrow 20"/>
          <p:cNvSpPr/>
          <p:nvPr/>
        </p:nvSpPr>
        <p:spPr bwMode="auto">
          <a:xfrm rot="10800000">
            <a:off x="6146300" y="4647796"/>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2" name="Right Arrow 21"/>
          <p:cNvSpPr/>
          <p:nvPr/>
        </p:nvSpPr>
        <p:spPr bwMode="auto">
          <a:xfrm rot="5400000">
            <a:off x="3537692" y="5397940"/>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3" name="Right Arrow 22"/>
          <p:cNvSpPr/>
          <p:nvPr/>
        </p:nvSpPr>
        <p:spPr bwMode="auto">
          <a:xfrm rot="5400000">
            <a:off x="5130200" y="5397940"/>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pic>
        <p:nvPicPr>
          <p:cNvPr id="24" name="Picture 23" descr="ti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7870" y="5846365"/>
            <a:ext cx="352435" cy="327989"/>
          </a:xfrm>
          <a:prstGeom prst="rect">
            <a:avLst/>
          </a:prstGeom>
        </p:spPr>
      </p:pic>
      <p:pic>
        <p:nvPicPr>
          <p:cNvPr id="25" name="Picture 24" descr="cross.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13140" y="5836123"/>
            <a:ext cx="343865" cy="343865"/>
          </a:xfrm>
          <a:prstGeom prst="rect">
            <a:avLst/>
          </a:prstGeom>
        </p:spPr>
      </p:pic>
      <p:grpSp>
        <p:nvGrpSpPr>
          <p:cNvPr id="11" name="Group 25"/>
          <p:cNvGrpSpPr/>
          <p:nvPr/>
        </p:nvGrpSpPr>
        <p:grpSpPr>
          <a:xfrm>
            <a:off x="6645387" y="4996025"/>
            <a:ext cx="1213167" cy="457295"/>
            <a:chOff x="1259346" y="5180797"/>
            <a:chExt cx="1213167" cy="457295"/>
          </a:xfrm>
        </p:grpSpPr>
        <p:pic>
          <p:nvPicPr>
            <p:cNvPr id="27" name="Picture 26" descr="web.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5218" y="5180797"/>
              <a:ext cx="457295" cy="457295"/>
            </a:xfrm>
            <a:prstGeom prst="rect">
              <a:avLst/>
            </a:prstGeom>
          </p:spPr>
        </p:pic>
        <p:pic>
          <p:nvPicPr>
            <p:cNvPr id="28" name="Picture 27" descr="mike.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59346" y="5180797"/>
              <a:ext cx="457295" cy="457295"/>
            </a:xfrm>
            <a:prstGeom prst="rect">
              <a:avLst/>
            </a:prstGeom>
          </p:spPr>
        </p:pic>
        <p:cxnSp>
          <p:nvCxnSpPr>
            <p:cNvPr id="29" name="Straight Arrow Connector 28"/>
            <p:cNvCxnSpPr/>
            <p:nvPr/>
          </p:nvCxnSpPr>
          <p:spPr>
            <a:xfrm>
              <a:off x="1629057" y="5409445"/>
              <a:ext cx="451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0" name="Rectangle 29"/>
          <p:cNvSpPr/>
          <p:nvPr/>
        </p:nvSpPr>
        <p:spPr>
          <a:xfrm>
            <a:off x="1708774" y="4981025"/>
            <a:ext cx="317790" cy="400110"/>
          </a:xfrm>
          <a:prstGeom prst="rect">
            <a:avLst/>
          </a:prstGeom>
        </p:spPr>
        <p:txBody>
          <a:bodyPr wrap="none">
            <a:spAutoFit/>
          </a:bodyPr>
          <a:lstStyle/>
          <a:p>
            <a:r>
              <a:rPr lang="en-US" sz="2000" dirty="0" smtClean="0">
                <a:solidFill>
                  <a:prstClr val="black"/>
                </a:solidFill>
                <a:latin typeface="Calibri"/>
                <a:cs typeface="Calibri"/>
              </a:rPr>
              <a:t>X</a:t>
            </a:r>
            <a:endParaRPr lang="en-US" sz="2000" dirty="0">
              <a:latin typeface="Calibri"/>
              <a:cs typeface="Calibri"/>
            </a:endParaRPr>
          </a:p>
        </p:txBody>
      </p:sp>
      <p:sp>
        <p:nvSpPr>
          <p:cNvPr id="32" name="Rectangle 31"/>
          <p:cNvSpPr/>
          <p:nvPr/>
        </p:nvSpPr>
        <p:spPr>
          <a:xfrm>
            <a:off x="7056259" y="5000535"/>
            <a:ext cx="317790" cy="400110"/>
          </a:xfrm>
          <a:prstGeom prst="rect">
            <a:avLst/>
          </a:prstGeom>
        </p:spPr>
        <p:txBody>
          <a:bodyPr wrap="none">
            <a:spAutoFit/>
          </a:bodyPr>
          <a:lstStyle/>
          <a:p>
            <a:r>
              <a:rPr lang="en-US" sz="2000" dirty="0" smtClean="0">
                <a:solidFill>
                  <a:prstClr val="black"/>
                </a:solidFill>
                <a:latin typeface="Calibri"/>
                <a:cs typeface="Calibri"/>
              </a:rPr>
              <a:t>X</a:t>
            </a:r>
            <a:endParaRPr lang="en-US" sz="2000" dirty="0">
              <a:latin typeface="Calibri"/>
              <a:cs typeface="Calibri"/>
            </a:endParaRPr>
          </a:p>
        </p:txBody>
      </p:sp>
      <p:sp>
        <p:nvSpPr>
          <p:cNvPr id="31" name="Date Placeholder 30"/>
          <p:cNvSpPr>
            <a:spLocks noGrp="1"/>
          </p:cNvSpPr>
          <p:nvPr>
            <p:ph type="dt" sz="half" idx="10"/>
          </p:nvPr>
        </p:nvSpPr>
        <p:spPr/>
        <p:txBody>
          <a:bodyPr/>
          <a:lstStyle/>
          <a:p>
            <a:r>
              <a:rPr lang="en-US" smtClean="0"/>
              <a:t>6/12/2014</a:t>
            </a:r>
            <a:endParaRPr lang="en-US" dirty="0"/>
          </a:p>
        </p:txBody>
      </p:sp>
      <p:sp>
        <p:nvSpPr>
          <p:cNvPr id="33" name="Slide Number Placeholder 32"/>
          <p:cNvSpPr>
            <a:spLocks noGrp="1"/>
          </p:cNvSpPr>
          <p:nvPr>
            <p:ph type="sldNum" sz="quarter" idx="12"/>
          </p:nvPr>
        </p:nvSpPr>
        <p:spPr/>
        <p:txBody>
          <a:bodyPr/>
          <a:lstStyle/>
          <a:p>
            <a:fld id="{1F7DF5D7-FF41-4BF6-8958-28DFF1DB182D}" type="slidenum">
              <a:rPr lang="en-US" smtClean="0"/>
              <a:pPr/>
              <a:t>3</a:t>
            </a:fld>
            <a:endParaRPr lang="en-US" dirty="0"/>
          </a:p>
        </p:txBody>
      </p:sp>
      <p:sp>
        <p:nvSpPr>
          <p:cNvPr id="34" name="Footer Placeholder 33"/>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846792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6" grpId="0"/>
      <p:bldP spid="17" grpId="0" animBg="1"/>
      <p:bldP spid="18" grpId="0"/>
      <p:bldP spid="19" grpId="0"/>
      <p:bldP spid="20" grpId="0" animBg="1"/>
      <p:bldP spid="21" grpId="0" animBg="1"/>
      <p:bldP spid="22" grpId="0" animBg="1"/>
      <p:bldP spid="23" grpId="0" animBg="1"/>
      <p:bldP spid="30" grpId="0"/>
      <p:bldP spid="3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Empirical Results: Per Query, contd.</a:t>
            </a:r>
            <a:endParaRPr lang="en-US" dirty="0"/>
          </a:p>
        </p:txBody>
      </p:sp>
      <p:pic>
        <p:nvPicPr>
          <p:cNvPr id="7" name="Content Placeholder 6" descr="per_query.png"/>
          <p:cNvPicPr>
            <a:picLocks noGrp="1" noChangeAspect="1"/>
          </p:cNvPicPr>
          <p:nvPr>
            <p:ph idx="1"/>
          </p:nvPr>
        </p:nvPicPr>
        <p:blipFill>
          <a:blip r:embed="rId2">
            <a:extLst>
              <a:ext uri="{28A0092B-C50C-407E-A947-70E740481C1C}">
                <a14:useLocalDpi xmlns:a14="http://schemas.microsoft.com/office/drawing/2010/main" val="0"/>
              </a:ext>
            </a:extLst>
          </a:blip>
          <a:srcRect t="-1581" b="-1581"/>
          <a:stretch>
            <a:fillRect/>
          </a:stretch>
        </p:blipFill>
        <p:spPr>
          <a:xfrm>
            <a:off x="272835" y="1034398"/>
            <a:ext cx="8486822" cy="5091766"/>
          </a:xfrm>
        </p:spPr>
      </p:pic>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30</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845453332"/>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a:xfrm>
            <a:off x="457200" y="1352594"/>
            <a:ext cx="8229600" cy="4937443"/>
          </a:xfrm>
        </p:spPr>
        <p:txBody>
          <a:bodyPr/>
          <a:lstStyle/>
          <a:p>
            <a:r>
              <a:rPr lang="en-US" dirty="0" smtClean="0"/>
              <a:t>Machine Learning [POPL’11]</a:t>
            </a:r>
          </a:p>
          <a:p>
            <a:pPr>
              <a:buNone/>
            </a:pPr>
            <a:r>
              <a:rPr lang="en-US" dirty="0" smtClean="0"/>
              <a:t> </a:t>
            </a:r>
          </a:p>
          <a:p>
            <a:r>
              <a:rPr lang="en-US" dirty="0" smtClean="0"/>
              <a:t>Dynamic Analysis [POPL’12]</a:t>
            </a:r>
          </a:p>
          <a:p>
            <a:endParaRPr lang="en-US" dirty="0" smtClean="0"/>
          </a:p>
          <a:p>
            <a:r>
              <a:rPr lang="en-US" dirty="0" smtClean="0"/>
              <a:t>Static Refinement [PLDI’13]</a:t>
            </a:r>
          </a:p>
          <a:p>
            <a:endParaRPr lang="en-US" dirty="0" smtClean="0"/>
          </a:p>
          <a:p>
            <a:r>
              <a:rPr lang="en-US" dirty="0" smtClean="0"/>
              <a:t>Constraint Solving [PLDI’14]</a:t>
            </a:r>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31</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483334626"/>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 From Tests [POPL’12]</a:t>
            </a:r>
            <a:endParaRPr lang="en-US" dirty="0"/>
          </a:p>
        </p:txBody>
      </p:sp>
      <p:sp>
        <p:nvSpPr>
          <p:cNvPr id="6" name="Right Arrow 5"/>
          <p:cNvSpPr/>
          <p:nvPr/>
        </p:nvSpPr>
        <p:spPr bwMode="auto">
          <a:xfrm rot="1328469">
            <a:off x="5356189" y="4918783"/>
            <a:ext cx="720695" cy="262244"/>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7" name="Right Arrow 6"/>
          <p:cNvSpPr/>
          <p:nvPr/>
        </p:nvSpPr>
        <p:spPr bwMode="auto">
          <a:xfrm rot="19998319">
            <a:off x="5377666" y="4055162"/>
            <a:ext cx="685800" cy="27432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8" name="Right Arrow 7"/>
          <p:cNvSpPr/>
          <p:nvPr/>
        </p:nvSpPr>
        <p:spPr bwMode="auto">
          <a:xfrm>
            <a:off x="5437414" y="2226833"/>
            <a:ext cx="685800" cy="27432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pic>
        <p:nvPicPr>
          <p:cNvPr id="10" name="Picture 9" descr="question.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318" y="4983143"/>
            <a:ext cx="365409" cy="365409"/>
          </a:xfrm>
          <a:prstGeom prst="rect">
            <a:avLst/>
          </a:prstGeom>
        </p:spPr>
      </p:pic>
      <p:pic>
        <p:nvPicPr>
          <p:cNvPr id="11" name="Picture 10" descr="tick.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614" y="3905879"/>
            <a:ext cx="352435" cy="327989"/>
          </a:xfrm>
          <a:prstGeom prst="rect">
            <a:avLst/>
          </a:prstGeom>
        </p:spPr>
      </p:pic>
      <p:pic>
        <p:nvPicPr>
          <p:cNvPr id="12" name="Picture 11" descr="cross.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88314" y="2200470"/>
            <a:ext cx="343865" cy="343865"/>
          </a:xfrm>
          <a:prstGeom prst="rect">
            <a:avLst/>
          </a:prstGeom>
        </p:spPr>
      </p:pic>
      <p:sp>
        <p:nvSpPr>
          <p:cNvPr id="14" name="AutoShape 4"/>
          <p:cNvSpPr>
            <a:spLocks noChangeArrowheads="1"/>
          </p:cNvSpPr>
          <p:nvPr/>
        </p:nvSpPr>
        <p:spPr bwMode="auto">
          <a:xfrm>
            <a:off x="1726793" y="3234531"/>
            <a:ext cx="656952" cy="476726"/>
          </a:xfrm>
          <a:prstGeom prst="roundRect">
            <a:avLst>
              <a:gd name="adj" fmla="val 16667"/>
            </a:avLst>
          </a:prstGeom>
          <a:noFill/>
          <a:ln>
            <a:noFill/>
          </a:ln>
          <a:effectLst/>
          <a:extLst/>
        </p:spPr>
        <p:txBody>
          <a:bodyPr wrap="none" anchor="ctr">
            <a:spAutoFit/>
          </a:bodyPr>
          <a:lstStyle/>
          <a:p>
            <a:pPr algn="r">
              <a:spcBef>
                <a:spcPct val="0"/>
              </a:spcBef>
            </a:pPr>
            <a:r>
              <a:rPr lang="en-US" sz="2200" dirty="0" smtClean="0"/>
              <a:t>p, q</a:t>
            </a:r>
            <a:endParaRPr lang="en-US" sz="2200" dirty="0"/>
          </a:p>
        </p:txBody>
      </p:sp>
      <p:sp>
        <p:nvSpPr>
          <p:cNvPr id="16" name="Right Arrow 15"/>
          <p:cNvSpPr/>
          <p:nvPr/>
        </p:nvSpPr>
        <p:spPr bwMode="auto">
          <a:xfrm rot="2072809">
            <a:off x="2221656" y="3914906"/>
            <a:ext cx="640080" cy="27432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17" name="AutoShape 8"/>
          <p:cNvSpPr>
            <a:spLocks noChangeArrowheads="1"/>
          </p:cNvSpPr>
          <p:nvPr/>
        </p:nvSpPr>
        <p:spPr bwMode="auto">
          <a:xfrm>
            <a:off x="2789013" y="1915009"/>
            <a:ext cx="2648402" cy="916918"/>
          </a:xfrm>
          <a:prstGeom prst="roundRect">
            <a:avLst>
              <a:gd name="adj" fmla="val 16667"/>
            </a:avLst>
          </a:prstGeom>
          <a:solidFill>
            <a:schemeClr val="bg1"/>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b="0" dirty="0"/>
              <a:t>d</a:t>
            </a:r>
            <a:r>
              <a:rPr lang="en-US" sz="2200" b="0" dirty="0" smtClean="0"/>
              <a:t>ynamic analysis</a:t>
            </a:r>
            <a:endParaRPr lang="en-US" sz="2200" b="0" dirty="0"/>
          </a:p>
        </p:txBody>
      </p:sp>
      <p:sp>
        <p:nvSpPr>
          <p:cNvPr id="18" name="Right Arrow 17"/>
          <p:cNvSpPr/>
          <p:nvPr/>
        </p:nvSpPr>
        <p:spPr bwMode="auto">
          <a:xfrm rot="5400000">
            <a:off x="3861984" y="3808236"/>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7" name="Right Arrow 26"/>
          <p:cNvSpPr/>
          <p:nvPr/>
        </p:nvSpPr>
        <p:spPr bwMode="auto">
          <a:xfrm rot="19273461">
            <a:off x="2228975" y="2843067"/>
            <a:ext cx="640080" cy="27432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8" name="Right Arrow 27"/>
          <p:cNvSpPr/>
          <p:nvPr/>
        </p:nvSpPr>
        <p:spPr bwMode="auto">
          <a:xfrm rot="5400000">
            <a:off x="3866747" y="2934707"/>
            <a:ext cx="457200" cy="292608"/>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9" name="AutoShape 4"/>
          <p:cNvSpPr>
            <a:spLocks noChangeArrowheads="1"/>
          </p:cNvSpPr>
          <p:nvPr/>
        </p:nvSpPr>
        <p:spPr bwMode="auto">
          <a:xfrm>
            <a:off x="6104776" y="4362619"/>
            <a:ext cx="952376" cy="476726"/>
          </a:xfrm>
          <a:prstGeom prst="roundRect">
            <a:avLst>
              <a:gd name="adj" fmla="val 16667"/>
            </a:avLst>
          </a:prstGeom>
          <a:noFill/>
          <a:ln>
            <a:noFill/>
          </a:ln>
          <a:effectLst/>
          <a:extLst/>
        </p:spPr>
        <p:txBody>
          <a:bodyPr wrap="none" anchor="ctr">
            <a:spAutoFit/>
          </a:bodyPr>
          <a:lstStyle/>
          <a:p>
            <a:pPr algn="r">
              <a:spcBef>
                <a:spcPct val="0"/>
              </a:spcBef>
            </a:pPr>
            <a:r>
              <a:rPr lang="en-US" sz="2200" dirty="0" smtClean="0"/>
              <a:t>p</a:t>
            </a:r>
            <a:r>
              <a:rPr lang="en-US" sz="2200" b="0" dirty="0" smtClean="0"/>
              <a:t> </a:t>
            </a:r>
            <a:r>
              <a:rPr lang="en-US" sz="2200" dirty="0">
                <a:latin typeface="msam10"/>
                <a:ea typeface="msam10"/>
                <a:cs typeface="msam10"/>
              </a:rPr>
              <a:t>²</a:t>
            </a:r>
            <a:r>
              <a:rPr lang="en-US" sz="2200" b="0" dirty="0" smtClean="0"/>
              <a:t> </a:t>
            </a:r>
            <a:r>
              <a:rPr lang="en-US" sz="2200" dirty="0" smtClean="0"/>
              <a:t>q</a:t>
            </a:r>
            <a:r>
              <a:rPr lang="en-US" sz="2200" b="0" dirty="0" smtClean="0"/>
              <a:t>?</a:t>
            </a:r>
            <a:endParaRPr lang="en-US" sz="2200" b="0" dirty="0"/>
          </a:p>
        </p:txBody>
      </p:sp>
      <p:sp>
        <p:nvSpPr>
          <p:cNvPr id="30" name="AutoShape 4"/>
          <p:cNvSpPr>
            <a:spLocks noChangeArrowheads="1"/>
          </p:cNvSpPr>
          <p:nvPr/>
        </p:nvSpPr>
        <p:spPr bwMode="auto">
          <a:xfrm>
            <a:off x="6715225" y="3778691"/>
            <a:ext cx="1683318" cy="476726"/>
          </a:xfrm>
          <a:prstGeom prst="roundRect">
            <a:avLst>
              <a:gd name="adj" fmla="val 16667"/>
            </a:avLst>
          </a:prstGeom>
          <a:noFill/>
          <a:ln>
            <a:noFill/>
          </a:ln>
          <a:effectLst/>
          <a:extLst/>
        </p:spPr>
        <p:txBody>
          <a:bodyPr wrap="none" anchor="ctr">
            <a:spAutoFit/>
          </a:bodyPr>
          <a:lstStyle/>
          <a:p>
            <a:pPr algn="r">
              <a:spcBef>
                <a:spcPct val="0"/>
              </a:spcBef>
            </a:pPr>
            <a:r>
              <a:rPr lang="en-US" sz="2200" b="0" dirty="0" smtClean="0">
                <a:solidFill>
                  <a:srgbClr val="0000FF"/>
                </a:solidFill>
              </a:rPr>
              <a:t>and optimal!</a:t>
            </a:r>
            <a:endParaRPr lang="en-US" sz="2200" dirty="0">
              <a:solidFill>
                <a:srgbClr val="0000FF"/>
              </a:solidFill>
            </a:endParaRPr>
          </a:p>
        </p:txBody>
      </p:sp>
      <p:sp>
        <p:nvSpPr>
          <p:cNvPr id="31" name="Rectangle 18"/>
          <p:cNvSpPr>
            <a:spLocks noChangeArrowheads="1"/>
          </p:cNvSpPr>
          <p:nvPr/>
        </p:nvSpPr>
        <p:spPr bwMode="auto">
          <a:xfrm>
            <a:off x="3067981" y="3327891"/>
            <a:ext cx="2065338" cy="381000"/>
          </a:xfrm>
          <a:prstGeom prst="rect">
            <a:avLst/>
          </a:prstGeom>
          <a:ln>
            <a:headEnd/>
            <a:tailEnd/>
          </a:ln>
          <a:extLst/>
        </p:spPr>
        <p:style>
          <a:lnRef idx="2">
            <a:schemeClr val="dk1"/>
          </a:lnRef>
          <a:fillRef idx="1">
            <a:schemeClr val="lt1"/>
          </a:fillRef>
          <a:effectRef idx="0">
            <a:schemeClr val="dk1"/>
          </a:effectRef>
          <a:fontRef idx="minor">
            <a:schemeClr val="dk1"/>
          </a:fontRef>
        </p:style>
        <p:txBody>
          <a:bodyPr wrap="none" lIns="9144" rIns="9144" anchor="ctr"/>
          <a:lstStyle/>
          <a:p>
            <a:pPr marL="342900" indent="-342900" algn="l">
              <a:lnSpc>
                <a:spcPct val="90000"/>
              </a:lnSpc>
              <a:spcBef>
                <a:spcPts val="800"/>
              </a:spcBef>
            </a:pPr>
            <a:r>
              <a:rPr lang="en-US" dirty="0">
                <a:latin typeface="Calibri"/>
                <a:cs typeface="Courier New" charset="0"/>
              </a:rPr>
              <a:t> </a:t>
            </a:r>
            <a:r>
              <a:rPr lang="en-US" dirty="0" smtClean="0">
                <a:latin typeface="Calibri"/>
                <a:cs typeface="Courier New" charset="0"/>
              </a:rPr>
              <a:t>  0     1      0      0     0</a:t>
            </a:r>
            <a:endParaRPr lang="en-US" baseline="30000" dirty="0">
              <a:latin typeface="Calibri"/>
              <a:cs typeface="Courier New" charset="0"/>
            </a:endParaRPr>
          </a:p>
        </p:txBody>
      </p:sp>
      <p:sp>
        <p:nvSpPr>
          <p:cNvPr id="32" name="Line 19"/>
          <p:cNvSpPr>
            <a:spLocks noChangeShapeType="1"/>
          </p:cNvSpPr>
          <p:nvPr/>
        </p:nvSpPr>
        <p:spPr bwMode="auto">
          <a:xfrm>
            <a:off x="3471206" y="3327891"/>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a:endParaRPr>
          </a:p>
        </p:txBody>
      </p:sp>
      <p:sp>
        <p:nvSpPr>
          <p:cNvPr id="33" name="Line 20"/>
          <p:cNvSpPr>
            <a:spLocks noChangeShapeType="1"/>
          </p:cNvSpPr>
          <p:nvPr/>
        </p:nvSpPr>
        <p:spPr bwMode="auto">
          <a:xfrm>
            <a:off x="3896656" y="3327891"/>
            <a:ext cx="1588"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a:endParaRPr>
          </a:p>
        </p:txBody>
      </p:sp>
      <p:sp>
        <p:nvSpPr>
          <p:cNvPr id="34" name="Line 21"/>
          <p:cNvSpPr>
            <a:spLocks noChangeShapeType="1"/>
          </p:cNvSpPr>
          <p:nvPr/>
        </p:nvSpPr>
        <p:spPr bwMode="auto">
          <a:xfrm>
            <a:off x="4298295" y="3327891"/>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a:endParaRPr>
          </a:p>
        </p:txBody>
      </p:sp>
      <p:sp>
        <p:nvSpPr>
          <p:cNvPr id="35" name="Line 22"/>
          <p:cNvSpPr>
            <a:spLocks noChangeShapeType="1"/>
          </p:cNvSpPr>
          <p:nvPr/>
        </p:nvSpPr>
        <p:spPr bwMode="auto">
          <a:xfrm>
            <a:off x="4701520" y="3327891"/>
            <a:ext cx="1587" cy="381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dirty="0">
              <a:latin typeface="Calibri"/>
            </a:endParaRPr>
          </a:p>
        </p:txBody>
      </p:sp>
      <p:sp>
        <p:nvSpPr>
          <p:cNvPr id="36" name="AutoShape 6"/>
          <p:cNvSpPr>
            <a:spLocks noChangeArrowheads="1"/>
          </p:cNvSpPr>
          <p:nvPr/>
        </p:nvSpPr>
        <p:spPr bwMode="auto">
          <a:xfrm>
            <a:off x="2789012" y="4183142"/>
            <a:ext cx="2648402" cy="922497"/>
          </a:xfrm>
          <a:prstGeom prst="roundRect">
            <a:avLst>
              <a:gd name="adj" fmla="val 16667"/>
            </a:avLst>
          </a:prstGeom>
          <a:solidFill>
            <a:srgbClr val="FFFFFF"/>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kern="0" dirty="0" smtClean="0">
                <a:solidFill>
                  <a:sysClr val="windowText" lastClr="000000"/>
                </a:solidFill>
                <a:latin typeface="Calibri"/>
              </a:rPr>
              <a:t>static analysis</a:t>
            </a:r>
            <a:endParaRPr lang="en-US" sz="2200" kern="0" baseline="-10000" dirty="0">
              <a:solidFill>
                <a:sysClr val="windowText" lastClr="000000"/>
              </a:solidFill>
              <a:latin typeface="Calibri"/>
            </a:endParaRPr>
          </a:p>
        </p:txBody>
      </p:sp>
      <p:sp>
        <p:nvSpPr>
          <p:cNvPr id="26" name="Date Placeholder 25"/>
          <p:cNvSpPr>
            <a:spLocks noGrp="1"/>
          </p:cNvSpPr>
          <p:nvPr>
            <p:ph type="dt" sz="half" idx="10"/>
          </p:nvPr>
        </p:nvSpPr>
        <p:spPr/>
        <p:txBody>
          <a:bodyPr/>
          <a:lstStyle/>
          <a:p>
            <a:r>
              <a:rPr lang="en-US" smtClean="0"/>
              <a:t>6/12/2014</a:t>
            </a:r>
            <a:endParaRPr lang="en-US" dirty="0"/>
          </a:p>
        </p:txBody>
      </p:sp>
      <p:sp>
        <p:nvSpPr>
          <p:cNvPr id="37" name="Slide Number Placeholder 36"/>
          <p:cNvSpPr>
            <a:spLocks noGrp="1"/>
          </p:cNvSpPr>
          <p:nvPr>
            <p:ph type="sldNum" sz="quarter" idx="12"/>
          </p:nvPr>
        </p:nvSpPr>
        <p:spPr/>
        <p:txBody>
          <a:bodyPr/>
          <a:lstStyle/>
          <a:p>
            <a:fld id="{1F7DF5D7-FF41-4BF6-8958-28DFF1DB182D}" type="slidenum">
              <a:rPr lang="en-US" smtClean="0"/>
              <a:pPr/>
              <a:t>32</a:t>
            </a:fld>
            <a:endParaRPr lang="en-US" dirty="0"/>
          </a:p>
        </p:txBody>
      </p:sp>
      <p:sp>
        <p:nvSpPr>
          <p:cNvPr id="38" name="Footer Placeholder 37"/>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3218587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4" grpId="0"/>
      <p:bldP spid="16" grpId="0" animBg="1"/>
      <p:bldP spid="17" grpId="0" animBg="1"/>
      <p:bldP spid="18" grpId="0" animBg="1"/>
      <p:bldP spid="27" grpId="0" animBg="1"/>
      <p:bldP spid="28" grpId="0" animBg="1"/>
      <p:bldP spid="29" grpId="0"/>
      <p:bldP spid="30" grpId="0"/>
      <p:bldP spid="31" grpId="0" animBg="1"/>
      <p:bldP spid="32" grpId="0" animBg="1"/>
      <p:bldP spid="33" grpId="0" animBg="1"/>
      <p:bldP spid="34" grpId="0" animBg="1"/>
      <p:bldP spid="35" grpId="0" animBg="1"/>
      <p:bldP spid="3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Dynamic and Static Analysis</a:t>
            </a:r>
            <a:endParaRPr lang="en-US" dirty="0"/>
          </a:p>
        </p:txBody>
      </p:sp>
      <p:sp>
        <p:nvSpPr>
          <p:cNvPr id="3" name="Content Placeholder 2"/>
          <p:cNvSpPr>
            <a:spLocks noGrp="1"/>
          </p:cNvSpPr>
          <p:nvPr>
            <p:ph idx="1"/>
          </p:nvPr>
        </p:nvSpPr>
        <p:spPr/>
        <p:txBody>
          <a:bodyPr/>
          <a:lstStyle/>
          <a:p>
            <a:pPr>
              <a:buFont typeface="Times New Roman" charset="0"/>
              <a:buChar char="•"/>
            </a:pPr>
            <a:r>
              <a:rPr lang="en-US" dirty="0"/>
              <a:t>Previous work:</a:t>
            </a:r>
          </a:p>
          <a:p>
            <a:pPr lvl="1">
              <a:spcBef>
                <a:spcPts val="800"/>
              </a:spcBef>
              <a:buFont typeface="Times New Roman" charset="0"/>
              <a:buChar char="–"/>
            </a:pPr>
            <a:r>
              <a:rPr lang="en-US" b="1" dirty="0"/>
              <a:t>Counterexamples:</a:t>
            </a:r>
            <a:r>
              <a:rPr lang="en-US" dirty="0"/>
              <a:t> query is false on some input</a:t>
            </a:r>
          </a:p>
          <a:p>
            <a:pPr lvl="2">
              <a:spcBef>
                <a:spcPts val="800"/>
              </a:spcBef>
              <a:buFont typeface="Times New Roman" charset="0"/>
              <a:buChar char="•"/>
            </a:pPr>
            <a:r>
              <a:rPr lang="en-US" dirty="0"/>
              <a:t>suffices if most queries are expected to be false</a:t>
            </a:r>
          </a:p>
          <a:p>
            <a:pPr lvl="1">
              <a:spcBef>
                <a:spcPts val="800"/>
              </a:spcBef>
              <a:buFont typeface="Times New Roman" charset="0"/>
              <a:buChar char="–"/>
            </a:pPr>
            <a:r>
              <a:rPr lang="en-US" b="1" dirty="0"/>
              <a:t>Likely invariants:</a:t>
            </a:r>
            <a:r>
              <a:rPr lang="en-US" dirty="0"/>
              <a:t> a query true on some inputs is</a:t>
            </a:r>
            <a:br>
              <a:rPr lang="en-US" dirty="0"/>
            </a:br>
            <a:r>
              <a:rPr lang="en-US" dirty="0"/>
              <a:t>likely true on all inputs [Ernst 2001]</a:t>
            </a:r>
          </a:p>
          <a:p>
            <a:pPr>
              <a:buFont typeface="Times New Roman" charset="0"/>
              <a:buChar char="•"/>
            </a:pPr>
            <a:endParaRPr lang="en-US" sz="2800" dirty="0"/>
          </a:p>
          <a:p>
            <a:pPr>
              <a:buFont typeface="Times New Roman" charset="0"/>
              <a:buChar char="•"/>
            </a:pPr>
            <a:r>
              <a:rPr lang="en-US" dirty="0"/>
              <a:t>Our approach:</a:t>
            </a:r>
          </a:p>
          <a:p>
            <a:pPr lvl="1">
              <a:spcBef>
                <a:spcPts val="800"/>
              </a:spcBef>
              <a:buFont typeface="Times New Roman" charset="0"/>
              <a:buChar char="–"/>
            </a:pPr>
            <a:r>
              <a:rPr lang="en-US" b="1" dirty="0"/>
              <a:t>Proofs:</a:t>
            </a:r>
            <a:r>
              <a:rPr lang="en-US" dirty="0"/>
              <a:t> a query true on some inputs is likely true</a:t>
            </a:r>
            <a:br>
              <a:rPr lang="en-US" dirty="0"/>
            </a:br>
            <a:r>
              <a:rPr lang="en-US" dirty="0"/>
              <a:t>on all inputs </a:t>
            </a:r>
            <a:r>
              <a:rPr lang="en-US" i="1" dirty="0"/>
              <a:t>and </a:t>
            </a:r>
            <a:r>
              <a:rPr lang="en-US" dirty="0"/>
              <a:t>for likely the same reason</a:t>
            </a:r>
            <a:r>
              <a:rPr lang="en-US" dirty="0" smtClean="0"/>
              <a:t>!</a:t>
            </a:r>
            <a:endParaRPr lang="en-US" dirty="0"/>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33</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1849115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g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3400" y="2247900"/>
            <a:ext cx="2476500" cy="3022600"/>
          </a:xfrm>
          <a:prstGeom prst="rect">
            <a:avLst/>
          </a:prstGeom>
        </p:spPr>
      </p:pic>
      <p:sp>
        <p:nvSpPr>
          <p:cNvPr id="22" name="Content Placeholder 2"/>
          <p:cNvSpPr>
            <a:spLocks noGrp="1"/>
          </p:cNvSpPr>
          <p:nvPr>
            <p:ph idx="1"/>
          </p:nvPr>
        </p:nvSpPr>
        <p:spPr>
          <a:xfrm>
            <a:off x="457200" y="1188722"/>
            <a:ext cx="8229600" cy="4648965"/>
          </a:xfrm>
        </p:spPr>
        <p:txBody>
          <a:bodyPr>
            <a:noAutofit/>
          </a:bodyPr>
          <a:lstStyle/>
          <a:p>
            <a:pPr marL="0" indent="0">
              <a:buNone/>
            </a:pPr>
            <a:r>
              <a:rPr lang="en-US" sz="2000" dirty="0"/>
              <a:t>// u, v, w are local variables</a:t>
            </a:r>
          </a:p>
          <a:p>
            <a:pPr marL="0" indent="0">
              <a:buNone/>
            </a:pPr>
            <a:r>
              <a:rPr lang="en-US" sz="2000" dirty="0"/>
              <a:t>// g is a global variable</a:t>
            </a:r>
          </a:p>
          <a:p>
            <a:pPr marL="0" indent="0">
              <a:buNone/>
            </a:pPr>
            <a:r>
              <a:rPr lang="en-US" sz="2000" dirty="0"/>
              <a:t>// start() spawns new thread</a:t>
            </a:r>
          </a:p>
          <a:p>
            <a:pPr marL="0" indent="0">
              <a:buNone/>
            </a:pPr>
            <a:r>
              <a:rPr lang="en-US" sz="2000" dirty="0"/>
              <a:t>for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u = new h1;</a:t>
            </a:r>
          </a:p>
          <a:p>
            <a:pPr marL="0" indent="0">
              <a:buNone/>
            </a:pPr>
            <a:r>
              <a:rPr lang="en-US" sz="2000" dirty="0"/>
              <a:t>      v = new h2;</a:t>
            </a:r>
          </a:p>
          <a:p>
            <a:pPr marL="0" indent="0">
              <a:buNone/>
            </a:pPr>
            <a:r>
              <a:rPr lang="en-US" sz="2000" dirty="0"/>
              <a:t>      g = new h3;</a:t>
            </a:r>
          </a:p>
          <a:p>
            <a:pPr marL="0" indent="0">
              <a:buNone/>
            </a:pPr>
            <a:r>
              <a:rPr lang="en-US" sz="2000" dirty="0"/>
              <a:t>      </a:t>
            </a:r>
            <a:r>
              <a:rPr lang="en-US" sz="2000" dirty="0" err="1"/>
              <a:t>v.f</a:t>
            </a:r>
            <a:r>
              <a:rPr lang="en-US" sz="2000" dirty="0"/>
              <a:t> = g;</a:t>
            </a:r>
          </a:p>
          <a:p>
            <a:pPr marL="0" indent="0">
              <a:buNone/>
            </a:pPr>
            <a:r>
              <a:rPr lang="en-US" sz="2000" dirty="0"/>
              <a:t>      w = new h4;</a:t>
            </a:r>
          </a:p>
          <a:p>
            <a:pPr marL="0" indent="0">
              <a:buNone/>
            </a:pPr>
            <a:r>
              <a:rPr lang="en-US" sz="2000" dirty="0"/>
              <a:t>      u.f2 = w;</a:t>
            </a:r>
          </a:p>
          <a:p>
            <a:pPr marL="0" indent="0">
              <a:buNone/>
            </a:pPr>
            <a:r>
              <a:rPr lang="en-US" sz="2000" dirty="0"/>
              <a:t>pc: </a:t>
            </a:r>
            <a:r>
              <a:rPr lang="en-US" sz="2000" dirty="0" err="1"/>
              <a:t>w.id</a:t>
            </a:r>
            <a:r>
              <a:rPr lang="en-US" sz="2000" dirty="0"/>
              <a:t> = </a:t>
            </a:r>
            <a:r>
              <a:rPr lang="en-US" sz="2000" dirty="0" err="1"/>
              <a:t>i</a:t>
            </a:r>
            <a:r>
              <a:rPr lang="en-US" sz="2000" dirty="0"/>
              <a:t>;</a:t>
            </a:r>
          </a:p>
          <a:p>
            <a:pPr marL="0" indent="0">
              <a:buNone/>
            </a:pPr>
            <a:r>
              <a:rPr lang="en-US" sz="2000" dirty="0"/>
              <a:t>      </a:t>
            </a:r>
            <a:r>
              <a:rPr lang="en-US" sz="2000" dirty="0" err="1"/>
              <a:t>u.start</a:t>
            </a:r>
            <a:r>
              <a:rPr lang="en-US" sz="2000" dirty="0"/>
              <a:t>();</a:t>
            </a:r>
          </a:p>
          <a:p>
            <a:pPr marL="0" indent="0">
              <a:buNone/>
            </a:pPr>
            <a:r>
              <a:rPr lang="en-US" sz="2000" dirty="0"/>
              <a:t>}</a:t>
            </a:r>
          </a:p>
          <a:p>
            <a:pPr marL="0" indent="0">
              <a:buNone/>
            </a:pPr>
            <a:endParaRPr lang="en-US" sz="2000" dirty="0"/>
          </a:p>
        </p:txBody>
      </p:sp>
      <p:sp>
        <p:nvSpPr>
          <p:cNvPr id="2" name="Title 1"/>
          <p:cNvSpPr>
            <a:spLocks noGrp="1"/>
          </p:cNvSpPr>
          <p:nvPr>
            <p:ph type="title"/>
          </p:nvPr>
        </p:nvSpPr>
        <p:spPr/>
        <p:txBody>
          <a:bodyPr/>
          <a:lstStyle/>
          <a:p>
            <a:r>
              <a:rPr lang="en-US" dirty="0" smtClean="0"/>
              <a:t>Example: Thread-Escape Analysis</a:t>
            </a:r>
            <a:endParaRPr lang="en-US" dirty="0"/>
          </a:p>
        </p:txBody>
      </p:sp>
      <p:sp>
        <p:nvSpPr>
          <p:cNvPr id="11" name="Rectangle 18"/>
          <p:cNvSpPr>
            <a:spLocks noChangeArrowheads="1"/>
          </p:cNvSpPr>
          <p:nvPr/>
        </p:nvSpPr>
        <p:spPr bwMode="auto">
          <a:xfrm>
            <a:off x="6476245" y="2108200"/>
            <a:ext cx="1600200" cy="381000"/>
          </a:xfrm>
          <a:prstGeom prst="rect">
            <a:avLst/>
          </a:prstGeom>
          <a:noFill/>
          <a:ln w="25400">
            <a:solidFill>
              <a:schemeClr val="tx1"/>
            </a:solidFill>
            <a:miter lim="800000"/>
            <a:headEnd/>
            <a:tailEnd/>
          </a:ln>
          <a:effectLst/>
          <a:extLst/>
        </p:spPr>
        <p:txBody>
          <a:bodyPr wrap="none" lIns="9144" rIns="9144" anchor="ctr"/>
          <a:lstStyle/>
          <a:p>
            <a:pPr marL="342900" indent="-342900" algn="l">
              <a:lnSpc>
                <a:spcPct val="90000"/>
              </a:lnSpc>
              <a:spcBef>
                <a:spcPts val="800"/>
              </a:spcBef>
            </a:pPr>
            <a:r>
              <a:rPr lang="en-US" dirty="0">
                <a:cs typeface="Courier New" charset="0"/>
              </a:rPr>
              <a:t> </a:t>
            </a:r>
            <a:r>
              <a:rPr lang="en-US" dirty="0" smtClean="0">
                <a:cs typeface="Courier New" charset="0"/>
              </a:rPr>
              <a:t>  L    L     L    L</a:t>
            </a:r>
            <a:endParaRPr lang="en-US" baseline="30000" dirty="0">
              <a:cs typeface="Courier New" charset="0"/>
            </a:endParaRPr>
          </a:p>
        </p:txBody>
      </p:sp>
      <p:sp>
        <p:nvSpPr>
          <p:cNvPr id="12" name="Line 20"/>
          <p:cNvSpPr>
            <a:spLocks noChangeShapeType="1"/>
          </p:cNvSpPr>
          <p:nvPr/>
        </p:nvSpPr>
        <p:spPr bwMode="auto">
          <a:xfrm>
            <a:off x="6882645"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Line 20"/>
          <p:cNvSpPr>
            <a:spLocks noChangeShapeType="1"/>
          </p:cNvSpPr>
          <p:nvPr/>
        </p:nvSpPr>
        <p:spPr bwMode="auto">
          <a:xfrm>
            <a:off x="7693857"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4" name="Line 20"/>
          <p:cNvSpPr>
            <a:spLocks noChangeShapeType="1"/>
          </p:cNvSpPr>
          <p:nvPr/>
        </p:nvSpPr>
        <p:spPr bwMode="auto">
          <a:xfrm>
            <a:off x="7301745"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7" name="Rectangle 16"/>
          <p:cNvSpPr/>
          <p:nvPr/>
        </p:nvSpPr>
        <p:spPr>
          <a:xfrm>
            <a:off x="6400046" y="1651000"/>
            <a:ext cx="1753355" cy="400110"/>
          </a:xfrm>
          <a:prstGeom prst="rect">
            <a:avLst/>
          </a:prstGeom>
        </p:spPr>
        <p:txBody>
          <a:bodyPr wrap="none">
            <a:spAutoFit/>
          </a:bodyPr>
          <a:lstStyle/>
          <a:p>
            <a:r>
              <a:rPr lang="en-US" sz="2000" b="0" kern="0" dirty="0" smtClean="0">
                <a:solidFill>
                  <a:srgbClr val="000000"/>
                </a:solidFill>
                <a:latin typeface="Arial"/>
                <a:ea typeface="ＭＳ Ｐゴシック"/>
                <a:cs typeface="Arial"/>
              </a:rPr>
              <a:t>h1  h2  h3  h4</a:t>
            </a:r>
            <a:endParaRPr lang="en-US" dirty="0"/>
          </a:p>
        </p:txBody>
      </p:sp>
      <p:pic>
        <p:nvPicPr>
          <p:cNvPr id="18" name="Picture 17" descr="c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3124200"/>
            <a:ext cx="1612900" cy="1181100"/>
          </a:xfrm>
          <a:prstGeom prst="rect">
            <a:avLst/>
          </a:prstGeom>
        </p:spPr>
      </p:pic>
      <p:pic>
        <p:nvPicPr>
          <p:cNvPr id="19" name="Picture 18" descr="questi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9000" y="5334000"/>
            <a:ext cx="381000" cy="381000"/>
          </a:xfrm>
          <a:prstGeom prst="rect">
            <a:avLst/>
          </a:prstGeom>
        </p:spPr>
      </p:pic>
      <p:pic>
        <p:nvPicPr>
          <p:cNvPr id="20" name="Picture 19" descr="tick.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0803" y="5334000"/>
            <a:ext cx="409397" cy="381000"/>
          </a:xfrm>
          <a:prstGeom prst="rect">
            <a:avLst/>
          </a:prstGeom>
        </p:spPr>
      </p:pic>
      <p:sp>
        <p:nvSpPr>
          <p:cNvPr id="21" name="Rectangle 20"/>
          <p:cNvSpPr/>
          <p:nvPr/>
        </p:nvSpPr>
        <p:spPr>
          <a:xfrm>
            <a:off x="3300365" y="5314890"/>
            <a:ext cx="1624238" cy="400110"/>
          </a:xfrm>
          <a:prstGeom prst="rect">
            <a:avLst/>
          </a:prstGeom>
        </p:spPr>
        <p:txBody>
          <a:bodyPr wrap="none">
            <a:spAutoFit/>
          </a:bodyPr>
          <a:lstStyle/>
          <a:p>
            <a:r>
              <a:rPr lang="en-US" sz="2000" b="0" kern="0" dirty="0">
                <a:solidFill>
                  <a:srgbClr val="000000"/>
                </a:solidFill>
                <a:latin typeface="Arial"/>
                <a:ea typeface="ＭＳ Ｐゴシック"/>
                <a:cs typeface="Arial"/>
              </a:rPr>
              <a:t>local(pc, w)?</a:t>
            </a:r>
            <a:endParaRPr lang="en-US" dirty="0"/>
          </a:p>
        </p:txBody>
      </p:sp>
      <p:sp>
        <p:nvSpPr>
          <p:cNvPr id="23" name="Date Placeholder 22"/>
          <p:cNvSpPr>
            <a:spLocks noGrp="1"/>
          </p:cNvSpPr>
          <p:nvPr>
            <p:ph type="dt" sz="half" idx="10"/>
          </p:nvPr>
        </p:nvSpPr>
        <p:spPr/>
        <p:txBody>
          <a:bodyPr/>
          <a:lstStyle/>
          <a:p>
            <a:r>
              <a:rPr lang="en-US" smtClean="0"/>
              <a:t>6/12/2014</a:t>
            </a:r>
            <a:endParaRPr lang="en-US" dirty="0"/>
          </a:p>
        </p:txBody>
      </p:sp>
      <p:sp>
        <p:nvSpPr>
          <p:cNvPr id="24" name="Slide Number Placeholder 23"/>
          <p:cNvSpPr>
            <a:spLocks noGrp="1"/>
          </p:cNvSpPr>
          <p:nvPr>
            <p:ph type="sldNum" sz="quarter" idx="12"/>
          </p:nvPr>
        </p:nvSpPr>
        <p:spPr/>
        <p:txBody>
          <a:bodyPr/>
          <a:lstStyle/>
          <a:p>
            <a:fld id="{1F7DF5D7-FF41-4BF6-8958-28DFF1DB182D}" type="slidenum">
              <a:rPr lang="en-US" smtClean="0"/>
              <a:pPr/>
              <a:t>34</a:t>
            </a:fld>
            <a:endParaRPr lang="en-US" dirty="0"/>
          </a:p>
        </p:txBody>
      </p:sp>
      <p:sp>
        <p:nvSpPr>
          <p:cNvPr id="25" name="Footer Placeholder 24"/>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56757395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7" grpId="0"/>
      <p:bldP spid="2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Thread-Escape Analysis</a:t>
            </a:r>
            <a:endParaRPr lang="en-US" dirty="0"/>
          </a:p>
        </p:txBody>
      </p:sp>
      <p:pic>
        <p:nvPicPr>
          <p:cNvPr id="6" name="Picture 5" descr="g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100" y="2247900"/>
            <a:ext cx="2692400" cy="3009900"/>
          </a:xfrm>
          <a:prstGeom prst="rect">
            <a:avLst/>
          </a:prstGeom>
        </p:spPr>
      </p:pic>
      <p:sp>
        <p:nvSpPr>
          <p:cNvPr id="8" name="Rectangle 18"/>
          <p:cNvSpPr>
            <a:spLocks noChangeArrowheads="1"/>
          </p:cNvSpPr>
          <p:nvPr/>
        </p:nvSpPr>
        <p:spPr bwMode="auto">
          <a:xfrm>
            <a:off x="6476245" y="2108200"/>
            <a:ext cx="1600200" cy="381000"/>
          </a:xfrm>
          <a:prstGeom prst="rect">
            <a:avLst/>
          </a:prstGeom>
          <a:noFill/>
          <a:ln w="25400">
            <a:solidFill>
              <a:schemeClr val="tx1"/>
            </a:solidFill>
            <a:miter lim="800000"/>
            <a:headEnd/>
            <a:tailEnd/>
          </a:ln>
          <a:effectLst/>
          <a:extLst/>
        </p:spPr>
        <p:txBody>
          <a:bodyPr wrap="none" lIns="9144" rIns="9144" anchor="ctr"/>
          <a:lstStyle/>
          <a:p>
            <a:pPr marL="342900" indent="-342900" algn="l">
              <a:lnSpc>
                <a:spcPct val="90000"/>
              </a:lnSpc>
              <a:spcBef>
                <a:spcPts val="800"/>
              </a:spcBef>
            </a:pPr>
            <a:r>
              <a:rPr lang="en-US" dirty="0">
                <a:cs typeface="Courier New" charset="0"/>
              </a:rPr>
              <a:t> </a:t>
            </a:r>
            <a:r>
              <a:rPr lang="en-US" dirty="0" smtClean="0">
                <a:cs typeface="Courier New" charset="0"/>
              </a:rPr>
              <a:t>  L    L    </a:t>
            </a:r>
            <a:r>
              <a:rPr lang="en-US" sz="500" dirty="0" smtClean="0">
                <a:cs typeface="Courier New" charset="0"/>
              </a:rPr>
              <a:t>  </a:t>
            </a:r>
            <a:r>
              <a:rPr lang="en-US" dirty="0" smtClean="0">
                <a:cs typeface="Courier New" charset="0"/>
              </a:rPr>
              <a:t>E    L</a:t>
            </a:r>
            <a:endParaRPr lang="en-US" baseline="30000" dirty="0">
              <a:cs typeface="Courier New" charset="0"/>
            </a:endParaRPr>
          </a:p>
        </p:txBody>
      </p:sp>
      <p:sp>
        <p:nvSpPr>
          <p:cNvPr id="9" name="Line 20"/>
          <p:cNvSpPr>
            <a:spLocks noChangeShapeType="1"/>
          </p:cNvSpPr>
          <p:nvPr/>
        </p:nvSpPr>
        <p:spPr bwMode="auto">
          <a:xfrm>
            <a:off x="6882645"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20"/>
          <p:cNvSpPr>
            <a:spLocks noChangeShapeType="1"/>
          </p:cNvSpPr>
          <p:nvPr/>
        </p:nvSpPr>
        <p:spPr bwMode="auto">
          <a:xfrm>
            <a:off x="7693857"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20"/>
          <p:cNvSpPr>
            <a:spLocks noChangeShapeType="1"/>
          </p:cNvSpPr>
          <p:nvPr/>
        </p:nvSpPr>
        <p:spPr bwMode="auto">
          <a:xfrm>
            <a:off x="7301745"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2"/>
          <p:cNvSpPr/>
          <p:nvPr/>
        </p:nvSpPr>
        <p:spPr>
          <a:xfrm>
            <a:off x="6400046" y="1651000"/>
            <a:ext cx="1753355" cy="400110"/>
          </a:xfrm>
          <a:prstGeom prst="rect">
            <a:avLst/>
          </a:prstGeom>
        </p:spPr>
        <p:txBody>
          <a:bodyPr wrap="none">
            <a:spAutoFit/>
          </a:bodyPr>
          <a:lstStyle/>
          <a:p>
            <a:r>
              <a:rPr lang="en-US" sz="2000" b="0" kern="0" dirty="0" smtClean="0">
                <a:solidFill>
                  <a:srgbClr val="000000"/>
                </a:solidFill>
                <a:latin typeface="Arial"/>
                <a:ea typeface="ＭＳ Ｐゴシック"/>
                <a:cs typeface="Arial"/>
              </a:rPr>
              <a:t>h1  h2  h3  h4</a:t>
            </a:r>
            <a:endParaRPr lang="en-US" dirty="0"/>
          </a:p>
        </p:txBody>
      </p:sp>
      <p:sp>
        <p:nvSpPr>
          <p:cNvPr id="14" name="TextBox 13"/>
          <p:cNvSpPr txBox="1"/>
          <p:nvPr/>
        </p:nvSpPr>
        <p:spPr>
          <a:xfrm>
            <a:off x="6567575" y="5288528"/>
            <a:ext cx="2035308" cy="430887"/>
          </a:xfrm>
          <a:prstGeom prst="rect">
            <a:avLst/>
          </a:prstGeom>
          <a:noFill/>
        </p:spPr>
        <p:txBody>
          <a:bodyPr wrap="none" rtlCol="0">
            <a:spAutoFit/>
          </a:bodyPr>
          <a:lstStyle/>
          <a:p>
            <a:r>
              <a:rPr lang="en-US" sz="2200" b="0" dirty="0">
                <a:solidFill>
                  <a:srgbClr val="FF0000"/>
                </a:solidFill>
                <a:latin typeface="Arial"/>
              </a:rPr>
              <a:t>b</a:t>
            </a:r>
            <a:r>
              <a:rPr lang="en-US" sz="2200" b="0" dirty="0" smtClean="0">
                <a:solidFill>
                  <a:srgbClr val="FF0000"/>
                </a:solidFill>
                <a:latin typeface="Arial"/>
              </a:rPr>
              <a:t>ut not optimal</a:t>
            </a:r>
            <a:endParaRPr lang="en-US" sz="2200" b="0" dirty="0">
              <a:solidFill>
                <a:srgbClr val="FF0000"/>
              </a:solidFill>
              <a:latin typeface="Arial"/>
            </a:endParaRPr>
          </a:p>
        </p:txBody>
      </p:sp>
      <p:pic>
        <p:nvPicPr>
          <p:cNvPr id="16" name="Picture 15" descr="c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819400"/>
            <a:ext cx="2362200" cy="1473200"/>
          </a:xfrm>
          <a:prstGeom prst="rect">
            <a:avLst/>
          </a:prstGeom>
        </p:spPr>
      </p:pic>
      <p:pic>
        <p:nvPicPr>
          <p:cNvPr id="17" name="Picture 16" descr="ti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803" y="5334000"/>
            <a:ext cx="409397" cy="381000"/>
          </a:xfrm>
          <a:prstGeom prst="rect">
            <a:avLst/>
          </a:prstGeom>
        </p:spPr>
      </p:pic>
      <p:pic>
        <p:nvPicPr>
          <p:cNvPr id="18" name="Picture 17" descr="ti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2907" y="5334000"/>
            <a:ext cx="409397" cy="381000"/>
          </a:xfrm>
          <a:prstGeom prst="rect">
            <a:avLst/>
          </a:prstGeom>
        </p:spPr>
      </p:pic>
      <p:sp>
        <p:nvSpPr>
          <p:cNvPr id="19" name="Rectangle 18"/>
          <p:cNvSpPr/>
          <p:nvPr/>
        </p:nvSpPr>
        <p:spPr>
          <a:xfrm>
            <a:off x="3300365" y="5314890"/>
            <a:ext cx="1624238" cy="400110"/>
          </a:xfrm>
          <a:prstGeom prst="rect">
            <a:avLst/>
          </a:prstGeom>
        </p:spPr>
        <p:txBody>
          <a:bodyPr wrap="none">
            <a:spAutoFit/>
          </a:bodyPr>
          <a:lstStyle/>
          <a:p>
            <a:r>
              <a:rPr lang="en-US" sz="2000" b="0" kern="0" dirty="0">
                <a:solidFill>
                  <a:srgbClr val="000000"/>
                </a:solidFill>
                <a:latin typeface="Arial"/>
                <a:ea typeface="ＭＳ Ｐゴシック"/>
                <a:cs typeface="Arial"/>
              </a:rPr>
              <a:t>local(pc, w)?</a:t>
            </a:r>
            <a:endParaRPr lang="en-US" dirty="0"/>
          </a:p>
        </p:txBody>
      </p:sp>
      <p:sp>
        <p:nvSpPr>
          <p:cNvPr id="20" name="Date Placeholder 19"/>
          <p:cNvSpPr>
            <a:spLocks noGrp="1"/>
          </p:cNvSpPr>
          <p:nvPr>
            <p:ph type="dt" sz="half" idx="10"/>
          </p:nvPr>
        </p:nvSpPr>
        <p:spPr/>
        <p:txBody>
          <a:bodyPr/>
          <a:lstStyle/>
          <a:p>
            <a:r>
              <a:rPr lang="en-US" smtClean="0"/>
              <a:t>6/12/2014</a:t>
            </a:r>
            <a:endParaRPr lang="en-US" dirty="0"/>
          </a:p>
        </p:txBody>
      </p:sp>
      <p:sp>
        <p:nvSpPr>
          <p:cNvPr id="21" name="Slide Number Placeholder 20"/>
          <p:cNvSpPr>
            <a:spLocks noGrp="1"/>
          </p:cNvSpPr>
          <p:nvPr>
            <p:ph type="sldNum" sz="quarter" idx="12"/>
          </p:nvPr>
        </p:nvSpPr>
        <p:spPr/>
        <p:txBody>
          <a:bodyPr/>
          <a:lstStyle/>
          <a:p>
            <a:fld id="{1F7DF5D7-FF41-4BF6-8958-28DFF1DB182D}" type="slidenum">
              <a:rPr lang="en-US" smtClean="0"/>
              <a:pPr/>
              <a:t>35</a:t>
            </a:fld>
            <a:endParaRPr lang="en-US" dirty="0"/>
          </a:p>
        </p:txBody>
      </p:sp>
      <p:sp>
        <p:nvSpPr>
          <p:cNvPr id="22" name="Footer Placeholder 21"/>
          <p:cNvSpPr>
            <a:spLocks noGrp="1"/>
          </p:cNvSpPr>
          <p:nvPr>
            <p:ph type="ftr" sz="quarter" idx="11"/>
          </p:nvPr>
        </p:nvSpPr>
        <p:spPr/>
        <p:txBody>
          <a:bodyPr/>
          <a:lstStyle/>
          <a:p>
            <a:pPr algn="ctr"/>
            <a:r>
              <a:rPr lang="en-US" smtClean="0"/>
              <a:t>SOAP 2014</a:t>
            </a:r>
            <a:endParaRPr lang="en-US" dirty="0"/>
          </a:p>
        </p:txBody>
      </p:sp>
      <p:sp>
        <p:nvSpPr>
          <p:cNvPr id="3" name="Content Placeholder 2"/>
          <p:cNvSpPr>
            <a:spLocks noGrp="1"/>
          </p:cNvSpPr>
          <p:nvPr>
            <p:ph idx="1"/>
          </p:nvPr>
        </p:nvSpPr>
        <p:spPr>
          <a:xfrm>
            <a:off x="457200" y="1188722"/>
            <a:ext cx="8229600" cy="4648965"/>
          </a:xfrm>
        </p:spPr>
        <p:txBody>
          <a:bodyPr>
            <a:noAutofit/>
          </a:bodyPr>
          <a:lstStyle/>
          <a:p>
            <a:pPr marL="0" indent="0">
              <a:buNone/>
            </a:pPr>
            <a:r>
              <a:rPr lang="en-US" sz="2000" dirty="0"/>
              <a:t>// u, v, w are local variables</a:t>
            </a:r>
          </a:p>
          <a:p>
            <a:pPr marL="0" indent="0">
              <a:buNone/>
            </a:pPr>
            <a:r>
              <a:rPr lang="en-US" sz="2000" dirty="0"/>
              <a:t>// g is a global variable</a:t>
            </a:r>
          </a:p>
          <a:p>
            <a:pPr marL="0" indent="0">
              <a:buNone/>
            </a:pPr>
            <a:r>
              <a:rPr lang="en-US" sz="2000" dirty="0"/>
              <a:t>// start() spawns new thread</a:t>
            </a:r>
          </a:p>
          <a:p>
            <a:pPr marL="0" indent="0">
              <a:buNone/>
            </a:pPr>
            <a:r>
              <a:rPr lang="en-US" sz="2000" dirty="0"/>
              <a:t>for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u = new h1;</a:t>
            </a:r>
          </a:p>
          <a:p>
            <a:pPr marL="0" indent="0">
              <a:buNone/>
            </a:pPr>
            <a:r>
              <a:rPr lang="en-US" sz="2000" dirty="0"/>
              <a:t>      v = new h2;</a:t>
            </a:r>
          </a:p>
          <a:p>
            <a:pPr marL="0" indent="0">
              <a:buNone/>
            </a:pPr>
            <a:r>
              <a:rPr lang="en-US" sz="2000" dirty="0"/>
              <a:t>      g = new h3;</a:t>
            </a:r>
          </a:p>
          <a:p>
            <a:pPr marL="0" indent="0">
              <a:buNone/>
            </a:pPr>
            <a:r>
              <a:rPr lang="en-US" sz="2000" dirty="0"/>
              <a:t>      </a:t>
            </a:r>
            <a:r>
              <a:rPr lang="en-US" sz="2000" dirty="0" err="1"/>
              <a:t>v.f</a:t>
            </a:r>
            <a:r>
              <a:rPr lang="en-US" sz="2000" dirty="0"/>
              <a:t> = g;</a:t>
            </a:r>
          </a:p>
          <a:p>
            <a:pPr marL="0" indent="0">
              <a:buNone/>
            </a:pPr>
            <a:r>
              <a:rPr lang="en-US" sz="2000" dirty="0"/>
              <a:t>      w = new h4;</a:t>
            </a:r>
          </a:p>
          <a:p>
            <a:pPr marL="0" indent="0">
              <a:buNone/>
            </a:pPr>
            <a:r>
              <a:rPr lang="en-US" sz="2000" dirty="0"/>
              <a:t>      u.f2 = w;</a:t>
            </a:r>
          </a:p>
          <a:p>
            <a:pPr marL="0" indent="0">
              <a:buNone/>
            </a:pPr>
            <a:r>
              <a:rPr lang="en-US" sz="2000" dirty="0"/>
              <a:t>pc: </a:t>
            </a:r>
            <a:r>
              <a:rPr lang="en-US" sz="2000" dirty="0" err="1"/>
              <a:t>w.id</a:t>
            </a:r>
            <a:r>
              <a:rPr lang="en-US" sz="2000" dirty="0"/>
              <a:t> = </a:t>
            </a:r>
            <a:r>
              <a:rPr lang="en-US" sz="2000" dirty="0" err="1"/>
              <a:t>i</a:t>
            </a:r>
            <a:r>
              <a:rPr lang="en-US" sz="2000" dirty="0"/>
              <a:t>;</a:t>
            </a:r>
          </a:p>
          <a:p>
            <a:pPr marL="0" indent="0">
              <a:buNone/>
            </a:pPr>
            <a:r>
              <a:rPr lang="en-US" sz="2000" dirty="0"/>
              <a:t>      </a:t>
            </a:r>
            <a:r>
              <a:rPr lang="en-US" sz="2000" dirty="0" err="1"/>
              <a:t>u.start</a:t>
            </a:r>
            <a:r>
              <a:rPr lang="en-US" sz="2000" dirty="0"/>
              <a:t>();</a:t>
            </a:r>
          </a:p>
          <a:p>
            <a:pPr marL="0" indent="0">
              <a:buNone/>
            </a:pPr>
            <a:r>
              <a:rPr lang="en-US" sz="2000" dirty="0"/>
              <a:t>}</a:t>
            </a:r>
          </a:p>
          <a:p>
            <a:pPr marL="0" indent="0">
              <a:buNone/>
            </a:pPr>
            <a:endParaRPr lang="en-US" sz="2000" dirty="0"/>
          </a:p>
        </p:txBody>
      </p:sp>
    </p:spTree>
    <p:extLst>
      <p:ext uri="{BB962C8B-B14F-4D97-AF65-F5344CB8AC3E}">
        <p14:creationId xmlns:p14="http://schemas.microsoft.com/office/powerpoint/2010/main" val="2411401496"/>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a:spLocks noGrp="1"/>
          </p:cNvSpPr>
          <p:nvPr>
            <p:ph idx="1"/>
          </p:nvPr>
        </p:nvSpPr>
        <p:spPr>
          <a:xfrm>
            <a:off x="457200" y="1188722"/>
            <a:ext cx="8229600" cy="4648965"/>
          </a:xfrm>
        </p:spPr>
        <p:txBody>
          <a:bodyPr>
            <a:noAutofit/>
          </a:bodyPr>
          <a:lstStyle/>
          <a:p>
            <a:pPr marL="0" indent="0">
              <a:buNone/>
            </a:pPr>
            <a:r>
              <a:rPr lang="en-US" sz="2000" dirty="0"/>
              <a:t>// u, v, w are local variables</a:t>
            </a:r>
          </a:p>
          <a:p>
            <a:pPr marL="0" indent="0">
              <a:buNone/>
            </a:pPr>
            <a:r>
              <a:rPr lang="en-US" sz="2000" dirty="0"/>
              <a:t>// g is a global variable</a:t>
            </a:r>
          </a:p>
          <a:p>
            <a:pPr marL="0" indent="0">
              <a:buNone/>
            </a:pPr>
            <a:r>
              <a:rPr lang="en-US" sz="2000" dirty="0"/>
              <a:t>// start() spawns new thread</a:t>
            </a:r>
          </a:p>
          <a:p>
            <a:pPr marL="0" indent="0">
              <a:buNone/>
            </a:pPr>
            <a:r>
              <a:rPr lang="en-US" sz="2000" dirty="0"/>
              <a:t>for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u = new h1;</a:t>
            </a:r>
          </a:p>
          <a:p>
            <a:pPr marL="0" indent="0">
              <a:buNone/>
            </a:pPr>
            <a:r>
              <a:rPr lang="en-US" sz="2000" dirty="0"/>
              <a:t>      v = new h2;</a:t>
            </a:r>
          </a:p>
          <a:p>
            <a:pPr marL="0" indent="0">
              <a:buNone/>
            </a:pPr>
            <a:r>
              <a:rPr lang="en-US" sz="2000" dirty="0"/>
              <a:t>      g = new h3;</a:t>
            </a:r>
          </a:p>
          <a:p>
            <a:pPr marL="0" indent="0">
              <a:buNone/>
            </a:pPr>
            <a:r>
              <a:rPr lang="en-US" sz="2000" dirty="0"/>
              <a:t>      </a:t>
            </a:r>
            <a:r>
              <a:rPr lang="en-US" sz="2000" dirty="0" err="1"/>
              <a:t>v.f</a:t>
            </a:r>
            <a:r>
              <a:rPr lang="en-US" sz="2000" dirty="0"/>
              <a:t> = g;</a:t>
            </a:r>
          </a:p>
          <a:p>
            <a:pPr marL="0" indent="0">
              <a:buNone/>
            </a:pPr>
            <a:r>
              <a:rPr lang="en-US" sz="2000" dirty="0"/>
              <a:t>      w = new h4;</a:t>
            </a:r>
          </a:p>
          <a:p>
            <a:pPr marL="0" indent="0">
              <a:buNone/>
            </a:pPr>
            <a:r>
              <a:rPr lang="en-US" sz="2000" dirty="0"/>
              <a:t>      u.f2 = w;</a:t>
            </a:r>
          </a:p>
          <a:p>
            <a:pPr marL="0" indent="0">
              <a:buNone/>
            </a:pPr>
            <a:r>
              <a:rPr lang="en-US" sz="2000" dirty="0"/>
              <a:t>pc: </a:t>
            </a:r>
            <a:r>
              <a:rPr lang="en-US" sz="2000" dirty="0" err="1"/>
              <a:t>w.id</a:t>
            </a:r>
            <a:r>
              <a:rPr lang="en-US" sz="2000" dirty="0"/>
              <a:t> = </a:t>
            </a:r>
            <a:r>
              <a:rPr lang="en-US" sz="2000" dirty="0" err="1"/>
              <a:t>i</a:t>
            </a:r>
            <a:r>
              <a:rPr lang="en-US" sz="2000" dirty="0"/>
              <a:t>;</a:t>
            </a:r>
          </a:p>
          <a:p>
            <a:pPr marL="0" indent="0">
              <a:buNone/>
            </a:pPr>
            <a:r>
              <a:rPr lang="en-US" sz="2000" dirty="0"/>
              <a:t>      </a:t>
            </a:r>
            <a:r>
              <a:rPr lang="en-US" sz="2000" dirty="0" err="1"/>
              <a:t>u.start</a:t>
            </a:r>
            <a:r>
              <a:rPr lang="en-US" sz="2000" dirty="0"/>
              <a:t>();</a:t>
            </a:r>
          </a:p>
          <a:p>
            <a:pPr marL="0" indent="0">
              <a:buNone/>
            </a:pPr>
            <a:r>
              <a:rPr lang="en-US" sz="2000" dirty="0"/>
              <a:t>}</a:t>
            </a:r>
          </a:p>
          <a:p>
            <a:pPr marL="0" indent="0">
              <a:buNone/>
            </a:pPr>
            <a:endParaRPr lang="en-US" sz="2000" dirty="0"/>
          </a:p>
        </p:txBody>
      </p:sp>
      <p:sp>
        <p:nvSpPr>
          <p:cNvPr id="2" name="Title 1"/>
          <p:cNvSpPr>
            <a:spLocks noGrp="1"/>
          </p:cNvSpPr>
          <p:nvPr>
            <p:ph type="title"/>
          </p:nvPr>
        </p:nvSpPr>
        <p:spPr/>
        <p:txBody>
          <a:bodyPr/>
          <a:lstStyle/>
          <a:p>
            <a:r>
              <a:rPr lang="en-US" dirty="0" smtClean="0"/>
              <a:t>Example: Thread-Escape Analysis</a:t>
            </a:r>
            <a:endParaRPr lang="en-US" dirty="0"/>
          </a:p>
        </p:txBody>
      </p:sp>
      <p:pic>
        <p:nvPicPr>
          <p:cNvPr id="6" name="Picture 5" descr="g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5300" y="2197100"/>
            <a:ext cx="2565400" cy="3073400"/>
          </a:xfrm>
          <a:prstGeom prst="rect">
            <a:avLst/>
          </a:prstGeom>
        </p:spPr>
      </p:pic>
      <p:sp>
        <p:nvSpPr>
          <p:cNvPr id="8" name="Rectangle 18"/>
          <p:cNvSpPr>
            <a:spLocks noChangeArrowheads="1"/>
          </p:cNvSpPr>
          <p:nvPr/>
        </p:nvSpPr>
        <p:spPr bwMode="auto">
          <a:xfrm>
            <a:off x="6476245" y="2108200"/>
            <a:ext cx="1600200" cy="381000"/>
          </a:xfrm>
          <a:prstGeom prst="rect">
            <a:avLst/>
          </a:prstGeom>
          <a:noFill/>
          <a:ln w="25400">
            <a:solidFill>
              <a:schemeClr val="tx1"/>
            </a:solidFill>
            <a:miter lim="800000"/>
            <a:headEnd/>
            <a:tailEnd/>
          </a:ln>
          <a:effectLst/>
          <a:extLst/>
        </p:spPr>
        <p:txBody>
          <a:bodyPr wrap="none" lIns="9144" rIns="9144" anchor="ctr"/>
          <a:lstStyle/>
          <a:p>
            <a:pPr marL="342900" indent="-342900" algn="l">
              <a:lnSpc>
                <a:spcPct val="90000"/>
              </a:lnSpc>
              <a:spcBef>
                <a:spcPts val="800"/>
              </a:spcBef>
            </a:pPr>
            <a:r>
              <a:rPr lang="en-US" dirty="0">
                <a:cs typeface="Courier New" charset="0"/>
              </a:rPr>
              <a:t> </a:t>
            </a:r>
            <a:r>
              <a:rPr lang="en-US" dirty="0" smtClean="0">
                <a:cs typeface="Courier New" charset="0"/>
              </a:rPr>
              <a:t>  L    E    </a:t>
            </a:r>
            <a:r>
              <a:rPr lang="en-US" sz="500" dirty="0" smtClean="0">
                <a:cs typeface="Courier New" charset="0"/>
              </a:rPr>
              <a:t> </a:t>
            </a:r>
            <a:r>
              <a:rPr lang="en-US" dirty="0" smtClean="0">
                <a:cs typeface="Courier New" charset="0"/>
              </a:rPr>
              <a:t>E    L</a:t>
            </a:r>
            <a:endParaRPr lang="en-US" baseline="30000" dirty="0">
              <a:cs typeface="Courier New" charset="0"/>
            </a:endParaRPr>
          </a:p>
        </p:txBody>
      </p:sp>
      <p:sp>
        <p:nvSpPr>
          <p:cNvPr id="9" name="Line 20"/>
          <p:cNvSpPr>
            <a:spLocks noChangeShapeType="1"/>
          </p:cNvSpPr>
          <p:nvPr/>
        </p:nvSpPr>
        <p:spPr bwMode="auto">
          <a:xfrm>
            <a:off x="6882645"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0" name="Line 20"/>
          <p:cNvSpPr>
            <a:spLocks noChangeShapeType="1"/>
          </p:cNvSpPr>
          <p:nvPr/>
        </p:nvSpPr>
        <p:spPr bwMode="auto">
          <a:xfrm>
            <a:off x="7693857"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1" name="Line 20"/>
          <p:cNvSpPr>
            <a:spLocks noChangeShapeType="1"/>
          </p:cNvSpPr>
          <p:nvPr/>
        </p:nvSpPr>
        <p:spPr bwMode="auto">
          <a:xfrm>
            <a:off x="7301745" y="2108200"/>
            <a:ext cx="1588" cy="37490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13" name="Rectangle 12"/>
          <p:cNvSpPr/>
          <p:nvPr/>
        </p:nvSpPr>
        <p:spPr>
          <a:xfrm>
            <a:off x="6400046" y="1651000"/>
            <a:ext cx="1753355" cy="400110"/>
          </a:xfrm>
          <a:prstGeom prst="rect">
            <a:avLst/>
          </a:prstGeom>
        </p:spPr>
        <p:txBody>
          <a:bodyPr wrap="none">
            <a:spAutoFit/>
          </a:bodyPr>
          <a:lstStyle/>
          <a:p>
            <a:r>
              <a:rPr lang="en-US" sz="2000" b="0" kern="0" dirty="0" smtClean="0">
                <a:solidFill>
                  <a:srgbClr val="000000"/>
                </a:solidFill>
                <a:latin typeface="Arial"/>
                <a:ea typeface="ＭＳ Ｐゴシック"/>
                <a:cs typeface="Arial"/>
              </a:rPr>
              <a:t>h1  h2  h3  h4</a:t>
            </a:r>
            <a:endParaRPr lang="en-US" dirty="0"/>
          </a:p>
        </p:txBody>
      </p:sp>
      <p:sp>
        <p:nvSpPr>
          <p:cNvPr id="14" name="TextBox 13"/>
          <p:cNvSpPr txBox="1"/>
          <p:nvPr/>
        </p:nvSpPr>
        <p:spPr>
          <a:xfrm>
            <a:off x="6554167" y="5286070"/>
            <a:ext cx="1721633" cy="430887"/>
          </a:xfrm>
          <a:prstGeom prst="rect">
            <a:avLst/>
          </a:prstGeom>
          <a:noFill/>
        </p:spPr>
        <p:txBody>
          <a:bodyPr wrap="none" rtlCol="0">
            <a:spAutoFit/>
          </a:bodyPr>
          <a:lstStyle/>
          <a:p>
            <a:r>
              <a:rPr lang="en-US" sz="2200" b="0" dirty="0">
                <a:solidFill>
                  <a:srgbClr val="0000FF"/>
                </a:solidFill>
                <a:latin typeface="Arial"/>
              </a:rPr>
              <a:t>a</a:t>
            </a:r>
            <a:r>
              <a:rPr lang="en-US" sz="2200" b="0" dirty="0" smtClean="0">
                <a:solidFill>
                  <a:srgbClr val="0000FF"/>
                </a:solidFill>
                <a:latin typeface="Arial"/>
              </a:rPr>
              <a:t>nd optimal!</a:t>
            </a:r>
            <a:endParaRPr lang="en-US" sz="2200" b="0" dirty="0">
              <a:solidFill>
                <a:srgbClr val="0000FF"/>
              </a:solidFill>
              <a:latin typeface="Arial"/>
            </a:endParaRPr>
          </a:p>
        </p:txBody>
      </p:sp>
      <p:pic>
        <p:nvPicPr>
          <p:cNvPr id="15" name="Picture 14" descr="c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4700" y="2870200"/>
            <a:ext cx="2679700" cy="1295400"/>
          </a:xfrm>
          <a:prstGeom prst="rect">
            <a:avLst/>
          </a:prstGeom>
        </p:spPr>
      </p:pic>
      <p:pic>
        <p:nvPicPr>
          <p:cNvPr id="16" name="Picture 15" descr="ti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0803" y="5334000"/>
            <a:ext cx="409397" cy="381000"/>
          </a:xfrm>
          <a:prstGeom prst="rect">
            <a:avLst/>
          </a:prstGeom>
        </p:spPr>
      </p:pic>
      <p:sp>
        <p:nvSpPr>
          <p:cNvPr id="17" name="Rectangle 16"/>
          <p:cNvSpPr/>
          <p:nvPr/>
        </p:nvSpPr>
        <p:spPr>
          <a:xfrm>
            <a:off x="3300365" y="5314890"/>
            <a:ext cx="1624238" cy="400110"/>
          </a:xfrm>
          <a:prstGeom prst="rect">
            <a:avLst/>
          </a:prstGeom>
        </p:spPr>
        <p:txBody>
          <a:bodyPr wrap="none">
            <a:spAutoFit/>
          </a:bodyPr>
          <a:lstStyle/>
          <a:p>
            <a:r>
              <a:rPr lang="en-US" sz="2000" b="0" kern="0" dirty="0">
                <a:solidFill>
                  <a:srgbClr val="000000"/>
                </a:solidFill>
                <a:latin typeface="Arial"/>
                <a:ea typeface="ＭＳ Ｐゴシック"/>
                <a:cs typeface="Arial"/>
              </a:rPr>
              <a:t>local(pc, w)?</a:t>
            </a:r>
            <a:endParaRPr lang="en-US" dirty="0"/>
          </a:p>
        </p:txBody>
      </p:sp>
      <p:pic>
        <p:nvPicPr>
          <p:cNvPr id="18" name="Picture 17" descr="ti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12907" y="5334000"/>
            <a:ext cx="409397" cy="381000"/>
          </a:xfrm>
          <a:prstGeom prst="rect">
            <a:avLst/>
          </a:prstGeom>
        </p:spPr>
      </p:pic>
      <p:sp>
        <p:nvSpPr>
          <p:cNvPr id="20" name="Date Placeholder 19"/>
          <p:cNvSpPr>
            <a:spLocks noGrp="1"/>
          </p:cNvSpPr>
          <p:nvPr>
            <p:ph type="dt" sz="half" idx="10"/>
          </p:nvPr>
        </p:nvSpPr>
        <p:spPr/>
        <p:txBody>
          <a:bodyPr/>
          <a:lstStyle/>
          <a:p>
            <a:r>
              <a:rPr lang="en-US" smtClean="0"/>
              <a:t>6/12/2014</a:t>
            </a:r>
            <a:endParaRPr lang="en-US" dirty="0"/>
          </a:p>
        </p:txBody>
      </p:sp>
      <p:sp>
        <p:nvSpPr>
          <p:cNvPr id="21" name="Slide Number Placeholder 20"/>
          <p:cNvSpPr>
            <a:spLocks noGrp="1"/>
          </p:cNvSpPr>
          <p:nvPr>
            <p:ph type="sldNum" sz="quarter" idx="12"/>
          </p:nvPr>
        </p:nvSpPr>
        <p:spPr/>
        <p:txBody>
          <a:bodyPr/>
          <a:lstStyle/>
          <a:p>
            <a:fld id="{1F7DF5D7-FF41-4BF6-8958-28DFF1DB182D}" type="slidenum">
              <a:rPr lang="en-US" smtClean="0"/>
              <a:pPr/>
              <a:t>36</a:t>
            </a:fld>
            <a:endParaRPr lang="en-US" dirty="0"/>
          </a:p>
        </p:txBody>
      </p:sp>
      <p:sp>
        <p:nvSpPr>
          <p:cNvPr id="22" name="Footer Placeholder 21"/>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38660888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Benchmarks</a:t>
            </a:r>
            <a:endParaRPr lang="en-US" dirty="0"/>
          </a:p>
        </p:txBody>
      </p:sp>
      <p:graphicFrame>
        <p:nvGraphicFramePr>
          <p:cNvPr id="6" name="Content Placeholder 4"/>
          <p:cNvGraphicFramePr>
            <a:graphicFrameLocks noGrp="1"/>
          </p:cNvGraphicFramePr>
          <p:nvPr>
            <p:ph idx="1"/>
            <p:extLst>
              <p:ext uri="{D42A27DB-BD31-4B8C-83A1-F6EECF244321}">
                <p14:modId xmlns:p14="http://schemas.microsoft.com/office/powerpoint/2010/main" val="2869755606"/>
              </p:ext>
            </p:extLst>
          </p:nvPr>
        </p:nvGraphicFramePr>
        <p:xfrm>
          <a:off x="685800" y="1618169"/>
          <a:ext cx="7772400" cy="4037043"/>
        </p:xfrm>
        <a:graphic>
          <a:graphicData uri="http://schemas.openxmlformats.org/drawingml/2006/table">
            <a:tbl>
              <a:tblPr firstRow="1" bandRow="1">
                <a:tableStyleId>{5C22544A-7EE6-4342-B048-85BDC9FD1C3A}</a:tableStyleId>
              </a:tblPr>
              <a:tblGrid>
                <a:gridCol w="1367367"/>
                <a:gridCol w="1223433"/>
                <a:gridCol w="1295400"/>
                <a:gridCol w="1295400"/>
                <a:gridCol w="1151467"/>
                <a:gridCol w="1439333"/>
              </a:tblGrid>
              <a:tr h="812577">
                <a:tc rowSpan="2">
                  <a:txBody>
                    <a:bodyPr/>
                    <a:lstStyle/>
                    <a:p>
                      <a:endParaRPr lang="en-US" dirty="0">
                        <a:solidFill>
                          <a:schemeClr val="tx1"/>
                        </a:solidFill>
                      </a:endParaRPr>
                    </a:p>
                  </a:txBody>
                  <a:tcPr/>
                </a:tc>
                <a:tc gridSpan="2">
                  <a:txBody>
                    <a:bodyPr/>
                    <a:lstStyle/>
                    <a:p>
                      <a:pPr algn="ctr"/>
                      <a:r>
                        <a:rPr lang="en-US" sz="2200" b="0" dirty="0" smtClean="0">
                          <a:solidFill>
                            <a:schemeClr val="bg1"/>
                          </a:solidFill>
                        </a:rPr>
                        <a:t>classes</a:t>
                      </a:r>
                      <a:endParaRPr lang="en-US" sz="2200" b="0" dirty="0">
                        <a:solidFill>
                          <a:schemeClr val="bg1"/>
                        </a:solidFill>
                      </a:endParaRPr>
                    </a:p>
                  </a:txBody>
                  <a:tcPr/>
                </a:tc>
                <a:tc hMerge="1">
                  <a:txBody>
                    <a:bodyPr/>
                    <a:lstStyle/>
                    <a:p>
                      <a:endParaRPr lang="en-US" dirty="0">
                        <a:solidFill>
                          <a:schemeClr val="tx1"/>
                        </a:solidFill>
                      </a:endParaRPr>
                    </a:p>
                  </a:txBody>
                  <a:tcPr/>
                </a:tc>
                <a:tc gridSpan="2">
                  <a:txBody>
                    <a:bodyPr/>
                    <a:lstStyle/>
                    <a:p>
                      <a:pPr algn="ctr"/>
                      <a:r>
                        <a:rPr lang="en-US" sz="2200" b="0" dirty="0" err="1" smtClean="0">
                          <a:solidFill>
                            <a:schemeClr val="bg1"/>
                          </a:solidFill>
                        </a:rPr>
                        <a:t>bytecodes</a:t>
                      </a:r>
                      <a:r>
                        <a:rPr lang="en-US" sz="2200" b="0" dirty="0" smtClean="0">
                          <a:solidFill>
                            <a:schemeClr val="bg1"/>
                          </a:solidFill>
                        </a:rPr>
                        <a:t/>
                      </a:r>
                      <a:br>
                        <a:rPr lang="en-US" sz="2200" b="0" dirty="0" smtClean="0">
                          <a:solidFill>
                            <a:schemeClr val="bg1"/>
                          </a:solidFill>
                        </a:rPr>
                      </a:br>
                      <a:r>
                        <a:rPr lang="en-US" sz="2200" b="0" dirty="0" smtClean="0">
                          <a:solidFill>
                            <a:schemeClr val="bg1"/>
                          </a:solidFill>
                        </a:rPr>
                        <a:t>(x 1000)</a:t>
                      </a:r>
                      <a:endParaRPr lang="en-US" sz="2200" b="0" dirty="0">
                        <a:solidFill>
                          <a:schemeClr val="bg1"/>
                        </a:solidFill>
                      </a:endParaRPr>
                    </a:p>
                  </a:txBody>
                  <a:tcPr/>
                </a:tc>
                <a:tc hMerge="1">
                  <a:txBody>
                    <a:bodyPr/>
                    <a:lstStyle/>
                    <a:p>
                      <a:endParaRPr lang="en-US" dirty="0">
                        <a:solidFill>
                          <a:schemeClr val="tx1"/>
                        </a:solidFill>
                      </a:endParaRPr>
                    </a:p>
                  </a:txBody>
                  <a:tcPr/>
                </a:tc>
                <a:tc rowSpan="2">
                  <a:txBody>
                    <a:bodyPr/>
                    <a:lstStyle/>
                    <a:p>
                      <a:pPr algn="ctr"/>
                      <a:r>
                        <a:rPr lang="en-US" sz="2200" b="0" dirty="0" err="1" smtClean="0">
                          <a:solidFill>
                            <a:schemeClr val="bg1"/>
                          </a:solidFill>
                        </a:rPr>
                        <a:t>alloc</a:t>
                      </a:r>
                      <a:r>
                        <a:rPr lang="en-US" sz="2200" b="0" dirty="0" smtClean="0">
                          <a:solidFill>
                            <a:schemeClr val="bg1"/>
                          </a:solidFill>
                        </a:rPr>
                        <a:t>. sites</a:t>
                      </a:r>
                      <a:br>
                        <a:rPr lang="en-US" sz="2200" b="0" dirty="0" smtClean="0">
                          <a:solidFill>
                            <a:schemeClr val="bg1"/>
                          </a:solidFill>
                        </a:rPr>
                      </a:br>
                      <a:r>
                        <a:rPr lang="en-US" sz="2200" b="0" dirty="0" smtClean="0">
                          <a:solidFill>
                            <a:schemeClr val="bg1"/>
                          </a:solidFill>
                        </a:rPr>
                        <a:t>(x 1000)</a:t>
                      </a:r>
                      <a:endParaRPr lang="en-US" sz="2200" b="0" dirty="0">
                        <a:solidFill>
                          <a:schemeClr val="bg1"/>
                        </a:solidFill>
                      </a:endParaRPr>
                    </a:p>
                  </a:txBody>
                  <a:tcPr/>
                </a:tc>
              </a:tr>
              <a:tr h="460638">
                <a:tc vMerge="1">
                  <a:txBody>
                    <a:bodyPr/>
                    <a:lstStyle/>
                    <a:p>
                      <a:endParaRPr lang="en-US" dirty="0">
                        <a:solidFill>
                          <a:schemeClr val="tx1"/>
                        </a:solidFill>
                      </a:endParaRPr>
                    </a:p>
                  </a:txBody>
                  <a:tcPr/>
                </a:tc>
                <a:tc>
                  <a:txBody>
                    <a:bodyPr/>
                    <a:lstStyle/>
                    <a:p>
                      <a:pPr algn="ctr"/>
                      <a:r>
                        <a:rPr lang="en-US" sz="2200" b="0" dirty="0" smtClean="0">
                          <a:solidFill>
                            <a:schemeClr val="tx1"/>
                          </a:solidFill>
                        </a:rPr>
                        <a:t>app</a:t>
                      </a:r>
                      <a:endParaRPr lang="en-US" sz="2200" b="0" dirty="0">
                        <a:solidFill>
                          <a:schemeClr val="tx1"/>
                        </a:solidFill>
                      </a:endParaRPr>
                    </a:p>
                  </a:txBody>
                  <a:tcPr/>
                </a:tc>
                <a:tc>
                  <a:txBody>
                    <a:bodyPr/>
                    <a:lstStyle/>
                    <a:p>
                      <a:pPr algn="ctr"/>
                      <a:r>
                        <a:rPr lang="en-US" sz="2200" b="0" dirty="0" smtClean="0">
                          <a:solidFill>
                            <a:schemeClr val="tx1"/>
                          </a:solidFill>
                        </a:rPr>
                        <a:t>total</a:t>
                      </a:r>
                      <a:endParaRPr lang="en-US" sz="2200" b="0" dirty="0">
                        <a:solidFill>
                          <a:schemeClr val="tx1"/>
                        </a:solidFill>
                      </a:endParaRPr>
                    </a:p>
                  </a:txBody>
                  <a:tcPr/>
                </a:tc>
                <a:tc>
                  <a:txBody>
                    <a:bodyPr/>
                    <a:lstStyle/>
                    <a:p>
                      <a:pPr algn="ctr"/>
                      <a:r>
                        <a:rPr lang="en-US" sz="2200" b="0" dirty="0" smtClean="0">
                          <a:solidFill>
                            <a:schemeClr val="tx1"/>
                          </a:solidFill>
                        </a:rPr>
                        <a:t>app</a:t>
                      </a:r>
                      <a:endParaRPr lang="en-US" sz="2200" b="0" dirty="0">
                        <a:solidFill>
                          <a:schemeClr val="tx1"/>
                        </a:solidFill>
                      </a:endParaRPr>
                    </a:p>
                  </a:txBody>
                  <a:tcPr/>
                </a:tc>
                <a:tc>
                  <a:txBody>
                    <a:bodyPr/>
                    <a:lstStyle/>
                    <a:p>
                      <a:pPr algn="ctr"/>
                      <a:r>
                        <a:rPr lang="en-US" sz="2200" b="0" dirty="0" smtClean="0">
                          <a:solidFill>
                            <a:schemeClr val="tx1"/>
                          </a:solidFill>
                        </a:rPr>
                        <a:t>total</a:t>
                      </a:r>
                      <a:endParaRPr lang="en-US" sz="2200" b="0" dirty="0">
                        <a:solidFill>
                          <a:schemeClr val="tx1"/>
                        </a:solidFill>
                      </a:endParaRPr>
                    </a:p>
                  </a:txBody>
                  <a:tcPr/>
                </a:tc>
                <a:tc vMerge="1">
                  <a:txBody>
                    <a:bodyPr/>
                    <a:lstStyle/>
                    <a:p>
                      <a:pPr algn="ctr"/>
                      <a:endParaRPr lang="en-US" dirty="0">
                        <a:solidFill>
                          <a:schemeClr val="tx1"/>
                        </a:solidFill>
                      </a:endParaRPr>
                    </a:p>
                  </a:txBody>
                  <a:tcPr/>
                </a:tc>
              </a:tr>
              <a:tr h="460638">
                <a:tc>
                  <a:txBody>
                    <a:bodyPr/>
                    <a:lstStyle/>
                    <a:p>
                      <a:r>
                        <a:rPr lang="en-US" sz="2200" dirty="0" err="1" smtClean="0">
                          <a:solidFill>
                            <a:schemeClr val="tx1"/>
                          </a:solidFill>
                        </a:rPr>
                        <a:t>hedc</a:t>
                      </a:r>
                      <a:endParaRPr lang="en-US" sz="2200" dirty="0">
                        <a:solidFill>
                          <a:schemeClr val="tx1"/>
                        </a:solidFill>
                      </a:endParaRPr>
                    </a:p>
                  </a:txBody>
                  <a:tcPr/>
                </a:tc>
                <a:tc>
                  <a:txBody>
                    <a:bodyPr/>
                    <a:lstStyle/>
                    <a:p>
                      <a:pPr algn="r"/>
                      <a:r>
                        <a:rPr lang="en-US" sz="2200" dirty="0" smtClean="0">
                          <a:solidFill>
                            <a:schemeClr val="tx1"/>
                          </a:solidFill>
                        </a:rPr>
                        <a:t>44</a:t>
                      </a:r>
                      <a:endParaRPr lang="en-US" sz="2200" dirty="0">
                        <a:solidFill>
                          <a:schemeClr val="tx1"/>
                        </a:solidFill>
                      </a:endParaRPr>
                    </a:p>
                  </a:txBody>
                  <a:tcPr/>
                </a:tc>
                <a:tc>
                  <a:txBody>
                    <a:bodyPr/>
                    <a:lstStyle/>
                    <a:p>
                      <a:pPr algn="r"/>
                      <a:r>
                        <a:rPr lang="en-US" sz="2200" dirty="0" smtClean="0">
                          <a:solidFill>
                            <a:schemeClr val="tx1"/>
                          </a:solidFill>
                        </a:rPr>
                        <a:t>355</a:t>
                      </a:r>
                      <a:endParaRPr lang="en-US" sz="2200" dirty="0">
                        <a:solidFill>
                          <a:schemeClr val="tx1"/>
                        </a:solidFill>
                      </a:endParaRPr>
                    </a:p>
                  </a:txBody>
                  <a:tcPr/>
                </a:tc>
                <a:tc>
                  <a:txBody>
                    <a:bodyPr/>
                    <a:lstStyle/>
                    <a:p>
                      <a:pPr algn="r"/>
                      <a:r>
                        <a:rPr lang="en-US" sz="2200" dirty="0" smtClean="0">
                          <a:solidFill>
                            <a:schemeClr val="tx1"/>
                          </a:solidFill>
                        </a:rPr>
                        <a:t>16</a:t>
                      </a:r>
                      <a:endParaRPr lang="en-US" sz="2200" dirty="0">
                        <a:solidFill>
                          <a:schemeClr val="tx1"/>
                        </a:solidFill>
                      </a:endParaRPr>
                    </a:p>
                  </a:txBody>
                  <a:tcPr/>
                </a:tc>
                <a:tc>
                  <a:txBody>
                    <a:bodyPr/>
                    <a:lstStyle/>
                    <a:p>
                      <a:pPr algn="r"/>
                      <a:r>
                        <a:rPr lang="en-US" sz="2200" dirty="0" smtClean="0">
                          <a:solidFill>
                            <a:schemeClr val="tx1"/>
                          </a:solidFill>
                        </a:rPr>
                        <a:t>161</a:t>
                      </a:r>
                      <a:endParaRPr lang="en-US" sz="2200" dirty="0">
                        <a:solidFill>
                          <a:schemeClr val="tx1"/>
                        </a:solidFill>
                      </a:endParaRPr>
                    </a:p>
                  </a:txBody>
                  <a:tcPr/>
                </a:tc>
                <a:tc>
                  <a:txBody>
                    <a:bodyPr/>
                    <a:lstStyle/>
                    <a:p>
                      <a:pPr algn="r"/>
                      <a:r>
                        <a:rPr lang="en-US" sz="2200" dirty="0" smtClean="0">
                          <a:solidFill>
                            <a:schemeClr val="tx1"/>
                          </a:solidFill>
                        </a:rPr>
                        <a:t>1.6</a:t>
                      </a:r>
                      <a:endParaRPr lang="en-US" sz="2200" dirty="0">
                        <a:solidFill>
                          <a:schemeClr val="tx1"/>
                        </a:solidFill>
                      </a:endParaRPr>
                    </a:p>
                  </a:txBody>
                  <a:tcPr/>
                </a:tc>
              </a:tr>
              <a:tr h="460638">
                <a:tc>
                  <a:txBody>
                    <a:bodyPr/>
                    <a:lstStyle/>
                    <a:p>
                      <a:r>
                        <a:rPr lang="en-US" sz="2200" dirty="0" err="1" smtClean="0">
                          <a:solidFill>
                            <a:schemeClr val="tx1"/>
                          </a:solidFill>
                        </a:rPr>
                        <a:t>weblech</a:t>
                      </a:r>
                      <a:endParaRPr lang="en-US" sz="2200" dirty="0">
                        <a:solidFill>
                          <a:schemeClr val="tx1"/>
                        </a:solidFill>
                      </a:endParaRPr>
                    </a:p>
                  </a:txBody>
                  <a:tcPr/>
                </a:tc>
                <a:tc>
                  <a:txBody>
                    <a:bodyPr/>
                    <a:lstStyle/>
                    <a:p>
                      <a:pPr algn="r"/>
                      <a:r>
                        <a:rPr lang="en-US" sz="2200" dirty="0" smtClean="0">
                          <a:solidFill>
                            <a:schemeClr val="tx1"/>
                          </a:solidFill>
                        </a:rPr>
                        <a:t>57</a:t>
                      </a:r>
                      <a:endParaRPr lang="en-US" sz="2200" dirty="0">
                        <a:solidFill>
                          <a:schemeClr val="tx1"/>
                        </a:solidFill>
                      </a:endParaRPr>
                    </a:p>
                  </a:txBody>
                  <a:tcPr/>
                </a:tc>
                <a:tc>
                  <a:txBody>
                    <a:bodyPr/>
                    <a:lstStyle/>
                    <a:p>
                      <a:pPr algn="r"/>
                      <a:r>
                        <a:rPr lang="en-US" sz="2200" dirty="0" smtClean="0">
                          <a:solidFill>
                            <a:schemeClr val="tx1"/>
                          </a:solidFill>
                        </a:rPr>
                        <a:t>579</a:t>
                      </a:r>
                      <a:endParaRPr lang="en-US" sz="2200" dirty="0">
                        <a:solidFill>
                          <a:schemeClr val="tx1"/>
                        </a:solidFill>
                      </a:endParaRPr>
                    </a:p>
                  </a:txBody>
                  <a:tcPr/>
                </a:tc>
                <a:tc>
                  <a:txBody>
                    <a:bodyPr/>
                    <a:lstStyle/>
                    <a:p>
                      <a:pPr algn="r"/>
                      <a:r>
                        <a:rPr lang="en-US" sz="2200" dirty="0" smtClean="0">
                          <a:solidFill>
                            <a:schemeClr val="tx1"/>
                          </a:solidFill>
                        </a:rPr>
                        <a:t>20</a:t>
                      </a:r>
                      <a:endParaRPr lang="en-US" sz="2200" dirty="0">
                        <a:solidFill>
                          <a:schemeClr val="tx1"/>
                        </a:solidFill>
                      </a:endParaRPr>
                    </a:p>
                  </a:txBody>
                  <a:tcPr/>
                </a:tc>
                <a:tc>
                  <a:txBody>
                    <a:bodyPr/>
                    <a:lstStyle/>
                    <a:p>
                      <a:pPr algn="r"/>
                      <a:r>
                        <a:rPr lang="en-US" sz="2200" dirty="0" smtClean="0">
                          <a:solidFill>
                            <a:schemeClr val="tx1"/>
                          </a:solidFill>
                        </a:rPr>
                        <a:t>237</a:t>
                      </a:r>
                      <a:endParaRPr lang="en-US" sz="2200" dirty="0">
                        <a:solidFill>
                          <a:schemeClr val="tx1"/>
                        </a:solidFill>
                      </a:endParaRPr>
                    </a:p>
                  </a:txBody>
                  <a:tcPr/>
                </a:tc>
                <a:tc>
                  <a:txBody>
                    <a:bodyPr/>
                    <a:lstStyle/>
                    <a:p>
                      <a:pPr algn="r"/>
                      <a:r>
                        <a:rPr lang="en-US" sz="2200" dirty="0" smtClean="0">
                          <a:solidFill>
                            <a:schemeClr val="tx1"/>
                          </a:solidFill>
                        </a:rPr>
                        <a:t>2.6</a:t>
                      </a:r>
                      <a:endParaRPr lang="en-US" sz="2200" dirty="0">
                        <a:solidFill>
                          <a:schemeClr val="tx1"/>
                        </a:solidFill>
                      </a:endParaRPr>
                    </a:p>
                  </a:txBody>
                  <a:tcPr/>
                </a:tc>
              </a:tr>
              <a:tr h="460638">
                <a:tc>
                  <a:txBody>
                    <a:bodyPr/>
                    <a:lstStyle/>
                    <a:p>
                      <a:r>
                        <a:rPr lang="en-US" sz="2200" dirty="0" err="1" smtClean="0">
                          <a:solidFill>
                            <a:schemeClr val="tx1"/>
                          </a:solidFill>
                        </a:rPr>
                        <a:t>lusearch</a:t>
                      </a:r>
                      <a:endParaRPr lang="en-US" sz="2200" dirty="0">
                        <a:solidFill>
                          <a:schemeClr val="tx1"/>
                        </a:solidFill>
                      </a:endParaRPr>
                    </a:p>
                  </a:txBody>
                  <a:tcPr/>
                </a:tc>
                <a:tc>
                  <a:txBody>
                    <a:bodyPr/>
                    <a:lstStyle/>
                    <a:p>
                      <a:pPr algn="r"/>
                      <a:r>
                        <a:rPr lang="en-US" sz="2200" dirty="0" smtClean="0">
                          <a:solidFill>
                            <a:schemeClr val="tx1"/>
                          </a:solidFill>
                        </a:rPr>
                        <a:t>229</a:t>
                      </a:r>
                      <a:endParaRPr lang="en-US" sz="2200" dirty="0">
                        <a:solidFill>
                          <a:schemeClr val="tx1"/>
                        </a:solidFill>
                      </a:endParaRPr>
                    </a:p>
                  </a:txBody>
                  <a:tcPr/>
                </a:tc>
                <a:tc>
                  <a:txBody>
                    <a:bodyPr/>
                    <a:lstStyle/>
                    <a:p>
                      <a:pPr algn="r"/>
                      <a:r>
                        <a:rPr lang="en-US" sz="2200" dirty="0" smtClean="0">
                          <a:solidFill>
                            <a:schemeClr val="tx1"/>
                          </a:solidFill>
                        </a:rPr>
                        <a:t>648</a:t>
                      </a:r>
                      <a:endParaRPr lang="en-US" sz="2200" dirty="0">
                        <a:solidFill>
                          <a:schemeClr val="tx1"/>
                        </a:solidFill>
                      </a:endParaRPr>
                    </a:p>
                  </a:txBody>
                  <a:tcPr/>
                </a:tc>
                <a:tc>
                  <a:txBody>
                    <a:bodyPr/>
                    <a:lstStyle/>
                    <a:p>
                      <a:pPr algn="r"/>
                      <a:r>
                        <a:rPr lang="en-US" sz="2200" dirty="0" smtClean="0">
                          <a:solidFill>
                            <a:schemeClr val="tx1"/>
                          </a:solidFill>
                        </a:rPr>
                        <a:t>100</a:t>
                      </a:r>
                      <a:endParaRPr lang="en-US" sz="2200" dirty="0">
                        <a:solidFill>
                          <a:schemeClr val="tx1"/>
                        </a:solidFill>
                      </a:endParaRPr>
                    </a:p>
                  </a:txBody>
                  <a:tcPr/>
                </a:tc>
                <a:tc>
                  <a:txBody>
                    <a:bodyPr/>
                    <a:lstStyle/>
                    <a:p>
                      <a:pPr algn="r"/>
                      <a:r>
                        <a:rPr lang="en-US" sz="2200" dirty="0" smtClean="0">
                          <a:solidFill>
                            <a:schemeClr val="tx1"/>
                          </a:solidFill>
                        </a:rPr>
                        <a:t>273</a:t>
                      </a:r>
                      <a:endParaRPr lang="en-US" sz="2200" dirty="0">
                        <a:solidFill>
                          <a:schemeClr val="tx1"/>
                        </a:solidFill>
                      </a:endParaRPr>
                    </a:p>
                  </a:txBody>
                  <a:tcPr/>
                </a:tc>
                <a:tc>
                  <a:txBody>
                    <a:bodyPr/>
                    <a:lstStyle/>
                    <a:p>
                      <a:pPr algn="r"/>
                      <a:r>
                        <a:rPr lang="en-US" sz="2200" dirty="0" smtClean="0">
                          <a:solidFill>
                            <a:schemeClr val="tx1"/>
                          </a:solidFill>
                        </a:rPr>
                        <a:t>2.9</a:t>
                      </a:r>
                      <a:endParaRPr lang="en-US" sz="2200" dirty="0">
                        <a:solidFill>
                          <a:schemeClr val="tx1"/>
                        </a:solidFill>
                      </a:endParaRPr>
                    </a:p>
                  </a:txBody>
                  <a:tcPr/>
                </a:tc>
              </a:tr>
              <a:tr h="460638">
                <a:tc>
                  <a:txBody>
                    <a:bodyPr/>
                    <a:lstStyle/>
                    <a:p>
                      <a:r>
                        <a:rPr lang="en-US" sz="2200" dirty="0" err="1" smtClean="0">
                          <a:solidFill>
                            <a:schemeClr val="tx1"/>
                          </a:solidFill>
                        </a:rPr>
                        <a:t>sunflow</a:t>
                      </a:r>
                      <a:endParaRPr lang="en-US" sz="2200" dirty="0">
                        <a:solidFill>
                          <a:schemeClr val="tx1"/>
                        </a:solidFill>
                      </a:endParaRPr>
                    </a:p>
                  </a:txBody>
                  <a:tcPr/>
                </a:tc>
                <a:tc>
                  <a:txBody>
                    <a:bodyPr/>
                    <a:lstStyle/>
                    <a:p>
                      <a:pPr algn="r"/>
                      <a:r>
                        <a:rPr lang="en-US" sz="2200" dirty="0" smtClean="0">
                          <a:solidFill>
                            <a:schemeClr val="tx1"/>
                          </a:solidFill>
                        </a:rPr>
                        <a:t>164</a:t>
                      </a:r>
                      <a:endParaRPr lang="en-US" sz="2200" dirty="0">
                        <a:solidFill>
                          <a:schemeClr val="tx1"/>
                        </a:solidFill>
                      </a:endParaRPr>
                    </a:p>
                  </a:txBody>
                  <a:tcPr/>
                </a:tc>
                <a:tc>
                  <a:txBody>
                    <a:bodyPr/>
                    <a:lstStyle/>
                    <a:p>
                      <a:pPr algn="r"/>
                      <a:r>
                        <a:rPr lang="en-US" sz="2200" dirty="0" smtClean="0">
                          <a:solidFill>
                            <a:schemeClr val="tx1"/>
                          </a:solidFill>
                        </a:rPr>
                        <a:t>1,018</a:t>
                      </a:r>
                      <a:endParaRPr lang="en-US" sz="2200" dirty="0">
                        <a:solidFill>
                          <a:schemeClr val="tx1"/>
                        </a:solidFill>
                      </a:endParaRPr>
                    </a:p>
                  </a:txBody>
                  <a:tcPr/>
                </a:tc>
                <a:tc>
                  <a:txBody>
                    <a:bodyPr/>
                    <a:lstStyle/>
                    <a:p>
                      <a:pPr algn="r"/>
                      <a:r>
                        <a:rPr lang="en-US" sz="2200" dirty="0" smtClean="0">
                          <a:solidFill>
                            <a:schemeClr val="tx1"/>
                          </a:solidFill>
                        </a:rPr>
                        <a:t>117</a:t>
                      </a:r>
                      <a:endParaRPr lang="en-US" sz="2200" dirty="0">
                        <a:solidFill>
                          <a:schemeClr val="tx1"/>
                        </a:solidFill>
                      </a:endParaRPr>
                    </a:p>
                  </a:txBody>
                  <a:tcPr/>
                </a:tc>
                <a:tc>
                  <a:txBody>
                    <a:bodyPr/>
                    <a:lstStyle/>
                    <a:p>
                      <a:pPr algn="r"/>
                      <a:r>
                        <a:rPr lang="en-US" sz="2200" dirty="0" smtClean="0">
                          <a:solidFill>
                            <a:schemeClr val="tx1"/>
                          </a:solidFill>
                        </a:rPr>
                        <a:t>480</a:t>
                      </a:r>
                      <a:endParaRPr lang="en-US" sz="2200" dirty="0">
                        <a:solidFill>
                          <a:schemeClr val="tx1"/>
                        </a:solidFill>
                      </a:endParaRPr>
                    </a:p>
                  </a:txBody>
                  <a:tcPr/>
                </a:tc>
                <a:tc>
                  <a:txBody>
                    <a:bodyPr/>
                    <a:lstStyle/>
                    <a:p>
                      <a:pPr algn="r"/>
                      <a:r>
                        <a:rPr lang="en-US" sz="2200" dirty="0" smtClean="0">
                          <a:solidFill>
                            <a:schemeClr val="tx1"/>
                          </a:solidFill>
                        </a:rPr>
                        <a:t>5.2</a:t>
                      </a:r>
                      <a:endParaRPr lang="en-US" sz="2200" dirty="0">
                        <a:solidFill>
                          <a:schemeClr val="tx1"/>
                        </a:solidFill>
                      </a:endParaRPr>
                    </a:p>
                  </a:txBody>
                  <a:tcPr/>
                </a:tc>
              </a:tr>
              <a:tr h="460638">
                <a:tc>
                  <a:txBody>
                    <a:bodyPr/>
                    <a:lstStyle/>
                    <a:p>
                      <a:r>
                        <a:rPr lang="en-US" sz="2200" dirty="0" err="1" smtClean="0">
                          <a:solidFill>
                            <a:schemeClr val="tx1"/>
                          </a:solidFill>
                        </a:rPr>
                        <a:t>avrora</a:t>
                      </a:r>
                      <a:endParaRPr lang="en-US" sz="2200" dirty="0">
                        <a:solidFill>
                          <a:schemeClr val="tx1"/>
                        </a:solidFill>
                      </a:endParaRPr>
                    </a:p>
                  </a:txBody>
                  <a:tcPr/>
                </a:tc>
                <a:tc>
                  <a:txBody>
                    <a:bodyPr/>
                    <a:lstStyle/>
                    <a:p>
                      <a:pPr algn="r"/>
                      <a:r>
                        <a:rPr lang="en-US" sz="2200" dirty="0" smtClean="0">
                          <a:solidFill>
                            <a:schemeClr val="tx1"/>
                          </a:solidFill>
                        </a:rPr>
                        <a:t>1,159</a:t>
                      </a:r>
                      <a:endParaRPr lang="en-US" sz="2200" dirty="0">
                        <a:solidFill>
                          <a:schemeClr val="tx1"/>
                        </a:solidFill>
                      </a:endParaRPr>
                    </a:p>
                  </a:txBody>
                  <a:tcPr/>
                </a:tc>
                <a:tc>
                  <a:txBody>
                    <a:bodyPr/>
                    <a:lstStyle/>
                    <a:p>
                      <a:pPr algn="r"/>
                      <a:r>
                        <a:rPr lang="en-US" sz="2200" dirty="0" smtClean="0">
                          <a:solidFill>
                            <a:schemeClr val="tx1"/>
                          </a:solidFill>
                        </a:rPr>
                        <a:t>1,525</a:t>
                      </a:r>
                      <a:endParaRPr lang="en-US" sz="2200" dirty="0">
                        <a:solidFill>
                          <a:schemeClr val="tx1"/>
                        </a:solidFill>
                      </a:endParaRPr>
                    </a:p>
                  </a:txBody>
                  <a:tcPr/>
                </a:tc>
                <a:tc>
                  <a:txBody>
                    <a:bodyPr/>
                    <a:lstStyle/>
                    <a:p>
                      <a:pPr algn="r"/>
                      <a:r>
                        <a:rPr lang="en-US" sz="2200" dirty="0" smtClean="0">
                          <a:solidFill>
                            <a:schemeClr val="tx1"/>
                          </a:solidFill>
                        </a:rPr>
                        <a:t>223</a:t>
                      </a:r>
                      <a:endParaRPr lang="en-US" sz="2200" dirty="0">
                        <a:solidFill>
                          <a:schemeClr val="tx1"/>
                        </a:solidFill>
                      </a:endParaRPr>
                    </a:p>
                  </a:txBody>
                  <a:tcPr/>
                </a:tc>
                <a:tc>
                  <a:txBody>
                    <a:bodyPr/>
                    <a:lstStyle/>
                    <a:p>
                      <a:pPr algn="r"/>
                      <a:r>
                        <a:rPr lang="en-US" sz="2200" dirty="0" smtClean="0">
                          <a:solidFill>
                            <a:schemeClr val="tx1"/>
                          </a:solidFill>
                        </a:rPr>
                        <a:t>316</a:t>
                      </a:r>
                      <a:endParaRPr lang="en-US" sz="2200" dirty="0">
                        <a:solidFill>
                          <a:schemeClr val="tx1"/>
                        </a:solidFill>
                      </a:endParaRPr>
                    </a:p>
                  </a:txBody>
                  <a:tcPr/>
                </a:tc>
                <a:tc>
                  <a:txBody>
                    <a:bodyPr/>
                    <a:lstStyle/>
                    <a:p>
                      <a:pPr algn="r"/>
                      <a:r>
                        <a:rPr lang="en-US" sz="2200" dirty="0" smtClean="0">
                          <a:solidFill>
                            <a:schemeClr val="tx1"/>
                          </a:solidFill>
                        </a:rPr>
                        <a:t>4.9</a:t>
                      </a:r>
                      <a:endParaRPr lang="en-US" sz="2200" dirty="0">
                        <a:solidFill>
                          <a:schemeClr val="tx1"/>
                        </a:solidFill>
                      </a:endParaRPr>
                    </a:p>
                  </a:txBody>
                  <a:tcPr/>
                </a:tc>
              </a:tr>
              <a:tr h="460638">
                <a:tc>
                  <a:txBody>
                    <a:bodyPr/>
                    <a:lstStyle/>
                    <a:p>
                      <a:r>
                        <a:rPr lang="en-US" sz="2200" dirty="0" err="1" smtClean="0">
                          <a:solidFill>
                            <a:schemeClr val="tx1"/>
                          </a:solidFill>
                        </a:rPr>
                        <a:t>hsqldb</a:t>
                      </a:r>
                      <a:endParaRPr lang="en-US" sz="2200" dirty="0">
                        <a:solidFill>
                          <a:schemeClr val="tx1"/>
                        </a:solidFill>
                      </a:endParaRPr>
                    </a:p>
                  </a:txBody>
                  <a:tcPr/>
                </a:tc>
                <a:tc>
                  <a:txBody>
                    <a:bodyPr/>
                    <a:lstStyle/>
                    <a:p>
                      <a:pPr algn="r"/>
                      <a:r>
                        <a:rPr lang="en-US" sz="2200" dirty="0" smtClean="0">
                          <a:solidFill>
                            <a:schemeClr val="tx1"/>
                          </a:solidFill>
                        </a:rPr>
                        <a:t>199</a:t>
                      </a:r>
                      <a:endParaRPr lang="en-US" sz="2200" dirty="0">
                        <a:solidFill>
                          <a:schemeClr val="tx1"/>
                        </a:solidFill>
                      </a:endParaRPr>
                    </a:p>
                  </a:txBody>
                  <a:tcPr/>
                </a:tc>
                <a:tc>
                  <a:txBody>
                    <a:bodyPr/>
                    <a:lstStyle/>
                    <a:p>
                      <a:pPr algn="r"/>
                      <a:r>
                        <a:rPr lang="en-US" sz="2200" dirty="0" smtClean="0">
                          <a:solidFill>
                            <a:schemeClr val="tx1"/>
                          </a:solidFill>
                        </a:rPr>
                        <a:t>837</a:t>
                      </a:r>
                      <a:endParaRPr lang="en-US" sz="2200" dirty="0">
                        <a:solidFill>
                          <a:schemeClr val="tx1"/>
                        </a:solidFill>
                      </a:endParaRPr>
                    </a:p>
                  </a:txBody>
                  <a:tcPr/>
                </a:tc>
                <a:tc>
                  <a:txBody>
                    <a:bodyPr/>
                    <a:lstStyle/>
                    <a:p>
                      <a:pPr algn="r"/>
                      <a:r>
                        <a:rPr lang="en-US" sz="2200" dirty="0" smtClean="0">
                          <a:solidFill>
                            <a:schemeClr val="tx1"/>
                          </a:solidFill>
                        </a:rPr>
                        <a:t>221</a:t>
                      </a:r>
                      <a:endParaRPr lang="en-US" sz="2200" dirty="0">
                        <a:solidFill>
                          <a:schemeClr val="tx1"/>
                        </a:solidFill>
                      </a:endParaRPr>
                    </a:p>
                  </a:txBody>
                  <a:tcPr/>
                </a:tc>
                <a:tc>
                  <a:txBody>
                    <a:bodyPr/>
                    <a:lstStyle/>
                    <a:p>
                      <a:pPr algn="r"/>
                      <a:r>
                        <a:rPr lang="en-US" sz="2200" dirty="0" smtClean="0">
                          <a:solidFill>
                            <a:schemeClr val="tx1"/>
                          </a:solidFill>
                        </a:rPr>
                        <a:t>491</a:t>
                      </a:r>
                      <a:endParaRPr lang="en-US" sz="2200" dirty="0">
                        <a:solidFill>
                          <a:schemeClr val="tx1"/>
                        </a:solidFill>
                      </a:endParaRPr>
                    </a:p>
                  </a:txBody>
                  <a:tcPr/>
                </a:tc>
                <a:tc>
                  <a:txBody>
                    <a:bodyPr/>
                    <a:lstStyle/>
                    <a:p>
                      <a:pPr algn="r"/>
                      <a:r>
                        <a:rPr lang="en-US" sz="2200" dirty="0" smtClean="0">
                          <a:solidFill>
                            <a:schemeClr val="tx1"/>
                          </a:solidFill>
                        </a:rPr>
                        <a:t>4.6</a:t>
                      </a:r>
                      <a:endParaRPr lang="en-US" sz="2200" dirty="0">
                        <a:solidFill>
                          <a:schemeClr val="tx1"/>
                        </a:solidFill>
                      </a:endParaRPr>
                    </a:p>
                  </a:txBody>
                  <a:tcPr/>
                </a:tc>
              </a:tr>
            </a:tbl>
          </a:graphicData>
        </a:graphic>
      </p:graphicFrame>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37</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663550345"/>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Thread-Escape Analysis</a:t>
            </a:r>
            <a:endParaRPr lang="en-US" dirty="0"/>
          </a:p>
        </p:txBody>
      </p:sp>
      <p:pic>
        <p:nvPicPr>
          <p:cNvPr id="6" name="Picture 5" descr="thresc_precision.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7455" y="1633760"/>
            <a:ext cx="6593514" cy="3846216"/>
          </a:xfrm>
          <a:prstGeom prst="rect">
            <a:avLst/>
          </a:prstGeom>
        </p:spPr>
      </p:pic>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38</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883905715"/>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(seconds) CDFs</a:t>
            </a:r>
            <a:endParaRPr lang="en-US" dirty="0"/>
          </a:p>
        </p:txBody>
      </p:sp>
      <p:pic>
        <p:nvPicPr>
          <p:cNvPr id="13" name="Picture 12" descr="hsqldb_time_cdf.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7270" y="1520356"/>
            <a:ext cx="6817131" cy="3181328"/>
          </a:xfrm>
          <a:prstGeom prst="rect">
            <a:avLst/>
          </a:prstGeom>
        </p:spPr>
      </p:pic>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39</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962998952"/>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Information-Flow Analysis</a:t>
            </a:r>
            <a:endParaRPr lang="en-US" dirty="0"/>
          </a:p>
        </p:txBody>
      </p:sp>
      <p:sp>
        <p:nvSpPr>
          <p:cNvPr id="7" name="Rectangle 6"/>
          <p:cNvSpPr/>
          <p:nvPr/>
        </p:nvSpPr>
        <p:spPr>
          <a:xfrm>
            <a:off x="939808" y="1670050"/>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8" name="Rectangle 7"/>
          <p:cNvSpPr/>
          <p:nvPr/>
        </p:nvSpPr>
        <p:spPr>
          <a:xfrm>
            <a:off x="2590800" y="1670050"/>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9" name="Rectangle 8"/>
          <p:cNvSpPr/>
          <p:nvPr/>
        </p:nvSpPr>
        <p:spPr>
          <a:xfrm>
            <a:off x="939808" y="1130300"/>
            <a:ext cx="3301981"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Information flow analysis</a:t>
            </a:r>
            <a:endParaRPr lang="en-US" sz="1600" dirty="0">
              <a:solidFill>
                <a:schemeClr val="tx1"/>
              </a:solidFill>
            </a:endParaRPr>
          </a:p>
        </p:txBody>
      </p:sp>
      <p:sp>
        <p:nvSpPr>
          <p:cNvPr id="10" name="Rectangle 9"/>
          <p:cNvSpPr/>
          <p:nvPr/>
        </p:nvSpPr>
        <p:spPr>
          <a:xfrm>
            <a:off x="1744180" y="1670050"/>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Type-state</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1" name="AutoShape 4"/>
          <p:cNvSpPr>
            <a:spLocks noChangeArrowheads="1"/>
          </p:cNvSpPr>
          <p:nvPr/>
        </p:nvSpPr>
        <p:spPr bwMode="auto">
          <a:xfrm>
            <a:off x="3342377" y="5753963"/>
            <a:ext cx="1009267"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a:latin typeface="Garamond"/>
              </a:rPr>
              <a:t>p</a:t>
            </a:r>
            <a:r>
              <a:rPr lang="en-US" sz="2200" b="0" dirty="0" smtClean="0">
                <a:latin typeface="Calibri"/>
              </a:rPr>
              <a:t> </a:t>
            </a:r>
            <a:r>
              <a:rPr lang="en-US" sz="2200" b="0" dirty="0" smtClean="0">
                <a:latin typeface="msam10"/>
                <a:ea typeface="msam10"/>
                <a:cs typeface="msam10"/>
              </a:rPr>
              <a:t>²</a:t>
            </a:r>
            <a:r>
              <a:rPr lang="en-US" sz="2200" b="0" dirty="0" smtClean="0">
                <a:latin typeface="Calibri"/>
              </a:rPr>
              <a:t> </a:t>
            </a:r>
            <a:r>
              <a:rPr lang="en-US" sz="2200" dirty="0" smtClean="0"/>
              <a:t>q</a:t>
            </a:r>
            <a:r>
              <a:rPr lang="en-US" sz="2200" baseline="-25000" dirty="0" smtClean="0"/>
              <a:t>1</a:t>
            </a:r>
            <a:r>
              <a:rPr lang="en-US" sz="2200" dirty="0" smtClean="0"/>
              <a:t>?</a:t>
            </a:r>
            <a:endParaRPr lang="en-US" sz="2200" b="0" dirty="0">
              <a:latin typeface="cmsy10"/>
            </a:endParaRPr>
          </a:p>
        </p:txBody>
      </p:sp>
      <p:sp>
        <p:nvSpPr>
          <p:cNvPr id="12" name="AutoShape 4"/>
          <p:cNvSpPr>
            <a:spLocks noChangeArrowheads="1"/>
          </p:cNvSpPr>
          <p:nvPr/>
        </p:nvSpPr>
        <p:spPr bwMode="auto">
          <a:xfrm>
            <a:off x="4961993" y="5764714"/>
            <a:ext cx="991381" cy="476726"/>
          </a:xfrm>
          <a:prstGeom prst="roundRect">
            <a:avLst>
              <a:gd name="adj" fmla="val 16667"/>
            </a:avLst>
          </a:prstGeom>
          <a:solidFill>
            <a:schemeClr val="bg1"/>
          </a:solidFill>
          <a:ln>
            <a:noFill/>
          </a:ln>
          <a:effectLst/>
          <a:extLst>
            <a:ext uri="{91240B29-F687-4f45-9708-019B960494DF}">
              <a14:hiddenLine xmlns:a14="http://schemas.microsoft.com/office/drawing/2010/main" w="25400">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spcBef>
                <a:spcPct val="0"/>
              </a:spcBef>
            </a:pPr>
            <a:r>
              <a:rPr lang="en-US" sz="2200" dirty="0" err="1" smtClean="0"/>
              <a:t>p</a:t>
            </a:r>
            <a:r>
              <a:rPr lang="en-US" sz="2200" b="0" dirty="0" smtClean="0">
                <a:latin typeface="Calibri"/>
              </a:rPr>
              <a:t> </a:t>
            </a:r>
            <a:r>
              <a:rPr lang="en-US" sz="2200" dirty="0">
                <a:latin typeface="msam10"/>
                <a:ea typeface="msam10"/>
                <a:cs typeface="msam10"/>
              </a:rPr>
              <a:t>²</a:t>
            </a:r>
            <a:r>
              <a:rPr lang="en-US" sz="2200" b="0" dirty="0" smtClean="0">
                <a:latin typeface="Calibri"/>
              </a:rPr>
              <a:t> </a:t>
            </a:r>
            <a:r>
              <a:rPr lang="en-US" sz="2200" dirty="0" smtClean="0"/>
              <a:t>q</a:t>
            </a:r>
            <a:r>
              <a:rPr lang="en-US" sz="2200" baseline="-25000" dirty="0" smtClean="0"/>
              <a:t>2</a:t>
            </a:r>
            <a:r>
              <a:rPr lang="en-US" sz="2200" dirty="0" smtClean="0"/>
              <a:t>?</a:t>
            </a:r>
            <a:endParaRPr lang="en-US" sz="2200" b="0" dirty="0">
              <a:latin typeface="cmsy10"/>
            </a:endParaRPr>
          </a:p>
        </p:txBody>
      </p:sp>
      <p:sp>
        <p:nvSpPr>
          <p:cNvPr id="13" name="AutoShape 8"/>
          <p:cNvSpPr>
            <a:spLocks noChangeArrowheads="1"/>
          </p:cNvSpPr>
          <p:nvPr/>
        </p:nvSpPr>
        <p:spPr bwMode="auto">
          <a:xfrm>
            <a:off x="3022630" y="4275982"/>
            <a:ext cx="3108052" cy="1010143"/>
          </a:xfrm>
          <a:prstGeom prst="roundRect">
            <a:avLst>
              <a:gd name="adj" fmla="val 16667"/>
            </a:avLst>
          </a:prstGeom>
          <a:solidFill>
            <a:schemeClr val="bg1"/>
          </a:solidFill>
          <a:ln w="50800">
            <a:solidFill>
              <a:srgbClr val="800000">
                <a:alpha val="80000"/>
              </a:srgbClr>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a:spcBef>
                <a:spcPct val="0"/>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200" dirty="0">
                <a:latin typeface="Garamond"/>
                <a:cs typeface="Calibri"/>
              </a:rPr>
              <a:t>i</a:t>
            </a:r>
            <a:r>
              <a:rPr lang="en-US" sz="2200" dirty="0" smtClean="0">
                <a:latin typeface="Garamond"/>
                <a:cs typeface="Calibri"/>
              </a:rPr>
              <a:t>nformation-flow</a:t>
            </a:r>
            <a:br>
              <a:rPr lang="en-US" sz="2200" dirty="0" smtClean="0">
                <a:latin typeface="Garamond"/>
                <a:cs typeface="Calibri"/>
              </a:rPr>
            </a:br>
            <a:r>
              <a:rPr lang="en-US" sz="2200" b="0" dirty="0" smtClean="0">
                <a:latin typeface="Garamond"/>
                <a:cs typeface="Calibri"/>
              </a:rPr>
              <a:t>analysis</a:t>
            </a:r>
            <a:endParaRPr lang="en-US" sz="2200" b="0" dirty="0">
              <a:latin typeface="Garamond"/>
              <a:cs typeface="Calibri"/>
            </a:endParaRPr>
          </a:p>
        </p:txBody>
      </p:sp>
      <p:grpSp>
        <p:nvGrpSpPr>
          <p:cNvPr id="14" name="Group 10"/>
          <p:cNvGrpSpPr/>
          <p:nvPr/>
        </p:nvGrpSpPr>
        <p:grpSpPr>
          <a:xfrm>
            <a:off x="1248891" y="4986836"/>
            <a:ext cx="1256864" cy="457295"/>
            <a:chOff x="6619984" y="5168756"/>
            <a:chExt cx="1256864" cy="457295"/>
          </a:xfrm>
        </p:grpSpPr>
        <p:pic>
          <p:nvPicPr>
            <p:cNvPr id="15" name="Picture 14" descr="camer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9984" y="5168756"/>
              <a:ext cx="457295" cy="457295"/>
            </a:xfrm>
            <a:prstGeom prst="rect">
              <a:avLst/>
            </a:prstGeom>
          </p:spPr>
        </p:pic>
        <p:pic>
          <p:nvPicPr>
            <p:cNvPr id="16" name="Picture 15" descr="we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9553" y="5168756"/>
              <a:ext cx="457295" cy="457295"/>
            </a:xfrm>
            <a:prstGeom prst="rect">
              <a:avLst/>
            </a:prstGeom>
          </p:spPr>
        </p:pic>
        <p:cxnSp>
          <p:nvCxnSpPr>
            <p:cNvPr id="17" name="Straight Arrow Connector 16"/>
            <p:cNvCxnSpPr/>
            <p:nvPr/>
          </p:nvCxnSpPr>
          <p:spPr>
            <a:xfrm>
              <a:off x="7038706" y="5387083"/>
              <a:ext cx="451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18" name="AutoShape 4"/>
          <p:cNvSpPr>
            <a:spLocks noChangeArrowheads="1"/>
          </p:cNvSpPr>
          <p:nvPr/>
        </p:nvSpPr>
        <p:spPr bwMode="auto">
          <a:xfrm>
            <a:off x="3869487" y="3274038"/>
            <a:ext cx="1415920" cy="476726"/>
          </a:xfrm>
          <a:prstGeom prst="roundRect">
            <a:avLst>
              <a:gd name="adj" fmla="val 16667"/>
            </a:avLst>
          </a:prstGeom>
          <a:noFill/>
          <a:ln>
            <a:noFill/>
          </a:ln>
          <a:effectLst/>
          <a:extLst/>
        </p:spPr>
        <p:txBody>
          <a:bodyPr wrap="none" anchor="ctr">
            <a:spAutoFit/>
          </a:bodyPr>
          <a:lstStyle/>
          <a:p>
            <a:pPr algn="ctr">
              <a:spcBef>
                <a:spcPct val="0"/>
              </a:spcBef>
            </a:pPr>
            <a:r>
              <a:rPr lang="en-US" sz="2200" b="0" dirty="0" smtClean="0">
                <a:latin typeface="Garamond"/>
              </a:rPr>
              <a:t>program </a:t>
            </a:r>
            <a:r>
              <a:rPr lang="en-US" sz="2200" dirty="0" smtClean="0">
                <a:latin typeface="Garamond"/>
              </a:rPr>
              <a:t>p</a:t>
            </a:r>
            <a:endParaRPr lang="en-US" sz="2200" dirty="0">
              <a:latin typeface="Garamond"/>
            </a:endParaRPr>
          </a:p>
        </p:txBody>
      </p:sp>
      <p:sp>
        <p:nvSpPr>
          <p:cNvPr id="19" name="Right Arrow 18"/>
          <p:cNvSpPr/>
          <p:nvPr/>
        </p:nvSpPr>
        <p:spPr bwMode="auto">
          <a:xfrm rot="5400000">
            <a:off x="4336517" y="3859228"/>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0" name="AutoShape 4"/>
          <p:cNvSpPr>
            <a:spLocks noChangeArrowheads="1"/>
          </p:cNvSpPr>
          <p:nvPr/>
        </p:nvSpPr>
        <p:spPr bwMode="auto">
          <a:xfrm>
            <a:off x="1347316" y="4504299"/>
            <a:ext cx="1137473" cy="476726"/>
          </a:xfrm>
          <a:prstGeom prst="roundRect">
            <a:avLst>
              <a:gd name="adj" fmla="val 16667"/>
            </a:avLst>
          </a:prstGeom>
          <a:noFill/>
          <a:ln>
            <a:noFill/>
          </a:ln>
          <a:effectLst/>
          <a:extLst/>
        </p:spPr>
        <p:txBody>
          <a:bodyPr wrap="none" anchor="ctr">
            <a:spAutoFit/>
          </a:bodyPr>
          <a:lstStyle/>
          <a:p>
            <a:pPr algn="ctr">
              <a:spcBef>
                <a:spcPct val="0"/>
              </a:spcBef>
            </a:pPr>
            <a:r>
              <a:rPr lang="en-US" sz="2200" b="0" dirty="0" smtClean="0">
                <a:latin typeface="Garamond"/>
              </a:rPr>
              <a:t>query </a:t>
            </a:r>
            <a:r>
              <a:rPr lang="en-US" sz="2200" dirty="0" smtClean="0">
                <a:latin typeface="Garamond"/>
              </a:rPr>
              <a:t>q</a:t>
            </a:r>
            <a:r>
              <a:rPr lang="en-US" sz="2200" baseline="-25000" dirty="0" smtClean="0">
                <a:latin typeface="Garamond"/>
              </a:rPr>
              <a:t>1</a:t>
            </a:r>
            <a:endParaRPr lang="en-US" sz="2200" baseline="-25000" dirty="0">
              <a:latin typeface="Garamond"/>
            </a:endParaRPr>
          </a:p>
        </p:txBody>
      </p:sp>
      <p:sp>
        <p:nvSpPr>
          <p:cNvPr id="21" name="AutoShape 4"/>
          <p:cNvSpPr>
            <a:spLocks noChangeArrowheads="1"/>
          </p:cNvSpPr>
          <p:nvPr/>
        </p:nvSpPr>
        <p:spPr bwMode="auto">
          <a:xfrm>
            <a:off x="6711629" y="4504299"/>
            <a:ext cx="1137538" cy="476726"/>
          </a:xfrm>
          <a:prstGeom prst="roundRect">
            <a:avLst>
              <a:gd name="adj" fmla="val 16667"/>
            </a:avLst>
          </a:prstGeom>
          <a:noFill/>
          <a:ln>
            <a:noFill/>
          </a:ln>
          <a:effectLst/>
          <a:extLst/>
        </p:spPr>
        <p:txBody>
          <a:bodyPr wrap="none" anchor="ctr">
            <a:spAutoFit/>
          </a:bodyPr>
          <a:lstStyle/>
          <a:p>
            <a:pPr algn="ctr">
              <a:spcBef>
                <a:spcPct val="0"/>
              </a:spcBef>
            </a:pPr>
            <a:r>
              <a:rPr lang="en-US" sz="2200" b="0" dirty="0" smtClean="0">
                <a:latin typeface="Garamond"/>
              </a:rPr>
              <a:t>query </a:t>
            </a:r>
            <a:r>
              <a:rPr lang="en-US" sz="2200" dirty="0" smtClean="0">
                <a:latin typeface="Garamond"/>
              </a:rPr>
              <a:t>q</a:t>
            </a:r>
            <a:r>
              <a:rPr lang="en-US" sz="2200" baseline="-25000" dirty="0" smtClean="0">
                <a:latin typeface="Garamond"/>
              </a:rPr>
              <a:t>2</a:t>
            </a:r>
            <a:endParaRPr lang="en-US" sz="2200" baseline="-25000" dirty="0">
              <a:latin typeface="Garamond"/>
            </a:endParaRPr>
          </a:p>
        </p:txBody>
      </p:sp>
      <p:sp>
        <p:nvSpPr>
          <p:cNvPr id="22" name="Right Arrow 21"/>
          <p:cNvSpPr/>
          <p:nvPr/>
        </p:nvSpPr>
        <p:spPr bwMode="auto">
          <a:xfrm>
            <a:off x="2516554" y="4647796"/>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3" name="Right Arrow 22"/>
          <p:cNvSpPr/>
          <p:nvPr/>
        </p:nvSpPr>
        <p:spPr bwMode="auto">
          <a:xfrm rot="10800000">
            <a:off x="6146300" y="4647796"/>
            <a:ext cx="484632" cy="301752"/>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4" name="Right Arrow 23"/>
          <p:cNvSpPr/>
          <p:nvPr/>
        </p:nvSpPr>
        <p:spPr bwMode="auto">
          <a:xfrm rot="5400000">
            <a:off x="3537692" y="5397940"/>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sp>
        <p:nvSpPr>
          <p:cNvPr id="25" name="Right Arrow 24"/>
          <p:cNvSpPr/>
          <p:nvPr/>
        </p:nvSpPr>
        <p:spPr bwMode="auto">
          <a:xfrm rot="5400000">
            <a:off x="5130200" y="5397940"/>
            <a:ext cx="484632" cy="304800"/>
          </a:xfrm>
          <a:prstGeom prst="rightArrow">
            <a:avLst/>
          </a:prstGeom>
          <a:solidFill>
            <a:srgbClr val="000090">
              <a:alpha val="50000"/>
            </a:srgbClr>
          </a:solidFill>
          <a:ln w="25400"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457200" rtl="0" eaLnBrk="1" fontAlgn="base" latinLnBrk="0" hangingPunct="1">
              <a:lnSpc>
                <a:spcPct val="100000"/>
              </a:lnSpc>
              <a:spcBef>
                <a:spcPct val="50000"/>
              </a:spcBef>
              <a:spcAft>
                <a:spcPct val="0"/>
              </a:spcAft>
              <a:buClr>
                <a:srgbClr val="000000"/>
              </a:buClr>
              <a:buSzPct val="100000"/>
              <a:buFont typeface="Times New Roman" charset="0"/>
              <a:buNone/>
              <a:tabLst/>
            </a:pPr>
            <a:endParaRPr kumimoji="0" lang="en-US" sz="1700" b="1" i="0" u="none" strike="noStrike" cap="none" normalizeH="0" baseline="0">
              <a:ln>
                <a:noFill/>
              </a:ln>
              <a:solidFill>
                <a:schemeClr val="tx1"/>
              </a:solidFill>
              <a:effectLst/>
              <a:latin typeface="Tahoma" charset="0"/>
              <a:ea typeface="ＭＳ Ｐゴシック" charset="0"/>
              <a:cs typeface="Arial" charset="0"/>
            </a:endParaRPr>
          </a:p>
        </p:txBody>
      </p:sp>
      <p:pic>
        <p:nvPicPr>
          <p:cNvPr id="26" name="Picture 25" descr="tick.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7870" y="5846365"/>
            <a:ext cx="352435" cy="327989"/>
          </a:xfrm>
          <a:prstGeom prst="rect">
            <a:avLst/>
          </a:prstGeom>
        </p:spPr>
      </p:pic>
      <p:pic>
        <p:nvPicPr>
          <p:cNvPr id="27" name="Picture 26" descr="cross.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3140" y="5836123"/>
            <a:ext cx="343865" cy="343865"/>
          </a:xfrm>
          <a:prstGeom prst="rect">
            <a:avLst/>
          </a:prstGeom>
        </p:spPr>
      </p:pic>
      <p:grpSp>
        <p:nvGrpSpPr>
          <p:cNvPr id="28" name="Group 25"/>
          <p:cNvGrpSpPr/>
          <p:nvPr/>
        </p:nvGrpSpPr>
        <p:grpSpPr>
          <a:xfrm>
            <a:off x="6645387" y="4996025"/>
            <a:ext cx="1213167" cy="457295"/>
            <a:chOff x="1259346" y="5180797"/>
            <a:chExt cx="1213167" cy="457295"/>
          </a:xfrm>
        </p:grpSpPr>
        <p:pic>
          <p:nvPicPr>
            <p:cNvPr id="29" name="Picture 28" descr="we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5218" y="5180797"/>
              <a:ext cx="457295" cy="457295"/>
            </a:xfrm>
            <a:prstGeom prst="rect">
              <a:avLst/>
            </a:prstGeom>
          </p:spPr>
        </p:pic>
        <p:pic>
          <p:nvPicPr>
            <p:cNvPr id="30" name="Picture 29" descr="mik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346" y="5180797"/>
              <a:ext cx="457295" cy="457295"/>
            </a:xfrm>
            <a:prstGeom prst="rect">
              <a:avLst/>
            </a:prstGeom>
          </p:spPr>
        </p:pic>
        <p:cxnSp>
          <p:nvCxnSpPr>
            <p:cNvPr id="31" name="Straight Arrow Connector 30"/>
            <p:cNvCxnSpPr/>
            <p:nvPr/>
          </p:nvCxnSpPr>
          <p:spPr>
            <a:xfrm>
              <a:off x="1629057" y="5409445"/>
              <a:ext cx="45146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
        <p:nvSpPr>
          <p:cNvPr id="32" name="Rectangle 31"/>
          <p:cNvSpPr/>
          <p:nvPr/>
        </p:nvSpPr>
        <p:spPr>
          <a:xfrm>
            <a:off x="1708774" y="4981025"/>
            <a:ext cx="317790" cy="400110"/>
          </a:xfrm>
          <a:prstGeom prst="rect">
            <a:avLst/>
          </a:prstGeom>
        </p:spPr>
        <p:txBody>
          <a:bodyPr wrap="none">
            <a:spAutoFit/>
          </a:bodyPr>
          <a:lstStyle/>
          <a:p>
            <a:r>
              <a:rPr lang="en-US" sz="2000" dirty="0" smtClean="0">
                <a:solidFill>
                  <a:prstClr val="black"/>
                </a:solidFill>
                <a:latin typeface="Calibri"/>
                <a:cs typeface="Calibri"/>
              </a:rPr>
              <a:t>X</a:t>
            </a:r>
            <a:endParaRPr lang="en-US" sz="2000" dirty="0">
              <a:latin typeface="Calibri"/>
              <a:cs typeface="Calibri"/>
            </a:endParaRPr>
          </a:p>
        </p:txBody>
      </p:sp>
      <p:sp>
        <p:nvSpPr>
          <p:cNvPr id="33" name="Rectangle 32"/>
          <p:cNvSpPr/>
          <p:nvPr/>
        </p:nvSpPr>
        <p:spPr>
          <a:xfrm>
            <a:off x="7056259" y="5000535"/>
            <a:ext cx="317790" cy="400110"/>
          </a:xfrm>
          <a:prstGeom prst="rect">
            <a:avLst/>
          </a:prstGeom>
        </p:spPr>
        <p:txBody>
          <a:bodyPr wrap="none">
            <a:spAutoFit/>
          </a:bodyPr>
          <a:lstStyle/>
          <a:p>
            <a:r>
              <a:rPr lang="en-US" sz="2000" dirty="0" smtClean="0">
                <a:solidFill>
                  <a:prstClr val="black"/>
                </a:solidFill>
                <a:latin typeface="Calibri"/>
                <a:cs typeface="Calibri"/>
              </a:rPr>
              <a:t>X</a:t>
            </a:r>
            <a:endParaRPr lang="en-US" sz="2000" dirty="0">
              <a:latin typeface="Calibri"/>
              <a:cs typeface="Calibri"/>
            </a:endParaRPr>
          </a:p>
        </p:txBody>
      </p:sp>
      <p:sp>
        <p:nvSpPr>
          <p:cNvPr id="34" name="Date Placeholder 33"/>
          <p:cNvSpPr>
            <a:spLocks noGrp="1"/>
          </p:cNvSpPr>
          <p:nvPr>
            <p:ph type="dt" sz="half" idx="10"/>
          </p:nvPr>
        </p:nvSpPr>
        <p:spPr/>
        <p:txBody>
          <a:bodyPr/>
          <a:lstStyle/>
          <a:p>
            <a:r>
              <a:rPr lang="en-US" smtClean="0"/>
              <a:t>6/12/2014</a:t>
            </a:r>
            <a:endParaRPr lang="en-US" dirty="0"/>
          </a:p>
        </p:txBody>
      </p:sp>
      <p:sp>
        <p:nvSpPr>
          <p:cNvPr id="35" name="Slide Number Placeholder 34"/>
          <p:cNvSpPr>
            <a:spLocks noGrp="1"/>
          </p:cNvSpPr>
          <p:nvPr>
            <p:ph type="sldNum" sz="quarter" idx="12"/>
          </p:nvPr>
        </p:nvSpPr>
        <p:spPr/>
        <p:txBody>
          <a:bodyPr/>
          <a:lstStyle/>
          <a:p>
            <a:fld id="{1F7DF5D7-FF41-4BF6-8958-28DFF1DB182D}" type="slidenum">
              <a:rPr lang="en-US" smtClean="0"/>
              <a:pPr/>
              <a:t>4</a:t>
            </a:fld>
            <a:endParaRPr lang="en-US" dirty="0"/>
          </a:p>
        </p:txBody>
      </p:sp>
      <p:sp>
        <p:nvSpPr>
          <p:cNvPr id="36" name="Footer Placeholder 35"/>
          <p:cNvSpPr>
            <a:spLocks noGrp="1"/>
          </p:cNvSpPr>
          <p:nvPr>
            <p:ph type="ftr" sz="quarter" idx="11"/>
          </p:nvPr>
        </p:nvSpPr>
        <p:spPr/>
        <p:txBody>
          <a:bodyPr/>
          <a:lstStyle/>
          <a:p>
            <a:pPr algn="ctr"/>
            <a:r>
              <a:rPr lang="en-US" smtClean="0"/>
              <a:t>SOAP 2014</a:t>
            </a:r>
            <a:endParaRPr lang="en-US"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 (seconds) CDFs</a:t>
            </a:r>
            <a:endParaRPr lang="en-US" dirty="0"/>
          </a:p>
        </p:txBody>
      </p:sp>
      <p:pic>
        <p:nvPicPr>
          <p:cNvPr id="12" name="Content Placeholder 11" descr="lusearch_time_cdf.pdf"/>
          <p:cNvPicPr>
            <a:picLocks noGrp="1" noChangeAspect="1"/>
          </p:cNvPicPr>
          <p:nvPr>
            <p:ph idx="1"/>
          </p:nvPr>
        </p:nvPicPr>
        <p:blipFill>
          <a:blip r:embed="rId2">
            <a:extLst>
              <a:ext uri="{28A0092B-C50C-407E-A947-70E740481C1C}">
                <a14:useLocalDpi xmlns:a14="http://schemas.microsoft.com/office/drawing/2010/main" val="0"/>
              </a:ext>
            </a:extLst>
          </a:blip>
          <a:srcRect t="-14877" b="-14877"/>
          <a:stretch>
            <a:fillRect/>
          </a:stretch>
        </p:blipFill>
        <p:spPr>
          <a:xfrm>
            <a:off x="4724400" y="1279321"/>
            <a:ext cx="3962400" cy="2399301"/>
          </a:xfrm>
        </p:spPr>
      </p:pic>
      <p:pic>
        <p:nvPicPr>
          <p:cNvPr id="11" name="Picture 10" descr="sunflow_time_cdf.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962400"/>
            <a:ext cx="3918857" cy="1828800"/>
          </a:xfrm>
          <a:prstGeom prst="rect">
            <a:avLst/>
          </a:prstGeom>
        </p:spPr>
      </p:pic>
      <p:pic>
        <p:nvPicPr>
          <p:cNvPr id="13" name="Picture 12" descr="hsqldb_time_cdf.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430" y="1571420"/>
            <a:ext cx="3831771" cy="1788160"/>
          </a:xfrm>
          <a:prstGeom prst="rect">
            <a:avLst/>
          </a:prstGeom>
        </p:spPr>
      </p:pic>
      <p:pic>
        <p:nvPicPr>
          <p:cNvPr id="14" name="Picture 13" descr="avrora_time_cdf.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2" y="3937000"/>
            <a:ext cx="3962399" cy="1849120"/>
          </a:xfrm>
          <a:prstGeom prst="rect">
            <a:avLst/>
          </a:prstGeom>
        </p:spPr>
      </p:pic>
      <p:sp>
        <p:nvSpPr>
          <p:cNvPr id="10" name="Date Placeholder 9"/>
          <p:cNvSpPr>
            <a:spLocks noGrp="1"/>
          </p:cNvSpPr>
          <p:nvPr>
            <p:ph type="dt" sz="half" idx="10"/>
          </p:nvPr>
        </p:nvSpPr>
        <p:spPr/>
        <p:txBody>
          <a:bodyPr/>
          <a:lstStyle/>
          <a:p>
            <a:r>
              <a:rPr lang="en-US" smtClean="0"/>
              <a:t>6/12/2014</a:t>
            </a:r>
            <a:endParaRPr lang="en-US" dirty="0"/>
          </a:p>
        </p:txBody>
      </p:sp>
      <p:sp>
        <p:nvSpPr>
          <p:cNvPr id="15" name="Slide Number Placeholder 14"/>
          <p:cNvSpPr>
            <a:spLocks noGrp="1"/>
          </p:cNvSpPr>
          <p:nvPr>
            <p:ph type="sldNum" sz="quarter" idx="12"/>
          </p:nvPr>
        </p:nvSpPr>
        <p:spPr/>
        <p:txBody>
          <a:bodyPr/>
          <a:lstStyle/>
          <a:p>
            <a:fld id="{1F7DF5D7-FF41-4BF6-8958-28DFF1DB182D}" type="slidenum">
              <a:rPr lang="en-US" smtClean="0"/>
              <a:pPr/>
              <a:t>40</a:t>
            </a:fld>
            <a:endParaRPr lang="en-US" dirty="0"/>
          </a:p>
        </p:txBody>
      </p:sp>
      <p:sp>
        <p:nvSpPr>
          <p:cNvPr id="16" name="Footer Placeholder 15"/>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431894316"/>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a:xfrm>
            <a:off x="457200" y="1352594"/>
            <a:ext cx="8229600" cy="4937443"/>
          </a:xfrm>
        </p:spPr>
        <p:txBody>
          <a:bodyPr/>
          <a:lstStyle/>
          <a:p>
            <a:r>
              <a:rPr lang="en-US" dirty="0" smtClean="0"/>
              <a:t>Machine Learning [POPL’11]</a:t>
            </a:r>
          </a:p>
          <a:p>
            <a:pPr>
              <a:buNone/>
            </a:pPr>
            <a:r>
              <a:rPr lang="en-US" dirty="0" smtClean="0"/>
              <a:t> </a:t>
            </a:r>
          </a:p>
          <a:p>
            <a:r>
              <a:rPr lang="en-US" dirty="0" smtClean="0"/>
              <a:t>Dynamic Analysis [POPL’12]</a:t>
            </a:r>
          </a:p>
          <a:p>
            <a:endParaRPr lang="en-US" dirty="0" smtClean="0"/>
          </a:p>
          <a:p>
            <a:r>
              <a:rPr lang="en-US" dirty="0" smtClean="0"/>
              <a:t>Static Refinement [PLDI’13]</a:t>
            </a:r>
          </a:p>
          <a:p>
            <a:endParaRPr lang="en-US" dirty="0" smtClean="0"/>
          </a:p>
          <a:p>
            <a:r>
              <a:rPr lang="en-US" dirty="0" smtClean="0"/>
              <a:t>Constraint Solving [PLDI’14]</a:t>
            </a:r>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41</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483334626"/>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6774" y="1070705"/>
            <a:ext cx="4368800" cy="3708400"/>
          </a:xfrm>
          <a:prstGeom prst="rect">
            <a:avLst/>
          </a:prstGeom>
        </p:spPr>
      </p:pic>
      <p:sp>
        <p:nvSpPr>
          <p:cNvPr id="23" name="Rectangle 22"/>
          <p:cNvSpPr/>
          <p:nvPr/>
        </p:nvSpPr>
        <p:spPr>
          <a:xfrm>
            <a:off x="4009145" y="4239403"/>
            <a:ext cx="2706599"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Oval 25"/>
          <p:cNvSpPr/>
          <p:nvPr/>
        </p:nvSpPr>
        <p:spPr>
          <a:xfrm>
            <a:off x="4304964" y="4239404"/>
            <a:ext cx="416079" cy="274320"/>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Example: Type-State Analysis</a:t>
            </a:r>
            <a:endParaRPr lang="en-US" dirty="0"/>
          </a:p>
        </p:txBody>
      </p:sp>
      <p:sp>
        <p:nvSpPr>
          <p:cNvPr id="3" name="Content Placeholder 2"/>
          <p:cNvSpPr>
            <a:spLocks noGrp="1"/>
          </p:cNvSpPr>
          <p:nvPr>
            <p:ph idx="1"/>
          </p:nvPr>
        </p:nvSpPr>
        <p:spPr>
          <a:xfrm>
            <a:off x="457200" y="1308515"/>
            <a:ext cx="3098177" cy="3530814"/>
          </a:xfrm>
        </p:spPr>
        <p:txBody>
          <a:bodyPr>
            <a:normAutofit lnSpcReduction="10000"/>
          </a:bodyPr>
          <a:lstStyle/>
          <a:p>
            <a:pPr marL="0" indent="0">
              <a:buNone/>
            </a:pPr>
            <a:r>
              <a:rPr lang="en-US" sz="2200" dirty="0" smtClean="0"/>
              <a:t>x = new File;</a:t>
            </a:r>
          </a:p>
          <a:p>
            <a:pPr marL="0" indent="0">
              <a:buNone/>
            </a:pPr>
            <a:r>
              <a:rPr lang="en-US" sz="2200" dirty="0" smtClean="0"/>
              <a:t>y = x;</a:t>
            </a:r>
          </a:p>
          <a:p>
            <a:pPr marL="0" indent="0">
              <a:buNone/>
            </a:pPr>
            <a:r>
              <a:rPr lang="en-US" sz="2200" dirty="0" smtClean="0"/>
              <a:t>if (*) z = x;</a:t>
            </a:r>
          </a:p>
          <a:p>
            <a:pPr marL="0" indent="0">
              <a:buNone/>
            </a:pPr>
            <a:r>
              <a:rPr lang="en-US" sz="2200" dirty="0" err="1" smtClean="0"/>
              <a:t>x.open</a:t>
            </a:r>
            <a:r>
              <a:rPr lang="en-US" sz="2200" dirty="0" smtClean="0"/>
              <a:t>();</a:t>
            </a:r>
          </a:p>
          <a:p>
            <a:pPr marL="0" indent="0">
              <a:buNone/>
            </a:pPr>
            <a:r>
              <a:rPr lang="en-US" sz="2200" dirty="0" err="1" smtClean="0"/>
              <a:t>y.close</a:t>
            </a:r>
            <a:r>
              <a:rPr lang="en-US" sz="2200" dirty="0" smtClean="0"/>
              <a:t>();</a:t>
            </a:r>
          </a:p>
          <a:p>
            <a:pPr marL="0" indent="0">
              <a:buNone/>
            </a:pPr>
            <a:r>
              <a:rPr lang="en-US" sz="2200" dirty="0" smtClean="0"/>
              <a:t>if (*)</a:t>
            </a:r>
          </a:p>
          <a:p>
            <a:pPr marL="0" indent="0">
              <a:buNone/>
            </a:pPr>
            <a:r>
              <a:rPr lang="en-US" sz="2200" dirty="0" smtClean="0"/>
              <a:t>   check1(x, </a:t>
            </a:r>
            <a:r>
              <a:rPr lang="en-US" sz="2200" i="1" dirty="0" smtClean="0"/>
              <a:t>closed</a:t>
            </a:r>
            <a:r>
              <a:rPr lang="en-US" sz="2200" dirty="0" smtClean="0"/>
              <a:t>);</a:t>
            </a:r>
          </a:p>
          <a:p>
            <a:pPr marL="0" indent="0">
              <a:buNone/>
            </a:pPr>
            <a:r>
              <a:rPr lang="en-US" sz="2200" dirty="0" smtClean="0"/>
              <a:t>else</a:t>
            </a:r>
          </a:p>
          <a:p>
            <a:pPr marL="0" indent="0">
              <a:buNone/>
            </a:pPr>
            <a:r>
              <a:rPr lang="en-US" sz="2200" dirty="0" smtClean="0"/>
              <a:t>   check2(x, </a:t>
            </a:r>
            <a:r>
              <a:rPr lang="en-US" sz="2200" i="1" dirty="0" smtClean="0"/>
              <a:t>opened</a:t>
            </a:r>
            <a:r>
              <a:rPr lang="en-US" sz="2200" dirty="0" smtClean="0"/>
              <a:t>);</a:t>
            </a:r>
          </a:p>
          <a:p>
            <a:pPr marL="0" indent="0">
              <a:buNone/>
            </a:pPr>
            <a:endParaRPr lang="en-US" sz="2200" dirty="0" smtClean="0"/>
          </a:p>
        </p:txBody>
      </p:sp>
      <p:graphicFrame>
        <p:nvGraphicFramePr>
          <p:cNvPr id="7" name="Table 6"/>
          <p:cNvGraphicFramePr>
            <a:graphicFrameLocks noGrp="1"/>
          </p:cNvGraphicFramePr>
          <p:nvPr>
            <p:extLst>
              <p:ext uri="{D42A27DB-BD31-4B8C-83A1-F6EECF244321}">
                <p14:modId xmlns:p14="http://schemas.microsoft.com/office/powerpoint/2010/main" val="1045591101"/>
              </p:ext>
            </p:extLst>
          </p:nvPr>
        </p:nvGraphicFramePr>
        <p:xfrm>
          <a:off x="500993" y="4981661"/>
          <a:ext cx="2674105" cy="1112520"/>
        </p:xfrm>
        <a:graphic>
          <a:graphicData uri="http://schemas.openxmlformats.org/drawingml/2006/table">
            <a:tbl>
              <a:tblPr firstRow="1" bandRow="1">
                <a:tableStyleId>{5C22544A-7EE6-4342-B048-85BDC9FD1C3A}</a:tableStyleId>
              </a:tblPr>
              <a:tblGrid>
                <a:gridCol w="1005979"/>
                <a:gridCol w="1668126"/>
              </a:tblGrid>
              <a:tr h="370840">
                <a:tc>
                  <a:txBody>
                    <a:bodyPr/>
                    <a:lstStyle/>
                    <a:p>
                      <a:pPr algn="ctr"/>
                      <a:r>
                        <a:rPr lang="en-US" dirty="0" smtClean="0"/>
                        <a:t>Query</a:t>
                      </a:r>
                      <a:endParaRPr lang="en-US" dirty="0"/>
                    </a:p>
                  </a:txBody>
                  <a:tcPr/>
                </a:tc>
                <a:tc>
                  <a:txBody>
                    <a:bodyPr/>
                    <a:lstStyle/>
                    <a:p>
                      <a:pPr algn="ctr"/>
                      <a:r>
                        <a:rPr lang="en-US" dirty="0" smtClean="0"/>
                        <a:t>Abstraction</a:t>
                      </a:r>
                      <a:endParaRPr lang="en-US" dirty="0"/>
                    </a:p>
                  </a:txBody>
                  <a:tcPr/>
                </a:tc>
              </a:tr>
              <a:tr h="370840">
                <a:tc>
                  <a:txBody>
                    <a:bodyPr/>
                    <a:lstStyle/>
                    <a:p>
                      <a:pPr algn="ctr"/>
                      <a:r>
                        <a:rPr lang="en-US" dirty="0" smtClean="0"/>
                        <a:t>check1</a:t>
                      </a:r>
                      <a:endParaRPr lang="en-US" dirty="0"/>
                    </a:p>
                  </a:txBody>
                  <a:tcPr/>
                </a:tc>
                <a:tc>
                  <a:txBody>
                    <a:bodyPr/>
                    <a:lstStyle/>
                    <a:p>
                      <a:r>
                        <a:rPr lang="en-US" dirty="0" smtClean="0"/>
                        <a:t>Any &gt;= </a:t>
                      </a:r>
                      <a:r>
                        <a:rPr lang="en-US" baseline="0" dirty="0" smtClean="0"/>
                        <a:t>{ x, y }</a:t>
                      </a:r>
                      <a:endParaRPr lang="en-US" dirty="0"/>
                    </a:p>
                  </a:txBody>
                  <a:tcPr/>
                </a:tc>
              </a:tr>
              <a:tr h="370840">
                <a:tc>
                  <a:txBody>
                    <a:bodyPr/>
                    <a:lstStyle/>
                    <a:p>
                      <a:pPr algn="ctr"/>
                      <a:r>
                        <a:rPr lang="en-US" dirty="0" smtClean="0"/>
                        <a:t>check2</a:t>
                      </a:r>
                      <a:endParaRPr lang="en-US" dirty="0"/>
                    </a:p>
                  </a:txBody>
                  <a:tcPr/>
                </a:tc>
                <a:tc>
                  <a:txBody>
                    <a:bodyPr/>
                    <a:lstStyle/>
                    <a:p>
                      <a:pPr algn="l"/>
                      <a:r>
                        <a:rPr lang="en-US" dirty="0" smtClean="0"/>
                        <a:t>None</a:t>
                      </a:r>
                      <a:endParaRPr lang="en-US" dirty="0"/>
                    </a:p>
                  </a:txBody>
                  <a:tcPr/>
                </a:tc>
              </a:tr>
            </a:tbl>
          </a:graphicData>
        </a:graphic>
      </p:graphicFrame>
      <p:sp>
        <p:nvSpPr>
          <p:cNvPr id="12" name="Rectangle 11"/>
          <p:cNvSpPr/>
          <p:nvPr/>
        </p:nvSpPr>
        <p:spPr>
          <a:xfrm>
            <a:off x="4101217" y="1904845"/>
            <a:ext cx="4064357" cy="246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ounded Rectangle 16"/>
          <p:cNvSpPr/>
          <p:nvPr/>
        </p:nvSpPr>
        <p:spPr>
          <a:xfrm>
            <a:off x="500992" y="5397712"/>
            <a:ext cx="2651427" cy="306564"/>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4049129" y="2692195"/>
            <a:ext cx="4067421"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Rectangle 21"/>
          <p:cNvSpPr/>
          <p:nvPr/>
        </p:nvSpPr>
        <p:spPr>
          <a:xfrm>
            <a:off x="4009145" y="3454554"/>
            <a:ext cx="2706599"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5" name="Rectangle 24"/>
          <p:cNvSpPr/>
          <p:nvPr/>
        </p:nvSpPr>
        <p:spPr>
          <a:xfrm>
            <a:off x="3963033" y="1090208"/>
            <a:ext cx="4067421"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Oval 26"/>
          <p:cNvSpPr/>
          <p:nvPr/>
        </p:nvSpPr>
        <p:spPr>
          <a:xfrm>
            <a:off x="4871712" y="3443792"/>
            <a:ext cx="1262858" cy="300249"/>
          </a:xfrm>
          <a:prstGeom prst="ellipse">
            <a:avLst/>
          </a:prstGeom>
          <a:noFill/>
          <a:ln w="254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8" name="Table 27"/>
          <p:cNvGraphicFramePr>
            <a:graphicFrameLocks noGrp="1"/>
          </p:cNvGraphicFramePr>
          <p:nvPr>
            <p:extLst>
              <p:ext uri="{D42A27DB-BD31-4B8C-83A1-F6EECF244321}">
                <p14:modId xmlns:p14="http://schemas.microsoft.com/office/powerpoint/2010/main" val="1379931152"/>
              </p:ext>
            </p:extLst>
          </p:nvPr>
        </p:nvGraphicFramePr>
        <p:xfrm>
          <a:off x="3825944" y="4986586"/>
          <a:ext cx="2509605" cy="1112520"/>
        </p:xfrm>
        <a:graphic>
          <a:graphicData uri="http://schemas.openxmlformats.org/drawingml/2006/table">
            <a:tbl>
              <a:tblPr firstRow="1" bandRow="1">
                <a:tableStyleId>{5C22544A-7EE6-4342-B048-85BDC9FD1C3A}</a:tableStyleId>
              </a:tblPr>
              <a:tblGrid>
                <a:gridCol w="944095"/>
                <a:gridCol w="1565510"/>
              </a:tblGrid>
              <a:tr h="370840">
                <a:tc>
                  <a:txBody>
                    <a:bodyPr/>
                    <a:lstStyle/>
                    <a:p>
                      <a:pPr algn="ctr"/>
                      <a:r>
                        <a:rPr lang="en-US" dirty="0" smtClean="0"/>
                        <a:t>Query</a:t>
                      </a:r>
                      <a:endParaRPr lang="en-US" dirty="0"/>
                    </a:p>
                  </a:txBody>
                  <a:tcPr/>
                </a:tc>
                <a:tc>
                  <a:txBody>
                    <a:bodyPr/>
                    <a:lstStyle/>
                    <a:p>
                      <a:pPr algn="ctr"/>
                      <a:r>
                        <a:rPr lang="en-US" dirty="0" smtClean="0"/>
                        <a:t>Abstraction</a:t>
                      </a:r>
                      <a:endParaRPr lang="en-US" dirty="0"/>
                    </a:p>
                  </a:txBody>
                  <a:tcPr/>
                </a:tc>
              </a:tr>
              <a:tr h="370840">
                <a:tc>
                  <a:txBody>
                    <a:bodyPr/>
                    <a:lstStyle/>
                    <a:p>
                      <a:pPr algn="ctr"/>
                      <a:r>
                        <a:rPr lang="en-US" dirty="0" smtClean="0"/>
                        <a:t>check1</a:t>
                      </a:r>
                      <a:endParaRPr lang="en-US" dirty="0"/>
                    </a:p>
                  </a:txBody>
                  <a:tcPr/>
                </a:tc>
                <a:tc>
                  <a:txBody>
                    <a:bodyPr/>
                    <a:lstStyle/>
                    <a:p>
                      <a:r>
                        <a:rPr lang="en-US" baseline="0" dirty="0" smtClean="0"/>
                        <a:t>{ }</a:t>
                      </a:r>
                      <a:endParaRPr lang="en-US" dirty="0"/>
                    </a:p>
                  </a:txBody>
                  <a:tcPr/>
                </a:tc>
              </a:tr>
              <a:tr h="370840">
                <a:tc>
                  <a:txBody>
                    <a:bodyPr/>
                    <a:lstStyle/>
                    <a:p>
                      <a:pPr algn="ctr"/>
                      <a:r>
                        <a:rPr lang="en-US" dirty="0" smtClean="0"/>
                        <a:t>check2</a:t>
                      </a:r>
                      <a:endParaRPr lang="en-US" dirty="0"/>
                    </a:p>
                  </a:txBody>
                  <a:tcPr/>
                </a:tc>
                <a:tc>
                  <a:txBody>
                    <a:bodyPr/>
                    <a:lstStyle/>
                    <a:p>
                      <a:pPr algn="l"/>
                      <a:endParaRPr lang="en-US" dirty="0"/>
                    </a:p>
                  </a:txBody>
                  <a:tcPr/>
                </a:tc>
              </a:tr>
            </a:tbl>
          </a:graphicData>
        </a:graphic>
      </p:graphicFrame>
      <p:sp>
        <p:nvSpPr>
          <p:cNvPr id="18" name="Date Placeholder 17"/>
          <p:cNvSpPr>
            <a:spLocks noGrp="1"/>
          </p:cNvSpPr>
          <p:nvPr>
            <p:ph type="dt" sz="half" idx="10"/>
          </p:nvPr>
        </p:nvSpPr>
        <p:spPr/>
        <p:txBody>
          <a:bodyPr/>
          <a:lstStyle/>
          <a:p>
            <a:r>
              <a:rPr lang="en-US" smtClean="0"/>
              <a:t>6/12/2014</a:t>
            </a:r>
            <a:endParaRPr lang="en-US" dirty="0"/>
          </a:p>
        </p:txBody>
      </p:sp>
      <p:sp>
        <p:nvSpPr>
          <p:cNvPr id="21" name="Slide Number Placeholder 20"/>
          <p:cNvSpPr>
            <a:spLocks noGrp="1"/>
          </p:cNvSpPr>
          <p:nvPr>
            <p:ph type="sldNum" sz="quarter" idx="12"/>
          </p:nvPr>
        </p:nvSpPr>
        <p:spPr/>
        <p:txBody>
          <a:bodyPr/>
          <a:lstStyle/>
          <a:p>
            <a:fld id="{1F7DF5D7-FF41-4BF6-8958-28DFF1DB182D}" type="slidenum">
              <a:rPr lang="en-US" smtClean="0"/>
              <a:pPr/>
              <a:t>42</a:t>
            </a:fld>
            <a:endParaRPr lang="en-US" dirty="0"/>
          </a:p>
        </p:txBody>
      </p:sp>
      <p:sp>
        <p:nvSpPr>
          <p:cNvPr id="24" name="Footer Placeholder 23"/>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36706658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2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22"/>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0"/>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6" grpId="0" animBg="1"/>
      <p:bldP spid="12" grpId="0" animBg="1"/>
      <p:bldP spid="12" grpId="1" animBg="1"/>
      <p:bldP spid="17" grpId="0" animBg="1"/>
      <p:bldP spid="20" grpId="0" animBg="1"/>
      <p:bldP spid="20" grpId="1" animBg="1"/>
      <p:bldP spid="22" grpId="0" animBg="1"/>
      <p:bldP spid="22" grpId="1" animBg="1"/>
      <p:bldP spid="25" grpId="0" animBg="1"/>
      <p:bldP spid="25" grpId="1" animBg="1"/>
      <p:bldP spid="2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7603" y="1083976"/>
            <a:ext cx="5461000" cy="3695700"/>
          </a:xfrm>
          <a:prstGeom prst="rect">
            <a:avLst/>
          </a:prstGeom>
        </p:spPr>
      </p:pic>
      <p:sp>
        <p:nvSpPr>
          <p:cNvPr id="2" name="Title 1"/>
          <p:cNvSpPr>
            <a:spLocks noGrp="1"/>
          </p:cNvSpPr>
          <p:nvPr>
            <p:ph type="title"/>
          </p:nvPr>
        </p:nvSpPr>
        <p:spPr/>
        <p:txBody>
          <a:bodyPr>
            <a:normAutofit/>
          </a:bodyPr>
          <a:lstStyle/>
          <a:p>
            <a:r>
              <a:rPr lang="en-US" dirty="0" smtClean="0"/>
              <a:t>Example: Type-State Analysis</a:t>
            </a:r>
            <a:endParaRPr lang="en-US" dirty="0"/>
          </a:p>
        </p:txBody>
      </p:sp>
      <p:sp>
        <p:nvSpPr>
          <p:cNvPr id="21" name="Content Placeholder 2"/>
          <p:cNvSpPr>
            <a:spLocks noGrp="1"/>
          </p:cNvSpPr>
          <p:nvPr>
            <p:ph idx="1"/>
          </p:nvPr>
        </p:nvSpPr>
        <p:spPr>
          <a:xfrm>
            <a:off x="457200" y="1308515"/>
            <a:ext cx="3098177" cy="3530814"/>
          </a:xfrm>
        </p:spPr>
        <p:txBody>
          <a:bodyPr>
            <a:normAutofit lnSpcReduction="10000"/>
          </a:bodyPr>
          <a:lstStyle/>
          <a:p>
            <a:pPr marL="0" indent="0">
              <a:buNone/>
            </a:pPr>
            <a:r>
              <a:rPr lang="en-US" sz="2200" dirty="0" smtClean="0"/>
              <a:t>x = new File;</a:t>
            </a:r>
          </a:p>
          <a:p>
            <a:pPr marL="0" indent="0">
              <a:buNone/>
            </a:pPr>
            <a:r>
              <a:rPr lang="en-US" sz="2200" dirty="0" smtClean="0"/>
              <a:t>y = x;</a:t>
            </a:r>
          </a:p>
          <a:p>
            <a:pPr marL="0" indent="0">
              <a:buNone/>
            </a:pPr>
            <a:r>
              <a:rPr lang="en-US" sz="2200" dirty="0" smtClean="0"/>
              <a:t>if (*) z = x;</a:t>
            </a:r>
          </a:p>
          <a:p>
            <a:pPr marL="0" indent="0">
              <a:buNone/>
            </a:pPr>
            <a:r>
              <a:rPr lang="en-US" sz="2200" dirty="0" err="1" smtClean="0"/>
              <a:t>x.open</a:t>
            </a:r>
            <a:r>
              <a:rPr lang="en-US" sz="2200" dirty="0" smtClean="0"/>
              <a:t>();</a:t>
            </a:r>
          </a:p>
          <a:p>
            <a:pPr marL="0" indent="0">
              <a:buNone/>
            </a:pPr>
            <a:r>
              <a:rPr lang="en-US" sz="2200" dirty="0" err="1" smtClean="0"/>
              <a:t>y.close</a:t>
            </a:r>
            <a:r>
              <a:rPr lang="en-US" sz="2200" dirty="0" smtClean="0"/>
              <a:t>();</a:t>
            </a:r>
          </a:p>
          <a:p>
            <a:pPr marL="0" indent="0">
              <a:buNone/>
            </a:pPr>
            <a:r>
              <a:rPr lang="en-US" sz="2200" dirty="0" smtClean="0"/>
              <a:t>if (*)</a:t>
            </a:r>
          </a:p>
          <a:p>
            <a:pPr marL="0" indent="0">
              <a:buNone/>
            </a:pPr>
            <a:r>
              <a:rPr lang="en-US" sz="2200" dirty="0" smtClean="0"/>
              <a:t>   check1(x, </a:t>
            </a:r>
            <a:r>
              <a:rPr lang="en-US" sz="2200" i="1" dirty="0" smtClean="0"/>
              <a:t>closed</a:t>
            </a:r>
            <a:r>
              <a:rPr lang="en-US" sz="2200" dirty="0" smtClean="0"/>
              <a:t>);</a:t>
            </a:r>
          </a:p>
          <a:p>
            <a:pPr marL="0" indent="0">
              <a:buNone/>
            </a:pPr>
            <a:r>
              <a:rPr lang="en-US" sz="2200" dirty="0" smtClean="0"/>
              <a:t>else</a:t>
            </a:r>
          </a:p>
          <a:p>
            <a:pPr marL="0" indent="0">
              <a:buNone/>
            </a:pPr>
            <a:r>
              <a:rPr lang="en-US" sz="2200" dirty="0" smtClean="0"/>
              <a:t>   check2(x, </a:t>
            </a:r>
            <a:r>
              <a:rPr lang="en-US" sz="2200" i="1" dirty="0" smtClean="0"/>
              <a:t>opened</a:t>
            </a:r>
            <a:r>
              <a:rPr lang="en-US" sz="2200" dirty="0" smtClean="0"/>
              <a:t>);</a:t>
            </a:r>
          </a:p>
          <a:p>
            <a:pPr marL="0" indent="0">
              <a:buNone/>
            </a:pPr>
            <a:endParaRPr lang="en-US" sz="2200" dirty="0" smtClean="0"/>
          </a:p>
        </p:txBody>
      </p:sp>
      <p:graphicFrame>
        <p:nvGraphicFramePr>
          <p:cNvPr id="22" name="Table 21"/>
          <p:cNvGraphicFramePr>
            <a:graphicFrameLocks noGrp="1"/>
          </p:cNvGraphicFramePr>
          <p:nvPr>
            <p:extLst>
              <p:ext uri="{D42A27DB-BD31-4B8C-83A1-F6EECF244321}">
                <p14:modId xmlns:p14="http://schemas.microsoft.com/office/powerpoint/2010/main" val="3796030054"/>
              </p:ext>
            </p:extLst>
          </p:nvPr>
        </p:nvGraphicFramePr>
        <p:xfrm>
          <a:off x="500993" y="4981661"/>
          <a:ext cx="2674105" cy="1112520"/>
        </p:xfrm>
        <a:graphic>
          <a:graphicData uri="http://schemas.openxmlformats.org/drawingml/2006/table">
            <a:tbl>
              <a:tblPr firstRow="1" bandRow="1">
                <a:tableStyleId>{5C22544A-7EE6-4342-B048-85BDC9FD1C3A}</a:tableStyleId>
              </a:tblPr>
              <a:tblGrid>
                <a:gridCol w="1005978"/>
                <a:gridCol w="1668127"/>
              </a:tblGrid>
              <a:tr h="370840">
                <a:tc>
                  <a:txBody>
                    <a:bodyPr/>
                    <a:lstStyle/>
                    <a:p>
                      <a:pPr algn="ctr"/>
                      <a:r>
                        <a:rPr lang="en-US" dirty="0" smtClean="0"/>
                        <a:t>Query</a:t>
                      </a:r>
                      <a:endParaRPr lang="en-US" dirty="0"/>
                    </a:p>
                  </a:txBody>
                  <a:tcPr/>
                </a:tc>
                <a:tc>
                  <a:txBody>
                    <a:bodyPr/>
                    <a:lstStyle/>
                    <a:p>
                      <a:pPr algn="ctr"/>
                      <a:r>
                        <a:rPr lang="en-US" dirty="0" smtClean="0"/>
                        <a:t>Abstraction</a:t>
                      </a:r>
                      <a:endParaRPr lang="en-US" dirty="0"/>
                    </a:p>
                  </a:txBody>
                  <a:tcPr/>
                </a:tc>
              </a:tr>
              <a:tr h="370840">
                <a:tc>
                  <a:txBody>
                    <a:bodyPr/>
                    <a:lstStyle/>
                    <a:p>
                      <a:pPr algn="ctr"/>
                      <a:r>
                        <a:rPr lang="en-US" dirty="0" smtClean="0"/>
                        <a:t>check1</a:t>
                      </a:r>
                      <a:endParaRPr lang="en-US" dirty="0"/>
                    </a:p>
                  </a:txBody>
                  <a:tcPr/>
                </a:tc>
                <a:tc>
                  <a:txBody>
                    <a:bodyPr/>
                    <a:lstStyle/>
                    <a:p>
                      <a:r>
                        <a:rPr lang="en-US" dirty="0" smtClean="0"/>
                        <a:t>Any &gt;= </a:t>
                      </a:r>
                      <a:r>
                        <a:rPr lang="en-US" baseline="0" dirty="0" smtClean="0"/>
                        <a:t>{ x, y }</a:t>
                      </a:r>
                      <a:endParaRPr lang="en-US" dirty="0"/>
                    </a:p>
                  </a:txBody>
                  <a:tcPr/>
                </a:tc>
              </a:tr>
              <a:tr h="370840">
                <a:tc>
                  <a:txBody>
                    <a:bodyPr/>
                    <a:lstStyle/>
                    <a:p>
                      <a:pPr algn="ctr"/>
                      <a:r>
                        <a:rPr lang="en-US" dirty="0" smtClean="0"/>
                        <a:t>check2</a:t>
                      </a:r>
                      <a:endParaRPr lang="en-US" dirty="0"/>
                    </a:p>
                  </a:txBody>
                  <a:tcPr/>
                </a:tc>
                <a:tc>
                  <a:txBody>
                    <a:bodyPr/>
                    <a:lstStyle/>
                    <a:p>
                      <a:pPr algn="l"/>
                      <a:r>
                        <a:rPr lang="en-US" dirty="0" smtClean="0"/>
                        <a:t>None</a:t>
                      </a:r>
                      <a:endParaRPr lang="en-US" dirty="0"/>
                    </a:p>
                  </a:txBody>
                  <a:tcPr/>
                </a:tc>
              </a:tr>
            </a:tbl>
          </a:graphicData>
        </a:graphic>
      </p:graphicFrame>
      <p:sp>
        <p:nvSpPr>
          <p:cNvPr id="23" name="Rounded Rectangle 22"/>
          <p:cNvSpPr/>
          <p:nvPr/>
        </p:nvSpPr>
        <p:spPr>
          <a:xfrm>
            <a:off x="500993" y="5397712"/>
            <a:ext cx="2651426" cy="306564"/>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24" name="Table 23"/>
          <p:cNvGraphicFramePr>
            <a:graphicFrameLocks noGrp="1"/>
          </p:cNvGraphicFramePr>
          <p:nvPr>
            <p:extLst>
              <p:ext uri="{D42A27DB-BD31-4B8C-83A1-F6EECF244321}">
                <p14:modId xmlns:p14="http://schemas.microsoft.com/office/powerpoint/2010/main" val="2563567651"/>
              </p:ext>
            </p:extLst>
          </p:nvPr>
        </p:nvGraphicFramePr>
        <p:xfrm>
          <a:off x="3825944" y="4986586"/>
          <a:ext cx="2509605" cy="1112520"/>
        </p:xfrm>
        <a:graphic>
          <a:graphicData uri="http://schemas.openxmlformats.org/drawingml/2006/table">
            <a:tbl>
              <a:tblPr firstRow="1" bandRow="1">
                <a:tableStyleId>{5C22544A-7EE6-4342-B048-85BDC9FD1C3A}</a:tableStyleId>
              </a:tblPr>
              <a:tblGrid>
                <a:gridCol w="944095"/>
                <a:gridCol w="1565510"/>
              </a:tblGrid>
              <a:tr h="370840">
                <a:tc>
                  <a:txBody>
                    <a:bodyPr/>
                    <a:lstStyle/>
                    <a:p>
                      <a:pPr algn="ctr"/>
                      <a:r>
                        <a:rPr lang="en-US" dirty="0" smtClean="0"/>
                        <a:t>Query</a:t>
                      </a:r>
                      <a:endParaRPr lang="en-US" dirty="0"/>
                    </a:p>
                  </a:txBody>
                  <a:tcPr/>
                </a:tc>
                <a:tc>
                  <a:txBody>
                    <a:bodyPr/>
                    <a:lstStyle/>
                    <a:p>
                      <a:pPr algn="ctr"/>
                      <a:r>
                        <a:rPr lang="en-US" dirty="0" smtClean="0"/>
                        <a:t>Abstraction</a:t>
                      </a:r>
                      <a:endParaRPr lang="en-US" dirty="0"/>
                    </a:p>
                  </a:txBody>
                  <a:tcPr/>
                </a:tc>
              </a:tr>
              <a:tr h="370840">
                <a:tc>
                  <a:txBody>
                    <a:bodyPr/>
                    <a:lstStyle/>
                    <a:p>
                      <a:pPr algn="ctr"/>
                      <a:r>
                        <a:rPr lang="en-US" dirty="0" smtClean="0"/>
                        <a:t>check1</a:t>
                      </a:r>
                      <a:endParaRPr lang="en-US" dirty="0"/>
                    </a:p>
                  </a:txBody>
                  <a:tcPr/>
                </a:tc>
                <a:tc>
                  <a:txBody>
                    <a:bodyPr/>
                    <a:lstStyle/>
                    <a:p>
                      <a:r>
                        <a:rPr lang="en-US" baseline="0" dirty="0" smtClean="0"/>
                        <a:t>{ }</a:t>
                      </a:r>
                      <a:endParaRPr lang="en-US" dirty="0"/>
                    </a:p>
                  </a:txBody>
                  <a:tcPr/>
                </a:tc>
              </a:tr>
              <a:tr h="370840">
                <a:tc>
                  <a:txBody>
                    <a:bodyPr/>
                    <a:lstStyle/>
                    <a:p>
                      <a:pPr algn="ctr"/>
                      <a:r>
                        <a:rPr lang="en-US" dirty="0" smtClean="0"/>
                        <a:t>check2</a:t>
                      </a:r>
                      <a:endParaRPr lang="en-US" dirty="0"/>
                    </a:p>
                  </a:txBody>
                  <a:tcPr/>
                </a:tc>
                <a:tc>
                  <a:txBody>
                    <a:bodyPr/>
                    <a:lstStyle/>
                    <a:p>
                      <a:pPr algn="l"/>
                      <a:endParaRPr lang="en-US" dirty="0"/>
                    </a:p>
                  </a:txBody>
                  <a:tcPr/>
                </a:tc>
              </a:tr>
            </a:tbl>
          </a:graphicData>
        </a:graphic>
      </p:graphicFrame>
      <p:cxnSp>
        <p:nvCxnSpPr>
          <p:cNvPr id="20" name="Straight Connector 19"/>
          <p:cNvCxnSpPr/>
          <p:nvPr/>
        </p:nvCxnSpPr>
        <p:spPr>
          <a:xfrm flipV="1">
            <a:off x="4810790" y="5467028"/>
            <a:ext cx="280719" cy="21572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5150362" y="5356468"/>
            <a:ext cx="543739" cy="369332"/>
          </a:xfrm>
          <a:prstGeom prst="rect">
            <a:avLst/>
          </a:prstGeom>
        </p:spPr>
        <p:txBody>
          <a:bodyPr wrap="none">
            <a:spAutoFit/>
          </a:bodyPr>
          <a:lstStyle/>
          <a:p>
            <a:r>
              <a:rPr lang="en-US" dirty="0"/>
              <a:t>{ x }</a:t>
            </a:r>
          </a:p>
        </p:txBody>
      </p:sp>
      <p:sp>
        <p:nvSpPr>
          <p:cNvPr id="26" name="Rectangle 25"/>
          <p:cNvSpPr/>
          <p:nvPr/>
        </p:nvSpPr>
        <p:spPr>
          <a:xfrm>
            <a:off x="4046647" y="4228641"/>
            <a:ext cx="3185673"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4046647" y="1894083"/>
            <a:ext cx="5016823" cy="246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4046647" y="2681433"/>
            <a:ext cx="5151956"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p:cNvSpPr/>
          <p:nvPr/>
        </p:nvSpPr>
        <p:spPr>
          <a:xfrm>
            <a:off x="3932047" y="3443792"/>
            <a:ext cx="4283119"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p:cNvSpPr/>
          <p:nvPr/>
        </p:nvSpPr>
        <p:spPr>
          <a:xfrm>
            <a:off x="4046647" y="1079446"/>
            <a:ext cx="5016823"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1" name="Straight Connector 30"/>
          <p:cNvCxnSpPr/>
          <p:nvPr/>
        </p:nvCxnSpPr>
        <p:spPr>
          <a:xfrm flipV="1">
            <a:off x="5264526" y="5447236"/>
            <a:ext cx="280719" cy="21572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2" name="Rectangle 31"/>
          <p:cNvSpPr/>
          <p:nvPr/>
        </p:nvSpPr>
        <p:spPr>
          <a:xfrm>
            <a:off x="5599055" y="5356468"/>
            <a:ext cx="748923" cy="369332"/>
          </a:xfrm>
          <a:prstGeom prst="rect">
            <a:avLst/>
          </a:prstGeom>
        </p:spPr>
        <p:txBody>
          <a:bodyPr wrap="none">
            <a:spAutoFit/>
          </a:bodyPr>
          <a:lstStyle/>
          <a:p>
            <a:r>
              <a:rPr lang="en-US" dirty="0"/>
              <a:t>{ </a:t>
            </a:r>
            <a:r>
              <a:rPr lang="en-US" dirty="0" smtClean="0"/>
              <a:t>x, y </a:t>
            </a:r>
            <a:r>
              <a:rPr lang="en-US" dirty="0"/>
              <a:t>}</a:t>
            </a:r>
          </a:p>
        </p:txBody>
      </p:sp>
      <p:sp>
        <p:nvSpPr>
          <p:cNvPr id="33" name="Date Placeholder 32"/>
          <p:cNvSpPr>
            <a:spLocks noGrp="1"/>
          </p:cNvSpPr>
          <p:nvPr>
            <p:ph type="dt" sz="half" idx="10"/>
          </p:nvPr>
        </p:nvSpPr>
        <p:spPr/>
        <p:txBody>
          <a:bodyPr/>
          <a:lstStyle/>
          <a:p>
            <a:r>
              <a:rPr lang="en-US" smtClean="0"/>
              <a:t>6/12/2014</a:t>
            </a:r>
            <a:endParaRPr lang="en-US" dirty="0"/>
          </a:p>
        </p:txBody>
      </p:sp>
      <p:sp>
        <p:nvSpPr>
          <p:cNvPr id="34" name="Slide Number Placeholder 33"/>
          <p:cNvSpPr>
            <a:spLocks noGrp="1"/>
          </p:cNvSpPr>
          <p:nvPr>
            <p:ph type="sldNum" sz="quarter" idx="12"/>
          </p:nvPr>
        </p:nvSpPr>
        <p:spPr/>
        <p:txBody>
          <a:bodyPr/>
          <a:lstStyle/>
          <a:p>
            <a:fld id="{1F7DF5D7-FF41-4BF6-8958-28DFF1DB182D}" type="slidenum">
              <a:rPr lang="en-US" smtClean="0"/>
              <a:pPr/>
              <a:t>43</a:t>
            </a:fld>
            <a:endParaRPr lang="en-US" dirty="0"/>
          </a:p>
        </p:txBody>
      </p:sp>
      <p:sp>
        <p:nvSpPr>
          <p:cNvPr id="35" name="Footer Placeholder 34"/>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680098102"/>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7"/>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endParaRPr lang="en-US"/>
          </a:p>
        </p:txBody>
      </p:sp>
      <p:sp>
        <p:nvSpPr>
          <p:cNvPr id="3" name="Date Placeholder 2"/>
          <p:cNvSpPr>
            <a:spLocks noGrp="1"/>
          </p:cNvSpPr>
          <p:nvPr>
            <p:ph type="dt" sz="half" idx="10"/>
          </p:nvPr>
        </p:nvSpPr>
        <p:spPr/>
        <p:txBody>
          <a:bodyPr/>
          <a:lstStyle/>
          <a:p>
            <a:r>
              <a:rPr lang="en-US" smtClean="0"/>
              <a:t>6/12/2014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44</a:t>
            </a:fld>
            <a:endParaRPr lang="en-US" dirty="0"/>
          </a:p>
        </p:txBody>
      </p:sp>
      <p:sp>
        <p:nvSpPr>
          <p:cNvPr id="5" name="Title 4"/>
          <p:cNvSpPr>
            <a:spLocks noGrp="1"/>
          </p:cNvSpPr>
          <p:nvPr>
            <p:ph type="title"/>
          </p:nvPr>
        </p:nvSpPr>
        <p:spPr/>
        <p:txBody>
          <a:bodyPr/>
          <a:lstStyle/>
          <a:p>
            <a:r>
              <a:rPr lang="en-US" dirty="0" smtClean="0"/>
              <a:t>test</a:t>
            </a:r>
            <a:endParaRPr lang="en-US" dirty="0"/>
          </a:p>
        </p:txBody>
      </p:sp>
      <p:sp>
        <p:nvSpPr>
          <p:cNvPr id="6" name="Footer Placeholder 5"/>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884610151"/>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Type-State Analysis</a:t>
            </a:r>
            <a:endParaRPr lang="en-US" dirty="0"/>
          </a:p>
        </p:txBody>
      </p:sp>
      <p:sp>
        <p:nvSpPr>
          <p:cNvPr id="22" name="Content Placeholder 2"/>
          <p:cNvSpPr>
            <a:spLocks noGrp="1"/>
          </p:cNvSpPr>
          <p:nvPr>
            <p:ph idx="1"/>
          </p:nvPr>
        </p:nvSpPr>
        <p:spPr>
          <a:xfrm>
            <a:off x="457200" y="1308515"/>
            <a:ext cx="3098177" cy="3530814"/>
          </a:xfrm>
        </p:spPr>
        <p:txBody>
          <a:bodyPr>
            <a:normAutofit lnSpcReduction="10000"/>
          </a:bodyPr>
          <a:lstStyle/>
          <a:p>
            <a:pPr marL="0" indent="0">
              <a:buNone/>
            </a:pPr>
            <a:r>
              <a:rPr lang="en-US" sz="2200" dirty="0" smtClean="0"/>
              <a:t>x = new File;</a:t>
            </a:r>
          </a:p>
          <a:p>
            <a:pPr marL="0" indent="0">
              <a:buNone/>
            </a:pPr>
            <a:r>
              <a:rPr lang="en-US" sz="2200" dirty="0" smtClean="0"/>
              <a:t>y = x;</a:t>
            </a:r>
          </a:p>
          <a:p>
            <a:pPr marL="0" indent="0">
              <a:buNone/>
            </a:pPr>
            <a:r>
              <a:rPr lang="en-US" sz="2200" dirty="0" smtClean="0"/>
              <a:t>if (*) z = x;</a:t>
            </a:r>
          </a:p>
          <a:p>
            <a:pPr marL="0" indent="0">
              <a:buNone/>
            </a:pPr>
            <a:r>
              <a:rPr lang="en-US" sz="2200" dirty="0" err="1" smtClean="0"/>
              <a:t>x.open</a:t>
            </a:r>
            <a:r>
              <a:rPr lang="en-US" sz="2200" dirty="0" smtClean="0"/>
              <a:t>();</a:t>
            </a:r>
          </a:p>
          <a:p>
            <a:pPr marL="0" indent="0">
              <a:buNone/>
            </a:pPr>
            <a:r>
              <a:rPr lang="en-US" sz="2200" dirty="0" err="1" smtClean="0"/>
              <a:t>y.close</a:t>
            </a:r>
            <a:r>
              <a:rPr lang="en-US" sz="2200" dirty="0" smtClean="0"/>
              <a:t>();</a:t>
            </a:r>
          </a:p>
          <a:p>
            <a:pPr marL="0" indent="0">
              <a:buNone/>
            </a:pPr>
            <a:r>
              <a:rPr lang="en-US" sz="2200" dirty="0" smtClean="0"/>
              <a:t>if (*)</a:t>
            </a:r>
          </a:p>
          <a:p>
            <a:pPr marL="0" indent="0">
              <a:buNone/>
            </a:pPr>
            <a:r>
              <a:rPr lang="en-US" sz="2200" dirty="0" smtClean="0"/>
              <a:t>   check1(x, </a:t>
            </a:r>
            <a:r>
              <a:rPr lang="en-US" sz="2200" i="1" dirty="0" smtClean="0"/>
              <a:t>closed</a:t>
            </a:r>
            <a:r>
              <a:rPr lang="en-US" sz="2200" dirty="0" smtClean="0"/>
              <a:t>);</a:t>
            </a:r>
          </a:p>
          <a:p>
            <a:pPr marL="0" indent="0">
              <a:buNone/>
            </a:pPr>
            <a:r>
              <a:rPr lang="en-US" sz="2200" dirty="0" smtClean="0"/>
              <a:t>else</a:t>
            </a:r>
          </a:p>
          <a:p>
            <a:pPr marL="0" indent="0">
              <a:buNone/>
            </a:pPr>
            <a:r>
              <a:rPr lang="en-US" sz="2200" dirty="0" smtClean="0"/>
              <a:t>   check2(x, </a:t>
            </a:r>
            <a:r>
              <a:rPr lang="en-US" sz="2200" i="1" dirty="0" smtClean="0"/>
              <a:t>opened</a:t>
            </a:r>
            <a:r>
              <a:rPr lang="en-US" sz="2200" dirty="0" smtClean="0"/>
              <a:t>);</a:t>
            </a:r>
          </a:p>
          <a:p>
            <a:pPr marL="0" indent="0">
              <a:buNone/>
            </a:pPr>
            <a:endParaRPr lang="en-US" sz="2200" dirty="0" smtClean="0"/>
          </a:p>
        </p:txBody>
      </p:sp>
      <p:pic>
        <p:nvPicPr>
          <p:cNvPr id="17" name="Picture 16" descr="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60797" y="1094728"/>
            <a:ext cx="4381500" cy="3695700"/>
          </a:xfrm>
          <a:prstGeom prst="rect">
            <a:avLst/>
          </a:prstGeom>
        </p:spPr>
      </p:pic>
      <p:graphicFrame>
        <p:nvGraphicFramePr>
          <p:cNvPr id="18" name="Table 17"/>
          <p:cNvGraphicFramePr>
            <a:graphicFrameLocks noGrp="1"/>
          </p:cNvGraphicFramePr>
          <p:nvPr>
            <p:extLst>
              <p:ext uri="{D42A27DB-BD31-4B8C-83A1-F6EECF244321}">
                <p14:modId xmlns:p14="http://schemas.microsoft.com/office/powerpoint/2010/main" val="4182968671"/>
              </p:ext>
            </p:extLst>
          </p:nvPr>
        </p:nvGraphicFramePr>
        <p:xfrm>
          <a:off x="3825944" y="4986586"/>
          <a:ext cx="2509605" cy="1112520"/>
        </p:xfrm>
        <a:graphic>
          <a:graphicData uri="http://schemas.openxmlformats.org/drawingml/2006/table">
            <a:tbl>
              <a:tblPr firstRow="1" bandRow="1">
                <a:tableStyleId>{5C22544A-7EE6-4342-B048-85BDC9FD1C3A}</a:tableStyleId>
              </a:tblPr>
              <a:tblGrid>
                <a:gridCol w="944095"/>
                <a:gridCol w="1565510"/>
              </a:tblGrid>
              <a:tr h="370840">
                <a:tc>
                  <a:txBody>
                    <a:bodyPr/>
                    <a:lstStyle/>
                    <a:p>
                      <a:pPr algn="ctr"/>
                      <a:r>
                        <a:rPr lang="en-US" dirty="0" smtClean="0"/>
                        <a:t>Query</a:t>
                      </a:r>
                      <a:endParaRPr lang="en-US" dirty="0"/>
                    </a:p>
                  </a:txBody>
                  <a:tcPr/>
                </a:tc>
                <a:tc>
                  <a:txBody>
                    <a:bodyPr/>
                    <a:lstStyle/>
                    <a:p>
                      <a:pPr algn="ctr"/>
                      <a:r>
                        <a:rPr lang="en-US" dirty="0" smtClean="0"/>
                        <a:t>Abstraction</a:t>
                      </a:r>
                      <a:endParaRPr lang="en-US" dirty="0"/>
                    </a:p>
                  </a:txBody>
                  <a:tcPr/>
                </a:tc>
              </a:tr>
              <a:tr h="370840">
                <a:tc>
                  <a:txBody>
                    <a:bodyPr/>
                    <a:lstStyle/>
                    <a:p>
                      <a:pPr algn="ctr"/>
                      <a:r>
                        <a:rPr lang="en-US" dirty="0" smtClean="0"/>
                        <a:t>check1</a:t>
                      </a:r>
                      <a:endParaRPr lang="en-US" dirty="0"/>
                    </a:p>
                  </a:txBody>
                  <a:tcPr/>
                </a:tc>
                <a:tc>
                  <a:txBody>
                    <a:bodyPr/>
                    <a:lstStyle/>
                    <a:p>
                      <a:r>
                        <a:rPr lang="en-US" baseline="0" dirty="0" smtClean="0"/>
                        <a:t>{ }</a:t>
                      </a:r>
                      <a:endParaRPr lang="en-US" dirty="0"/>
                    </a:p>
                  </a:txBody>
                  <a:tcPr/>
                </a:tc>
              </a:tr>
              <a:tr h="370840">
                <a:tc>
                  <a:txBody>
                    <a:bodyPr/>
                    <a:lstStyle/>
                    <a:p>
                      <a:pPr algn="ctr"/>
                      <a:r>
                        <a:rPr lang="en-US" dirty="0" smtClean="0"/>
                        <a:t>check2</a:t>
                      </a:r>
                      <a:endParaRPr lang="en-US" dirty="0"/>
                    </a:p>
                  </a:txBody>
                  <a:tcPr/>
                </a:tc>
                <a:tc>
                  <a:txBody>
                    <a:bodyPr/>
                    <a:lstStyle/>
                    <a:p>
                      <a:pPr algn="l"/>
                      <a:r>
                        <a:rPr lang="en-US" dirty="0" smtClean="0"/>
                        <a:t>{ }</a:t>
                      </a:r>
                      <a:endParaRPr lang="en-US" dirty="0"/>
                    </a:p>
                  </a:txBody>
                  <a:tcPr/>
                </a:tc>
              </a:tr>
            </a:tbl>
          </a:graphicData>
        </a:graphic>
      </p:graphicFrame>
      <p:sp>
        <p:nvSpPr>
          <p:cNvPr id="20" name="Rectangle 19"/>
          <p:cNvSpPr/>
          <p:nvPr/>
        </p:nvSpPr>
        <p:spPr>
          <a:xfrm>
            <a:off x="4046647" y="4228641"/>
            <a:ext cx="3185673"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4046648" y="1894083"/>
            <a:ext cx="4724710" cy="24688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6" name="Rectangle 25"/>
          <p:cNvSpPr/>
          <p:nvPr/>
        </p:nvSpPr>
        <p:spPr>
          <a:xfrm>
            <a:off x="4046647" y="2681433"/>
            <a:ext cx="4724710"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 name="Rectangle 26"/>
          <p:cNvSpPr/>
          <p:nvPr/>
        </p:nvSpPr>
        <p:spPr>
          <a:xfrm>
            <a:off x="3932047" y="3443792"/>
            <a:ext cx="4283119"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8" name="Rectangle 27"/>
          <p:cNvSpPr/>
          <p:nvPr/>
        </p:nvSpPr>
        <p:spPr>
          <a:xfrm>
            <a:off x="4046648" y="1079446"/>
            <a:ext cx="4095650" cy="2743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32" name="Straight Connector 31"/>
          <p:cNvCxnSpPr/>
          <p:nvPr/>
        </p:nvCxnSpPr>
        <p:spPr>
          <a:xfrm flipV="1">
            <a:off x="4810790" y="5467028"/>
            <a:ext cx="280719" cy="21572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3" name="Rectangle 32"/>
          <p:cNvSpPr/>
          <p:nvPr/>
        </p:nvSpPr>
        <p:spPr>
          <a:xfrm>
            <a:off x="5150362" y="5356468"/>
            <a:ext cx="543739" cy="369332"/>
          </a:xfrm>
          <a:prstGeom prst="rect">
            <a:avLst/>
          </a:prstGeom>
        </p:spPr>
        <p:txBody>
          <a:bodyPr wrap="none">
            <a:spAutoFit/>
          </a:bodyPr>
          <a:lstStyle/>
          <a:p>
            <a:r>
              <a:rPr lang="en-US" dirty="0"/>
              <a:t>{ x }</a:t>
            </a:r>
          </a:p>
        </p:txBody>
      </p:sp>
      <p:cxnSp>
        <p:nvCxnSpPr>
          <p:cNvPr id="34" name="Straight Connector 33"/>
          <p:cNvCxnSpPr/>
          <p:nvPr/>
        </p:nvCxnSpPr>
        <p:spPr>
          <a:xfrm flipV="1">
            <a:off x="5264526" y="5447236"/>
            <a:ext cx="280719" cy="21572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35" name="Rectangle 34"/>
          <p:cNvSpPr/>
          <p:nvPr/>
        </p:nvSpPr>
        <p:spPr>
          <a:xfrm>
            <a:off x="5599055" y="5356468"/>
            <a:ext cx="748923" cy="369332"/>
          </a:xfrm>
          <a:prstGeom prst="rect">
            <a:avLst/>
          </a:prstGeom>
        </p:spPr>
        <p:txBody>
          <a:bodyPr wrap="none">
            <a:spAutoFit/>
          </a:bodyPr>
          <a:lstStyle/>
          <a:p>
            <a:r>
              <a:rPr lang="en-US" dirty="0"/>
              <a:t>{ </a:t>
            </a:r>
            <a:r>
              <a:rPr lang="en-US" dirty="0" smtClean="0"/>
              <a:t>x, y </a:t>
            </a:r>
            <a:r>
              <a:rPr lang="en-US" dirty="0"/>
              <a:t>}</a:t>
            </a:r>
          </a:p>
        </p:txBody>
      </p:sp>
      <p:sp>
        <p:nvSpPr>
          <p:cNvPr id="3" name="Rectangle 2"/>
          <p:cNvSpPr/>
          <p:nvPr/>
        </p:nvSpPr>
        <p:spPr>
          <a:xfrm>
            <a:off x="5165119" y="5717785"/>
            <a:ext cx="543739" cy="369332"/>
          </a:xfrm>
          <a:prstGeom prst="rect">
            <a:avLst/>
          </a:prstGeom>
        </p:spPr>
        <p:txBody>
          <a:bodyPr wrap="none">
            <a:spAutoFit/>
          </a:bodyPr>
          <a:lstStyle/>
          <a:p>
            <a:r>
              <a:rPr lang="en-US" dirty="0"/>
              <a:t>{ </a:t>
            </a:r>
            <a:r>
              <a:rPr lang="en-US" dirty="0" smtClean="0"/>
              <a:t>x }</a:t>
            </a:r>
            <a:endParaRPr lang="en-US" dirty="0"/>
          </a:p>
        </p:txBody>
      </p:sp>
      <p:cxnSp>
        <p:nvCxnSpPr>
          <p:cNvPr id="36" name="Straight Connector 35"/>
          <p:cNvCxnSpPr/>
          <p:nvPr/>
        </p:nvCxnSpPr>
        <p:spPr>
          <a:xfrm flipV="1">
            <a:off x="4833592" y="5824390"/>
            <a:ext cx="280719" cy="215724"/>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3796030054"/>
              </p:ext>
            </p:extLst>
          </p:nvPr>
        </p:nvGraphicFramePr>
        <p:xfrm>
          <a:off x="500993" y="4981661"/>
          <a:ext cx="2674105" cy="1112520"/>
        </p:xfrm>
        <a:graphic>
          <a:graphicData uri="http://schemas.openxmlformats.org/drawingml/2006/table">
            <a:tbl>
              <a:tblPr firstRow="1" bandRow="1">
                <a:tableStyleId>{5C22544A-7EE6-4342-B048-85BDC9FD1C3A}</a:tableStyleId>
              </a:tblPr>
              <a:tblGrid>
                <a:gridCol w="1005978"/>
                <a:gridCol w="1668127"/>
              </a:tblGrid>
              <a:tr h="370840">
                <a:tc>
                  <a:txBody>
                    <a:bodyPr/>
                    <a:lstStyle/>
                    <a:p>
                      <a:pPr algn="ctr"/>
                      <a:r>
                        <a:rPr lang="en-US" dirty="0" smtClean="0"/>
                        <a:t>Query</a:t>
                      </a:r>
                      <a:endParaRPr lang="en-US" dirty="0"/>
                    </a:p>
                  </a:txBody>
                  <a:tcPr/>
                </a:tc>
                <a:tc>
                  <a:txBody>
                    <a:bodyPr/>
                    <a:lstStyle/>
                    <a:p>
                      <a:pPr algn="ctr"/>
                      <a:r>
                        <a:rPr lang="en-US" dirty="0" smtClean="0"/>
                        <a:t>Abstraction</a:t>
                      </a:r>
                      <a:endParaRPr lang="en-US" dirty="0"/>
                    </a:p>
                  </a:txBody>
                  <a:tcPr/>
                </a:tc>
              </a:tr>
              <a:tr h="370840">
                <a:tc>
                  <a:txBody>
                    <a:bodyPr/>
                    <a:lstStyle/>
                    <a:p>
                      <a:pPr algn="ctr"/>
                      <a:r>
                        <a:rPr lang="en-US" dirty="0" smtClean="0"/>
                        <a:t>check1</a:t>
                      </a:r>
                      <a:endParaRPr lang="en-US" dirty="0"/>
                    </a:p>
                  </a:txBody>
                  <a:tcPr/>
                </a:tc>
                <a:tc>
                  <a:txBody>
                    <a:bodyPr/>
                    <a:lstStyle/>
                    <a:p>
                      <a:r>
                        <a:rPr lang="en-US" dirty="0" smtClean="0"/>
                        <a:t>Any &gt;= </a:t>
                      </a:r>
                      <a:r>
                        <a:rPr lang="en-US" baseline="0" dirty="0" smtClean="0"/>
                        <a:t>{ x, y }</a:t>
                      </a:r>
                      <a:endParaRPr lang="en-US" dirty="0"/>
                    </a:p>
                  </a:txBody>
                  <a:tcPr/>
                </a:tc>
              </a:tr>
              <a:tr h="370840">
                <a:tc>
                  <a:txBody>
                    <a:bodyPr/>
                    <a:lstStyle/>
                    <a:p>
                      <a:pPr algn="ctr"/>
                      <a:r>
                        <a:rPr lang="en-US" dirty="0" smtClean="0"/>
                        <a:t>check2</a:t>
                      </a:r>
                      <a:endParaRPr lang="en-US" dirty="0"/>
                    </a:p>
                  </a:txBody>
                  <a:tcPr/>
                </a:tc>
                <a:tc>
                  <a:txBody>
                    <a:bodyPr/>
                    <a:lstStyle/>
                    <a:p>
                      <a:pPr algn="l"/>
                      <a:r>
                        <a:rPr lang="en-US" dirty="0" smtClean="0"/>
                        <a:t>None</a:t>
                      </a:r>
                      <a:endParaRPr lang="en-US" dirty="0"/>
                    </a:p>
                  </a:txBody>
                  <a:tcPr/>
                </a:tc>
              </a:tr>
            </a:tbl>
          </a:graphicData>
        </a:graphic>
      </p:graphicFrame>
      <p:sp>
        <p:nvSpPr>
          <p:cNvPr id="29" name="Rounded Rectangle 28"/>
          <p:cNvSpPr/>
          <p:nvPr/>
        </p:nvSpPr>
        <p:spPr>
          <a:xfrm>
            <a:off x="500993" y="5397712"/>
            <a:ext cx="2651426" cy="306564"/>
          </a:xfrm>
          <a:prstGeom prst="roundRect">
            <a:avLst/>
          </a:pr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Date Placeholder 29"/>
          <p:cNvSpPr>
            <a:spLocks noGrp="1"/>
          </p:cNvSpPr>
          <p:nvPr>
            <p:ph type="dt" sz="half" idx="10"/>
          </p:nvPr>
        </p:nvSpPr>
        <p:spPr/>
        <p:txBody>
          <a:bodyPr/>
          <a:lstStyle/>
          <a:p>
            <a:r>
              <a:rPr lang="en-US" smtClean="0"/>
              <a:t>6/12/2014</a:t>
            </a:r>
            <a:endParaRPr lang="en-US" dirty="0"/>
          </a:p>
        </p:txBody>
      </p:sp>
      <p:sp>
        <p:nvSpPr>
          <p:cNvPr id="31" name="Slide Number Placeholder 30"/>
          <p:cNvSpPr>
            <a:spLocks noGrp="1"/>
          </p:cNvSpPr>
          <p:nvPr>
            <p:ph type="sldNum" sz="quarter" idx="12"/>
          </p:nvPr>
        </p:nvSpPr>
        <p:spPr/>
        <p:txBody>
          <a:bodyPr/>
          <a:lstStyle/>
          <a:p>
            <a:fld id="{1F7DF5D7-FF41-4BF6-8958-28DFF1DB182D}" type="slidenum">
              <a:rPr lang="en-US" smtClean="0"/>
              <a:pPr/>
              <a:t>45</a:t>
            </a:fld>
            <a:endParaRPr lang="en-US" dirty="0"/>
          </a:p>
        </p:txBody>
      </p:sp>
      <p:sp>
        <p:nvSpPr>
          <p:cNvPr id="37" name="Footer Placeholder 36"/>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664270037"/>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2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26"/>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1"/>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6" grpId="0" animBg="1"/>
      <p:bldP spid="26" grpId="1" animBg="1"/>
      <p:bldP spid="27" grpId="0" animBg="1"/>
      <p:bldP spid="27" grpId="1" animBg="1"/>
      <p:bldP spid="28" grpId="0" animBg="1"/>
      <p:bldP spid="28" grpId="1"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Precision: Thread-Escape Analysis</a:t>
            </a:r>
            <a:endParaRPr lang="en-US" dirty="0"/>
          </a:p>
        </p:txBody>
      </p:sp>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46</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pic>
        <p:nvPicPr>
          <p:cNvPr id="11" name="Picture 10" descr="precision_new.pdf"/>
          <p:cNvPicPr>
            <a:picLocks noChangeAspect="1"/>
          </p:cNvPicPr>
          <p:nvPr/>
        </p:nvPicPr>
        <p:blipFill>
          <a:blip r:embed="rId2"/>
          <a:stretch>
            <a:fillRect/>
          </a:stretch>
        </p:blipFill>
        <p:spPr>
          <a:xfrm>
            <a:off x="1375556" y="1829190"/>
            <a:ext cx="6257959" cy="3238944"/>
          </a:xfrm>
          <a:prstGeom prst="rect">
            <a:avLst/>
          </a:prstGeom>
        </p:spPr>
      </p:pic>
    </p:spTree>
    <p:extLst>
      <p:ext uri="{BB962C8B-B14F-4D97-AF65-F5344CB8AC3E}">
        <p14:creationId xmlns:p14="http://schemas.microsoft.com/office/powerpoint/2010/main" val="3815458626"/>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with Abstractions from Tests</a:t>
            </a:r>
            <a:endParaRPr lang="en-US" dirty="0"/>
          </a:p>
        </p:txBody>
      </p:sp>
      <p:pic>
        <p:nvPicPr>
          <p:cNvPr id="7" name="Content Placeholder 6" descr="precision_old.pdf"/>
          <p:cNvPicPr>
            <a:picLocks noGrp="1" noChangeAspect="1"/>
          </p:cNvPicPr>
          <p:nvPr>
            <p:ph idx="1"/>
          </p:nvPr>
        </p:nvPicPr>
        <p:blipFill>
          <a:blip r:embed="rId2">
            <a:extLst>
              <a:ext uri="{28A0092B-C50C-407E-A947-70E740481C1C}">
                <a14:useLocalDpi xmlns:a14="http://schemas.microsoft.com/office/drawing/2010/main" val="0"/>
              </a:ext>
            </a:extLst>
          </a:blip>
          <a:srcRect t="-7956" b="-7956"/>
          <a:stretch>
            <a:fillRect/>
          </a:stretch>
        </p:blipFill>
        <p:spPr>
          <a:xfrm>
            <a:off x="3674142" y="3404301"/>
            <a:ext cx="5048493" cy="3028706"/>
          </a:xfrm>
        </p:spPr>
      </p:pic>
      <p:sp>
        <p:nvSpPr>
          <p:cNvPr id="9" name="Date Placeholder 8"/>
          <p:cNvSpPr>
            <a:spLocks noGrp="1"/>
          </p:cNvSpPr>
          <p:nvPr>
            <p:ph type="dt" sz="half" idx="10"/>
          </p:nvPr>
        </p:nvSpPr>
        <p:spPr/>
        <p:txBody>
          <a:bodyPr/>
          <a:lstStyle/>
          <a:p>
            <a:r>
              <a:rPr lang="en-US" smtClean="0"/>
              <a:t>6/12/2014</a:t>
            </a:r>
            <a:endParaRPr lang="en-US" dirty="0"/>
          </a:p>
        </p:txBody>
      </p:sp>
      <p:sp>
        <p:nvSpPr>
          <p:cNvPr id="10" name="Slide Number Placeholder 9"/>
          <p:cNvSpPr>
            <a:spLocks noGrp="1"/>
          </p:cNvSpPr>
          <p:nvPr>
            <p:ph type="sldNum" sz="quarter" idx="12"/>
          </p:nvPr>
        </p:nvSpPr>
        <p:spPr/>
        <p:txBody>
          <a:bodyPr/>
          <a:lstStyle/>
          <a:p>
            <a:fld id="{1F7DF5D7-FF41-4BF6-8958-28DFF1DB182D}" type="slidenum">
              <a:rPr lang="en-US" smtClean="0"/>
              <a:pPr/>
              <a:t>47</a:t>
            </a:fld>
            <a:endParaRPr lang="en-US" dirty="0"/>
          </a:p>
        </p:txBody>
      </p:sp>
      <p:sp>
        <p:nvSpPr>
          <p:cNvPr id="11" name="Footer Placeholder 10"/>
          <p:cNvSpPr>
            <a:spLocks noGrp="1"/>
          </p:cNvSpPr>
          <p:nvPr>
            <p:ph type="ftr" sz="quarter" idx="11"/>
          </p:nvPr>
        </p:nvSpPr>
        <p:spPr/>
        <p:txBody>
          <a:bodyPr/>
          <a:lstStyle/>
          <a:p>
            <a:pPr algn="ctr"/>
            <a:r>
              <a:rPr lang="en-US" smtClean="0"/>
              <a:t>SOAP 2014</a:t>
            </a:r>
            <a:endParaRPr lang="en-US" dirty="0"/>
          </a:p>
        </p:txBody>
      </p:sp>
      <p:pic>
        <p:nvPicPr>
          <p:cNvPr id="12" name="Picture 11" descr="precision_new.pdf"/>
          <p:cNvPicPr>
            <a:picLocks noChangeAspect="1"/>
          </p:cNvPicPr>
          <p:nvPr/>
        </p:nvPicPr>
        <p:blipFill>
          <a:blip r:embed="rId3"/>
          <a:stretch>
            <a:fillRect/>
          </a:stretch>
        </p:blipFill>
        <p:spPr>
          <a:xfrm>
            <a:off x="457200" y="1106248"/>
            <a:ext cx="5077690" cy="2628070"/>
          </a:xfrm>
          <a:prstGeom prst="rect">
            <a:avLst/>
          </a:prstGeom>
        </p:spPr>
      </p:pic>
    </p:spTree>
    <p:extLst>
      <p:ext uri="{BB962C8B-B14F-4D97-AF65-F5344CB8AC3E}">
        <p14:creationId xmlns:p14="http://schemas.microsoft.com/office/powerpoint/2010/main" val="3845973988"/>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Iterations</a:t>
            </a:r>
            <a:endParaRPr lang="en-US" dirty="0"/>
          </a:p>
        </p:txBody>
      </p:sp>
      <p:graphicFrame>
        <p:nvGraphicFramePr>
          <p:cNvPr id="10" name="Content Placeholder 4"/>
          <p:cNvGraphicFramePr>
            <a:graphicFrameLocks noGrp="1"/>
          </p:cNvGraphicFramePr>
          <p:nvPr>
            <p:ph idx="1"/>
            <p:extLst>
              <p:ext uri="{D42A27DB-BD31-4B8C-83A1-F6EECF244321}">
                <p14:modId xmlns:p14="http://schemas.microsoft.com/office/powerpoint/2010/main" val="3411482873"/>
              </p:ext>
            </p:extLst>
          </p:nvPr>
        </p:nvGraphicFramePr>
        <p:xfrm>
          <a:off x="747774" y="1736030"/>
          <a:ext cx="7671433" cy="3105445"/>
        </p:xfrm>
        <a:graphic>
          <a:graphicData uri="http://schemas.openxmlformats.org/drawingml/2006/table">
            <a:tbl>
              <a:tblPr firstRow="1" bandRow="1">
                <a:tableStyleId>{5C22544A-7EE6-4342-B048-85BDC9FD1C3A}</a:tableStyleId>
              </a:tblPr>
              <a:tblGrid>
                <a:gridCol w="1205388"/>
                <a:gridCol w="1000903"/>
                <a:gridCol w="1011665"/>
                <a:gridCol w="1054715"/>
                <a:gridCol w="1025806"/>
                <a:gridCol w="1186478"/>
                <a:gridCol w="1186478"/>
              </a:tblGrid>
              <a:tr h="779830">
                <a:tc rowSpan="2">
                  <a:txBody>
                    <a:bodyPr/>
                    <a:lstStyle/>
                    <a:p>
                      <a:endParaRPr lang="en-US" sz="2200" dirty="0">
                        <a:solidFill>
                          <a:schemeClr val="tx1"/>
                        </a:solidFill>
                      </a:endParaRPr>
                    </a:p>
                  </a:txBody>
                  <a:tcPr anchor="ctr"/>
                </a:tc>
                <a:tc gridSpan="3">
                  <a:txBody>
                    <a:bodyPr/>
                    <a:lstStyle/>
                    <a:p>
                      <a:pPr algn="ctr"/>
                      <a:r>
                        <a:rPr lang="en-US" sz="2200" b="0" dirty="0" smtClean="0">
                          <a:solidFill>
                            <a:schemeClr val="bg1"/>
                          </a:solidFill>
                        </a:rPr>
                        <a:t>proven queries</a:t>
                      </a:r>
                      <a:endParaRPr lang="en-US" sz="2200" b="0" dirty="0">
                        <a:solidFill>
                          <a:schemeClr val="bg1"/>
                        </a:solidFill>
                      </a:endParaRPr>
                    </a:p>
                  </a:txBody>
                  <a:tcPr anchor="ctr"/>
                </a:tc>
                <a:tc hMerge="1">
                  <a:txBody>
                    <a:bodyPr/>
                    <a:lstStyle/>
                    <a:p>
                      <a:endParaRPr lang="en-US" dirty="0">
                        <a:solidFill>
                          <a:schemeClr val="tx1"/>
                        </a:solidFill>
                      </a:endParaRPr>
                    </a:p>
                  </a:txBody>
                  <a:tcPr/>
                </a:tc>
                <a:tc hMerge="1">
                  <a:txBody>
                    <a:bodyPr/>
                    <a:lstStyle/>
                    <a:p>
                      <a:pPr algn="ctr"/>
                      <a:endParaRPr lang="en-US" sz="2200" b="0" dirty="0">
                        <a:solidFill>
                          <a:schemeClr val="bg1"/>
                        </a:solidFill>
                      </a:endParaRPr>
                    </a:p>
                  </a:txBody>
                  <a:tcPr anchor="ctr"/>
                </a:tc>
                <a:tc gridSpan="3">
                  <a:txBody>
                    <a:bodyPr/>
                    <a:lstStyle/>
                    <a:p>
                      <a:pPr algn="ctr"/>
                      <a:r>
                        <a:rPr lang="en-US" sz="2200" b="0" dirty="0" smtClean="0">
                          <a:solidFill>
                            <a:schemeClr val="bg1"/>
                          </a:solidFill>
                        </a:rPr>
                        <a:t>impossible queries</a:t>
                      </a:r>
                      <a:endParaRPr lang="en-US" sz="2200" b="0" dirty="0">
                        <a:solidFill>
                          <a:schemeClr val="bg1"/>
                        </a:solidFill>
                      </a:endParaRPr>
                    </a:p>
                  </a:txBody>
                  <a:tcPr anchor="ctr"/>
                </a:tc>
                <a:tc hMerge="1">
                  <a:txBody>
                    <a:bodyPr/>
                    <a:lstStyle/>
                    <a:p>
                      <a:endParaRPr lang="en-US" dirty="0">
                        <a:solidFill>
                          <a:schemeClr val="tx1"/>
                        </a:solidFill>
                      </a:endParaRPr>
                    </a:p>
                  </a:txBody>
                  <a:tcPr/>
                </a:tc>
                <a:tc hMerge="1">
                  <a:txBody>
                    <a:bodyPr/>
                    <a:lstStyle/>
                    <a:p>
                      <a:pPr algn="ctr"/>
                      <a:endParaRPr lang="en-US" sz="2200" b="0" dirty="0">
                        <a:solidFill>
                          <a:schemeClr val="bg1"/>
                        </a:solidFill>
                      </a:endParaRPr>
                    </a:p>
                  </a:txBody>
                  <a:tcPr anchor="ctr"/>
                </a:tc>
              </a:tr>
              <a:tr h="465123">
                <a:tc vMerge="1">
                  <a:txBody>
                    <a:bodyPr/>
                    <a:lstStyle/>
                    <a:p>
                      <a:endParaRPr lang="en-US" dirty="0">
                        <a:solidFill>
                          <a:schemeClr val="tx1"/>
                        </a:solidFill>
                      </a:endParaRPr>
                    </a:p>
                  </a:txBody>
                  <a:tcPr/>
                </a:tc>
                <a:tc>
                  <a:txBody>
                    <a:bodyPr/>
                    <a:lstStyle/>
                    <a:p>
                      <a:pPr algn="ctr"/>
                      <a:r>
                        <a:rPr lang="en-US" sz="2200" b="0" dirty="0" smtClean="0">
                          <a:solidFill>
                            <a:schemeClr val="tx1"/>
                          </a:solidFill>
                        </a:rPr>
                        <a:t>min</a:t>
                      </a:r>
                      <a:endParaRPr lang="en-US" sz="2200" b="0" dirty="0">
                        <a:solidFill>
                          <a:schemeClr val="tx1"/>
                        </a:solidFill>
                      </a:endParaRPr>
                    </a:p>
                  </a:txBody>
                  <a:tcPr anchor="ctr"/>
                </a:tc>
                <a:tc>
                  <a:txBody>
                    <a:bodyPr/>
                    <a:lstStyle/>
                    <a:p>
                      <a:pPr algn="ctr"/>
                      <a:r>
                        <a:rPr lang="en-US" sz="2200" b="0" dirty="0" smtClean="0">
                          <a:solidFill>
                            <a:schemeClr val="tx1"/>
                          </a:solidFill>
                        </a:rPr>
                        <a:t>max</a:t>
                      </a:r>
                      <a:endParaRPr lang="en-US" sz="2200" b="0" dirty="0">
                        <a:solidFill>
                          <a:schemeClr val="tx1"/>
                        </a:solidFill>
                      </a:endParaRPr>
                    </a:p>
                  </a:txBody>
                  <a:tcPr anchor="ctr"/>
                </a:tc>
                <a:tc>
                  <a:txBody>
                    <a:bodyPr/>
                    <a:lstStyle/>
                    <a:p>
                      <a:pPr algn="ctr"/>
                      <a:r>
                        <a:rPr lang="en-US" sz="2200" b="0" dirty="0" err="1" smtClean="0">
                          <a:solidFill>
                            <a:schemeClr val="tx1"/>
                          </a:solidFill>
                        </a:rPr>
                        <a:t>avg</a:t>
                      </a:r>
                      <a:endParaRPr lang="en-US" sz="2200" b="0" dirty="0">
                        <a:solidFill>
                          <a:schemeClr val="tx1"/>
                        </a:solidFill>
                      </a:endParaRPr>
                    </a:p>
                  </a:txBody>
                  <a:tcPr anchor="ctr"/>
                </a:tc>
                <a:tc>
                  <a:txBody>
                    <a:bodyPr/>
                    <a:lstStyle/>
                    <a:p>
                      <a:pPr algn="ctr"/>
                      <a:r>
                        <a:rPr lang="en-US" sz="2200" b="0" dirty="0" smtClean="0">
                          <a:solidFill>
                            <a:schemeClr val="tx1"/>
                          </a:solidFill>
                        </a:rPr>
                        <a:t>min</a:t>
                      </a:r>
                      <a:endParaRPr lang="en-US" sz="2200" b="0" dirty="0">
                        <a:solidFill>
                          <a:schemeClr val="tx1"/>
                        </a:solidFill>
                      </a:endParaRPr>
                    </a:p>
                  </a:txBody>
                  <a:tcPr anchor="ctr"/>
                </a:tc>
                <a:tc>
                  <a:txBody>
                    <a:bodyPr/>
                    <a:lstStyle/>
                    <a:p>
                      <a:pPr algn="ctr"/>
                      <a:r>
                        <a:rPr lang="en-US" sz="2200" b="0" dirty="0" smtClean="0">
                          <a:solidFill>
                            <a:schemeClr val="tx1"/>
                          </a:solidFill>
                        </a:rPr>
                        <a:t>max</a:t>
                      </a:r>
                      <a:endParaRPr lang="en-US" sz="2200" b="0" dirty="0">
                        <a:solidFill>
                          <a:schemeClr val="tx1"/>
                        </a:solidFill>
                      </a:endParaRPr>
                    </a:p>
                  </a:txBody>
                  <a:tcPr anchor="ctr"/>
                </a:tc>
                <a:tc>
                  <a:txBody>
                    <a:bodyPr/>
                    <a:lstStyle/>
                    <a:p>
                      <a:pPr algn="ctr"/>
                      <a:r>
                        <a:rPr lang="en-US" sz="2200" b="0" dirty="0" err="1" smtClean="0">
                          <a:solidFill>
                            <a:schemeClr val="tx1"/>
                          </a:solidFill>
                        </a:rPr>
                        <a:t>avg</a:t>
                      </a:r>
                      <a:endParaRPr lang="en-US" sz="2200" b="0" dirty="0">
                        <a:solidFill>
                          <a:schemeClr val="tx1"/>
                        </a:solidFill>
                      </a:endParaRPr>
                    </a:p>
                  </a:txBody>
                  <a:tcPr anchor="ctr"/>
                </a:tc>
              </a:tr>
              <a:tr h="4651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err="1" smtClean="0">
                          <a:solidFill>
                            <a:schemeClr val="tx1"/>
                          </a:solidFill>
                        </a:rPr>
                        <a:t>hsqldb</a:t>
                      </a:r>
                      <a:endParaRPr lang="en-US" sz="2200" dirty="0" smtClean="0">
                        <a:solidFill>
                          <a:schemeClr val="tx1"/>
                        </a:solidFill>
                      </a:endParaRPr>
                    </a:p>
                  </a:txBody>
                  <a:tcPr anchor="ctr"/>
                </a:tc>
                <a:tc>
                  <a:txBody>
                    <a:bodyPr/>
                    <a:lstStyle/>
                    <a:p>
                      <a:pPr algn="r"/>
                      <a:r>
                        <a:rPr lang="en-US" sz="2200" dirty="0" smtClean="0"/>
                        <a:t>2</a:t>
                      </a:r>
                      <a:endParaRPr lang="en-US" sz="2200" dirty="0"/>
                    </a:p>
                  </a:txBody>
                  <a:tcPr anchor="ctr"/>
                </a:tc>
                <a:tc>
                  <a:txBody>
                    <a:bodyPr/>
                    <a:lstStyle/>
                    <a:p>
                      <a:pPr algn="r"/>
                      <a:r>
                        <a:rPr lang="en-US" sz="2200" dirty="0" smtClean="0"/>
                        <a:t>27</a:t>
                      </a:r>
                      <a:endParaRPr lang="en-US" sz="2200" dirty="0"/>
                    </a:p>
                  </a:txBody>
                  <a:tcPr anchor="ctr"/>
                </a:tc>
                <a:tc>
                  <a:txBody>
                    <a:bodyPr/>
                    <a:lstStyle/>
                    <a:p>
                      <a:pPr algn="r"/>
                      <a:r>
                        <a:rPr lang="en-US" sz="2200" dirty="0" smtClean="0"/>
                        <a:t>3</a:t>
                      </a:r>
                      <a:endParaRPr lang="en-US" sz="2200" dirty="0"/>
                    </a:p>
                  </a:txBody>
                  <a:tcPr anchor="ctr"/>
                </a:tc>
                <a:tc>
                  <a:txBody>
                    <a:bodyPr/>
                    <a:lstStyle/>
                    <a:p>
                      <a:pPr algn="r"/>
                      <a:r>
                        <a:rPr lang="en-US" sz="2200" dirty="0" smtClean="0"/>
                        <a:t>1</a:t>
                      </a:r>
                      <a:endParaRPr lang="en-US" sz="2200" dirty="0"/>
                    </a:p>
                  </a:txBody>
                  <a:tcPr anchor="ctr"/>
                </a:tc>
                <a:tc>
                  <a:txBody>
                    <a:bodyPr/>
                    <a:lstStyle/>
                    <a:p>
                      <a:pPr algn="r"/>
                      <a:r>
                        <a:rPr lang="en-US" sz="2200" dirty="0" smtClean="0"/>
                        <a:t>13</a:t>
                      </a:r>
                      <a:endParaRPr lang="en-US" sz="2200" dirty="0"/>
                    </a:p>
                  </a:txBody>
                  <a:tcPr anchor="ctr"/>
                </a:tc>
                <a:tc>
                  <a:txBody>
                    <a:bodyPr/>
                    <a:lstStyle/>
                    <a:p>
                      <a:pPr algn="r"/>
                      <a:r>
                        <a:rPr lang="en-US" sz="2200" dirty="0" smtClean="0">
                          <a:solidFill>
                            <a:schemeClr val="tx1"/>
                          </a:solidFill>
                        </a:rPr>
                        <a:t>2</a:t>
                      </a:r>
                      <a:endParaRPr lang="en-US" sz="2200" dirty="0">
                        <a:solidFill>
                          <a:schemeClr val="tx1"/>
                        </a:solidFill>
                      </a:endParaRPr>
                    </a:p>
                  </a:txBody>
                  <a:tcPr anchor="ctr"/>
                </a:tc>
              </a:tr>
              <a:tr h="465123">
                <a:tc>
                  <a:txBody>
                    <a:bodyPr/>
                    <a:lstStyle/>
                    <a:p>
                      <a:r>
                        <a:rPr lang="en-US" sz="2200" dirty="0" err="1" smtClean="0">
                          <a:solidFill>
                            <a:schemeClr val="tx1"/>
                          </a:solidFill>
                        </a:rPr>
                        <a:t>antlr</a:t>
                      </a:r>
                      <a:endParaRPr lang="en-US" sz="2200" dirty="0">
                        <a:solidFill>
                          <a:schemeClr val="tx1"/>
                        </a:solidFill>
                      </a:endParaRPr>
                    </a:p>
                  </a:txBody>
                  <a:tcPr anchor="ctr"/>
                </a:tc>
                <a:tc>
                  <a:txBody>
                    <a:bodyPr/>
                    <a:lstStyle/>
                    <a:p>
                      <a:pPr algn="r"/>
                      <a:r>
                        <a:rPr lang="en-US" sz="2200" kern="1200" dirty="0" smtClean="0">
                          <a:solidFill>
                            <a:schemeClr val="dk1"/>
                          </a:solidFill>
                          <a:effectLst/>
                          <a:latin typeface="+mn-lt"/>
                          <a:ea typeface="+mn-ea"/>
                          <a:cs typeface="+mn-cs"/>
                        </a:rPr>
                        <a:t>2</a:t>
                      </a:r>
                      <a:endParaRPr lang="en-US" sz="2200" dirty="0"/>
                    </a:p>
                  </a:txBody>
                  <a:tcPr anchor="ctr"/>
                </a:tc>
                <a:tc>
                  <a:txBody>
                    <a:bodyPr/>
                    <a:lstStyle/>
                    <a:p>
                      <a:pPr algn="r"/>
                      <a:r>
                        <a:rPr lang="en-US" sz="2200" kern="1200" dirty="0" smtClean="0">
                          <a:solidFill>
                            <a:schemeClr val="dk1"/>
                          </a:solidFill>
                          <a:effectLst/>
                          <a:latin typeface="+mn-lt"/>
                          <a:ea typeface="+mn-ea"/>
                          <a:cs typeface="+mn-cs"/>
                        </a:rPr>
                        <a:t>18</a:t>
                      </a:r>
                      <a:endParaRPr lang="en-US" sz="2200" dirty="0"/>
                    </a:p>
                  </a:txBody>
                  <a:tcPr anchor="ctr"/>
                </a:tc>
                <a:tc>
                  <a:txBody>
                    <a:bodyPr/>
                    <a:lstStyle/>
                    <a:p>
                      <a:pPr algn="r"/>
                      <a:r>
                        <a:rPr lang="en-US" sz="2200" kern="1200" dirty="0" smtClean="0">
                          <a:solidFill>
                            <a:schemeClr val="dk1"/>
                          </a:solidFill>
                          <a:effectLst/>
                          <a:latin typeface="+mn-lt"/>
                          <a:ea typeface="+mn-ea"/>
                          <a:cs typeface="+mn-cs"/>
                        </a:rPr>
                        <a:t>9</a:t>
                      </a:r>
                      <a:endParaRPr lang="en-US" sz="2200" dirty="0"/>
                    </a:p>
                  </a:txBody>
                  <a:tcPr anchor="ctr"/>
                </a:tc>
                <a:tc>
                  <a:txBody>
                    <a:bodyPr/>
                    <a:lstStyle/>
                    <a:p>
                      <a:pPr algn="r"/>
                      <a:r>
                        <a:rPr lang="en-US" sz="2200" kern="1200" dirty="0" smtClean="0">
                          <a:solidFill>
                            <a:schemeClr val="dk1"/>
                          </a:solidFill>
                          <a:effectLst/>
                          <a:latin typeface="+mn-lt"/>
                          <a:ea typeface="+mn-ea"/>
                          <a:cs typeface="+mn-cs"/>
                        </a:rPr>
                        <a:t>1</a:t>
                      </a:r>
                      <a:endParaRPr lang="en-US" sz="2200" dirty="0"/>
                    </a:p>
                  </a:txBody>
                  <a:tcPr anchor="ctr"/>
                </a:tc>
                <a:tc>
                  <a:txBody>
                    <a:bodyPr/>
                    <a:lstStyle/>
                    <a:p>
                      <a:pPr algn="r"/>
                      <a:r>
                        <a:rPr lang="en-US" sz="2200" kern="1200" dirty="0" smtClean="0">
                          <a:solidFill>
                            <a:schemeClr val="dk1"/>
                          </a:solidFill>
                          <a:effectLst/>
                          <a:latin typeface="+mn-lt"/>
                          <a:ea typeface="+mn-ea"/>
                          <a:cs typeface="+mn-cs"/>
                        </a:rPr>
                        <a:t>47</a:t>
                      </a:r>
                      <a:endParaRPr lang="en-US" sz="2200" dirty="0"/>
                    </a:p>
                  </a:txBody>
                  <a:tcPr anchor="ctr"/>
                </a:tc>
                <a:tc>
                  <a:txBody>
                    <a:bodyPr/>
                    <a:lstStyle/>
                    <a:p>
                      <a:pPr algn="r"/>
                      <a:r>
                        <a:rPr lang="en-US" sz="2200" kern="1200" dirty="0" smtClean="0">
                          <a:solidFill>
                            <a:schemeClr val="dk1"/>
                          </a:solidFill>
                          <a:effectLst/>
                          <a:latin typeface="+mn-lt"/>
                          <a:ea typeface="+mn-ea"/>
                          <a:cs typeface="+mn-cs"/>
                        </a:rPr>
                        <a:t>8</a:t>
                      </a:r>
                      <a:endParaRPr lang="en-US" sz="2200" dirty="0">
                        <a:solidFill>
                          <a:schemeClr val="tx1"/>
                        </a:solidFill>
                      </a:endParaRPr>
                    </a:p>
                  </a:txBody>
                  <a:tcPr anchor="ctr"/>
                </a:tc>
              </a:tr>
              <a:tr h="465123">
                <a:tc>
                  <a:txBody>
                    <a:bodyPr/>
                    <a:lstStyle/>
                    <a:p>
                      <a:r>
                        <a:rPr lang="en-US" sz="2200" dirty="0" err="1" smtClean="0">
                          <a:solidFill>
                            <a:schemeClr val="tx1"/>
                          </a:solidFill>
                        </a:rPr>
                        <a:t>avrora</a:t>
                      </a:r>
                      <a:endParaRPr lang="en-US" sz="2200" dirty="0">
                        <a:solidFill>
                          <a:schemeClr val="tx1"/>
                        </a:solidFill>
                      </a:endParaRPr>
                    </a:p>
                  </a:txBody>
                  <a:tcPr anchor="ctr"/>
                </a:tc>
                <a:tc>
                  <a:txBody>
                    <a:bodyPr/>
                    <a:lstStyle/>
                    <a:p>
                      <a:pPr algn="r"/>
                      <a:r>
                        <a:rPr lang="en-US" sz="2200" dirty="0" smtClean="0"/>
                        <a:t>2</a:t>
                      </a:r>
                      <a:endParaRPr lang="en-US" sz="2200" dirty="0"/>
                    </a:p>
                  </a:txBody>
                  <a:tcPr anchor="ctr"/>
                </a:tc>
                <a:tc>
                  <a:txBody>
                    <a:bodyPr/>
                    <a:lstStyle/>
                    <a:p>
                      <a:pPr algn="r"/>
                      <a:r>
                        <a:rPr lang="en-US" sz="2200" dirty="0" smtClean="0"/>
                        <a:t>82</a:t>
                      </a:r>
                      <a:endParaRPr lang="en-US" sz="2200" dirty="0"/>
                    </a:p>
                  </a:txBody>
                  <a:tcPr anchor="ctr"/>
                </a:tc>
                <a:tc>
                  <a:txBody>
                    <a:bodyPr/>
                    <a:lstStyle/>
                    <a:p>
                      <a:pPr algn="r"/>
                      <a:r>
                        <a:rPr lang="en-US" sz="2200" dirty="0" smtClean="0"/>
                        <a:t>48</a:t>
                      </a:r>
                      <a:endParaRPr lang="en-US" sz="2200" dirty="0"/>
                    </a:p>
                  </a:txBody>
                  <a:tcPr anchor="ctr"/>
                </a:tc>
                <a:tc>
                  <a:txBody>
                    <a:bodyPr/>
                    <a:lstStyle/>
                    <a:p>
                      <a:pPr algn="r"/>
                      <a:r>
                        <a:rPr lang="en-US" sz="2200" dirty="0" smtClean="0"/>
                        <a:t>1</a:t>
                      </a:r>
                      <a:endParaRPr lang="en-US" sz="2200" dirty="0"/>
                    </a:p>
                  </a:txBody>
                  <a:tcPr anchor="ctr"/>
                </a:tc>
                <a:tc>
                  <a:txBody>
                    <a:bodyPr/>
                    <a:lstStyle/>
                    <a:p>
                      <a:pPr algn="r"/>
                      <a:r>
                        <a:rPr lang="en-US" sz="2200" dirty="0" smtClean="0"/>
                        <a:t>30</a:t>
                      </a:r>
                      <a:endParaRPr lang="en-US" sz="2200" dirty="0"/>
                    </a:p>
                  </a:txBody>
                  <a:tcPr anchor="ctr"/>
                </a:tc>
                <a:tc>
                  <a:txBody>
                    <a:bodyPr/>
                    <a:lstStyle/>
                    <a:p>
                      <a:pPr algn="r"/>
                      <a:r>
                        <a:rPr lang="en-US" sz="2200" dirty="0" smtClean="0">
                          <a:solidFill>
                            <a:schemeClr val="tx1"/>
                          </a:solidFill>
                        </a:rPr>
                        <a:t>4</a:t>
                      </a:r>
                      <a:endParaRPr lang="en-US" sz="2200" dirty="0">
                        <a:solidFill>
                          <a:schemeClr val="tx1"/>
                        </a:solidFill>
                      </a:endParaRPr>
                    </a:p>
                  </a:txBody>
                  <a:tcPr anchor="ctr"/>
                </a:tc>
              </a:tr>
              <a:tr h="465123">
                <a:tc>
                  <a:txBody>
                    <a:bodyPr/>
                    <a:lstStyle/>
                    <a:p>
                      <a:r>
                        <a:rPr lang="en-US" sz="2200" dirty="0" err="1" smtClean="0">
                          <a:solidFill>
                            <a:schemeClr val="tx1"/>
                          </a:solidFill>
                        </a:rPr>
                        <a:t>lusearch</a:t>
                      </a:r>
                      <a:endParaRPr lang="en-US" sz="2200" dirty="0">
                        <a:solidFill>
                          <a:schemeClr val="tx1"/>
                        </a:solidFill>
                      </a:endParaRPr>
                    </a:p>
                  </a:txBody>
                  <a:tcPr anchor="ctr"/>
                </a:tc>
                <a:tc>
                  <a:txBody>
                    <a:bodyPr/>
                    <a:lstStyle/>
                    <a:p>
                      <a:pPr algn="r"/>
                      <a:r>
                        <a:rPr lang="en-US" sz="2200" dirty="0" smtClean="0"/>
                        <a:t>2</a:t>
                      </a:r>
                      <a:endParaRPr lang="en-US" sz="2200" dirty="0"/>
                    </a:p>
                  </a:txBody>
                  <a:tcPr anchor="ctr"/>
                </a:tc>
                <a:tc>
                  <a:txBody>
                    <a:bodyPr/>
                    <a:lstStyle/>
                    <a:p>
                      <a:pPr algn="r"/>
                      <a:r>
                        <a:rPr lang="en-US" sz="2200" dirty="0" smtClean="0"/>
                        <a:t>32</a:t>
                      </a:r>
                      <a:endParaRPr lang="en-US" sz="2200" dirty="0"/>
                    </a:p>
                  </a:txBody>
                  <a:tcPr anchor="ctr"/>
                </a:tc>
                <a:tc>
                  <a:txBody>
                    <a:bodyPr/>
                    <a:lstStyle/>
                    <a:p>
                      <a:pPr algn="r"/>
                      <a:r>
                        <a:rPr lang="en-US" sz="2200" dirty="0" smtClean="0"/>
                        <a:t>2</a:t>
                      </a:r>
                      <a:endParaRPr lang="en-US" sz="2200" dirty="0"/>
                    </a:p>
                  </a:txBody>
                  <a:tcPr anchor="ctr"/>
                </a:tc>
                <a:tc>
                  <a:txBody>
                    <a:bodyPr/>
                    <a:lstStyle/>
                    <a:p>
                      <a:pPr algn="r"/>
                      <a:r>
                        <a:rPr lang="en-US" sz="2200" dirty="0" smtClean="0"/>
                        <a:t>1</a:t>
                      </a:r>
                      <a:endParaRPr lang="en-US" sz="2200" dirty="0"/>
                    </a:p>
                  </a:txBody>
                  <a:tcPr anchor="ctr"/>
                </a:tc>
                <a:tc>
                  <a:txBody>
                    <a:bodyPr/>
                    <a:lstStyle/>
                    <a:p>
                      <a:pPr algn="r"/>
                      <a:r>
                        <a:rPr lang="en-US" sz="2200" dirty="0" smtClean="0"/>
                        <a:t>23</a:t>
                      </a:r>
                      <a:endParaRPr lang="en-US" sz="2200" dirty="0"/>
                    </a:p>
                  </a:txBody>
                  <a:tcPr anchor="ctr"/>
                </a:tc>
                <a:tc>
                  <a:txBody>
                    <a:bodyPr/>
                    <a:lstStyle/>
                    <a:p>
                      <a:pPr algn="r"/>
                      <a:r>
                        <a:rPr lang="en-US" sz="2200" dirty="0" smtClean="0">
                          <a:solidFill>
                            <a:schemeClr val="tx1"/>
                          </a:solidFill>
                        </a:rPr>
                        <a:t>2</a:t>
                      </a:r>
                      <a:endParaRPr lang="en-US" sz="2200" dirty="0">
                        <a:solidFill>
                          <a:schemeClr val="tx1"/>
                        </a:solidFill>
                      </a:endParaRPr>
                    </a:p>
                  </a:txBody>
                  <a:tcPr anchor="ctr"/>
                </a:tc>
              </a:tr>
            </a:tbl>
          </a:graphicData>
        </a:graphic>
      </p:graphicFrame>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48</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45912624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Time</a:t>
            </a:r>
            <a:endParaRPr lang="en-US" dirty="0"/>
          </a:p>
        </p:txBody>
      </p:sp>
      <p:graphicFrame>
        <p:nvGraphicFramePr>
          <p:cNvPr id="7" name="Content Placeholder 4"/>
          <p:cNvGraphicFramePr>
            <a:graphicFrameLocks noGrp="1"/>
          </p:cNvGraphicFramePr>
          <p:nvPr>
            <p:ph idx="1"/>
            <p:extLst>
              <p:ext uri="{D42A27DB-BD31-4B8C-83A1-F6EECF244321}">
                <p14:modId xmlns:p14="http://schemas.microsoft.com/office/powerpoint/2010/main" val="1491332290"/>
              </p:ext>
            </p:extLst>
          </p:nvPr>
        </p:nvGraphicFramePr>
        <p:xfrm>
          <a:off x="747774" y="1736030"/>
          <a:ext cx="7671433" cy="3105445"/>
        </p:xfrm>
        <a:graphic>
          <a:graphicData uri="http://schemas.openxmlformats.org/drawingml/2006/table">
            <a:tbl>
              <a:tblPr firstRow="1" bandRow="1">
                <a:tableStyleId>{5C22544A-7EE6-4342-B048-85BDC9FD1C3A}</a:tableStyleId>
              </a:tblPr>
              <a:tblGrid>
                <a:gridCol w="1205388"/>
                <a:gridCol w="1000903"/>
                <a:gridCol w="1011665"/>
                <a:gridCol w="1054715"/>
                <a:gridCol w="1025806"/>
                <a:gridCol w="1186478"/>
                <a:gridCol w="1186478"/>
              </a:tblGrid>
              <a:tr h="779830">
                <a:tc rowSpan="2">
                  <a:txBody>
                    <a:bodyPr/>
                    <a:lstStyle/>
                    <a:p>
                      <a:endParaRPr lang="en-US" sz="2200" dirty="0">
                        <a:solidFill>
                          <a:schemeClr val="tx1"/>
                        </a:solidFill>
                      </a:endParaRPr>
                    </a:p>
                  </a:txBody>
                  <a:tcPr anchor="ctr"/>
                </a:tc>
                <a:tc gridSpan="3">
                  <a:txBody>
                    <a:bodyPr/>
                    <a:lstStyle/>
                    <a:p>
                      <a:pPr algn="ctr"/>
                      <a:r>
                        <a:rPr lang="en-US" sz="2200" b="0" dirty="0" smtClean="0">
                          <a:solidFill>
                            <a:schemeClr val="bg1"/>
                          </a:solidFill>
                        </a:rPr>
                        <a:t>proven queries</a:t>
                      </a:r>
                      <a:endParaRPr lang="en-US" sz="2200" b="0" dirty="0">
                        <a:solidFill>
                          <a:schemeClr val="bg1"/>
                        </a:solidFill>
                      </a:endParaRPr>
                    </a:p>
                  </a:txBody>
                  <a:tcPr anchor="ctr"/>
                </a:tc>
                <a:tc hMerge="1">
                  <a:txBody>
                    <a:bodyPr/>
                    <a:lstStyle/>
                    <a:p>
                      <a:endParaRPr lang="en-US" dirty="0">
                        <a:solidFill>
                          <a:schemeClr val="tx1"/>
                        </a:solidFill>
                      </a:endParaRPr>
                    </a:p>
                  </a:txBody>
                  <a:tcPr/>
                </a:tc>
                <a:tc hMerge="1">
                  <a:txBody>
                    <a:bodyPr/>
                    <a:lstStyle/>
                    <a:p>
                      <a:pPr algn="ctr"/>
                      <a:endParaRPr lang="en-US" sz="2200" b="0" dirty="0">
                        <a:solidFill>
                          <a:schemeClr val="bg1"/>
                        </a:solidFill>
                      </a:endParaRPr>
                    </a:p>
                  </a:txBody>
                  <a:tcPr anchor="ctr"/>
                </a:tc>
                <a:tc gridSpan="3">
                  <a:txBody>
                    <a:bodyPr/>
                    <a:lstStyle/>
                    <a:p>
                      <a:pPr algn="ctr"/>
                      <a:r>
                        <a:rPr lang="en-US" sz="2200" b="0" dirty="0" smtClean="0">
                          <a:solidFill>
                            <a:schemeClr val="bg1"/>
                          </a:solidFill>
                        </a:rPr>
                        <a:t>impossible queries</a:t>
                      </a:r>
                      <a:endParaRPr lang="en-US" sz="2200" b="0" dirty="0">
                        <a:solidFill>
                          <a:schemeClr val="bg1"/>
                        </a:solidFill>
                      </a:endParaRPr>
                    </a:p>
                  </a:txBody>
                  <a:tcPr anchor="ctr"/>
                </a:tc>
                <a:tc hMerge="1">
                  <a:txBody>
                    <a:bodyPr/>
                    <a:lstStyle/>
                    <a:p>
                      <a:endParaRPr lang="en-US" dirty="0">
                        <a:solidFill>
                          <a:schemeClr val="tx1"/>
                        </a:solidFill>
                      </a:endParaRPr>
                    </a:p>
                  </a:txBody>
                  <a:tcPr/>
                </a:tc>
                <a:tc hMerge="1">
                  <a:txBody>
                    <a:bodyPr/>
                    <a:lstStyle/>
                    <a:p>
                      <a:pPr algn="ctr"/>
                      <a:endParaRPr lang="en-US" sz="2200" b="0" dirty="0">
                        <a:solidFill>
                          <a:schemeClr val="bg1"/>
                        </a:solidFill>
                      </a:endParaRPr>
                    </a:p>
                  </a:txBody>
                  <a:tcPr anchor="ctr"/>
                </a:tc>
              </a:tr>
              <a:tr h="465123">
                <a:tc vMerge="1">
                  <a:txBody>
                    <a:bodyPr/>
                    <a:lstStyle/>
                    <a:p>
                      <a:endParaRPr lang="en-US" dirty="0">
                        <a:solidFill>
                          <a:schemeClr val="tx1"/>
                        </a:solidFill>
                      </a:endParaRPr>
                    </a:p>
                  </a:txBody>
                  <a:tcPr/>
                </a:tc>
                <a:tc>
                  <a:txBody>
                    <a:bodyPr/>
                    <a:lstStyle/>
                    <a:p>
                      <a:pPr algn="ctr"/>
                      <a:r>
                        <a:rPr lang="en-US" sz="2200" b="0" dirty="0" smtClean="0">
                          <a:solidFill>
                            <a:schemeClr val="tx1"/>
                          </a:solidFill>
                        </a:rPr>
                        <a:t>min</a:t>
                      </a:r>
                      <a:endParaRPr lang="en-US" sz="2200" b="0" dirty="0">
                        <a:solidFill>
                          <a:schemeClr val="tx1"/>
                        </a:solidFill>
                      </a:endParaRPr>
                    </a:p>
                  </a:txBody>
                  <a:tcPr anchor="ctr"/>
                </a:tc>
                <a:tc>
                  <a:txBody>
                    <a:bodyPr/>
                    <a:lstStyle/>
                    <a:p>
                      <a:pPr algn="ctr"/>
                      <a:r>
                        <a:rPr lang="en-US" sz="2200" b="0" dirty="0" smtClean="0">
                          <a:solidFill>
                            <a:schemeClr val="tx1"/>
                          </a:solidFill>
                        </a:rPr>
                        <a:t>max</a:t>
                      </a:r>
                      <a:endParaRPr lang="en-US" sz="2200" b="0" dirty="0">
                        <a:solidFill>
                          <a:schemeClr val="tx1"/>
                        </a:solidFill>
                      </a:endParaRPr>
                    </a:p>
                  </a:txBody>
                  <a:tcPr anchor="ctr"/>
                </a:tc>
                <a:tc>
                  <a:txBody>
                    <a:bodyPr/>
                    <a:lstStyle/>
                    <a:p>
                      <a:pPr algn="ctr"/>
                      <a:r>
                        <a:rPr lang="en-US" sz="2200" b="0" dirty="0" err="1" smtClean="0">
                          <a:solidFill>
                            <a:schemeClr val="tx1"/>
                          </a:solidFill>
                        </a:rPr>
                        <a:t>avg</a:t>
                      </a:r>
                      <a:endParaRPr lang="en-US" sz="2200" b="0" dirty="0">
                        <a:solidFill>
                          <a:schemeClr val="tx1"/>
                        </a:solidFill>
                      </a:endParaRPr>
                    </a:p>
                  </a:txBody>
                  <a:tcPr anchor="ctr"/>
                </a:tc>
                <a:tc>
                  <a:txBody>
                    <a:bodyPr/>
                    <a:lstStyle/>
                    <a:p>
                      <a:pPr algn="ctr"/>
                      <a:r>
                        <a:rPr lang="en-US" sz="2200" b="0" dirty="0" smtClean="0">
                          <a:solidFill>
                            <a:schemeClr val="tx1"/>
                          </a:solidFill>
                        </a:rPr>
                        <a:t>min</a:t>
                      </a:r>
                      <a:endParaRPr lang="en-US" sz="2200" b="0" dirty="0">
                        <a:solidFill>
                          <a:schemeClr val="tx1"/>
                        </a:solidFill>
                      </a:endParaRPr>
                    </a:p>
                  </a:txBody>
                  <a:tcPr anchor="ctr"/>
                </a:tc>
                <a:tc>
                  <a:txBody>
                    <a:bodyPr/>
                    <a:lstStyle/>
                    <a:p>
                      <a:pPr algn="ctr"/>
                      <a:r>
                        <a:rPr lang="en-US" sz="2200" b="0" dirty="0" smtClean="0">
                          <a:solidFill>
                            <a:schemeClr val="tx1"/>
                          </a:solidFill>
                        </a:rPr>
                        <a:t>max</a:t>
                      </a:r>
                      <a:endParaRPr lang="en-US" sz="2200" b="0" dirty="0">
                        <a:solidFill>
                          <a:schemeClr val="tx1"/>
                        </a:solidFill>
                      </a:endParaRPr>
                    </a:p>
                  </a:txBody>
                  <a:tcPr anchor="ctr"/>
                </a:tc>
                <a:tc>
                  <a:txBody>
                    <a:bodyPr/>
                    <a:lstStyle/>
                    <a:p>
                      <a:pPr algn="ctr"/>
                      <a:r>
                        <a:rPr lang="en-US" sz="2200" b="0" dirty="0" err="1" smtClean="0">
                          <a:solidFill>
                            <a:schemeClr val="tx1"/>
                          </a:solidFill>
                        </a:rPr>
                        <a:t>avg</a:t>
                      </a:r>
                      <a:endParaRPr lang="en-US" sz="2200" b="0" dirty="0">
                        <a:solidFill>
                          <a:schemeClr val="tx1"/>
                        </a:solidFill>
                      </a:endParaRPr>
                    </a:p>
                  </a:txBody>
                  <a:tcPr anchor="ctr"/>
                </a:tc>
              </a:tr>
              <a:tr h="46512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err="1" smtClean="0">
                          <a:solidFill>
                            <a:schemeClr val="tx1"/>
                          </a:solidFill>
                        </a:rPr>
                        <a:t>hsqldb</a:t>
                      </a:r>
                      <a:endParaRPr lang="en-US" sz="2200" dirty="0" smtClean="0">
                        <a:solidFill>
                          <a:schemeClr val="tx1"/>
                        </a:solidFill>
                      </a:endParaRPr>
                    </a:p>
                  </a:txBody>
                  <a:tcPr anchor="ctr"/>
                </a:tc>
                <a:tc>
                  <a:txBody>
                    <a:bodyPr/>
                    <a:lstStyle/>
                    <a:p>
                      <a:pPr algn="r"/>
                      <a:r>
                        <a:rPr lang="en-US" sz="2200" dirty="0" smtClean="0"/>
                        <a:t>20s</a:t>
                      </a:r>
                      <a:endParaRPr lang="en-US" sz="2200" dirty="0"/>
                    </a:p>
                  </a:txBody>
                  <a:tcPr anchor="ctr"/>
                </a:tc>
                <a:tc>
                  <a:txBody>
                    <a:bodyPr/>
                    <a:lstStyle/>
                    <a:p>
                      <a:pPr algn="r"/>
                      <a:r>
                        <a:rPr lang="en-US" sz="2200" dirty="0" smtClean="0"/>
                        <a:t>25m</a:t>
                      </a:r>
                      <a:endParaRPr lang="en-US" sz="2200" dirty="0"/>
                    </a:p>
                  </a:txBody>
                  <a:tcPr anchor="ctr"/>
                </a:tc>
                <a:tc>
                  <a:txBody>
                    <a:bodyPr/>
                    <a:lstStyle/>
                    <a:p>
                      <a:pPr algn="r"/>
                      <a:r>
                        <a:rPr lang="en-US" sz="2200" dirty="0" smtClean="0"/>
                        <a:t>94s</a:t>
                      </a:r>
                      <a:endParaRPr lang="en-US" sz="2200" dirty="0"/>
                    </a:p>
                  </a:txBody>
                  <a:tcPr anchor="ctr"/>
                </a:tc>
                <a:tc>
                  <a:txBody>
                    <a:bodyPr/>
                    <a:lstStyle/>
                    <a:p>
                      <a:pPr algn="r"/>
                      <a:r>
                        <a:rPr lang="en-US" sz="2200" dirty="0" smtClean="0"/>
                        <a:t>4s</a:t>
                      </a:r>
                      <a:endParaRPr lang="en-US" sz="2200" dirty="0"/>
                    </a:p>
                  </a:txBody>
                  <a:tcPr anchor="ctr"/>
                </a:tc>
                <a:tc>
                  <a:txBody>
                    <a:bodyPr/>
                    <a:lstStyle/>
                    <a:p>
                      <a:pPr algn="r"/>
                      <a:r>
                        <a:rPr lang="en-US" sz="2200" dirty="0" smtClean="0"/>
                        <a:t>50m</a:t>
                      </a:r>
                      <a:endParaRPr lang="en-US" sz="2200" dirty="0"/>
                    </a:p>
                  </a:txBody>
                  <a:tcPr anchor="ctr"/>
                </a:tc>
                <a:tc>
                  <a:txBody>
                    <a:bodyPr/>
                    <a:lstStyle/>
                    <a:p>
                      <a:pPr algn="r"/>
                      <a:r>
                        <a:rPr lang="en-US" sz="2200" dirty="0" smtClean="0">
                          <a:solidFill>
                            <a:schemeClr val="tx1"/>
                          </a:solidFill>
                        </a:rPr>
                        <a:t>55s</a:t>
                      </a:r>
                      <a:endParaRPr lang="en-US" sz="2200" dirty="0">
                        <a:solidFill>
                          <a:schemeClr val="tx1"/>
                        </a:solidFill>
                      </a:endParaRPr>
                    </a:p>
                  </a:txBody>
                  <a:tcPr anchor="ctr"/>
                </a:tc>
              </a:tr>
              <a:tr h="465123">
                <a:tc>
                  <a:txBody>
                    <a:bodyPr/>
                    <a:lstStyle/>
                    <a:p>
                      <a:r>
                        <a:rPr lang="en-US" sz="2200" dirty="0" err="1" smtClean="0">
                          <a:solidFill>
                            <a:schemeClr val="tx1"/>
                          </a:solidFill>
                        </a:rPr>
                        <a:t>antlr</a:t>
                      </a:r>
                      <a:endParaRPr lang="en-US" sz="2200" dirty="0">
                        <a:solidFill>
                          <a:schemeClr val="tx1"/>
                        </a:solidFill>
                      </a:endParaRPr>
                    </a:p>
                  </a:txBody>
                  <a:tcPr anchor="ctr"/>
                </a:tc>
                <a:tc>
                  <a:txBody>
                    <a:bodyPr/>
                    <a:lstStyle/>
                    <a:p>
                      <a:pPr algn="r"/>
                      <a:r>
                        <a:rPr lang="en-US" sz="2200" kern="1200" dirty="0" smtClean="0">
                          <a:solidFill>
                            <a:schemeClr val="dk1"/>
                          </a:solidFill>
                          <a:effectLst/>
                          <a:latin typeface="+mn-lt"/>
                          <a:ea typeface="+mn-ea"/>
                          <a:cs typeface="+mn-cs"/>
                        </a:rPr>
                        <a:t>18s</a:t>
                      </a:r>
                      <a:endParaRPr lang="en-US" sz="2200" dirty="0"/>
                    </a:p>
                  </a:txBody>
                  <a:tcPr anchor="ctr"/>
                </a:tc>
                <a:tc>
                  <a:txBody>
                    <a:bodyPr/>
                    <a:lstStyle/>
                    <a:p>
                      <a:pPr algn="r"/>
                      <a:r>
                        <a:rPr lang="en-US" sz="2200" kern="1200" dirty="0" smtClean="0">
                          <a:solidFill>
                            <a:schemeClr val="dk1"/>
                          </a:solidFill>
                          <a:effectLst/>
                          <a:latin typeface="+mn-lt"/>
                          <a:ea typeface="+mn-ea"/>
                          <a:cs typeface="+mn-cs"/>
                        </a:rPr>
                        <a:t>77m</a:t>
                      </a:r>
                      <a:endParaRPr lang="en-US" sz="2200" dirty="0"/>
                    </a:p>
                  </a:txBody>
                  <a:tcPr anchor="ctr"/>
                </a:tc>
                <a:tc>
                  <a:txBody>
                    <a:bodyPr/>
                    <a:lstStyle/>
                    <a:p>
                      <a:pPr algn="r"/>
                      <a:r>
                        <a:rPr lang="en-US" sz="2200" kern="1200" dirty="0" smtClean="0">
                          <a:solidFill>
                            <a:schemeClr val="dk1"/>
                          </a:solidFill>
                          <a:effectLst/>
                          <a:latin typeface="+mn-lt"/>
                          <a:ea typeface="+mn-ea"/>
                          <a:cs typeface="+mn-cs"/>
                        </a:rPr>
                        <a:t>98s</a:t>
                      </a:r>
                      <a:endParaRPr lang="en-US" sz="2200" dirty="0"/>
                    </a:p>
                  </a:txBody>
                  <a:tcPr anchor="ctr"/>
                </a:tc>
                <a:tc>
                  <a:txBody>
                    <a:bodyPr/>
                    <a:lstStyle/>
                    <a:p>
                      <a:pPr algn="r"/>
                      <a:r>
                        <a:rPr lang="en-US" sz="2200" kern="1200" dirty="0" smtClean="0">
                          <a:solidFill>
                            <a:schemeClr val="dk1"/>
                          </a:solidFill>
                          <a:effectLst/>
                          <a:latin typeface="+mn-lt"/>
                          <a:ea typeface="+mn-ea"/>
                          <a:cs typeface="+mn-cs"/>
                        </a:rPr>
                        <a:t>6s</a:t>
                      </a:r>
                      <a:endParaRPr lang="en-US" sz="2200" dirty="0"/>
                    </a:p>
                  </a:txBody>
                  <a:tcPr anchor="ctr"/>
                </a:tc>
                <a:tc>
                  <a:txBody>
                    <a:bodyPr/>
                    <a:lstStyle/>
                    <a:p>
                      <a:pPr algn="r"/>
                      <a:r>
                        <a:rPr lang="en-US" sz="2200" kern="1200" dirty="0" smtClean="0">
                          <a:solidFill>
                            <a:schemeClr val="dk1"/>
                          </a:solidFill>
                          <a:effectLst/>
                          <a:latin typeface="+mn-lt"/>
                          <a:ea typeface="+mn-ea"/>
                          <a:cs typeface="+mn-cs"/>
                        </a:rPr>
                        <a:t>21m</a:t>
                      </a:r>
                      <a:endParaRPr lang="en-US" sz="2200" dirty="0"/>
                    </a:p>
                  </a:txBody>
                  <a:tcPr anchor="ctr"/>
                </a:tc>
                <a:tc>
                  <a:txBody>
                    <a:bodyPr/>
                    <a:lstStyle/>
                    <a:p>
                      <a:pPr algn="r"/>
                      <a:r>
                        <a:rPr lang="en-US" sz="2200" kern="1200" dirty="0" smtClean="0">
                          <a:solidFill>
                            <a:schemeClr val="dk1"/>
                          </a:solidFill>
                          <a:effectLst/>
                          <a:latin typeface="+mn-lt"/>
                          <a:ea typeface="+mn-ea"/>
                          <a:cs typeface="+mn-cs"/>
                        </a:rPr>
                        <a:t>64s</a:t>
                      </a:r>
                      <a:endParaRPr lang="en-US" sz="2200" dirty="0">
                        <a:solidFill>
                          <a:schemeClr val="tx1"/>
                        </a:solidFill>
                      </a:endParaRPr>
                    </a:p>
                  </a:txBody>
                  <a:tcPr anchor="ctr"/>
                </a:tc>
              </a:tr>
              <a:tr h="465123">
                <a:tc>
                  <a:txBody>
                    <a:bodyPr/>
                    <a:lstStyle/>
                    <a:p>
                      <a:r>
                        <a:rPr lang="en-US" sz="2200" dirty="0" err="1" smtClean="0">
                          <a:solidFill>
                            <a:schemeClr val="tx1"/>
                          </a:solidFill>
                        </a:rPr>
                        <a:t>avrora</a:t>
                      </a:r>
                      <a:endParaRPr lang="en-US" sz="2200" dirty="0">
                        <a:solidFill>
                          <a:schemeClr val="tx1"/>
                        </a:solidFill>
                      </a:endParaRPr>
                    </a:p>
                  </a:txBody>
                  <a:tcPr anchor="ctr"/>
                </a:tc>
                <a:tc>
                  <a:txBody>
                    <a:bodyPr/>
                    <a:lstStyle/>
                    <a:p>
                      <a:pPr algn="r"/>
                      <a:r>
                        <a:rPr lang="en-US" sz="2200" dirty="0" smtClean="0"/>
                        <a:t>16s</a:t>
                      </a:r>
                      <a:endParaRPr lang="en-US" sz="2200" dirty="0"/>
                    </a:p>
                  </a:txBody>
                  <a:tcPr anchor="ctr"/>
                </a:tc>
                <a:tc>
                  <a:txBody>
                    <a:bodyPr/>
                    <a:lstStyle/>
                    <a:p>
                      <a:pPr algn="r"/>
                      <a:r>
                        <a:rPr lang="en-US" sz="2200" dirty="0" smtClean="0"/>
                        <a:t>28m</a:t>
                      </a:r>
                      <a:endParaRPr lang="en-US" sz="2200" dirty="0"/>
                    </a:p>
                  </a:txBody>
                  <a:tcPr anchor="ctr"/>
                </a:tc>
                <a:tc>
                  <a:txBody>
                    <a:bodyPr/>
                    <a:lstStyle/>
                    <a:p>
                      <a:pPr algn="r"/>
                      <a:r>
                        <a:rPr lang="en-US" sz="2200" dirty="0" smtClean="0"/>
                        <a:t>67s</a:t>
                      </a:r>
                      <a:endParaRPr lang="en-US" sz="2200" dirty="0"/>
                    </a:p>
                  </a:txBody>
                  <a:tcPr anchor="ctr"/>
                </a:tc>
                <a:tc>
                  <a:txBody>
                    <a:bodyPr/>
                    <a:lstStyle/>
                    <a:p>
                      <a:pPr algn="r"/>
                      <a:r>
                        <a:rPr lang="en-US" sz="2200" dirty="0" smtClean="0"/>
                        <a:t>5s</a:t>
                      </a:r>
                      <a:endParaRPr lang="en-US" sz="2200" dirty="0"/>
                    </a:p>
                  </a:txBody>
                  <a:tcPr anchor="ctr"/>
                </a:tc>
                <a:tc>
                  <a:txBody>
                    <a:bodyPr/>
                    <a:lstStyle/>
                    <a:p>
                      <a:pPr algn="r"/>
                      <a:r>
                        <a:rPr lang="en-US" sz="2200" dirty="0" smtClean="0"/>
                        <a:t>3h</a:t>
                      </a:r>
                      <a:endParaRPr lang="en-US" sz="2200" dirty="0"/>
                    </a:p>
                  </a:txBody>
                  <a:tcPr anchor="ctr"/>
                </a:tc>
                <a:tc>
                  <a:txBody>
                    <a:bodyPr/>
                    <a:lstStyle/>
                    <a:p>
                      <a:pPr algn="r"/>
                      <a:r>
                        <a:rPr lang="en-US" sz="2200" dirty="0" smtClean="0">
                          <a:solidFill>
                            <a:schemeClr val="tx1"/>
                          </a:solidFill>
                        </a:rPr>
                        <a:t>41s</a:t>
                      </a:r>
                      <a:endParaRPr lang="en-US" sz="2200" dirty="0">
                        <a:solidFill>
                          <a:schemeClr val="tx1"/>
                        </a:solidFill>
                      </a:endParaRPr>
                    </a:p>
                  </a:txBody>
                  <a:tcPr anchor="ctr"/>
                </a:tc>
              </a:tr>
              <a:tr h="465123">
                <a:tc>
                  <a:txBody>
                    <a:bodyPr/>
                    <a:lstStyle/>
                    <a:p>
                      <a:r>
                        <a:rPr lang="en-US" sz="2200" dirty="0" err="1" smtClean="0">
                          <a:solidFill>
                            <a:schemeClr val="tx1"/>
                          </a:solidFill>
                        </a:rPr>
                        <a:t>lusearch</a:t>
                      </a:r>
                      <a:endParaRPr lang="en-US" sz="2200" dirty="0">
                        <a:solidFill>
                          <a:schemeClr val="tx1"/>
                        </a:solidFill>
                      </a:endParaRPr>
                    </a:p>
                  </a:txBody>
                  <a:tcPr anchor="ctr"/>
                </a:tc>
                <a:tc>
                  <a:txBody>
                    <a:bodyPr/>
                    <a:lstStyle/>
                    <a:p>
                      <a:pPr algn="r"/>
                      <a:r>
                        <a:rPr lang="en-US" sz="2200" dirty="0" smtClean="0"/>
                        <a:t>14s</a:t>
                      </a:r>
                      <a:endParaRPr lang="en-US" sz="2200" dirty="0"/>
                    </a:p>
                  </a:txBody>
                  <a:tcPr anchor="ctr"/>
                </a:tc>
                <a:tc>
                  <a:txBody>
                    <a:bodyPr/>
                    <a:lstStyle/>
                    <a:p>
                      <a:pPr algn="r"/>
                      <a:r>
                        <a:rPr lang="en-US" sz="2200" dirty="0" smtClean="0"/>
                        <a:t>13m</a:t>
                      </a:r>
                      <a:endParaRPr lang="en-US" sz="2200" dirty="0"/>
                    </a:p>
                  </a:txBody>
                  <a:tcPr anchor="ctr"/>
                </a:tc>
                <a:tc>
                  <a:txBody>
                    <a:bodyPr/>
                    <a:lstStyle/>
                    <a:p>
                      <a:pPr algn="r"/>
                      <a:r>
                        <a:rPr lang="en-US" sz="2200" dirty="0" smtClean="0"/>
                        <a:t>112s</a:t>
                      </a:r>
                      <a:endParaRPr lang="en-US" sz="2200" dirty="0"/>
                    </a:p>
                  </a:txBody>
                  <a:tcPr anchor="ctr"/>
                </a:tc>
                <a:tc>
                  <a:txBody>
                    <a:bodyPr/>
                    <a:lstStyle/>
                    <a:p>
                      <a:pPr algn="r"/>
                      <a:r>
                        <a:rPr lang="en-US" sz="2200" dirty="0" smtClean="0"/>
                        <a:t>6s</a:t>
                      </a:r>
                      <a:endParaRPr lang="en-US" sz="2200" dirty="0"/>
                    </a:p>
                  </a:txBody>
                  <a:tcPr anchor="ctr"/>
                </a:tc>
                <a:tc>
                  <a:txBody>
                    <a:bodyPr/>
                    <a:lstStyle/>
                    <a:p>
                      <a:pPr algn="r"/>
                      <a:r>
                        <a:rPr lang="en-US" sz="2200" dirty="0" smtClean="0"/>
                        <a:t>45m</a:t>
                      </a:r>
                      <a:endParaRPr lang="en-US" sz="2200" dirty="0"/>
                    </a:p>
                  </a:txBody>
                  <a:tcPr anchor="ctr"/>
                </a:tc>
                <a:tc>
                  <a:txBody>
                    <a:bodyPr/>
                    <a:lstStyle/>
                    <a:p>
                      <a:pPr algn="r"/>
                      <a:r>
                        <a:rPr lang="en-US" sz="2200" dirty="0" smtClean="0">
                          <a:solidFill>
                            <a:schemeClr val="tx1"/>
                          </a:solidFill>
                        </a:rPr>
                        <a:t>131s</a:t>
                      </a:r>
                      <a:endParaRPr lang="en-US" sz="2200" dirty="0">
                        <a:solidFill>
                          <a:schemeClr val="tx1"/>
                        </a:solidFill>
                      </a:endParaRPr>
                    </a:p>
                  </a:txBody>
                  <a:tcPr anchor="ctr"/>
                </a:tc>
              </a:tr>
            </a:tbl>
          </a:graphicData>
        </a:graphic>
      </p:graphicFrame>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49</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60904030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Static Analysis as Building Blocks</a:t>
            </a:r>
            <a:endParaRPr lang="en-US" dirty="0"/>
          </a:p>
        </p:txBody>
      </p:sp>
      <p:sp>
        <p:nvSpPr>
          <p:cNvPr id="7" name="Rectangle 6"/>
          <p:cNvSpPr/>
          <p:nvPr/>
        </p:nvSpPr>
        <p:spPr>
          <a:xfrm>
            <a:off x="939808" y="1670050"/>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8" name="Rectangle 7"/>
          <p:cNvSpPr/>
          <p:nvPr/>
        </p:nvSpPr>
        <p:spPr>
          <a:xfrm>
            <a:off x="2590800" y="1670050"/>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9" name="Rectangle 8"/>
          <p:cNvSpPr/>
          <p:nvPr/>
        </p:nvSpPr>
        <p:spPr>
          <a:xfrm>
            <a:off x="939808" y="1130300"/>
            <a:ext cx="3301981"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Information flow analysis</a:t>
            </a:r>
            <a:endParaRPr lang="en-US" sz="1600" dirty="0">
              <a:solidFill>
                <a:schemeClr val="tx1"/>
              </a:solidFill>
            </a:endParaRPr>
          </a:p>
        </p:txBody>
      </p:sp>
      <p:sp>
        <p:nvSpPr>
          <p:cNvPr id="10" name="Rectangle 9"/>
          <p:cNvSpPr/>
          <p:nvPr/>
        </p:nvSpPr>
        <p:spPr>
          <a:xfrm>
            <a:off x="1744180" y="1670050"/>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Type-state</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1" name="Rectangle 10"/>
          <p:cNvSpPr/>
          <p:nvPr/>
        </p:nvSpPr>
        <p:spPr>
          <a:xfrm>
            <a:off x="4803621" y="2727715"/>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2" name="Rectangle 11"/>
          <p:cNvSpPr/>
          <p:nvPr/>
        </p:nvSpPr>
        <p:spPr>
          <a:xfrm>
            <a:off x="6454613" y="2727715"/>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3" name="Rectangle 12"/>
          <p:cNvSpPr/>
          <p:nvPr/>
        </p:nvSpPr>
        <p:spPr>
          <a:xfrm>
            <a:off x="4803621" y="2187965"/>
            <a:ext cx="3301981"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Program slicing analysis</a:t>
            </a:r>
            <a:endParaRPr lang="en-US" sz="1600" dirty="0">
              <a:solidFill>
                <a:schemeClr val="tx1"/>
              </a:solidFill>
            </a:endParaRPr>
          </a:p>
        </p:txBody>
      </p:sp>
      <p:sp>
        <p:nvSpPr>
          <p:cNvPr id="14" name="Rectangle 13"/>
          <p:cNvSpPr/>
          <p:nvPr/>
        </p:nvSpPr>
        <p:spPr>
          <a:xfrm>
            <a:off x="4803621" y="2727715"/>
            <a:ext cx="3301984"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Dependence analysis</a:t>
            </a:r>
            <a:endParaRPr lang="en-US" sz="1600" dirty="0">
              <a:solidFill>
                <a:schemeClr val="tx1"/>
              </a:solidFill>
            </a:endParaRPr>
          </a:p>
        </p:txBody>
      </p:sp>
      <p:sp>
        <p:nvSpPr>
          <p:cNvPr id="15" name="Rectangle 14"/>
          <p:cNvSpPr/>
          <p:nvPr/>
        </p:nvSpPr>
        <p:spPr>
          <a:xfrm>
            <a:off x="457200" y="4715941"/>
            <a:ext cx="1650992"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
            </a:r>
            <a:br>
              <a:rPr lang="en-US" sz="1600" dirty="0" smtClean="0">
                <a:solidFill>
                  <a:schemeClr val="tx1"/>
                </a:solidFill>
              </a:rPr>
            </a:br>
            <a:r>
              <a:rPr lang="en-US" sz="1600" dirty="0" smtClean="0">
                <a:solidFill>
                  <a:schemeClr val="tx1"/>
                </a:solidFill>
              </a:rPr>
              <a:t/>
            </a:r>
            <a:br>
              <a:rPr lang="en-US" sz="1600" dirty="0" smtClean="0">
                <a:solidFill>
                  <a:schemeClr val="tx1"/>
                </a:solidFill>
              </a:rPr>
            </a:br>
            <a:r>
              <a:rPr lang="en-US" sz="1600" dirty="0" smtClean="0">
                <a:solidFill>
                  <a:schemeClr val="tx1"/>
                </a:solidFill>
              </a:rPr>
              <a:t>Pointer</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6" name="Rectangle 15"/>
          <p:cNvSpPr/>
          <p:nvPr/>
        </p:nvSpPr>
        <p:spPr>
          <a:xfrm>
            <a:off x="2108192" y="4715941"/>
            <a:ext cx="4758266" cy="107950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dirty="0">
              <a:solidFill>
                <a:schemeClr val="tx1"/>
              </a:solidFill>
            </a:endParaRPr>
          </a:p>
          <a:p>
            <a:pPr algn="ctr"/>
            <a:endParaRPr lang="en-US" sz="1600" dirty="0" smtClean="0">
              <a:solidFill>
                <a:schemeClr val="tx1"/>
              </a:solidFill>
            </a:endParaRPr>
          </a:p>
          <a:p>
            <a:pPr algn="ctr"/>
            <a:r>
              <a:rPr lang="en-US" sz="1600" dirty="0" smtClean="0">
                <a:solidFill>
                  <a:schemeClr val="tx1"/>
                </a:solidFill>
              </a:rPr>
              <a:t>Call-graph</a:t>
            </a:r>
            <a:r>
              <a:rPr lang="en-US" sz="1600" dirty="0">
                <a:solidFill>
                  <a:schemeClr val="tx1"/>
                </a:solidFill>
              </a:rPr>
              <a:t> </a:t>
            </a:r>
            <a:r>
              <a:rPr lang="en-US" sz="1600" dirty="0" smtClean="0">
                <a:solidFill>
                  <a:schemeClr val="tx1"/>
                </a:solidFill>
              </a:rPr>
              <a:t>analysis</a:t>
            </a:r>
            <a:endParaRPr lang="en-US" sz="1600" dirty="0">
              <a:solidFill>
                <a:schemeClr val="tx1"/>
              </a:solidFill>
            </a:endParaRPr>
          </a:p>
        </p:txBody>
      </p:sp>
      <p:sp>
        <p:nvSpPr>
          <p:cNvPr id="17" name="Rectangle 16"/>
          <p:cNvSpPr/>
          <p:nvPr/>
        </p:nvSpPr>
        <p:spPr>
          <a:xfrm>
            <a:off x="457200" y="4176191"/>
            <a:ext cx="6409258"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err="1" smtClean="0">
                <a:solidFill>
                  <a:schemeClr val="tx1"/>
                </a:solidFill>
              </a:rPr>
              <a:t>Datarace</a:t>
            </a:r>
            <a:r>
              <a:rPr lang="en-US" sz="1600" dirty="0" smtClean="0">
                <a:solidFill>
                  <a:schemeClr val="tx1"/>
                </a:solidFill>
              </a:rPr>
              <a:t> detection analysis</a:t>
            </a:r>
            <a:endParaRPr lang="en-US" sz="1600" dirty="0">
              <a:solidFill>
                <a:schemeClr val="tx1"/>
              </a:solidFill>
            </a:endParaRPr>
          </a:p>
        </p:txBody>
      </p:sp>
      <p:sp>
        <p:nvSpPr>
          <p:cNvPr id="18" name="Rectangle 17"/>
          <p:cNvSpPr/>
          <p:nvPr/>
        </p:nvSpPr>
        <p:spPr>
          <a:xfrm>
            <a:off x="1261572" y="4715941"/>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Lockset</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19" name="Rectangle 18"/>
          <p:cNvSpPr/>
          <p:nvPr/>
        </p:nvSpPr>
        <p:spPr>
          <a:xfrm>
            <a:off x="2895588" y="4715941"/>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Thread-escape</a:t>
            </a:r>
            <a:br>
              <a:rPr lang="en-US" sz="1600" dirty="0" smtClean="0">
                <a:solidFill>
                  <a:schemeClr val="tx1"/>
                </a:solidFill>
              </a:rPr>
            </a:br>
            <a:r>
              <a:rPr lang="en-US" sz="1600" dirty="0" smtClean="0">
                <a:solidFill>
                  <a:schemeClr val="tx1"/>
                </a:solidFill>
              </a:rPr>
              <a:t>analysis</a:t>
            </a:r>
            <a:endParaRPr lang="en-US" sz="1600" dirty="0">
              <a:solidFill>
                <a:schemeClr val="tx1"/>
              </a:solidFill>
            </a:endParaRPr>
          </a:p>
        </p:txBody>
      </p:sp>
      <p:sp>
        <p:nvSpPr>
          <p:cNvPr id="20" name="Rectangle 19"/>
          <p:cNvSpPr/>
          <p:nvPr/>
        </p:nvSpPr>
        <p:spPr>
          <a:xfrm>
            <a:off x="5215466" y="4715941"/>
            <a:ext cx="1650992" cy="539750"/>
          </a:xfrm>
          <a:prstGeom prst="rect">
            <a:avLst/>
          </a:prstGeom>
          <a:solidFill>
            <a:srgbClr val="FFFFFF"/>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May-happen-in-parallel analysis</a:t>
            </a:r>
            <a:endParaRPr lang="en-US" sz="1600" dirty="0">
              <a:solidFill>
                <a:schemeClr val="tx1"/>
              </a:solidFill>
            </a:endParaRPr>
          </a:p>
        </p:txBody>
      </p:sp>
      <p:sp>
        <p:nvSpPr>
          <p:cNvPr id="21" name="Date Placeholder 20"/>
          <p:cNvSpPr>
            <a:spLocks noGrp="1"/>
          </p:cNvSpPr>
          <p:nvPr>
            <p:ph type="dt" sz="half" idx="10"/>
          </p:nvPr>
        </p:nvSpPr>
        <p:spPr/>
        <p:txBody>
          <a:bodyPr/>
          <a:lstStyle/>
          <a:p>
            <a:r>
              <a:rPr lang="en-US" smtClean="0"/>
              <a:t>6/12/2014</a:t>
            </a:r>
            <a:endParaRPr lang="en-US" dirty="0"/>
          </a:p>
        </p:txBody>
      </p:sp>
      <p:sp>
        <p:nvSpPr>
          <p:cNvPr id="22" name="Slide Number Placeholder 21"/>
          <p:cNvSpPr>
            <a:spLocks noGrp="1"/>
          </p:cNvSpPr>
          <p:nvPr>
            <p:ph type="sldNum" sz="quarter" idx="12"/>
          </p:nvPr>
        </p:nvSpPr>
        <p:spPr/>
        <p:txBody>
          <a:bodyPr/>
          <a:lstStyle/>
          <a:p>
            <a:fld id="{1F7DF5D7-FF41-4BF6-8958-28DFF1DB182D}" type="slidenum">
              <a:rPr lang="en-US" smtClean="0"/>
              <a:pPr/>
              <a:t>5</a:t>
            </a:fld>
            <a:endParaRPr lang="en-US" dirty="0"/>
          </a:p>
        </p:txBody>
      </p:sp>
      <p:sp>
        <p:nvSpPr>
          <p:cNvPr id="23" name="Footer Placeholder 22"/>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422680506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Optimal Abstraction</a:t>
            </a:r>
            <a:endParaRPr lang="en-US" dirty="0"/>
          </a:p>
        </p:txBody>
      </p:sp>
      <p:pic>
        <p:nvPicPr>
          <p:cNvPr id="9" name="Picture 8" descr="hsqldb_paramT.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115" y="1970007"/>
            <a:ext cx="5542705" cy="3068283"/>
          </a:xfrm>
          <a:prstGeom prst="rect">
            <a:avLst/>
          </a:prstGeom>
        </p:spPr>
      </p:pic>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50</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60904030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Size of Optimal Abstraction</a:t>
            </a:r>
            <a:endParaRPr lang="en-US" dirty="0"/>
          </a:p>
        </p:txBody>
      </p:sp>
      <p:pic>
        <p:nvPicPr>
          <p:cNvPr id="7" name="Picture 6" descr="avrora_param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730" y="3776320"/>
            <a:ext cx="3642557" cy="2130552"/>
          </a:xfrm>
          <a:prstGeom prst="rect">
            <a:avLst/>
          </a:prstGeom>
        </p:spPr>
      </p:pic>
      <p:pic>
        <p:nvPicPr>
          <p:cNvPr id="11" name="Picture 10" descr="lusearch_paramT.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5381" y="3819369"/>
            <a:ext cx="3603283" cy="2130552"/>
          </a:xfrm>
          <a:prstGeom prst="rect">
            <a:avLst/>
          </a:prstGeom>
        </p:spPr>
      </p:pic>
      <p:pic>
        <p:nvPicPr>
          <p:cNvPr id="12" name="Picture 11" descr="antlr_paramT.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236" y="1163957"/>
            <a:ext cx="3848739" cy="2130552"/>
          </a:xfrm>
          <a:prstGeom prst="rect">
            <a:avLst/>
          </a:prstGeom>
        </p:spPr>
      </p:pic>
      <p:pic>
        <p:nvPicPr>
          <p:cNvPr id="14" name="Picture 13" descr="hsqldb_paramT.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6361" y="1173042"/>
            <a:ext cx="3848975" cy="2130552"/>
          </a:xfrm>
          <a:prstGeom prst="rect">
            <a:avLst/>
          </a:prstGeom>
        </p:spPr>
      </p:pic>
      <p:sp>
        <p:nvSpPr>
          <p:cNvPr id="10" name="Date Placeholder 9"/>
          <p:cNvSpPr>
            <a:spLocks noGrp="1"/>
          </p:cNvSpPr>
          <p:nvPr>
            <p:ph type="dt" sz="half" idx="10"/>
          </p:nvPr>
        </p:nvSpPr>
        <p:spPr/>
        <p:txBody>
          <a:bodyPr/>
          <a:lstStyle/>
          <a:p>
            <a:r>
              <a:rPr lang="en-US" smtClean="0"/>
              <a:t>6/12/2014</a:t>
            </a:r>
            <a:endParaRPr lang="en-US" dirty="0"/>
          </a:p>
        </p:txBody>
      </p:sp>
      <p:sp>
        <p:nvSpPr>
          <p:cNvPr id="13" name="Slide Number Placeholder 12"/>
          <p:cNvSpPr>
            <a:spLocks noGrp="1"/>
          </p:cNvSpPr>
          <p:nvPr>
            <p:ph type="sldNum" sz="quarter" idx="12"/>
          </p:nvPr>
        </p:nvSpPr>
        <p:spPr/>
        <p:txBody>
          <a:bodyPr/>
          <a:lstStyle/>
          <a:p>
            <a:fld id="{1F7DF5D7-FF41-4BF6-8958-28DFF1DB182D}" type="slidenum">
              <a:rPr lang="en-US" smtClean="0"/>
              <a:pPr/>
              <a:t>51</a:t>
            </a:fld>
            <a:endParaRPr lang="en-US" dirty="0"/>
          </a:p>
        </p:txBody>
      </p:sp>
      <p:sp>
        <p:nvSpPr>
          <p:cNvPr id="15" name="Footer Placeholder 14"/>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425166487"/>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Talk Outline</a:t>
            </a:r>
            <a:endParaRPr lang="en-US" dirty="0"/>
          </a:p>
        </p:txBody>
      </p:sp>
      <p:sp>
        <p:nvSpPr>
          <p:cNvPr id="3" name="Content Placeholder 2"/>
          <p:cNvSpPr>
            <a:spLocks noGrp="1"/>
          </p:cNvSpPr>
          <p:nvPr>
            <p:ph idx="1"/>
          </p:nvPr>
        </p:nvSpPr>
        <p:spPr>
          <a:xfrm>
            <a:off x="457200" y="1352594"/>
            <a:ext cx="8229600" cy="4937443"/>
          </a:xfrm>
        </p:spPr>
        <p:txBody>
          <a:bodyPr/>
          <a:lstStyle/>
          <a:p>
            <a:r>
              <a:rPr lang="en-US" dirty="0" smtClean="0"/>
              <a:t>Machine Learning [POPL’11]</a:t>
            </a:r>
          </a:p>
          <a:p>
            <a:pPr>
              <a:buNone/>
            </a:pPr>
            <a:r>
              <a:rPr lang="en-US" dirty="0" smtClean="0"/>
              <a:t> </a:t>
            </a:r>
          </a:p>
          <a:p>
            <a:r>
              <a:rPr lang="en-US" dirty="0" smtClean="0"/>
              <a:t>Dynamic Analysis [POPL’12]</a:t>
            </a:r>
          </a:p>
          <a:p>
            <a:endParaRPr lang="en-US" dirty="0" smtClean="0"/>
          </a:p>
          <a:p>
            <a:r>
              <a:rPr lang="en-US" dirty="0" smtClean="0"/>
              <a:t>Static Refinement [PLDI’13]</a:t>
            </a:r>
          </a:p>
          <a:p>
            <a:endParaRPr lang="en-US" dirty="0" smtClean="0"/>
          </a:p>
          <a:p>
            <a:r>
              <a:rPr lang="en-US" dirty="0" smtClean="0"/>
              <a:t>Constraint Solving [PLDI’14]</a:t>
            </a:r>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52</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483334626"/>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err="1"/>
              <a:t>Datalog</a:t>
            </a:r>
            <a:r>
              <a:rPr lang="en-US" dirty="0"/>
              <a:t> for</a:t>
            </a:r>
            <a:r>
              <a:rPr lang="en-US" dirty="0" smtClean="0"/>
              <a:t> Program Analysis</a:t>
            </a:r>
            <a:endParaRPr lang="en-US" dirty="0"/>
          </a:p>
        </p:txBody>
      </p:sp>
      <p:grpSp>
        <p:nvGrpSpPr>
          <p:cNvPr id="4" name="Group 6"/>
          <p:cNvGrpSpPr/>
          <p:nvPr/>
        </p:nvGrpSpPr>
        <p:grpSpPr>
          <a:xfrm>
            <a:off x="3616736" y="2806069"/>
            <a:ext cx="1752262" cy="1764022"/>
            <a:chOff x="4572000" y="2672416"/>
            <a:chExt cx="1752262" cy="176402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5527" y="2734373"/>
            <a:ext cx="1417333" cy="101530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15485" y="1596549"/>
            <a:ext cx="1810669" cy="755970"/>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86988" y="2929259"/>
            <a:ext cx="1433146" cy="462053"/>
          </a:xfrm>
          <a:prstGeom prst="rect">
            <a:avLst/>
          </a:prstGeom>
        </p:spPr>
      </p:pic>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04451" y="5039014"/>
            <a:ext cx="2325584" cy="818605"/>
          </a:xfrm>
          <a:prstGeom prst="rect">
            <a:avLst/>
          </a:prstGeom>
        </p:spPr>
      </p:pic>
      <p:sp>
        <p:nvSpPr>
          <p:cNvPr id="14" name="Date Placeholder 13"/>
          <p:cNvSpPr>
            <a:spLocks noGrp="1"/>
          </p:cNvSpPr>
          <p:nvPr>
            <p:ph type="dt" sz="half" idx="10"/>
          </p:nvPr>
        </p:nvSpPr>
        <p:spPr/>
        <p:txBody>
          <a:bodyPr/>
          <a:lstStyle/>
          <a:p>
            <a:r>
              <a:rPr lang="en-US" smtClean="0"/>
              <a:t>6/12/2014</a:t>
            </a:r>
            <a:endParaRPr lang="en-US" dirty="0"/>
          </a:p>
        </p:txBody>
      </p:sp>
      <p:sp>
        <p:nvSpPr>
          <p:cNvPr id="15" name="Slide Number Placeholder 14"/>
          <p:cNvSpPr>
            <a:spLocks noGrp="1"/>
          </p:cNvSpPr>
          <p:nvPr>
            <p:ph type="sldNum" sz="quarter" idx="12"/>
          </p:nvPr>
        </p:nvSpPr>
        <p:spPr/>
        <p:txBody>
          <a:bodyPr/>
          <a:lstStyle/>
          <a:p>
            <a:fld id="{1F7DF5D7-FF41-4BF6-8958-28DFF1DB182D}" type="slidenum">
              <a:rPr lang="en-US" smtClean="0"/>
              <a:pPr/>
              <a:t>53</a:t>
            </a:fld>
            <a:endParaRPr lang="en-US" dirty="0"/>
          </a:p>
        </p:txBody>
      </p:sp>
      <p:sp>
        <p:nvSpPr>
          <p:cNvPr id="16" name="Footer Placeholder 15"/>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696664534"/>
      </p:ext>
    </p:extLst>
  </p:cSld>
  <p:clrMapOvr>
    <a:masterClrMapping/>
  </p:clrMapOvr>
  <mc:AlternateContent xmlns:mc="http://schemas.openxmlformats.org/markup-compatibility/2006" xmlns:p14="http://schemas.microsoft.com/office/powerpoint/2010/main">
    <mc:Choice Requires="p14">
      <p:transition spd="slow" p14:dur="2000" advTm="29230"/>
    </mc:Choice>
    <mc:Fallback xmlns:mv="urn:schemas-microsoft-com:mac:vml" xmlns="">
      <mp:transition xmlns:mp="http://schemas.microsoft.com/office/mac/powerpoint/2008/main" spd="slow" advTm="292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nodeType="afterEffect">
                                  <p:stCondLst>
                                    <p:cond delay="50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500"/>
                            </p:stCondLst>
                            <p:childTnLst>
                              <p:par>
                                <p:cTn id="13" presetID="10" presetClass="entr" presetSubtype="0" fill="hold" nodeType="afterEffect">
                                  <p:stCondLst>
                                    <p:cond delay="50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err="1" smtClean="0"/>
              <a:t>Datalog</a:t>
            </a:r>
            <a:r>
              <a:rPr lang="en-US" dirty="0" smtClean="0"/>
              <a:t>?</a:t>
            </a:r>
            <a:endParaRPr lang="en-US" dirty="0"/>
          </a:p>
        </p:txBody>
      </p:sp>
      <p:grpSp>
        <p:nvGrpSpPr>
          <p:cNvPr id="4" name="Group 6"/>
          <p:cNvGrpSpPr/>
          <p:nvPr/>
        </p:nvGrpSpPr>
        <p:grpSpPr>
          <a:xfrm>
            <a:off x="3616736" y="2806069"/>
            <a:ext cx="1752262" cy="1764022"/>
            <a:chOff x="4572000" y="2672416"/>
            <a:chExt cx="1752262" cy="1764022"/>
          </a:xfrm>
        </p:grpSpPr>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0" name="Date Placeholder 9"/>
          <p:cNvSpPr>
            <a:spLocks noGrp="1"/>
          </p:cNvSpPr>
          <p:nvPr>
            <p:ph type="dt" sz="half" idx="10"/>
          </p:nvPr>
        </p:nvSpPr>
        <p:spPr/>
        <p:txBody>
          <a:bodyPr/>
          <a:lstStyle/>
          <a:p>
            <a:r>
              <a:rPr lang="en-US" smtClean="0"/>
              <a:t>6/12/2014</a:t>
            </a:r>
            <a:endParaRPr lang="en-US" dirty="0"/>
          </a:p>
        </p:txBody>
      </p:sp>
      <p:sp>
        <p:nvSpPr>
          <p:cNvPr id="11" name="Slide Number Placeholder 10"/>
          <p:cNvSpPr>
            <a:spLocks noGrp="1"/>
          </p:cNvSpPr>
          <p:nvPr>
            <p:ph type="sldNum" sz="quarter" idx="12"/>
          </p:nvPr>
        </p:nvSpPr>
        <p:spPr/>
        <p:txBody>
          <a:bodyPr/>
          <a:lstStyle/>
          <a:p>
            <a:fld id="{1F7DF5D7-FF41-4BF6-8958-28DFF1DB182D}" type="slidenum">
              <a:rPr lang="en-US" smtClean="0"/>
              <a:pPr/>
              <a:t>54</a:t>
            </a:fld>
            <a:endParaRPr lang="en-US" dirty="0"/>
          </a:p>
        </p:txBody>
      </p:sp>
      <p:sp>
        <p:nvSpPr>
          <p:cNvPr id="12" name="Footer Placeholder 11"/>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921653273"/>
      </p:ext>
    </p:extLst>
  </p:cSld>
  <p:clrMapOvr>
    <a:masterClrMapping/>
  </p:clrMapOvr>
  <mc:AlternateContent xmlns:mc="http://schemas.openxmlformats.org/markup-compatibility/2006" xmlns:p14="http://schemas.microsoft.com/office/powerpoint/2010/main">
    <mc:Choice Requires="p14">
      <p:transition spd="slow" p14:dur="2000" advTm="10702"/>
    </mc:Choice>
    <mc:Fallback xmlns:mv="urn:schemas-microsoft-com:mac:vml" xmlns="">
      <mp:transition xmlns:mp="http://schemas.microsoft.com/office/mac/powerpoint/2008/main" spd="slow" advTm="1070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withEffect">
                                  <p:stCondLst>
                                    <p:cond delay="0"/>
                                  </p:stCondLst>
                                  <p:childTnLst>
                                    <p:animMotion origin="layout" path="M 5.55556E-7 -1.48148E-6 L -0.33941 -0.00046 " pathEditMode="relative" rAng="0" ptsTypes="AA">
                                      <p:cBhvr>
                                        <p:cTn id="6" dur="2000" fill="hold"/>
                                        <p:tgtEl>
                                          <p:spTgt spid="4"/>
                                        </p:tgtEl>
                                        <p:attrNameLst>
                                          <p:attrName>ppt_x</p:attrName>
                                          <p:attrName>ppt_y</p:attrName>
                                        </p:attrNameLst>
                                      </p:cBhvr>
                                      <p:rCtr x="-1697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What is </a:t>
            </a:r>
            <a:r>
              <a:rPr lang="en-US" dirty="0" err="1" smtClean="0"/>
              <a:t>Datalog</a:t>
            </a:r>
            <a:r>
              <a:rPr lang="en-US" dirty="0" smtClean="0"/>
              <a:t>?</a:t>
            </a:r>
            <a:endParaRPr lang="en-US" dirty="0"/>
          </a:p>
        </p:txBody>
      </p:sp>
      <p:grpSp>
        <p:nvGrpSpPr>
          <p:cNvPr id="2" name="Group 9"/>
          <p:cNvGrpSpPr/>
          <p:nvPr/>
        </p:nvGrpSpPr>
        <p:grpSpPr>
          <a:xfrm>
            <a:off x="512064" y="2807208"/>
            <a:ext cx="1752262" cy="1764022"/>
            <a:chOff x="4572000" y="2672416"/>
            <a:chExt cx="1752262" cy="1764022"/>
          </a:xfrm>
        </p:grpSpPr>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12" name="TextBox 11"/>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sp>
        <p:nvSpPr>
          <p:cNvPr id="15" name="Rectangle 14"/>
          <p:cNvSpPr/>
          <p:nvPr/>
        </p:nvSpPr>
        <p:spPr>
          <a:xfrm>
            <a:off x="3683977" y="1345221"/>
            <a:ext cx="4659923" cy="15738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683977" y="2919044"/>
            <a:ext cx="4659923" cy="270803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683977" y="1345221"/>
            <a:ext cx="4659923" cy="1015663"/>
          </a:xfrm>
          <a:prstGeom prst="rect">
            <a:avLst/>
          </a:prstGeom>
          <a:noFill/>
        </p:spPr>
        <p:txBody>
          <a:bodyPr wrap="square" rtlCol="0">
            <a:spAutoFit/>
          </a:bodyPr>
          <a:lstStyle/>
          <a:p>
            <a:r>
              <a:rPr lang="en-US" sz="2000" b="1" dirty="0" smtClean="0">
                <a:solidFill>
                  <a:srgbClr val="0070C0"/>
                </a:solidFill>
              </a:rPr>
              <a:t>Input relations:</a:t>
            </a:r>
          </a:p>
          <a:p>
            <a:r>
              <a:rPr lang="en-US" sz="2000" b="1" dirty="0" smtClean="0">
                <a:solidFill>
                  <a:srgbClr val="0070C0"/>
                </a:solidFill>
              </a:rPr>
              <a:t>Output relations:</a:t>
            </a:r>
          </a:p>
          <a:p>
            <a:r>
              <a:rPr lang="en-US" sz="2000" b="1" dirty="0" smtClean="0">
                <a:solidFill>
                  <a:srgbClr val="0070C0"/>
                </a:solidFill>
              </a:rPr>
              <a:t>Rules:</a:t>
            </a:r>
          </a:p>
        </p:txBody>
      </p:sp>
      <p:cxnSp>
        <p:nvCxnSpPr>
          <p:cNvPr id="25" name="Straight Connector 24"/>
          <p:cNvCxnSpPr/>
          <p:nvPr/>
        </p:nvCxnSpPr>
        <p:spPr>
          <a:xfrm flipV="1">
            <a:off x="2264326" y="1345222"/>
            <a:ext cx="1419651" cy="1457062"/>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2264326" y="4466492"/>
            <a:ext cx="1419651" cy="1160583"/>
          </a:xfrm>
          <a:prstGeom prst="line">
            <a:avLst/>
          </a:prstGeom>
          <a:ln w="19050"/>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3683977" y="2919044"/>
            <a:ext cx="4730261" cy="400110"/>
          </a:xfrm>
          <a:prstGeom prst="rect">
            <a:avLst/>
          </a:prstGeom>
          <a:noFill/>
        </p:spPr>
        <p:txBody>
          <a:bodyPr wrap="square" rtlCol="0">
            <a:spAutoFit/>
          </a:bodyPr>
          <a:lstStyle/>
          <a:p>
            <a:r>
              <a:rPr lang="en-US" sz="2000" b="1" dirty="0" smtClean="0">
                <a:solidFill>
                  <a:srgbClr val="0070C0"/>
                </a:solidFill>
              </a:rPr>
              <a:t>Least </a:t>
            </a:r>
            <a:r>
              <a:rPr lang="en-US" sz="2000" b="1" dirty="0" err="1" smtClean="0">
                <a:solidFill>
                  <a:srgbClr val="0070C0"/>
                </a:solidFill>
              </a:rPr>
              <a:t>fixpoint</a:t>
            </a:r>
            <a:r>
              <a:rPr lang="en-US" sz="2000" b="1" dirty="0" smtClean="0">
                <a:solidFill>
                  <a:srgbClr val="0070C0"/>
                </a:solidFill>
              </a:rPr>
              <a:t> computation:</a:t>
            </a:r>
            <a:endParaRPr lang="en-US" sz="2000" b="1" dirty="0">
              <a:solidFill>
                <a:srgbClr val="0070C0"/>
              </a:solidFill>
            </a:endParaRPr>
          </a:p>
        </p:txBody>
      </p:sp>
      <p:sp>
        <p:nvSpPr>
          <p:cNvPr id="32" name="TextBox 31"/>
          <p:cNvSpPr txBox="1"/>
          <p:nvPr/>
        </p:nvSpPr>
        <p:spPr>
          <a:xfrm>
            <a:off x="5407273" y="1345225"/>
            <a:ext cx="1811215" cy="400110"/>
          </a:xfrm>
          <a:prstGeom prst="rect">
            <a:avLst/>
          </a:prstGeom>
          <a:noFill/>
        </p:spPr>
        <p:txBody>
          <a:bodyPr wrap="square" rtlCol="0">
            <a:spAutoFit/>
          </a:bodyPr>
          <a:lstStyle/>
          <a:p>
            <a:r>
              <a:rPr lang="en-US" sz="2000" dirty="0" smtClean="0"/>
              <a:t>edge(</a:t>
            </a:r>
            <a:r>
              <a:rPr lang="en-US" sz="2000" dirty="0" err="1" smtClean="0"/>
              <a:t>i</a:t>
            </a:r>
            <a:r>
              <a:rPr lang="en-US" sz="2000" dirty="0" smtClean="0"/>
              <a:t>, j).</a:t>
            </a:r>
            <a:endParaRPr lang="en-US" sz="2000" dirty="0"/>
          </a:p>
        </p:txBody>
      </p:sp>
      <p:sp>
        <p:nvSpPr>
          <p:cNvPr id="33" name="TextBox 32"/>
          <p:cNvSpPr txBox="1"/>
          <p:nvPr/>
        </p:nvSpPr>
        <p:spPr>
          <a:xfrm>
            <a:off x="5564107" y="1644102"/>
            <a:ext cx="1811215" cy="400110"/>
          </a:xfrm>
          <a:prstGeom prst="rect">
            <a:avLst/>
          </a:prstGeom>
          <a:noFill/>
        </p:spPr>
        <p:txBody>
          <a:bodyPr wrap="square" rtlCol="0">
            <a:spAutoFit/>
          </a:bodyPr>
          <a:lstStyle/>
          <a:p>
            <a:r>
              <a:rPr lang="en-US" sz="2000" dirty="0" smtClean="0"/>
              <a:t>path(</a:t>
            </a:r>
            <a:r>
              <a:rPr lang="en-US" sz="2000" dirty="0" err="1" smtClean="0"/>
              <a:t>i</a:t>
            </a:r>
            <a:r>
              <a:rPr lang="en-US" sz="2000" dirty="0" smtClean="0"/>
              <a:t>, j).</a:t>
            </a:r>
            <a:endParaRPr lang="en-US" sz="2000" dirty="0"/>
          </a:p>
        </p:txBody>
      </p:sp>
      <p:sp>
        <p:nvSpPr>
          <p:cNvPr id="34" name="TextBox 33"/>
          <p:cNvSpPr txBox="1"/>
          <p:nvPr/>
        </p:nvSpPr>
        <p:spPr>
          <a:xfrm>
            <a:off x="4425125" y="1932562"/>
            <a:ext cx="3639105" cy="707886"/>
          </a:xfrm>
          <a:prstGeom prst="rect">
            <a:avLst/>
          </a:prstGeom>
          <a:noFill/>
        </p:spPr>
        <p:txBody>
          <a:bodyPr wrap="square" rtlCol="0">
            <a:spAutoFit/>
          </a:bodyPr>
          <a:lstStyle/>
          <a:p>
            <a:r>
              <a:rPr lang="en-US" sz="2000" dirty="0" smtClean="0"/>
              <a:t>(1)  path(</a:t>
            </a:r>
            <a:r>
              <a:rPr lang="en-US" sz="2000" dirty="0" err="1" smtClean="0"/>
              <a:t>i</a:t>
            </a:r>
            <a:r>
              <a:rPr lang="en-US" sz="2000" dirty="0" smtClean="0"/>
              <a:t>, </a:t>
            </a:r>
            <a:r>
              <a:rPr lang="en-US" sz="2000" dirty="0" err="1" smtClean="0"/>
              <a:t>i</a:t>
            </a:r>
            <a:r>
              <a:rPr lang="en-US" sz="2000" dirty="0" smtClean="0"/>
              <a:t>).</a:t>
            </a:r>
          </a:p>
          <a:p>
            <a:r>
              <a:rPr lang="en-US" sz="2000" dirty="0" smtClean="0"/>
              <a:t>(2)  path(</a:t>
            </a:r>
            <a:r>
              <a:rPr lang="en-US" sz="2000" dirty="0" err="1" smtClean="0"/>
              <a:t>i</a:t>
            </a:r>
            <a:r>
              <a:rPr lang="en-US" sz="2000" dirty="0" smtClean="0"/>
              <a:t>, k) :- path(</a:t>
            </a:r>
            <a:r>
              <a:rPr lang="en-US" sz="2000" dirty="0" err="1" smtClean="0"/>
              <a:t>i</a:t>
            </a:r>
            <a:r>
              <a:rPr lang="en-US" sz="2000" dirty="0" smtClean="0"/>
              <a:t>, j), edge(j, k).</a:t>
            </a:r>
            <a:endParaRPr lang="en-US" sz="2000" dirty="0"/>
          </a:p>
        </p:txBody>
      </p:sp>
      <p:sp>
        <p:nvSpPr>
          <p:cNvPr id="35" name="TextBox 34"/>
          <p:cNvSpPr txBox="1"/>
          <p:nvPr/>
        </p:nvSpPr>
        <p:spPr>
          <a:xfrm>
            <a:off x="3683977" y="3235569"/>
            <a:ext cx="4659923" cy="1938992"/>
          </a:xfrm>
          <a:prstGeom prst="rect">
            <a:avLst/>
          </a:prstGeom>
          <a:noFill/>
        </p:spPr>
        <p:txBody>
          <a:bodyPr wrap="square" rtlCol="0">
            <a:spAutoFit/>
          </a:bodyPr>
          <a:lstStyle/>
          <a:p>
            <a:r>
              <a:rPr lang="en-US" sz="2000" dirty="0" smtClean="0"/>
              <a:t>Input: </a:t>
            </a:r>
            <a:r>
              <a:rPr lang="en-US" sz="2000" dirty="0"/>
              <a:t>edge(0, 1), edge(1, 2</a:t>
            </a:r>
            <a:r>
              <a:rPr lang="en-US" sz="2000" dirty="0" smtClean="0"/>
              <a:t>).</a:t>
            </a:r>
            <a:endParaRPr lang="en-US" sz="2000" dirty="0"/>
          </a:p>
          <a:p>
            <a:r>
              <a:rPr lang="en-US" sz="2000" dirty="0"/>
              <a:t>path(0, 0).</a:t>
            </a:r>
          </a:p>
          <a:p>
            <a:r>
              <a:rPr lang="en-US" sz="2000" dirty="0"/>
              <a:t>path(1, 1</a:t>
            </a:r>
            <a:r>
              <a:rPr lang="en-US" sz="2000" dirty="0" smtClean="0"/>
              <a:t>).</a:t>
            </a:r>
          </a:p>
          <a:p>
            <a:r>
              <a:rPr lang="en-US" sz="2000" dirty="0"/>
              <a:t>p</a:t>
            </a:r>
            <a:r>
              <a:rPr lang="en-US" sz="2000" dirty="0" smtClean="0"/>
              <a:t>ath(2, 2).</a:t>
            </a:r>
            <a:endParaRPr lang="en-US" sz="2000" dirty="0"/>
          </a:p>
          <a:p>
            <a:r>
              <a:rPr lang="en-US" sz="2000" dirty="0"/>
              <a:t>path(0, 1) :- path(0, 0), edge(0, 1</a:t>
            </a:r>
            <a:r>
              <a:rPr lang="en-US" sz="2000" dirty="0" smtClean="0"/>
              <a:t>).</a:t>
            </a:r>
          </a:p>
          <a:p>
            <a:r>
              <a:rPr lang="en-US" sz="2000" dirty="0" smtClean="0"/>
              <a:t>path(0, 2) :- path(0, 1), edge(1, 2).</a:t>
            </a:r>
            <a:endParaRPr lang="en-US" sz="2000" dirty="0"/>
          </a:p>
        </p:txBody>
      </p:sp>
      <p:sp>
        <p:nvSpPr>
          <p:cNvPr id="19" name="Date Placeholder 18"/>
          <p:cNvSpPr>
            <a:spLocks noGrp="1"/>
          </p:cNvSpPr>
          <p:nvPr>
            <p:ph type="dt" sz="half" idx="10"/>
          </p:nvPr>
        </p:nvSpPr>
        <p:spPr/>
        <p:txBody>
          <a:bodyPr/>
          <a:lstStyle/>
          <a:p>
            <a:r>
              <a:rPr lang="en-US" smtClean="0"/>
              <a:t>6/12/2014</a:t>
            </a:r>
            <a:endParaRPr lang="en-US" dirty="0"/>
          </a:p>
        </p:txBody>
      </p:sp>
      <p:sp>
        <p:nvSpPr>
          <p:cNvPr id="20" name="Slide Number Placeholder 19"/>
          <p:cNvSpPr>
            <a:spLocks noGrp="1"/>
          </p:cNvSpPr>
          <p:nvPr>
            <p:ph type="sldNum" sz="quarter" idx="12"/>
          </p:nvPr>
        </p:nvSpPr>
        <p:spPr/>
        <p:txBody>
          <a:bodyPr/>
          <a:lstStyle/>
          <a:p>
            <a:fld id="{1F7DF5D7-FF41-4BF6-8958-28DFF1DB182D}" type="slidenum">
              <a:rPr lang="en-US" smtClean="0"/>
              <a:pPr/>
              <a:t>55</a:t>
            </a:fld>
            <a:endParaRPr lang="en-US" dirty="0"/>
          </a:p>
        </p:txBody>
      </p:sp>
      <p:sp>
        <p:nvSpPr>
          <p:cNvPr id="21" name="Footer Placeholder 20"/>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1162555757"/>
      </p:ext>
    </p:extLst>
  </p:cSld>
  <p:clrMapOvr>
    <a:masterClrMapping/>
  </p:clrMapOvr>
  <mc:AlternateContent xmlns:mc="http://schemas.openxmlformats.org/markup-compatibility/2006" xmlns:p14="http://schemas.microsoft.com/office/powerpoint/2010/main">
    <mc:Choice Requires="p14">
      <p:transition spd="slow" p14:dur="2000" advTm="56029"/>
    </mc:Choice>
    <mc:Fallback xmlns:mv="urn:schemas-microsoft-com:mac:vml" xmlns="">
      <mp:transition xmlns:mp="http://schemas.microsoft.com/office/mac/powerpoint/2008/main" spd="slow" advTm="5602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wipe(left)">
                                      <p:cBhvr>
                                        <p:cTn id="10" dur="500"/>
                                        <p:tgtEl>
                                          <p:spTgt spid="26"/>
                                        </p:tgtEl>
                                      </p:cBhvr>
                                    </p:animEffect>
                                  </p:childTnLst>
                                </p:cTn>
                              </p:par>
                            </p:childTnLst>
                          </p:cTn>
                        </p:par>
                        <p:par>
                          <p:cTn id="11" fill="hold">
                            <p:stCondLst>
                              <p:cond delay="500"/>
                            </p:stCondLst>
                            <p:childTnLst>
                              <p:par>
                                <p:cTn id="12" presetID="1" presetClass="entr" presetSubtype="0" fill="hold" grpId="0" nodeType="afterEffect">
                                  <p:stCondLst>
                                    <p:cond delay="500"/>
                                  </p:stCondLst>
                                  <p:childTnLst>
                                    <p:set>
                                      <p:cBhvr>
                                        <p:cTn id="13" dur="1" fill="hold">
                                          <p:stCondLst>
                                            <p:cond delay="0"/>
                                          </p:stCondLst>
                                        </p:cTn>
                                        <p:tgtEl>
                                          <p:spTgt spid="15"/>
                                        </p:tgtEl>
                                        <p:attrNameLst>
                                          <p:attrName>style.visibility</p:attrName>
                                        </p:attrNameLst>
                                      </p:cBhvr>
                                      <p:to>
                                        <p:strVal val="visible"/>
                                      </p:to>
                                    </p:set>
                                  </p:childTnLst>
                                </p:cTn>
                              </p:par>
                              <p:par>
                                <p:cTn id="14" presetID="1" presetClass="entr" presetSubtype="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1000"/>
                            </p:stCondLst>
                            <p:childTnLst>
                              <p:par>
                                <p:cTn id="17" presetID="1" presetClass="entr" presetSubtype="0" fill="hold" nodeType="afterEffect">
                                  <p:stCondLst>
                                    <p:cond delay="0"/>
                                  </p:stCondLst>
                                  <p:childTnLst>
                                    <p:set>
                                      <p:cBhvr>
                                        <p:cTn id="18" dur="1" fill="hold">
                                          <p:stCondLst>
                                            <p:cond delay="0"/>
                                          </p:stCondLst>
                                        </p:cTn>
                                        <p:tgtEl>
                                          <p:spTgt spid="17">
                                            <p:txEl>
                                              <p:pRg st="0" end="0"/>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7">
                                            <p:txEl>
                                              <p:pRg st="1" end="1"/>
                                            </p:txEl>
                                          </p:spTgt>
                                        </p:tgtEl>
                                        <p:attrNameLst>
                                          <p:attrName>style.visibility</p:attrName>
                                        </p:attrNameLst>
                                      </p:cBhvr>
                                      <p:to>
                                        <p:strVal val="visible"/>
                                      </p:to>
                                    </p:set>
                                  </p:childTnLst>
                                </p:cTn>
                              </p:par>
                            </p:childTnLst>
                          </p:cTn>
                        </p:par>
                        <p:par>
                          <p:cTn id="22" fill="hold">
                            <p:stCondLst>
                              <p:cond delay="1000"/>
                            </p:stCondLst>
                            <p:childTnLst>
                              <p:par>
                                <p:cTn id="23" presetID="1" presetClass="entr" presetSubtype="0" fill="hold" nodeType="afterEffect">
                                  <p:stCondLst>
                                    <p:cond delay="0"/>
                                  </p:stCondLst>
                                  <p:childTnLst>
                                    <p:set>
                                      <p:cBhvr>
                                        <p:cTn id="24" dur="1" fill="hold">
                                          <p:stCondLst>
                                            <p:cond delay="0"/>
                                          </p:stCondLst>
                                        </p:cTn>
                                        <p:tgtEl>
                                          <p:spTgt spid="17">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5">
                                            <p:txEl>
                                              <p:pRg st="4" end="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32" grpId="0"/>
      <p:bldP spid="33" grpId="0"/>
      <p:bldP spid="34"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Why </a:t>
            </a:r>
            <a:r>
              <a:rPr lang="en-US" dirty="0" err="1" smtClean="0"/>
              <a:t>Datalog</a:t>
            </a:r>
            <a:r>
              <a:rPr lang="en-US" dirty="0" smtClean="0"/>
              <a:t>?</a:t>
            </a:r>
            <a:endParaRPr lang="en-US" dirty="0"/>
          </a:p>
        </p:txBody>
      </p:sp>
      <p:grpSp>
        <p:nvGrpSpPr>
          <p:cNvPr id="2" name="Group 6"/>
          <p:cNvGrpSpPr/>
          <p:nvPr/>
        </p:nvGrpSpPr>
        <p:grpSpPr>
          <a:xfrm>
            <a:off x="5832396" y="1276210"/>
            <a:ext cx="1752262" cy="1764022"/>
            <a:chOff x="4572000" y="2672416"/>
            <a:chExt cx="1752262" cy="1764022"/>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572000" y="2672416"/>
              <a:ext cx="1752262" cy="1764022"/>
            </a:xfrm>
            <a:prstGeom prst="rect">
              <a:avLst/>
            </a:prstGeom>
          </p:spPr>
        </p:pic>
        <p:sp>
          <p:nvSpPr>
            <p:cNvPr id="9" name="TextBox 8"/>
            <p:cNvSpPr txBox="1"/>
            <p:nvPr/>
          </p:nvSpPr>
          <p:spPr>
            <a:xfrm>
              <a:off x="4681897" y="3288009"/>
              <a:ext cx="1532468" cy="523220"/>
            </a:xfrm>
            <a:prstGeom prst="rect">
              <a:avLst/>
            </a:prstGeom>
            <a:noFill/>
          </p:spPr>
          <p:txBody>
            <a:bodyPr wrap="square" rtlCol="0">
              <a:spAutoFit/>
            </a:bodyPr>
            <a:lstStyle/>
            <a:p>
              <a:pPr algn="ctr"/>
              <a:r>
                <a:rPr lang="en-US" sz="2800" dirty="0" err="1" smtClean="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Datalog</a:t>
              </a:r>
              <a:endParaRPr lang="en-US" sz="2800" dirty="0">
                <a:ln w="0"/>
                <a:solidFill>
                  <a:schemeClr val="bg1"/>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endParaRPr>
            </a:p>
          </p:txBody>
        </p:sp>
      </p:gr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04" y="3461543"/>
            <a:ext cx="1210660" cy="1342253"/>
          </a:xfrm>
          <a:prstGeom prst="rect">
            <a:avLst/>
          </a:prstGeom>
        </p:spPr>
      </p:pic>
      <p:sp>
        <p:nvSpPr>
          <p:cNvPr id="11" name="Rectangular Callout 10"/>
          <p:cNvSpPr/>
          <p:nvPr/>
        </p:nvSpPr>
        <p:spPr>
          <a:xfrm>
            <a:off x="457200" y="1460848"/>
            <a:ext cx="4378569" cy="1414238"/>
          </a:xfrm>
          <a:prstGeom prst="wedgeRectCallout">
            <a:avLst>
              <a:gd name="adj1" fmla="val -37942"/>
              <a:gd name="adj2" fmla="val 8570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smtClean="0">
                <a:solidFill>
                  <a:schemeClr val="tx1"/>
                </a:solidFill>
              </a:rPr>
              <a:t>If there exists a path from </a:t>
            </a:r>
            <a:r>
              <a:rPr lang="en-US" sz="2000" b="1" dirty="0" smtClean="0">
                <a:solidFill>
                  <a:schemeClr val="tx1"/>
                </a:solidFill>
              </a:rPr>
              <a:t>a</a:t>
            </a:r>
            <a:r>
              <a:rPr lang="en-US" sz="2000" dirty="0" smtClean="0">
                <a:solidFill>
                  <a:schemeClr val="tx1"/>
                </a:solidFill>
              </a:rPr>
              <a:t> to </a:t>
            </a:r>
            <a:r>
              <a:rPr lang="en-US" sz="2000" b="1" dirty="0" smtClean="0">
                <a:solidFill>
                  <a:schemeClr val="tx1"/>
                </a:solidFill>
              </a:rPr>
              <a:t>b</a:t>
            </a:r>
            <a:r>
              <a:rPr lang="en-US" sz="2000" dirty="0" smtClean="0">
                <a:solidFill>
                  <a:schemeClr val="tx1"/>
                </a:solidFill>
              </a:rPr>
              <a:t>, and there is an edge from </a:t>
            </a:r>
            <a:r>
              <a:rPr lang="en-US" sz="2000" b="1" dirty="0" smtClean="0">
                <a:solidFill>
                  <a:schemeClr val="tx1"/>
                </a:solidFill>
              </a:rPr>
              <a:t>b</a:t>
            </a:r>
            <a:r>
              <a:rPr lang="en-US" sz="2000" dirty="0" smtClean="0">
                <a:solidFill>
                  <a:schemeClr val="tx1"/>
                </a:solidFill>
              </a:rPr>
              <a:t> to </a:t>
            </a:r>
            <a:r>
              <a:rPr lang="en-US" sz="2000" b="1" dirty="0" smtClean="0">
                <a:solidFill>
                  <a:schemeClr val="tx1"/>
                </a:solidFill>
              </a:rPr>
              <a:t>c</a:t>
            </a:r>
            <a:r>
              <a:rPr lang="en-US" sz="2000" dirty="0" smtClean="0">
                <a:solidFill>
                  <a:schemeClr val="tx1"/>
                </a:solidFill>
              </a:rPr>
              <a:t>, then there exists a path from </a:t>
            </a:r>
            <a:r>
              <a:rPr lang="en-US" sz="2000" b="1" dirty="0" smtClean="0">
                <a:solidFill>
                  <a:schemeClr val="tx1"/>
                </a:solidFill>
              </a:rPr>
              <a:t>a</a:t>
            </a:r>
            <a:r>
              <a:rPr lang="en-US" sz="2000" dirty="0" smtClean="0">
                <a:solidFill>
                  <a:schemeClr val="tx1"/>
                </a:solidFill>
              </a:rPr>
              <a:t> to </a:t>
            </a:r>
            <a:r>
              <a:rPr lang="en-US" sz="2000" b="1" dirty="0" smtClean="0">
                <a:solidFill>
                  <a:schemeClr val="tx1"/>
                </a:solidFill>
              </a:rPr>
              <a:t>c</a:t>
            </a:r>
            <a:r>
              <a:rPr lang="en-US" sz="2000" dirty="0" smtClean="0">
                <a:solidFill>
                  <a:schemeClr val="tx1"/>
                </a:solidFill>
              </a:rPr>
              <a:t>:</a:t>
            </a:r>
          </a:p>
          <a:p>
            <a:pPr algn="ctr"/>
            <a:r>
              <a:rPr lang="en-US" sz="2000" b="1" dirty="0" smtClean="0">
                <a:solidFill>
                  <a:schemeClr val="tx1"/>
                </a:solidFill>
              </a:rPr>
              <a:t>path(a, c) :- path(a, b), edge(b, c).</a:t>
            </a:r>
            <a:r>
              <a:rPr lang="en-US" sz="2000" dirty="0" smtClean="0">
                <a:solidFill>
                  <a:schemeClr val="tx1"/>
                </a:solidFill>
              </a:rPr>
              <a:t>  </a:t>
            </a:r>
            <a:endParaRPr lang="en-US" sz="2000" dirty="0">
              <a:solidFill>
                <a:schemeClr val="tx1"/>
              </a:solidFill>
            </a:endParaRPr>
          </a:p>
        </p:txBody>
      </p:sp>
      <p:sp>
        <p:nvSpPr>
          <p:cNvPr id="12" name="Right Arrow 11"/>
          <p:cNvSpPr/>
          <p:nvPr/>
        </p:nvSpPr>
        <p:spPr>
          <a:xfrm>
            <a:off x="5118671" y="1990755"/>
            <a:ext cx="430823" cy="325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7" name="Group 53"/>
          <p:cNvGrpSpPr/>
          <p:nvPr/>
        </p:nvGrpSpPr>
        <p:grpSpPr>
          <a:xfrm>
            <a:off x="4721469" y="3508126"/>
            <a:ext cx="3965331" cy="1969477"/>
            <a:chOff x="4721469" y="3508126"/>
            <a:chExt cx="3965331" cy="1969477"/>
          </a:xfrm>
        </p:grpSpPr>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82759" y="3772882"/>
              <a:ext cx="1009791" cy="581106"/>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97316" y="3611488"/>
              <a:ext cx="1591194" cy="908383"/>
            </a:xfrm>
            <a:prstGeom prst="rect">
              <a:avLst/>
            </a:prstGeom>
          </p:spPr>
        </p:pic>
        <p:pic>
          <p:nvPicPr>
            <p:cNvPr id="16" name="Picture 15"/>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897316" y="4482178"/>
              <a:ext cx="1622093" cy="658293"/>
            </a:xfrm>
            <a:prstGeom prst="rect">
              <a:avLst/>
            </a:prstGeom>
          </p:spPr>
        </p:pic>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40062" y="4453594"/>
              <a:ext cx="1550566" cy="605099"/>
            </a:xfrm>
            <a:prstGeom prst="rect">
              <a:avLst/>
            </a:prstGeom>
          </p:spPr>
        </p:pic>
        <p:sp>
          <p:nvSpPr>
            <p:cNvPr id="18" name="Rectangle 17"/>
            <p:cNvSpPr/>
            <p:nvPr/>
          </p:nvSpPr>
          <p:spPr>
            <a:xfrm>
              <a:off x="4721469" y="3508126"/>
              <a:ext cx="3965331" cy="196947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9" name="Right Arrow 18"/>
          <p:cNvSpPr/>
          <p:nvPr/>
        </p:nvSpPr>
        <p:spPr>
          <a:xfrm rot="5400000">
            <a:off x="6530934" y="3111521"/>
            <a:ext cx="240467" cy="325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52"/>
          <p:cNvGrpSpPr/>
          <p:nvPr/>
        </p:nvGrpSpPr>
        <p:grpSpPr>
          <a:xfrm>
            <a:off x="826477" y="4811324"/>
            <a:ext cx="3367454" cy="1308122"/>
            <a:chOff x="826477" y="4811324"/>
            <a:chExt cx="3367454" cy="1308122"/>
          </a:xfrm>
        </p:grpSpPr>
        <p:grpSp>
          <p:nvGrpSpPr>
            <p:cNvPr id="20" name="Group 20"/>
            <p:cNvGrpSpPr/>
            <p:nvPr/>
          </p:nvGrpSpPr>
          <p:grpSpPr>
            <a:xfrm>
              <a:off x="1009695" y="4997912"/>
              <a:ext cx="2849976" cy="929934"/>
              <a:chOff x="2391508" y="4528038"/>
              <a:chExt cx="3250194" cy="998931"/>
            </a:xfrm>
          </p:grpSpPr>
          <p:sp>
            <p:nvSpPr>
              <p:cNvPr id="23" name="Oval 22"/>
              <p:cNvSpPr/>
              <p:nvPr/>
            </p:nvSpPr>
            <p:spPr>
              <a:xfrm>
                <a:off x="2391508" y="452803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2391508" y="4927266"/>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p:cNvCxnSpPr>
                <a:stCxn id="23" idx="4"/>
                <a:endCxn id="24" idx="0"/>
              </p:cNvCxnSpPr>
              <p:nvPr/>
            </p:nvCxnSpPr>
            <p:spPr>
              <a:xfrm>
                <a:off x="2483827" y="4714018"/>
                <a:ext cx="0" cy="2132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Oval 25"/>
              <p:cNvSpPr/>
              <p:nvPr/>
            </p:nvSpPr>
            <p:spPr>
              <a:xfrm>
                <a:off x="2391508"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p:cNvCxnSpPr>
                <a:stCxn id="24" idx="4"/>
                <a:endCxn id="26" idx="0"/>
              </p:cNvCxnSpPr>
              <p:nvPr/>
            </p:nvCxnSpPr>
            <p:spPr>
              <a:xfrm>
                <a:off x="2483827" y="5113246"/>
                <a:ext cx="0" cy="2028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3713285" y="452803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3410171" y="495032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a:stCxn id="28" idx="3"/>
                <a:endCxn id="29" idx="0"/>
              </p:cNvCxnSpPr>
              <p:nvPr/>
            </p:nvCxnSpPr>
            <p:spPr>
              <a:xfrm flipH="1">
                <a:off x="3502490" y="4686782"/>
                <a:ext cx="237835" cy="263546"/>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1" name="Oval 30"/>
              <p:cNvSpPr/>
              <p:nvPr/>
            </p:nvSpPr>
            <p:spPr>
              <a:xfrm>
                <a:off x="3137244"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a:stCxn id="29" idx="3"/>
                <a:endCxn id="31" idx="0"/>
              </p:cNvCxnSpPr>
              <p:nvPr/>
            </p:nvCxnSpPr>
            <p:spPr>
              <a:xfrm flipH="1">
                <a:off x="3229563" y="5109072"/>
                <a:ext cx="207648" cy="20698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Oval 32"/>
              <p:cNvSpPr/>
              <p:nvPr/>
            </p:nvSpPr>
            <p:spPr>
              <a:xfrm>
                <a:off x="4039335" y="4954494"/>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a:stCxn id="28" idx="5"/>
                <a:endCxn id="33" idx="0"/>
              </p:cNvCxnSpPr>
              <p:nvPr/>
            </p:nvCxnSpPr>
            <p:spPr>
              <a:xfrm>
                <a:off x="3870883" y="4686782"/>
                <a:ext cx="260771" cy="267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5" name="Oval 34"/>
              <p:cNvSpPr/>
              <p:nvPr/>
            </p:nvSpPr>
            <p:spPr>
              <a:xfrm>
                <a:off x="3583384" y="532739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854697" y="532739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4300692" y="5316061"/>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p:cNvCxnSpPr>
                <a:stCxn id="29" idx="5"/>
                <a:endCxn id="35" idx="0"/>
              </p:cNvCxnSpPr>
              <p:nvPr/>
            </p:nvCxnSpPr>
            <p:spPr>
              <a:xfrm>
                <a:off x="3567769" y="5109072"/>
                <a:ext cx="107934" cy="2183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33" idx="3"/>
                <a:endCxn id="36" idx="0"/>
              </p:cNvCxnSpPr>
              <p:nvPr/>
            </p:nvCxnSpPr>
            <p:spPr>
              <a:xfrm flipH="1">
                <a:off x="3947016" y="5113238"/>
                <a:ext cx="119359" cy="214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33" idx="5"/>
                <a:endCxn id="37" idx="0"/>
              </p:cNvCxnSpPr>
              <p:nvPr/>
            </p:nvCxnSpPr>
            <p:spPr>
              <a:xfrm>
                <a:off x="4196933" y="5113238"/>
                <a:ext cx="196078" cy="20282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1" name="Oval 40"/>
              <p:cNvSpPr/>
              <p:nvPr/>
            </p:nvSpPr>
            <p:spPr>
              <a:xfrm>
                <a:off x="5100308" y="4552966"/>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5100308" y="4952194"/>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41" idx="4"/>
                <a:endCxn id="42" idx="0"/>
              </p:cNvCxnSpPr>
              <p:nvPr/>
            </p:nvCxnSpPr>
            <p:spPr>
              <a:xfrm>
                <a:off x="5192627" y="4738946"/>
                <a:ext cx="0" cy="21324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4" name="Oval 43"/>
              <p:cNvSpPr/>
              <p:nvPr/>
            </p:nvSpPr>
            <p:spPr>
              <a:xfrm>
                <a:off x="5100308" y="5340989"/>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2" idx="4"/>
                <a:endCxn id="44" idx="0"/>
              </p:cNvCxnSpPr>
              <p:nvPr/>
            </p:nvCxnSpPr>
            <p:spPr>
              <a:xfrm>
                <a:off x="5192627" y="5138174"/>
                <a:ext cx="0" cy="20281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6" name="Oval 45"/>
              <p:cNvSpPr/>
              <p:nvPr/>
            </p:nvSpPr>
            <p:spPr>
              <a:xfrm>
                <a:off x="5457064" y="4950328"/>
                <a:ext cx="184638" cy="1859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1" idx="5"/>
                <a:endCxn id="46" idx="0"/>
              </p:cNvCxnSpPr>
              <p:nvPr/>
            </p:nvCxnSpPr>
            <p:spPr>
              <a:xfrm>
                <a:off x="5257906" y="4711710"/>
                <a:ext cx="291477" cy="23861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46" idx="3"/>
                <a:endCxn id="44" idx="7"/>
              </p:cNvCxnSpPr>
              <p:nvPr/>
            </p:nvCxnSpPr>
            <p:spPr>
              <a:xfrm flipH="1">
                <a:off x="5257906" y="5109072"/>
                <a:ext cx="226198" cy="25915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9" name="Curved Connector 48"/>
              <p:cNvCxnSpPr>
                <a:stCxn id="44" idx="6"/>
                <a:endCxn id="41" idx="6"/>
              </p:cNvCxnSpPr>
              <p:nvPr/>
            </p:nvCxnSpPr>
            <p:spPr>
              <a:xfrm flipV="1">
                <a:off x="5284946" y="4645956"/>
                <a:ext cx="12700" cy="788023"/>
              </a:xfrm>
              <a:prstGeom prst="curvedConnector3">
                <a:avLst>
                  <a:gd name="adj1" fmla="val 5059898"/>
                </a:avLst>
              </a:prstGeom>
              <a:ln w="19050">
                <a:tailEnd type="triangle"/>
              </a:ln>
            </p:spPr>
            <p:style>
              <a:lnRef idx="1">
                <a:schemeClr val="dk1"/>
              </a:lnRef>
              <a:fillRef idx="0">
                <a:schemeClr val="dk1"/>
              </a:fillRef>
              <a:effectRef idx="0">
                <a:schemeClr val="dk1"/>
              </a:effectRef>
              <a:fontRef idx="minor">
                <a:schemeClr val="tx1"/>
              </a:fontRef>
            </p:style>
          </p:cxnSp>
        </p:grpSp>
        <p:sp>
          <p:nvSpPr>
            <p:cNvPr id="50" name="Rectangular Callout 49"/>
            <p:cNvSpPr/>
            <p:nvPr/>
          </p:nvSpPr>
          <p:spPr>
            <a:xfrm>
              <a:off x="826477" y="4811324"/>
              <a:ext cx="3367454" cy="1308122"/>
            </a:xfrm>
            <a:prstGeom prst="wedgeRectCallout">
              <a:avLst>
                <a:gd name="adj1" fmla="val 63241"/>
                <a:gd name="adj2" fmla="val -103516"/>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pic>
        <p:nvPicPr>
          <p:cNvPr id="52" name="Picture 5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56658" y="3764715"/>
            <a:ext cx="868869" cy="868869"/>
          </a:xfrm>
          <a:prstGeom prst="rect">
            <a:avLst/>
          </a:prstGeom>
        </p:spPr>
      </p:pic>
      <p:sp>
        <p:nvSpPr>
          <p:cNvPr id="51" name="Date Placeholder 50"/>
          <p:cNvSpPr>
            <a:spLocks noGrp="1"/>
          </p:cNvSpPr>
          <p:nvPr>
            <p:ph type="dt" sz="half" idx="10"/>
          </p:nvPr>
        </p:nvSpPr>
        <p:spPr/>
        <p:txBody>
          <a:bodyPr/>
          <a:lstStyle/>
          <a:p>
            <a:r>
              <a:rPr lang="en-US" smtClean="0"/>
              <a:t>6/12/2014</a:t>
            </a:r>
            <a:endParaRPr lang="en-US" dirty="0"/>
          </a:p>
        </p:txBody>
      </p:sp>
      <p:sp>
        <p:nvSpPr>
          <p:cNvPr id="53" name="Slide Number Placeholder 52"/>
          <p:cNvSpPr>
            <a:spLocks noGrp="1"/>
          </p:cNvSpPr>
          <p:nvPr>
            <p:ph type="sldNum" sz="quarter" idx="12"/>
          </p:nvPr>
        </p:nvSpPr>
        <p:spPr/>
        <p:txBody>
          <a:bodyPr/>
          <a:lstStyle/>
          <a:p>
            <a:fld id="{1F7DF5D7-FF41-4BF6-8958-28DFF1DB182D}" type="slidenum">
              <a:rPr lang="en-US" smtClean="0"/>
              <a:pPr/>
              <a:t>56</a:t>
            </a:fld>
            <a:endParaRPr lang="en-US" dirty="0"/>
          </a:p>
        </p:txBody>
      </p:sp>
      <p:sp>
        <p:nvSpPr>
          <p:cNvPr id="54" name="Footer Placeholder 53"/>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563389550"/>
      </p:ext>
    </p:extLst>
  </p:cSld>
  <p:clrMapOvr>
    <a:masterClrMapping/>
  </p:clrMapOvr>
  <mc:AlternateContent xmlns:mc="http://schemas.openxmlformats.org/markup-compatibility/2006" xmlns:p14="http://schemas.microsoft.com/office/powerpoint/2010/main">
    <mc:Choice Requires="p14">
      <p:transition spd="slow" p14:dur="2000" advTm="54187"/>
    </mc:Choice>
    <mc:Fallback xmlns:mv="urn:schemas-microsoft-com:mac:vml" xmlns="">
      <mp:transition xmlns:mp="http://schemas.microsoft.com/office/mac/powerpoint/2008/main" spd="slow" advTm="54187"/>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grpId="0" nodeType="after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up)">
                                      <p:cBhvr>
                                        <p:cTn id="15" dur="500"/>
                                        <p:tgtEl>
                                          <p:spTgt spid="19"/>
                                        </p:tgtEl>
                                      </p:cBhvr>
                                    </p:animEffect>
                                  </p:childTnLst>
                                </p:cTn>
                              </p:par>
                            </p:childTnLst>
                          </p:cTn>
                        </p:par>
                        <p:par>
                          <p:cTn id="16" fill="hold">
                            <p:stCondLst>
                              <p:cond delay="500"/>
                            </p:stCondLst>
                            <p:childTnLst>
                              <p:par>
                                <p:cTn id="17" presetID="1" presetClass="entr" presetSubtype="0"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par>
                          <p:cTn id="23" fill="hold">
                            <p:stCondLst>
                              <p:cond delay="0"/>
                            </p:stCondLst>
                            <p:childTnLst>
                              <p:par>
                                <p:cTn id="24" presetID="22" presetClass="entr" presetSubtype="1" fill="hold" nodeType="afterEffect">
                                  <p:stCondLst>
                                    <p:cond delay="500"/>
                                  </p:stCondLst>
                                  <p:childTnLst>
                                    <p:set>
                                      <p:cBhvr>
                                        <p:cTn id="25" dur="1" fill="hold">
                                          <p:stCondLst>
                                            <p:cond delay="0"/>
                                          </p:stCondLst>
                                        </p:cTn>
                                        <p:tgtEl>
                                          <p:spTgt spid="13"/>
                                        </p:tgtEl>
                                        <p:attrNameLst>
                                          <p:attrName>style.visibility</p:attrName>
                                        </p:attrNameLst>
                                      </p:cBhvr>
                                      <p:to>
                                        <p:strVal val="visible"/>
                                      </p:to>
                                    </p:set>
                                    <p:animEffect transition="in" filter="wipe(up)">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32804" y="3229522"/>
            <a:ext cx="3682558" cy="2335517"/>
          </a:xfrm>
          <a:prstGeom prst="rect">
            <a:avLst/>
          </a:prstGeom>
        </p:spPr>
      </p:pic>
      <p:sp>
        <p:nvSpPr>
          <p:cNvPr id="5" name="Title 4"/>
          <p:cNvSpPr>
            <a:spLocks noGrp="1"/>
          </p:cNvSpPr>
          <p:nvPr>
            <p:ph type="title"/>
          </p:nvPr>
        </p:nvSpPr>
        <p:spPr/>
        <p:txBody>
          <a:bodyPr/>
          <a:lstStyle/>
          <a:p>
            <a:r>
              <a:rPr lang="en-US" dirty="0" smtClean="0"/>
              <a:t>Why </a:t>
            </a:r>
            <a:r>
              <a:rPr lang="en-US" dirty="0" err="1" smtClean="0"/>
              <a:t>Datalog</a:t>
            </a:r>
            <a:r>
              <a:rPr lang="en-US" dirty="0" smtClean="0"/>
              <a:t>?</a:t>
            </a:r>
            <a:endParaRPr lang="en-US" dirty="0"/>
          </a:p>
        </p:txBody>
      </p:sp>
      <p:sp>
        <p:nvSpPr>
          <p:cNvPr id="55" name="Rectangle 54"/>
          <p:cNvSpPr/>
          <p:nvPr/>
        </p:nvSpPr>
        <p:spPr>
          <a:xfrm>
            <a:off x="4967654" y="1823364"/>
            <a:ext cx="3358661" cy="1229693"/>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2, ~100KLOC</a:t>
            </a:r>
            <a:endParaRPr lang="en-US" sz="2800" dirty="0">
              <a:solidFill>
                <a:schemeClr val="bg1"/>
              </a:solidFill>
            </a:endParaRPr>
          </a:p>
        </p:txBody>
      </p:sp>
      <p:grpSp>
        <p:nvGrpSpPr>
          <p:cNvPr id="2" name="Group 18"/>
          <p:cNvGrpSpPr/>
          <p:nvPr/>
        </p:nvGrpSpPr>
        <p:grpSpPr>
          <a:xfrm>
            <a:off x="457200" y="2735226"/>
            <a:ext cx="3965331" cy="1969477"/>
            <a:chOff x="4721469" y="3508126"/>
            <a:chExt cx="3965331" cy="1969477"/>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82759" y="3772882"/>
              <a:ext cx="1009791" cy="581106"/>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7316" y="3611488"/>
              <a:ext cx="1591194" cy="908383"/>
            </a:xfrm>
            <a:prstGeom prst="rect">
              <a:avLst/>
            </a:prstGeom>
          </p:spPr>
        </p:pic>
        <p:pic>
          <p:nvPicPr>
            <p:cNvPr id="22" name="Picture 2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97316" y="4482178"/>
              <a:ext cx="1622093" cy="658293"/>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940062" y="4453594"/>
              <a:ext cx="1550566" cy="605099"/>
            </a:xfrm>
            <a:prstGeom prst="rect">
              <a:avLst/>
            </a:prstGeom>
          </p:spPr>
        </p:pic>
        <p:sp>
          <p:nvSpPr>
            <p:cNvPr id="24" name="Rectangle 23"/>
            <p:cNvSpPr/>
            <p:nvPr/>
          </p:nvSpPr>
          <p:spPr>
            <a:xfrm>
              <a:off x="4721469" y="3508126"/>
              <a:ext cx="3965331" cy="196947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14" name="Date Placeholder 13"/>
          <p:cNvSpPr>
            <a:spLocks noGrp="1"/>
          </p:cNvSpPr>
          <p:nvPr>
            <p:ph type="dt" sz="half" idx="10"/>
          </p:nvPr>
        </p:nvSpPr>
        <p:spPr/>
        <p:txBody>
          <a:bodyPr/>
          <a:lstStyle/>
          <a:p>
            <a:r>
              <a:rPr lang="en-US" smtClean="0"/>
              <a:t>6/12/2014</a:t>
            </a:r>
            <a:endParaRPr lang="en-US" dirty="0"/>
          </a:p>
        </p:txBody>
      </p:sp>
      <p:sp>
        <p:nvSpPr>
          <p:cNvPr id="15" name="Slide Number Placeholder 14"/>
          <p:cNvSpPr>
            <a:spLocks noGrp="1"/>
          </p:cNvSpPr>
          <p:nvPr>
            <p:ph type="sldNum" sz="quarter" idx="12"/>
          </p:nvPr>
        </p:nvSpPr>
        <p:spPr/>
        <p:txBody>
          <a:bodyPr/>
          <a:lstStyle/>
          <a:p>
            <a:fld id="{1F7DF5D7-FF41-4BF6-8958-28DFF1DB182D}" type="slidenum">
              <a:rPr lang="en-US" smtClean="0"/>
              <a:pPr/>
              <a:t>57</a:t>
            </a:fld>
            <a:endParaRPr lang="en-US" dirty="0"/>
          </a:p>
        </p:txBody>
      </p:sp>
      <p:sp>
        <p:nvSpPr>
          <p:cNvPr id="16" name="Footer Placeholder 15"/>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240354421"/>
      </p:ext>
    </p:extLst>
  </p:cSld>
  <p:clrMapOvr>
    <a:masterClrMapping/>
  </p:clrMapOvr>
  <mc:AlternateContent xmlns:mc="http://schemas.openxmlformats.org/markup-compatibility/2006" xmlns:p14="http://schemas.microsoft.com/office/powerpoint/2010/main">
    <mc:Choice Requires="p14">
      <p:transition spd="slow" p14:dur="2000" advTm="43721"/>
    </mc:Choice>
    <mc:Fallback xmlns:mv="urn:schemas-microsoft-com:mac:vml" xmlns="">
      <mp:transition xmlns:mp="http://schemas.microsoft.com/office/mac/powerpoint/2008/main" spd="slow" advTm="4372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 presetClass="entr" presetSubtype="0"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Limitation</a:t>
            </a:r>
            <a:endParaRPr lang="en-US" dirty="0"/>
          </a:p>
        </p:txBody>
      </p:sp>
      <p:sp>
        <p:nvSpPr>
          <p:cNvPr id="55" name="Rectangle 54"/>
          <p:cNvSpPr/>
          <p:nvPr/>
        </p:nvSpPr>
        <p:spPr>
          <a:xfrm>
            <a:off x="378069" y="2913610"/>
            <a:ext cx="2945423" cy="1229693"/>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2, ~100KLOC</a:t>
            </a:r>
            <a:endParaRPr lang="en-US" sz="2800" dirty="0">
              <a:solidFill>
                <a:schemeClr val="bg1"/>
              </a:solidFill>
            </a:endParaRPr>
          </a:p>
        </p:txBody>
      </p:sp>
      <p:sp>
        <p:nvSpPr>
          <p:cNvPr id="19" name="Rectangle 18"/>
          <p:cNvSpPr/>
          <p:nvPr/>
        </p:nvSpPr>
        <p:spPr>
          <a:xfrm>
            <a:off x="5882054" y="2430479"/>
            <a:ext cx="3019343" cy="2027222"/>
          </a:xfrm>
          <a:prstGeom prst="rect">
            <a:avLst/>
          </a:prstGeom>
          <a:solidFill>
            <a:srgbClr val="00B050"/>
          </a:solidFill>
        </p:spPr>
        <p:style>
          <a:lnRef idx="3">
            <a:schemeClr val="lt1"/>
          </a:lnRef>
          <a:fillRef idx="1">
            <a:schemeClr val="accent3"/>
          </a:fillRef>
          <a:effectRef idx="1">
            <a:schemeClr val="accent3"/>
          </a:effectRef>
          <a:fontRef idx="minor">
            <a:schemeClr val="lt1"/>
          </a:fontRef>
        </p:style>
        <p:txBody>
          <a:bodyPr rtlCol="0" anchor="ctr"/>
          <a:lstStyle/>
          <a:p>
            <a:pPr algn="ctr"/>
            <a:r>
              <a:rPr lang="en-US" sz="2800" dirty="0" smtClean="0">
                <a:solidFill>
                  <a:schemeClr val="bg1"/>
                </a:solidFill>
              </a:rPr>
              <a:t>k-object-sensitivity,</a:t>
            </a:r>
          </a:p>
          <a:p>
            <a:pPr algn="ctr"/>
            <a:r>
              <a:rPr lang="en-US" sz="2800" dirty="0" smtClean="0">
                <a:solidFill>
                  <a:schemeClr val="bg1"/>
                </a:solidFill>
              </a:rPr>
              <a:t>k = 10, ~500KLOC</a:t>
            </a:r>
            <a:endParaRPr lang="en-US" sz="2800" dirty="0">
              <a:solidFill>
                <a:schemeClr val="bg1"/>
              </a:solidFill>
            </a:endParaRPr>
          </a:p>
        </p:txBody>
      </p:sp>
      <p:sp>
        <p:nvSpPr>
          <p:cNvPr id="2" name="Right Arrow 1"/>
          <p:cNvSpPr/>
          <p:nvPr/>
        </p:nvSpPr>
        <p:spPr>
          <a:xfrm>
            <a:off x="3666393" y="3147646"/>
            <a:ext cx="1855177" cy="870439"/>
          </a:xfrm>
          <a:custGeom>
            <a:avLst/>
            <a:gdLst>
              <a:gd name="connsiteX0" fmla="*/ 0 w 1705708"/>
              <a:gd name="connsiteY0" fmla="*/ 85725 h 342900"/>
              <a:gd name="connsiteX1" fmla="*/ 1534258 w 1705708"/>
              <a:gd name="connsiteY1" fmla="*/ 85725 h 342900"/>
              <a:gd name="connsiteX2" fmla="*/ 1534258 w 1705708"/>
              <a:gd name="connsiteY2" fmla="*/ 0 h 342900"/>
              <a:gd name="connsiteX3" fmla="*/ 1705708 w 1705708"/>
              <a:gd name="connsiteY3" fmla="*/ 171450 h 342900"/>
              <a:gd name="connsiteX4" fmla="*/ 1534258 w 1705708"/>
              <a:gd name="connsiteY4" fmla="*/ 342900 h 342900"/>
              <a:gd name="connsiteX5" fmla="*/ 1534258 w 1705708"/>
              <a:gd name="connsiteY5" fmla="*/ 257175 h 342900"/>
              <a:gd name="connsiteX6" fmla="*/ 0 w 1705708"/>
              <a:gd name="connsiteY6" fmla="*/ 257175 h 342900"/>
              <a:gd name="connsiteX7" fmla="*/ 0 w 1705708"/>
              <a:gd name="connsiteY7" fmla="*/ 85725 h 342900"/>
              <a:gd name="connsiteX0" fmla="*/ 0 w 1705708"/>
              <a:gd name="connsiteY0" fmla="*/ 384664 h 641839"/>
              <a:gd name="connsiteX1" fmla="*/ 1534258 w 1705708"/>
              <a:gd name="connsiteY1" fmla="*/ 384664 h 641839"/>
              <a:gd name="connsiteX2" fmla="*/ 1437542 w 1705708"/>
              <a:gd name="connsiteY2" fmla="*/ 0 h 641839"/>
              <a:gd name="connsiteX3" fmla="*/ 1705708 w 1705708"/>
              <a:gd name="connsiteY3" fmla="*/ 470389 h 641839"/>
              <a:gd name="connsiteX4" fmla="*/ 1534258 w 1705708"/>
              <a:gd name="connsiteY4" fmla="*/ 641839 h 641839"/>
              <a:gd name="connsiteX5" fmla="*/ 1534258 w 1705708"/>
              <a:gd name="connsiteY5" fmla="*/ 556114 h 641839"/>
              <a:gd name="connsiteX6" fmla="*/ 0 w 1705708"/>
              <a:gd name="connsiteY6" fmla="*/ 556114 h 641839"/>
              <a:gd name="connsiteX7" fmla="*/ 0 w 1705708"/>
              <a:gd name="connsiteY7" fmla="*/ 384664 h 641839"/>
              <a:gd name="connsiteX0" fmla="*/ 0 w 1705708"/>
              <a:gd name="connsiteY0" fmla="*/ 384664 h 888024"/>
              <a:gd name="connsiteX1" fmla="*/ 1534258 w 1705708"/>
              <a:gd name="connsiteY1" fmla="*/ 384664 h 888024"/>
              <a:gd name="connsiteX2" fmla="*/ 1437542 w 1705708"/>
              <a:gd name="connsiteY2" fmla="*/ 0 h 888024"/>
              <a:gd name="connsiteX3" fmla="*/ 1705708 w 1705708"/>
              <a:gd name="connsiteY3" fmla="*/ 470389 h 888024"/>
              <a:gd name="connsiteX4" fmla="*/ 1332034 w 1705708"/>
              <a:gd name="connsiteY4" fmla="*/ 888024 h 888024"/>
              <a:gd name="connsiteX5" fmla="*/ 1534258 w 1705708"/>
              <a:gd name="connsiteY5" fmla="*/ 556114 h 888024"/>
              <a:gd name="connsiteX6" fmla="*/ 0 w 1705708"/>
              <a:gd name="connsiteY6" fmla="*/ 556114 h 888024"/>
              <a:gd name="connsiteX7" fmla="*/ 0 w 1705708"/>
              <a:gd name="connsiteY7" fmla="*/ 384664 h 888024"/>
              <a:gd name="connsiteX0" fmla="*/ 0 w 1776047"/>
              <a:gd name="connsiteY0" fmla="*/ 384664 h 888024"/>
              <a:gd name="connsiteX1" fmla="*/ 1534258 w 1776047"/>
              <a:gd name="connsiteY1" fmla="*/ 384664 h 888024"/>
              <a:gd name="connsiteX2" fmla="*/ 1437542 w 1776047"/>
              <a:gd name="connsiteY2" fmla="*/ 0 h 888024"/>
              <a:gd name="connsiteX3" fmla="*/ 1776047 w 1776047"/>
              <a:gd name="connsiteY3" fmla="*/ 479181 h 888024"/>
              <a:gd name="connsiteX4" fmla="*/ 1332034 w 1776047"/>
              <a:gd name="connsiteY4" fmla="*/ 888024 h 888024"/>
              <a:gd name="connsiteX5" fmla="*/ 1534258 w 1776047"/>
              <a:gd name="connsiteY5" fmla="*/ 556114 h 888024"/>
              <a:gd name="connsiteX6" fmla="*/ 0 w 1776047"/>
              <a:gd name="connsiteY6" fmla="*/ 556114 h 888024"/>
              <a:gd name="connsiteX7" fmla="*/ 0 w 1776047"/>
              <a:gd name="connsiteY7" fmla="*/ 384664 h 888024"/>
              <a:gd name="connsiteX0" fmla="*/ 0 w 1776047"/>
              <a:gd name="connsiteY0" fmla="*/ 384664 h 888024"/>
              <a:gd name="connsiteX1" fmla="*/ 1419958 w 1776047"/>
              <a:gd name="connsiteY1" fmla="*/ 270364 h 888024"/>
              <a:gd name="connsiteX2" fmla="*/ 1437542 w 1776047"/>
              <a:gd name="connsiteY2" fmla="*/ 0 h 888024"/>
              <a:gd name="connsiteX3" fmla="*/ 1776047 w 1776047"/>
              <a:gd name="connsiteY3" fmla="*/ 479181 h 888024"/>
              <a:gd name="connsiteX4" fmla="*/ 1332034 w 1776047"/>
              <a:gd name="connsiteY4" fmla="*/ 888024 h 888024"/>
              <a:gd name="connsiteX5" fmla="*/ 1534258 w 1776047"/>
              <a:gd name="connsiteY5" fmla="*/ 556114 h 888024"/>
              <a:gd name="connsiteX6" fmla="*/ 0 w 1776047"/>
              <a:gd name="connsiteY6" fmla="*/ 556114 h 888024"/>
              <a:gd name="connsiteX7" fmla="*/ 0 w 1776047"/>
              <a:gd name="connsiteY7" fmla="*/ 384664 h 888024"/>
              <a:gd name="connsiteX0" fmla="*/ 0 w 1776047"/>
              <a:gd name="connsiteY0" fmla="*/ 384664 h 888024"/>
              <a:gd name="connsiteX1" fmla="*/ 1419958 w 1776047"/>
              <a:gd name="connsiteY1" fmla="*/ 270364 h 888024"/>
              <a:gd name="connsiteX2" fmla="*/ 1437542 w 1776047"/>
              <a:gd name="connsiteY2" fmla="*/ 0 h 888024"/>
              <a:gd name="connsiteX3" fmla="*/ 1776047 w 1776047"/>
              <a:gd name="connsiteY3" fmla="*/ 479181 h 888024"/>
              <a:gd name="connsiteX4" fmla="*/ 1332034 w 1776047"/>
              <a:gd name="connsiteY4" fmla="*/ 888024 h 888024"/>
              <a:gd name="connsiteX5" fmla="*/ 1384788 w 1776047"/>
              <a:gd name="connsiteY5" fmla="*/ 652830 h 888024"/>
              <a:gd name="connsiteX6" fmla="*/ 0 w 1776047"/>
              <a:gd name="connsiteY6" fmla="*/ 556114 h 888024"/>
              <a:gd name="connsiteX7" fmla="*/ 0 w 1776047"/>
              <a:gd name="connsiteY7" fmla="*/ 384664 h 888024"/>
              <a:gd name="connsiteX0" fmla="*/ 0 w 1863970"/>
              <a:gd name="connsiteY0" fmla="*/ 446210 h 888024"/>
              <a:gd name="connsiteX1" fmla="*/ 1507881 w 1863970"/>
              <a:gd name="connsiteY1" fmla="*/ 270364 h 888024"/>
              <a:gd name="connsiteX2" fmla="*/ 1525465 w 1863970"/>
              <a:gd name="connsiteY2" fmla="*/ 0 h 888024"/>
              <a:gd name="connsiteX3" fmla="*/ 1863970 w 1863970"/>
              <a:gd name="connsiteY3" fmla="*/ 479181 h 888024"/>
              <a:gd name="connsiteX4" fmla="*/ 1419957 w 1863970"/>
              <a:gd name="connsiteY4" fmla="*/ 888024 h 888024"/>
              <a:gd name="connsiteX5" fmla="*/ 1472711 w 1863970"/>
              <a:gd name="connsiteY5" fmla="*/ 652830 h 888024"/>
              <a:gd name="connsiteX6" fmla="*/ 87923 w 1863970"/>
              <a:gd name="connsiteY6" fmla="*/ 556114 h 888024"/>
              <a:gd name="connsiteX7" fmla="*/ 0 w 1863970"/>
              <a:gd name="connsiteY7" fmla="*/ 446210 h 888024"/>
              <a:gd name="connsiteX0" fmla="*/ 0 w 1863970"/>
              <a:gd name="connsiteY0" fmla="*/ 446210 h 888024"/>
              <a:gd name="connsiteX1" fmla="*/ 1507881 w 1863970"/>
              <a:gd name="connsiteY1" fmla="*/ 270364 h 888024"/>
              <a:gd name="connsiteX2" fmla="*/ 1525465 w 1863970"/>
              <a:gd name="connsiteY2" fmla="*/ 0 h 888024"/>
              <a:gd name="connsiteX3" fmla="*/ 1863970 w 1863970"/>
              <a:gd name="connsiteY3" fmla="*/ 479181 h 888024"/>
              <a:gd name="connsiteX4" fmla="*/ 1419957 w 1863970"/>
              <a:gd name="connsiteY4" fmla="*/ 888024 h 888024"/>
              <a:gd name="connsiteX5" fmla="*/ 1472711 w 1863970"/>
              <a:gd name="connsiteY5" fmla="*/ 652830 h 888024"/>
              <a:gd name="connsiteX6" fmla="*/ 8793 w 1863970"/>
              <a:gd name="connsiteY6" fmla="*/ 494568 h 888024"/>
              <a:gd name="connsiteX7" fmla="*/ 0 w 1863970"/>
              <a:gd name="connsiteY7" fmla="*/ 446210 h 888024"/>
              <a:gd name="connsiteX0" fmla="*/ 0 w 1863970"/>
              <a:gd name="connsiteY0" fmla="*/ 437417 h 879231"/>
              <a:gd name="connsiteX1" fmla="*/ 1507881 w 1863970"/>
              <a:gd name="connsiteY1" fmla="*/ 261571 h 879231"/>
              <a:gd name="connsiteX2" fmla="*/ 1402373 w 1863970"/>
              <a:gd name="connsiteY2" fmla="*/ 0 h 879231"/>
              <a:gd name="connsiteX3" fmla="*/ 1863970 w 1863970"/>
              <a:gd name="connsiteY3" fmla="*/ 470388 h 879231"/>
              <a:gd name="connsiteX4" fmla="*/ 1419957 w 1863970"/>
              <a:gd name="connsiteY4" fmla="*/ 879231 h 879231"/>
              <a:gd name="connsiteX5" fmla="*/ 1472711 w 1863970"/>
              <a:gd name="connsiteY5" fmla="*/ 644037 h 879231"/>
              <a:gd name="connsiteX6" fmla="*/ 8793 w 1863970"/>
              <a:gd name="connsiteY6" fmla="*/ 485775 h 879231"/>
              <a:gd name="connsiteX7" fmla="*/ 0 w 1863970"/>
              <a:gd name="connsiteY7" fmla="*/ 437417 h 879231"/>
              <a:gd name="connsiteX0" fmla="*/ 0 w 1863970"/>
              <a:gd name="connsiteY0" fmla="*/ 437417 h 870439"/>
              <a:gd name="connsiteX1" fmla="*/ 1507881 w 1863970"/>
              <a:gd name="connsiteY1" fmla="*/ 261571 h 870439"/>
              <a:gd name="connsiteX2" fmla="*/ 1402373 w 1863970"/>
              <a:gd name="connsiteY2" fmla="*/ 0 h 870439"/>
              <a:gd name="connsiteX3" fmla="*/ 1863970 w 1863970"/>
              <a:gd name="connsiteY3" fmla="*/ 470388 h 870439"/>
              <a:gd name="connsiteX4" fmla="*/ 1384788 w 1863970"/>
              <a:gd name="connsiteY4" fmla="*/ 870439 h 870439"/>
              <a:gd name="connsiteX5" fmla="*/ 1472711 w 1863970"/>
              <a:gd name="connsiteY5" fmla="*/ 644037 h 870439"/>
              <a:gd name="connsiteX6" fmla="*/ 8793 w 1863970"/>
              <a:gd name="connsiteY6" fmla="*/ 485775 h 870439"/>
              <a:gd name="connsiteX7" fmla="*/ 0 w 1863970"/>
              <a:gd name="connsiteY7" fmla="*/ 437417 h 870439"/>
              <a:gd name="connsiteX0" fmla="*/ 8792 w 1855177"/>
              <a:gd name="connsiteY0" fmla="*/ 463793 h 870439"/>
              <a:gd name="connsiteX1" fmla="*/ 1499088 w 1855177"/>
              <a:gd name="connsiteY1" fmla="*/ 261571 h 870439"/>
              <a:gd name="connsiteX2" fmla="*/ 1393580 w 1855177"/>
              <a:gd name="connsiteY2" fmla="*/ 0 h 870439"/>
              <a:gd name="connsiteX3" fmla="*/ 1855177 w 1855177"/>
              <a:gd name="connsiteY3" fmla="*/ 470388 h 870439"/>
              <a:gd name="connsiteX4" fmla="*/ 1375995 w 1855177"/>
              <a:gd name="connsiteY4" fmla="*/ 870439 h 870439"/>
              <a:gd name="connsiteX5" fmla="*/ 1463918 w 1855177"/>
              <a:gd name="connsiteY5" fmla="*/ 644037 h 870439"/>
              <a:gd name="connsiteX6" fmla="*/ 0 w 1855177"/>
              <a:gd name="connsiteY6" fmla="*/ 485775 h 870439"/>
              <a:gd name="connsiteX7" fmla="*/ 8792 w 1855177"/>
              <a:gd name="connsiteY7" fmla="*/ 463793 h 870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55177" h="870439">
                <a:moveTo>
                  <a:pt x="8792" y="463793"/>
                </a:moveTo>
                <a:lnTo>
                  <a:pt x="1499088" y="261571"/>
                </a:lnTo>
                <a:lnTo>
                  <a:pt x="1393580" y="0"/>
                </a:lnTo>
                <a:lnTo>
                  <a:pt x="1855177" y="470388"/>
                </a:lnTo>
                <a:lnTo>
                  <a:pt x="1375995" y="870439"/>
                </a:lnTo>
                <a:lnTo>
                  <a:pt x="1463918" y="644037"/>
                </a:lnTo>
                <a:lnTo>
                  <a:pt x="0" y="485775"/>
                </a:lnTo>
                <a:lnTo>
                  <a:pt x="8792" y="463793"/>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76782" y="3147646"/>
            <a:ext cx="819822" cy="817759"/>
          </a:xfrm>
          <a:prstGeom prst="rect">
            <a:avLst/>
          </a:prstGeom>
        </p:spPr>
      </p:pic>
      <p:sp>
        <p:nvSpPr>
          <p:cNvPr id="10" name="Date Placeholder 9"/>
          <p:cNvSpPr>
            <a:spLocks noGrp="1"/>
          </p:cNvSpPr>
          <p:nvPr>
            <p:ph type="dt" sz="half" idx="10"/>
          </p:nvPr>
        </p:nvSpPr>
        <p:spPr/>
        <p:txBody>
          <a:bodyPr/>
          <a:lstStyle/>
          <a:p>
            <a:r>
              <a:rPr lang="en-US" smtClean="0"/>
              <a:t>6/12/2014</a:t>
            </a:r>
            <a:endParaRPr lang="en-US" dirty="0"/>
          </a:p>
        </p:txBody>
      </p:sp>
      <p:sp>
        <p:nvSpPr>
          <p:cNvPr id="11" name="Slide Number Placeholder 10"/>
          <p:cNvSpPr>
            <a:spLocks noGrp="1"/>
          </p:cNvSpPr>
          <p:nvPr>
            <p:ph type="sldNum" sz="quarter" idx="12"/>
          </p:nvPr>
        </p:nvSpPr>
        <p:spPr/>
        <p:txBody>
          <a:bodyPr/>
          <a:lstStyle/>
          <a:p>
            <a:fld id="{1F7DF5D7-FF41-4BF6-8958-28DFF1DB182D}" type="slidenum">
              <a:rPr lang="en-US" smtClean="0"/>
              <a:pPr/>
              <a:t>58</a:t>
            </a:fld>
            <a:endParaRPr lang="en-US" dirty="0"/>
          </a:p>
        </p:txBody>
      </p:sp>
      <p:sp>
        <p:nvSpPr>
          <p:cNvPr id="12" name="Footer Placeholder 11"/>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1686294537"/>
      </p:ext>
    </p:extLst>
  </p:cSld>
  <p:clrMapOvr>
    <a:masterClrMapping/>
  </p:clrMapOvr>
  <mc:AlternateContent xmlns:mc="http://schemas.openxmlformats.org/markup-compatibility/2006" xmlns:p14="http://schemas.microsoft.com/office/powerpoint/2010/main">
    <mc:Choice Requires="p14">
      <p:transition spd="slow" p14:dur="2000" advTm="31779"/>
    </mc:Choice>
    <mc:Fallback xmlns:mv="urn:schemas-microsoft-com:mac:vml" xmlns="">
      <mp:transition xmlns:mp="http://schemas.microsoft.com/office/mac/powerpoint/2008/main" spd="slow" advTm="3177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 Analysis as Graph </a:t>
            </a:r>
            <a:r>
              <a:rPr lang="en-US" dirty="0" err="1" smtClean="0"/>
              <a:t>Reachability</a:t>
            </a:r>
            <a:endParaRPr lang="en-US" dirty="0"/>
          </a:p>
        </p:txBody>
      </p:sp>
      <p:pic>
        <p:nvPicPr>
          <p:cNvPr id="7" name="Content Placeholder 12"/>
          <p:cNvPicPr>
            <a:picLocks noGrp="1" noChangeAspect="1"/>
          </p:cNvPicPr>
          <p:nvPr>
            <p:ph sz="quarter" idx="1"/>
          </p:nvPr>
        </p:nvPicPr>
        <p:blipFill>
          <a:blip r:embed="rId3" cstate="print">
            <a:extLst>
              <a:ext uri="{28A0092B-C50C-407E-A947-70E740481C1C}">
                <a14:useLocalDpi xmlns:a14="http://schemas.microsoft.com/office/drawing/2010/main" val="0"/>
              </a:ext>
            </a:extLst>
          </a:blip>
          <a:stretch>
            <a:fillRect/>
          </a:stretch>
        </p:blipFill>
        <p:spPr>
          <a:xfrm>
            <a:off x="4193825" y="4213406"/>
            <a:ext cx="4484183" cy="1810854"/>
          </a:xfrm>
        </p:spPr>
      </p:pic>
      <p:grpSp>
        <p:nvGrpSpPr>
          <p:cNvPr id="8" name="Group 7"/>
          <p:cNvGrpSpPr/>
          <p:nvPr/>
        </p:nvGrpSpPr>
        <p:grpSpPr>
          <a:xfrm>
            <a:off x="472507" y="1466298"/>
            <a:ext cx="3686150" cy="2692464"/>
            <a:chOff x="609600" y="736600"/>
            <a:chExt cx="3810000" cy="2755900"/>
          </a:xfrm>
        </p:grpSpPr>
        <p:sp>
          <p:nvSpPr>
            <p:cNvPr id="9" name="Oval 8"/>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10" name="Oval 9"/>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1" name="Oval 10"/>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2" name="Oval 11"/>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3" name="Oval 12"/>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4" name="Oval 13"/>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5" name="Oval 14"/>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6" name="Oval 15"/>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7" name="Oval 16"/>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8" name="Oval 17"/>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9" name="Oval 18"/>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20" name="Oval 19"/>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21" name="Straight Arrow Connector 20"/>
            <p:cNvCxnSpPr>
              <a:stCxn id="15" idx="5"/>
              <a:endCxn id="10"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2" name="Straight Arrow Connector 21"/>
            <p:cNvCxnSpPr>
              <a:stCxn id="10" idx="5"/>
              <a:endCxn id="16"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10" idx="3"/>
              <a:endCxn id="19"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19" idx="5"/>
              <a:endCxn id="11"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16" idx="3"/>
              <a:endCxn id="11"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6" name="Straight Arrow Connector 25"/>
            <p:cNvCxnSpPr>
              <a:stCxn id="9" idx="3"/>
              <a:endCxn id="15"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7" name="Straight Arrow Connector 26"/>
            <p:cNvCxnSpPr>
              <a:stCxn id="9" idx="5"/>
              <a:endCxn id="17"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12" idx="3"/>
              <a:endCxn id="17"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7" idx="3"/>
              <a:endCxn id="10"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17" idx="5"/>
              <a:endCxn id="13"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13" idx="3"/>
              <a:endCxn id="16"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16" idx="5"/>
              <a:endCxn id="14"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12" idx="5"/>
              <a:endCxn id="18"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18" idx="3"/>
              <a:endCxn id="13"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13" idx="5"/>
              <a:endCxn id="20"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36" name="Straight Arrow Connector 35"/>
            <p:cNvCxnSpPr>
              <a:stCxn id="20" idx="3"/>
              <a:endCxn id="14"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37" name="TextBox 36"/>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38" name="TextBox 37"/>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39" name="TextBox 38"/>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0" name="TextBox 39"/>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1" name="TextBox 40"/>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2" name="TextBox 41"/>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43" name="TextBox 42"/>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44" name="TextBox 43"/>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45" name="TextBox 44"/>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46" name="TextBox 45"/>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47" name="TextBox 46"/>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48" name="TextBox 47"/>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49" name="TextBox 48"/>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50" name="TextBox 49"/>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51" name="TextBox 50"/>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52" name="TextBox 51"/>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
        <p:nvSpPr>
          <p:cNvPr id="53" name="Date Placeholder 52"/>
          <p:cNvSpPr>
            <a:spLocks noGrp="1"/>
          </p:cNvSpPr>
          <p:nvPr>
            <p:ph type="dt" sz="half" idx="10"/>
          </p:nvPr>
        </p:nvSpPr>
        <p:spPr/>
        <p:txBody>
          <a:bodyPr/>
          <a:lstStyle/>
          <a:p>
            <a:r>
              <a:rPr lang="en-US" smtClean="0"/>
              <a:t>6/12/2014</a:t>
            </a:r>
            <a:endParaRPr lang="en-US" dirty="0"/>
          </a:p>
        </p:txBody>
      </p:sp>
      <p:sp>
        <p:nvSpPr>
          <p:cNvPr id="54" name="Slide Number Placeholder 53"/>
          <p:cNvSpPr>
            <a:spLocks noGrp="1"/>
          </p:cNvSpPr>
          <p:nvPr>
            <p:ph type="sldNum" sz="quarter" idx="12"/>
          </p:nvPr>
        </p:nvSpPr>
        <p:spPr/>
        <p:txBody>
          <a:bodyPr/>
          <a:lstStyle/>
          <a:p>
            <a:fld id="{1F7DF5D7-FF41-4BF6-8958-28DFF1DB182D}" type="slidenum">
              <a:rPr lang="en-US" smtClean="0"/>
              <a:pPr/>
              <a:t>59</a:t>
            </a:fld>
            <a:endParaRPr lang="en-US" dirty="0"/>
          </a:p>
        </p:txBody>
      </p:sp>
      <p:sp>
        <p:nvSpPr>
          <p:cNvPr id="55" name="Footer Placeholder 54"/>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675758552"/>
      </p:ext>
    </p:extLst>
  </p:cSld>
  <p:clrMapOvr>
    <a:masterClrMapping/>
  </p:clrMapOvr>
  <mc:AlternateContent xmlns:mc="http://schemas.openxmlformats.org/markup-compatibility/2006" xmlns:p14="http://schemas.microsoft.com/office/powerpoint/2010/main">
    <mc:Choice Requires="p14">
      <p:transition spd="slow" p14:dur="2000" advTm="38051"/>
    </mc:Choice>
    <mc:Fallback xmlns:mv="urn:schemas-microsoft-com:mac:vml" xmlns="">
      <mp:transition xmlns:mp="http://schemas.microsoft.com/office/mac/powerpoint/2008/main" spd="slow" advTm="38051"/>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Analyses in Chord</a:t>
            </a:r>
            <a:endParaRPr lang="en-US" dirty="0"/>
          </a:p>
        </p:txBody>
      </p:sp>
      <p:pic>
        <p:nvPicPr>
          <p:cNvPr id="7" name="Picture 6" descr="chord_all_analyse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 y="1475154"/>
            <a:ext cx="8296103" cy="1517803"/>
          </a:xfrm>
          <a:prstGeom prst="rect">
            <a:avLst/>
          </a:prstGeom>
        </p:spPr>
      </p:pic>
      <p:sp>
        <p:nvSpPr>
          <p:cNvPr id="8" name="Oval Callout 7"/>
          <p:cNvSpPr/>
          <p:nvPr/>
        </p:nvSpPr>
        <p:spPr>
          <a:xfrm>
            <a:off x="3458308" y="3819768"/>
            <a:ext cx="5120640" cy="1828800"/>
          </a:xfrm>
          <a:prstGeom prst="wedgeEllipseCallout">
            <a:avLst>
              <a:gd name="adj1" fmla="val -36856"/>
              <a:gd name="adj2" fmla="val -81141"/>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400" dirty="0" smtClean="0">
                <a:solidFill>
                  <a:prstClr val="black"/>
                </a:solidFill>
              </a:rPr>
              <a:t>147 </a:t>
            </a:r>
            <a:r>
              <a:rPr lang="en-US" sz="2400" dirty="0">
                <a:solidFill>
                  <a:prstClr val="black"/>
                </a:solidFill>
              </a:rPr>
              <a:t>tasks </a:t>
            </a:r>
            <a:r>
              <a:rPr lang="en-US" sz="2400" dirty="0" smtClean="0">
                <a:solidFill>
                  <a:prstClr val="black"/>
                </a:solidFill>
              </a:rPr>
              <a:t>(square nodes</a:t>
            </a:r>
            <a:r>
              <a:rPr lang="en-US" sz="2400" dirty="0">
                <a:solidFill>
                  <a:prstClr val="black"/>
                </a:solidFill>
              </a:rPr>
              <a:t>)</a:t>
            </a:r>
          </a:p>
          <a:p>
            <a:pPr lvl="0" algn="ctr"/>
            <a:r>
              <a:rPr lang="en-US" sz="2400" dirty="0" smtClean="0">
                <a:solidFill>
                  <a:prstClr val="black"/>
                </a:solidFill>
              </a:rPr>
              <a:t>246 </a:t>
            </a:r>
            <a:r>
              <a:rPr lang="en-US" sz="2400" dirty="0">
                <a:solidFill>
                  <a:prstClr val="black"/>
                </a:solidFill>
              </a:rPr>
              <a:t>targets </a:t>
            </a:r>
            <a:r>
              <a:rPr lang="en-US" sz="2400" dirty="0" smtClean="0">
                <a:solidFill>
                  <a:prstClr val="black"/>
                </a:solidFill>
              </a:rPr>
              <a:t>(oval </a:t>
            </a:r>
            <a:r>
              <a:rPr lang="en-US" sz="2400" dirty="0">
                <a:solidFill>
                  <a:prstClr val="black"/>
                </a:solidFill>
              </a:rPr>
              <a:t>nodes)</a:t>
            </a:r>
          </a:p>
          <a:p>
            <a:pPr lvl="0" algn="ctr"/>
            <a:r>
              <a:rPr lang="en-US" sz="2400" dirty="0" smtClean="0">
                <a:solidFill>
                  <a:prstClr val="black"/>
                </a:solidFill>
              </a:rPr>
              <a:t>1050 dependencies </a:t>
            </a:r>
            <a:r>
              <a:rPr lang="en-US" sz="2400" dirty="0">
                <a:solidFill>
                  <a:prstClr val="black"/>
                </a:solidFill>
              </a:rPr>
              <a:t>(edges)</a:t>
            </a:r>
          </a:p>
        </p:txBody>
      </p:sp>
      <p:sp>
        <p:nvSpPr>
          <p:cNvPr id="9" name="Date Placeholder 8"/>
          <p:cNvSpPr>
            <a:spLocks noGrp="1"/>
          </p:cNvSpPr>
          <p:nvPr>
            <p:ph type="dt" sz="half" idx="10"/>
          </p:nvPr>
        </p:nvSpPr>
        <p:spPr/>
        <p:txBody>
          <a:bodyPr/>
          <a:lstStyle/>
          <a:p>
            <a:r>
              <a:rPr lang="en-US" smtClean="0"/>
              <a:t>6/12/2014</a:t>
            </a:r>
            <a:endParaRPr lang="en-US" dirty="0"/>
          </a:p>
        </p:txBody>
      </p:sp>
      <p:sp>
        <p:nvSpPr>
          <p:cNvPr id="10" name="Slide Number Placeholder 9"/>
          <p:cNvSpPr>
            <a:spLocks noGrp="1"/>
          </p:cNvSpPr>
          <p:nvPr>
            <p:ph type="sldNum" sz="quarter" idx="12"/>
          </p:nvPr>
        </p:nvSpPr>
        <p:spPr/>
        <p:txBody>
          <a:bodyPr/>
          <a:lstStyle/>
          <a:p>
            <a:fld id="{1F7DF5D7-FF41-4BF6-8958-28DFF1DB182D}" type="slidenum">
              <a:rPr lang="en-US" smtClean="0"/>
              <a:pPr/>
              <a:t>6</a:t>
            </a:fld>
            <a:endParaRPr lang="en-US" dirty="0"/>
          </a:p>
        </p:txBody>
      </p:sp>
      <p:sp>
        <p:nvSpPr>
          <p:cNvPr id="11" name="Footer Placeholder 10"/>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835218774"/>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Graph </a:t>
            </a:r>
            <a:r>
              <a:rPr lang="en-US" dirty="0" err="1" smtClean="0"/>
              <a:t>Reachability</a:t>
            </a:r>
            <a:r>
              <a:rPr lang="en-US" dirty="0" smtClean="0"/>
              <a:t> in </a:t>
            </a:r>
            <a:r>
              <a:rPr lang="en-US" dirty="0" err="1" smtClean="0"/>
              <a:t>Datalog</a:t>
            </a:r>
            <a:endParaRPr lang="en-US" dirty="0"/>
          </a:p>
        </p:txBody>
      </p:sp>
      <p:sp>
        <p:nvSpPr>
          <p:cNvPr id="2" name="TextBox 1"/>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grpSp>
        <p:nvGrpSpPr>
          <p:cNvPr id="97" name="Group 96"/>
          <p:cNvGrpSpPr/>
          <p:nvPr/>
        </p:nvGrpSpPr>
        <p:grpSpPr>
          <a:xfrm>
            <a:off x="472507" y="1466298"/>
            <a:ext cx="3686150" cy="2692464"/>
            <a:chOff x="609600" y="736600"/>
            <a:chExt cx="3810000" cy="2755900"/>
          </a:xfrm>
        </p:grpSpPr>
        <p:sp>
          <p:nvSpPr>
            <p:cNvPr id="98" name="Oval 97"/>
            <p:cNvSpPr/>
            <p:nvPr/>
          </p:nvSpPr>
          <p:spPr>
            <a:xfrm>
              <a:off x="1447801"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447801"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447801"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3124200" y="736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3124200" y="19050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3124200" y="31115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609600"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284429" y="25146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284429" y="1295400"/>
              <a:ext cx="380999" cy="38100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7" name="Oval 106"/>
            <p:cNvSpPr/>
            <p:nvPr/>
          </p:nvSpPr>
          <p:spPr>
            <a:xfrm>
              <a:off x="4038601" y="12954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8" name="Oval 107"/>
            <p:cNvSpPr/>
            <p:nvPr/>
          </p:nvSpPr>
          <p:spPr>
            <a:xfrm>
              <a:off x="609600"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sp>
          <p:nvSpPr>
            <p:cNvPr id="109" name="Oval 108"/>
            <p:cNvSpPr/>
            <p:nvPr/>
          </p:nvSpPr>
          <p:spPr>
            <a:xfrm>
              <a:off x="4038601" y="2514600"/>
              <a:ext cx="380999" cy="38100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934803" y="16206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773004" y="22302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934803" y="2230204"/>
              <a:ext cx="5687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934803" y="2839804"/>
              <a:ext cx="5687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773004" y="2839804"/>
              <a:ext cx="567221"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934803" y="1061804"/>
              <a:ext cx="5687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773004" y="1061804"/>
              <a:ext cx="567221"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609632" y="1061804"/>
              <a:ext cx="57036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773004" y="1620604"/>
              <a:ext cx="567221"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609632" y="16206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609632" y="2230204"/>
              <a:ext cx="57036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609632" y="2839804"/>
              <a:ext cx="57036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449403" y="1061804"/>
              <a:ext cx="644994" cy="2893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449403" y="16206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449403" y="2230204"/>
              <a:ext cx="644994" cy="3401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449403" y="2839804"/>
              <a:ext cx="644994" cy="327492"/>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sp>
          <p:nvSpPr>
            <p:cNvPr id="126" name="TextBox 125"/>
            <p:cNvSpPr txBox="1"/>
            <p:nvPr/>
          </p:nvSpPr>
          <p:spPr>
            <a:xfrm>
              <a:off x="970980" y="834479"/>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7" name="TextBox 126"/>
            <p:cNvSpPr txBox="1"/>
            <p:nvPr/>
          </p:nvSpPr>
          <p:spPr>
            <a:xfrm>
              <a:off x="1981200" y="821779"/>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28" name="TextBox 127"/>
            <p:cNvSpPr txBox="1"/>
            <p:nvPr/>
          </p:nvSpPr>
          <p:spPr>
            <a:xfrm>
              <a:off x="2590800" y="821779"/>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914400" y="2057400"/>
              <a:ext cx="4952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0" name="TextBox 129"/>
            <p:cNvSpPr txBox="1"/>
            <p:nvPr/>
          </p:nvSpPr>
          <p:spPr>
            <a:xfrm>
              <a:off x="2018920" y="2076644"/>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1" name="TextBox 130"/>
            <p:cNvSpPr txBox="1"/>
            <p:nvPr/>
          </p:nvSpPr>
          <p:spPr>
            <a:xfrm>
              <a:off x="2590800" y="2057400"/>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2" name="TextBox 131"/>
            <p:cNvSpPr txBox="1"/>
            <p:nvPr/>
          </p:nvSpPr>
          <p:spPr>
            <a:xfrm>
              <a:off x="3715320" y="2091391"/>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3" name="TextBox 132"/>
            <p:cNvSpPr txBox="1"/>
            <p:nvPr/>
          </p:nvSpPr>
          <p:spPr>
            <a:xfrm>
              <a:off x="958280" y="1689876"/>
              <a:ext cx="571500" cy="384721"/>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939801" y="2903415"/>
              <a:ext cx="431799" cy="384721"/>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5" name="TextBox 134"/>
            <p:cNvSpPr txBox="1"/>
            <p:nvPr/>
          </p:nvSpPr>
          <p:spPr>
            <a:xfrm>
              <a:off x="2038160" y="2895600"/>
              <a:ext cx="457200" cy="384721"/>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6" name="TextBox 135"/>
            <p:cNvSpPr txBox="1"/>
            <p:nvPr/>
          </p:nvSpPr>
          <p:spPr>
            <a:xfrm>
              <a:off x="2590800" y="1657932"/>
              <a:ext cx="438366" cy="384721"/>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7" name="TextBox 136"/>
            <p:cNvSpPr txBox="1"/>
            <p:nvPr/>
          </p:nvSpPr>
          <p:spPr>
            <a:xfrm>
              <a:off x="3714560" y="1682556"/>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sp>
          <p:nvSpPr>
            <p:cNvPr id="138" name="TextBox 137"/>
            <p:cNvSpPr txBox="1"/>
            <p:nvPr/>
          </p:nvSpPr>
          <p:spPr>
            <a:xfrm>
              <a:off x="3733800" y="2895600"/>
              <a:ext cx="457200" cy="384721"/>
            </a:xfrm>
            <a:prstGeom prst="rect">
              <a:avLst/>
            </a:prstGeom>
            <a:noFill/>
          </p:spPr>
          <p:txBody>
            <a:bodyPr wrap="square" rtlCol="0">
              <a:spAutoFit/>
            </a:bodyPr>
            <a:lstStyle/>
            <a:p>
              <a:r>
                <a:rPr lang="en-US" dirty="0" smtClean="0"/>
                <a:t>d</a:t>
              </a:r>
              <a:r>
                <a:rPr lang="en-US" baseline="-25000" dirty="0" smtClean="0"/>
                <a:t>1</a:t>
              </a:r>
              <a:endParaRPr lang="en-US" dirty="0"/>
            </a:p>
          </p:txBody>
        </p:sp>
        <p:sp>
          <p:nvSpPr>
            <p:cNvPr id="139" name="TextBox 138"/>
            <p:cNvSpPr txBox="1"/>
            <p:nvPr/>
          </p:nvSpPr>
          <p:spPr>
            <a:xfrm>
              <a:off x="2590800" y="2902144"/>
              <a:ext cx="438366" cy="384721"/>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40" name="TextBox 139"/>
            <p:cNvSpPr txBox="1"/>
            <p:nvPr/>
          </p:nvSpPr>
          <p:spPr>
            <a:xfrm>
              <a:off x="2018920" y="1657156"/>
              <a:ext cx="457200" cy="384721"/>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41" name="TextBox 140"/>
            <p:cNvSpPr txBox="1"/>
            <p:nvPr/>
          </p:nvSpPr>
          <p:spPr>
            <a:xfrm>
              <a:off x="3733800" y="821779"/>
              <a:ext cx="457200" cy="384721"/>
            </a:xfrm>
            <a:prstGeom prst="rect">
              <a:avLst/>
            </a:prstGeom>
            <a:noFill/>
          </p:spPr>
          <p:txBody>
            <a:bodyPr wrap="square" rtlCol="0">
              <a:spAutoFit/>
            </a:bodyPr>
            <a:lstStyle/>
            <a:p>
              <a:r>
                <a:rPr lang="en-US" dirty="0" smtClean="0"/>
                <a:t>b</a:t>
              </a:r>
              <a:r>
                <a:rPr lang="en-US" baseline="-25000" dirty="0" smtClean="0"/>
                <a:t>1</a:t>
              </a:r>
              <a:endParaRPr lang="en-US" dirty="0"/>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smtClean="0"/>
              <a:t>edge(0, 6, a</a:t>
            </a:r>
            <a:r>
              <a:rPr lang="en-US" sz="2000" baseline="-25000" dirty="0" smtClean="0"/>
              <a:t>0</a:t>
            </a:r>
            <a:r>
              <a:rPr lang="en-US" sz="2000" dirty="0" smtClean="0"/>
              <a:t>), edge(0, 6’, a</a:t>
            </a:r>
            <a:r>
              <a:rPr lang="en-US" sz="2000" baseline="-25000" dirty="0" smtClean="0"/>
              <a:t>1</a:t>
            </a:r>
            <a:r>
              <a:rPr lang="en-US" sz="2000" dirty="0" smtClean="0"/>
              <a:t>), edge(3, 6, b</a:t>
            </a:r>
            <a:r>
              <a:rPr lang="en-US" sz="2000" baseline="-25000" dirty="0" smtClean="0"/>
              <a:t>0</a:t>
            </a:r>
            <a:r>
              <a:rPr lang="en-US" sz="2000" dirty="0" smtClean="0"/>
              <a:t>),</a:t>
            </a:r>
          </a:p>
          <a:p>
            <a:pPr algn="ctr"/>
            <a:r>
              <a:rPr lang="en-US" sz="2000" dirty="0" smtClean="0"/>
              <a:t>…</a:t>
            </a:r>
          </a:p>
          <a:p>
            <a:pPr algn="ctr"/>
            <a:endParaRPr lang="en-US" sz="2000" dirty="0">
              <a:noFill/>
            </a:endParaRPr>
          </a:p>
          <a:p>
            <a:pPr algn="ctr"/>
            <a:endParaRPr lang="en-US" sz="2000" dirty="0" smtClean="0">
              <a:no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4" name="Rectangle 143"/>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smtClean="0">
                    <a:solidFill>
                      <a:srgbClr val="00B050"/>
                    </a:solidFill>
                  </a:rPr>
                  <a:t>)</a:t>
                </a:r>
                <a14:m>
                  <m:oMath xmlns:m="http://schemas.openxmlformats.org/officeDocument/2006/math" xmlns="" xmlns:mv="urn:schemas-microsoft-com:mac:vml">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smtClean="0">
                    <a:solidFill>
                      <a:srgbClr val="FF0000"/>
                    </a:solidFill>
                  </a:rPr>
                  <a:t>abs(b</a:t>
                </a:r>
                <a:r>
                  <a:rPr lang="en-US" sz="2000" baseline="-25000" dirty="0" smtClean="0">
                    <a:solidFill>
                      <a:srgbClr val="FF0000"/>
                    </a:solidFill>
                  </a:rPr>
                  <a:t>1</a:t>
                </a:r>
                <a:r>
                  <a:rPr lang="en-US" sz="2000" dirty="0">
                    <a:solidFill>
                      <a:srgbClr val="FF0000"/>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smtClean="0">
                        <a:solidFill>
                          <a:schemeClr val="tx1"/>
                        </a:solidFill>
                        <a:latin typeface="Cambria Math" panose="02040503050406030204" pitchFamily="18" charset="0"/>
                        <a:ea typeface="Cambria Math" panose="02040503050406030204" pitchFamily="18" charset="0"/>
                      </a:rPr>
                      <m:t>⨁</m:t>
                    </m:r>
                  </m:oMath>
                </a14:m>
                <a:r>
                  <a:rPr lang="en-US" sz="2000" dirty="0">
                    <a:solidFill>
                      <a:srgbClr val="FF0000"/>
                    </a:solidFill>
                  </a:rPr>
                  <a:t>abs(d</a:t>
                </a:r>
                <a:r>
                  <a:rPr lang="en-US" sz="2000" baseline="-25000" dirty="0">
                    <a:solidFill>
                      <a:srgbClr val="FF0000"/>
                    </a:solidFill>
                  </a:rPr>
                  <a:t>1</a:t>
                </a:r>
                <a:r>
                  <a:rPr lang="en-US" sz="2000" dirty="0">
                    <a:solidFill>
                      <a:srgbClr val="FF0000"/>
                    </a:solidFill>
                  </a:rPr>
                  <a:t>)</a:t>
                </a:r>
                <a:r>
                  <a:rPr lang="en-US" sz="2000" dirty="0">
                    <a:solidFill>
                      <a:schemeClr val="tx1"/>
                    </a:solidFill>
                  </a:rPr>
                  <a:t>.</a:t>
                </a:r>
              </a:p>
            </p:txBody>
          </p:sp>
        </mc:Choice>
        <mc:Fallback xmlns:mv="urn:schemas-microsoft-com:mac:vml" xmlns="">
          <p:sp>
            <p:nvSpPr>
              <p:cNvPr id="144" name="Rectangle 143"/>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graphicFrame>
        <p:nvGraphicFramePr>
          <p:cNvPr id="145" name="Table 144"/>
          <p:cNvGraphicFramePr>
            <a:graphicFrameLocks noGrp="1"/>
          </p:cNvGraphicFramePr>
          <p:nvPr>
            <p:extLst>
              <p:ext uri="{D42A27DB-BD31-4B8C-83A1-F6EECF244321}">
                <p14:modId xmlns:p14="http://schemas.microsoft.com/office/powerpoint/2010/main" val="2471922339"/>
              </p:ext>
            </p:extLst>
          </p:nvPr>
        </p:nvGraphicFramePr>
        <p:xfrm>
          <a:off x="387568" y="4537759"/>
          <a:ext cx="3788779" cy="1163320"/>
        </p:xfrm>
        <a:graphic>
          <a:graphicData uri="http://schemas.openxmlformats.org/drawingml/2006/table">
            <a:tbl>
              <a:tblPr firstRow="1" bandRow="1">
                <a:tableStyleId>{5C22544A-7EE6-4342-B048-85BDC9FD1C3A}</a:tableStyleId>
              </a:tblPr>
              <a:tblGrid>
                <a:gridCol w="1467615"/>
                <a:gridCol w="2321164"/>
              </a:tblGrid>
              <a:tr h="370840">
                <a:tc>
                  <a:txBody>
                    <a:bodyPr/>
                    <a:lstStyle/>
                    <a:p>
                      <a:r>
                        <a:rPr lang="en-US" dirty="0" smtClean="0"/>
                        <a:t>Query Tuple</a:t>
                      </a:r>
                      <a:endParaRPr lang="en-US" dirty="0"/>
                    </a:p>
                  </a:txBody>
                  <a:tcPr/>
                </a:tc>
                <a:tc>
                  <a:txBody>
                    <a:bodyPr/>
                    <a:lstStyle/>
                    <a:p>
                      <a:pPr algn="ctr"/>
                      <a:r>
                        <a:rPr lang="en-US" dirty="0" smtClean="0"/>
                        <a:t>Original Query</a:t>
                      </a:r>
                      <a:endParaRPr lang="en-US" dirty="0"/>
                    </a:p>
                  </a:txBody>
                  <a:tcPr/>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0070C0"/>
                          </a:solidFill>
                          <a:latin typeface="Courier New" panose="02070309020205020404" pitchFamily="49" charset="0"/>
                          <a:cs typeface="Courier New" panose="02070309020205020404" pitchFamily="49" charset="0"/>
                        </a:rPr>
                        <a:t>v6</a:t>
                      </a:r>
                      <a:r>
                        <a:rPr lang="en-US" sz="1800" dirty="0" smtClean="0">
                          <a:latin typeface="Courier New" panose="02070309020205020404" pitchFamily="49" charset="0"/>
                          <a:cs typeface="Courier New" panose="02070309020205020404" pitchFamily="49" charset="0"/>
                        </a:rPr>
                        <a:t>!=</a:t>
                      </a:r>
                      <a:r>
                        <a:rPr lang="en-US" sz="1800" baseline="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dirty="0" smtClean="0">
                          <a:latin typeface="Courier New" panose="02070309020205020404" pitchFamily="49" charset="0"/>
                          <a:cs typeface="Courier New" panose="02070309020205020404" pitchFamily="49" charset="0"/>
                        </a:rPr>
                        <a:t>assert</a:t>
                      </a:r>
                      <a:r>
                        <a:rPr lang="en-US" sz="1800" dirty="0" smtClean="0">
                          <a:latin typeface="Courier New" panose="02070309020205020404" pitchFamily="49" charset="0"/>
                          <a:cs typeface="Courier New" panose="02070309020205020404" pitchFamily="49" charset="0"/>
                        </a:rPr>
                        <a:t>(</a:t>
                      </a:r>
                      <a:r>
                        <a:rPr lang="en-US" sz="1800" dirty="0" smtClean="0">
                          <a:solidFill>
                            <a:srgbClr val="FF0000"/>
                          </a:solidFill>
                          <a:latin typeface="Courier New" panose="02070309020205020404" pitchFamily="49" charset="0"/>
                          <a:cs typeface="Courier New" panose="02070309020205020404" pitchFamily="49" charset="0"/>
                        </a:rPr>
                        <a:t>v3</a:t>
                      </a:r>
                      <a:r>
                        <a:rPr lang="en-US" sz="1800" dirty="0" smtClean="0">
                          <a:latin typeface="Courier New" panose="02070309020205020404" pitchFamily="49" charset="0"/>
                          <a:cs typeface="Courier New" panose="02070309020205020404" pitchFamily="49" charset="0"/>
                        </a:rPr>
                        <a:t>!= </a:t>
                      </a:r>
                      <a:r>
                        <a:rPr lang="en-US" sz="1800" dirty="0" smtClean="0">
                          <a:solidFill>
                            <a:srgbClr val="FF0000"/>
                          </a:solidFill>
                          <a:latin typeface="Courier New" panose="02070309020205020404" pitchFamily="49" charset="0"/>
                          <a:cs typeface="Courier New" panose="02070309020205020404" pitchFamily="49" charset="0"/>
                        </a:rPr>
                        <a:t>v1</a:t>
                      </a:r>
                      <a:r>
                        <a:rPr lang="en-US" sz="1800" dirty="0" smtClean="0">
                          <a:latin typeface="Courier New" panose="02070309020205020404" pitchFamily="49" charset="0"/>
                          <a:cs typeface="Courier New" panose="02070309020205020404" pitchFamily="49" charset="0"/>
                        </a:rPr>
                        <a:t>)</a:t>
                      </a:r>
                      <a:endParaRPr lang="en-US" sz="1800" dirty="0" smtClean="0"/>
                    </a:p>
                  </a:txBody>
                  <a:tcPr/>
                </a:tc>
              </a:tr>
            </a:tbl>
          </a:graphicData>
        </a:graphic>
      </p:graphicFrame>
      <p:sp>
        <p:nvSpPr>
          <p:cNvPr id="7" name="Rectangle 6"/>
          <p:cNvSpPr/>
          <p:nvPr/>
        </p:nvSpPr>
        <p:spPr>
          <a:xfrm>
            <a:off x="4597763" y="5865783"/>
            <a:ext cx="3871152" cy="3966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solidFill>
              </a:rPr>
              <a:t>16 possible abstractions in total</a:t>
            </a:r>
            <a:endParaRPr lang="en-US" sz="2000" b="1" dirty="0">
              <a:solidFill>
                <a:schemeClr val="tx1"/>
              </a:solidFill>
            </a:endParaRPr>
          </a:p>
        </p:txBody>
      </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60</a:t>
            </a:fld>
            <a:endParaRPr lang="en-US" dirty="0"/>
          </a:p>
        </p:txBody>
      </p:sp>
      <p:sp>
        <p:nvSpPr>
          <p:cNvPr id="59" name="Footer Placeholder 58"/>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874948499"/>
      </p:ext>
    </p:extLst>
  </p:cSld>
  <p:clrMapOvr>
    <a:masterClrMapping/>
  </p:clrMapOvr>
  <mc:AlternateContent xmlns:mc="http://schemas.openxmlformats.org/markup-compatibility/2006" xmlns:p14="http://schemas.microsoft.com/office/powerpoint/2010/main">
    <mc:Choice Requires="p14">
      <p:transition spd="slow" p14:dur="2000" advTm="149089"/>
    </mc:Choice>
    <mc:Fallback xmlns:mv="urn:schemas-microsoft-com:mac:vml" xmlns="">
      <mp:transition xmlns:mp="http://schemas.microsoft.com/office/mac/powerpoint/2008/main" spd="slow" advTm="14908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 grpId="0" animBg="1"/>
      <p:bldP spid="143" grpId="0" animBg="1"/>
      <p:bldP spid="144"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Desired Result</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4" name="Oval 103"/>
          <p:cNvSpPr/>
          <p:nvPr/>
        </p:nvSpPr>
        <p:spPr>
          <a:xfrm>
            <a:off x="472507" y="2012235"/>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6’</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sp>
        <p:nvSpPr>
          <p:cNvPr id="108" name="Oval 107"/>
          <p:cNvSpPr/>
          <p:nvPr/>
        </p:nvSpPr>
        <p:spPr>
          <a:xfrm>
            <a:off x="472507" y="3203372"/>
            <a:ext cx="368614" cy="372230"/>
          </a:xfrm>
          <a:prstGeom prst="ellipse">
            <a:avLst/>
          </a:prstGeom>
          <a:ln>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t>7’</a:t>
            </a:r>
            <a:endParaRPr lang="en-US" dirty="0"/>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grpSp>
        <p:nvGrpSpPr>
          <p:cNvPr id="10" name="Group 9"/>
          <p:cNvGrpSpPr/>
          <p:nvPr/>
        </p:nvGrpSpPr>
        <p:grpSpPr>
          <a:xfrm>
            <a:off x="1598093" y="1784016"/>
            <a:ext cx="2560564" cy="2057028"/>
            <a:chOff x="1598093" y="1784016"/>
            <a:chExt cx="2560564" cy="2057028"/>
          </a:xfrm>
        </p:grpSpPr>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t>a</a:t>
            </a:r>
            <a:r>
              <a:rPr lang="en-US" baseline="-25000" dirty="0" smtClean="0"/>
              <a:t>1</a:t>
            </a:r>
            <a:endParaRPr lang="en-US" dirty="0"/>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t>c</a:t>
            </a:r>
            <a:r>
              <a:rPr lang="en-US" baseline="-25000" dirty="0" smtClean="0"/>
              <a:t>1</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grpSp>
        <p:nvGrpSpPr>
          <p:cNvPr id="11" name="Group 10"/>
          <p:cNvGrpSpPr/>
          <p:nvPr/>
        </p:nvGrpSpPr>
        <p:grpSpPr>
          <a:xfrm>
            <a:off x="1799521" y="1549516"/>
            <a:ext cx="2137967" cy="2401951"/>
            <a:chOff x="1799521" y="1549516"/>
            <a:chExt cx="2137967" cy="2401951"/>
          </a:xfrm>
        </p:grpSpPr>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0</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sp>
        <p:nvSpPr>
          <p:cNvPr id="142" name="TextBox 141"/>
          <p:cNvSpPr txBox="1"/>
          <p:nvPr/>
        </p:nvSpPr>
        <p:spPr>
          <a:xfrm>
            <a:off x="4264278" y="4158762"/>
            <a:ext cx="4554407" cy="1631216"/>
          </a:xfrm>
          <a:prstGeom prst="rect">
            <a:avLst/>
          </a:prstGeom>
          <a:noFill/>
          <a:ln>
            <a:solidFill>
              <a:schemeClr val="tx1"/>
            </a:solidFill>
          </a:ln>
        </p:spPr>
        <p:txBody>
          <a:bodyPr wrap="square" rtlCol="0">
            <a:spAutoFit/>
          </a:bodyPr>
          <a:lstStyle/>
          <a:p>
            <a:r>
              <a:rPr lang="en-US" sz="2000" b="1" dirty="0" smtClean="0"/>
              <a:t>Input tuples:</a:t>
            </a:r>
          </a:p>
          <a:p>
            <a:r>
              <a:rPr lang="en-US" sz="2000" dirty="0"/>
              <a:t>edge(0, 6, a</a:t>
            </a:r>
            <a:r>
              <a:rPr lang="en-US" sz="2000" baseline="-25000" dirty="0"/>
              <a:t>0</a:t>
            </a:r>
            <a:r>
              <a:rPr lang="en-US" sz="2000" dirty="0"/>
              <a:t>), edge(0, 6’, a</a:t>
            </a:r>
            <a:r>
              <a:rPr lang="en-US" sz="2000" baseline="-25000" dirty="0"/>
              <a:t>1</a:t>
            </a:r>
            <a:r>
              <a:rPr lang="en-US" sz="2000" dirty="0"/>
              <a:t>), edge(3, 6, b</a:t>
            </a:r>
            <a:r>
              <a:rPr lang="en-US" sz="2000" baseline="-25000" dirty="0"/>
              <a:t>0</a:t>
            </a:r>
            <a:r>
              <a:rPr lang="en-US" sz="2000" dirty="0"/>
              <a:t>),</a:t>
            </a:r>
            <a:endParaRPr lang="en-US" sz="2000" dirty="0" smtClean="0"/>
          </a:p>
          <a:p>
            <a:pPr algn="ctr"/>
            <a:r>
              <a:rPr lang="en-US" sz="2000" dirty="0" smtClean="0"/>
              <a:t>…</a:t>
            </a:r>
          </a:p>
          <a:p>
            <a:endParaRPr lang="en-US" sz="2000" dirty="0">
              <a:solidFill>
                <a:schemeClr val="bg1">
                  <a:lumMod val="85000"/>
                </a:schemeClr>
              </a:solidFill>
            </a:endParaRPr>
          </a:p>
          <a:p>
            <a:endParaRPr lang="en-US" sz="2000" dirty="0" smtClean="0">
              <a:solidFill>
                <a:schemeClr val="bg1">
                  <a:lumMod val="85000"/>
                </a:schemeClr>
              </a:solidFill>
            </a:endParaRPr>
          </a:p>
        </p:txBody>
      </p:sp>
      <p:sp>
        <p:nvSpPr>
          <p:cNvPr id="143" name="Rectangle 142"/>
          <p:cNvSpPr/>
          <p:nvPr/>
        </p:nvSpPr>
        <p:spPr>
          <a:xfrm>
            <a:off x="8018586" y="3692096"/>
            <a:ext cx="641838" cy="338213"/>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9" name="Table 58"/>
          <p:cNvGraphicFramePr>
            <a:graphicFrameLocks noGrp="1"/>
          </p:cNvGraphicFramePr>
          <p:nvPr>
            <p:extLst>
              <p:ext uri="{D42A27DB-BD31-4B8C-83A1-F6EECF244321}">
                <p14:modId xmlns:p14="http://schemas.microsoft.com/office/powerpoint/2010/main" val="1665524451"/>
              </p:ext>
            </p:extLst>
          </p:nvPr>
        </p:nvGraphicFramePr>
        <p:xfrm>
          <a:off x="387568" y="4537759"/>
          <a:ext cx="3788778" cy="1163320"/>
        </p:xfrm>
        <a:graphic>
          <a:graphicData uri="http://schemas.openxmlformats.org/drawingml/2006/table">
            <a:tbl>
              <a:tblPr firstRow="1" bandRow="1">
                <a:tableStyleId>{5C22544A-7EE6-4342-B048-85BDC9FD1C3A}</a:tableStyleId>
              </a:tblPr>
              <a:tblGrid>
                <a:gridCol w="1467615"/>
                <a:gridCol w="2321163"/>
              </a:tblGrid>
              <a:tr h="370840">
                <a:tc>
                  <a:txBody>
                    <a:bodyPr/>
                    <a:lstStyle/>
                    <a:p>
                      <a:pPr algn="ctr"/>
                      <a:r>
                        <a:rPr lang="en-US" dirty="0" smtClean="0"/>
                        <a:t> Query</a:t>
                      </a:r>
                      <a:endParaRPr lang="en-US" dirty="0"/>
                    </a:p>
                  </a:txBody>
                  <a:tcPr/>
                </a:tc>
                <a:tc>
                  <a:txBody>
                    <a:bodyPr/>
                    <a:lstStyle/>
                    <a:p>
                      <a:pPr algn="ctr"/>
                      <a:r>
                        <a:rPr lang="en-US" dirty="0" smtClean="0"/>
                        <a:t>Answer</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r>
                        <a:rPr lang="en-US" sz="2000" dirty="0" smtClean="0">
                          <a:solidFill>
                            <a:srgbClr val="FF0000"/>
                          </a:solidFill>
                        </a:rPr>
                        <a:t>a</a:t>
                      </a:r>
                      <a:r>
                        <a:rPr lang="en-US" sz="2000" baseline="-25000" dirty="0" smtClean="0">
                          <a:solidFill>
                            <a:srgbClr val="FF0000"/>
                          </a:solidFill>
                        </a:rPr>
                        <a:t>1</a:t>
                      </a:r>
                      <a:r>
                        <a:rPr lang="en-US" sz="2000" baseline="0" dirty="0" smtClean="0">
                          <a:solidFill>
                            <a:srgbClr val="00B050"/>
                          </a:solidFill>
                        </a:rPr>
                        <a:t>b</a:t>
                      </a:r>
                      <a:r>
                        <a:rPr lang="en-US" sz="2000" baseline="-25000" dirty="0" smtClean="0">
                          <a:solidFill>
                            <a:srgbClr val="00B050"/>
                          </a:solidFill>
                        </a:rPr>
                        <a:t>0</a:t>
                      </a:r>
                      <a:r>
                        <a:rPr lang="en-US" sz="2000" baseline="0" dirty="0" smtClean="0">
                          <a:solidFill>
                            <a:srgbClr val="FF0000"/>
                          </a:solidFill>
                        </a:rPr>
                        <a:t>c</a:t>
                      </a:r>
                      <a:r>
                        <a:rPr lang="en-US" sz="2000" baseline="-25000" dirty="0" smtClean="0">
                          <a:solidFill>
                            <a:srgbClr val="FF0000"/>
                          </a:solidFill>
                        </a:rPr>
                        <a:t>1</a:t>
                      </a:r>
                      <a:r>
                        <a:rPr lang="en-US" sz="2000" baseline="0" dirty="0" smtClean="0">
                          <a:solidFill>
                            <a:srgbClr val="00B050"/>
                          </a:solidFill>
                        </a:rPr>
                        <a:t>d</a:t>
                      </a:r>
                      <a:r>
                        <a:rPr lang="en-US" sz="2000" baseline="-25000" dirty="0" smtClean="0">
                          <a:solidFill>
                            <a:srgbClr val="00B050"/>
                          </a:solidFill>
                        </a:rPr>
                        <a:t>0</a:t>
                      </a:r>
                      <a:endParaRPr lang="en-US" sz="2000" dirty="0">
                        <a:solidFill>
                          <a:srgbClr val="00B050"/>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Impossibility</a:t>
                      </a:r>
                    </a:p>
                  </a:txBody>
                  <a:tcPr/>
                </a:tc>
              </a:tr>
            </a:tbl>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91259" y="5401045"/>
            <a:ext cx="207295" cy="20729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61115" y="5024331"/>
            <a:ext cx="275885" cy="206914"/>
          </a:xfrm>
          <a:prstGeom prst="rect">
            <a:avLst/>
          </a:prstGeom>
        </p:spPr>
      </p:pic>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lumMod val="85000"/>
                      </a:schemeClr>
                    </a:solidFill>
                  </a:rPr>
                  <a:t>abs(a</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xmlns="" xmlns:mv="urn:schemas-microsoft-com:mac:vml">
                    <m:r>
                      <a:rPr lang="en-US" sz="2000" i="1" smtClean="0">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abs(a</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smtClean="0">
                    <a:solidFill>
                      <a:schemeClr val="bg1">
                        <a:lumMod val="85000"/>
                      </a:schemeClr>
                    </a:solidFill>
                  </a:rPr>
                  <a:t>abs(b</a:t>
                </a:r>
                <a:r>
                  <a:rPr lang="en-US" sz="2000" baseline="-25000" dirty="0" smtClean="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chemeClr val="bg1">
                        <a:lumMod val="85000"/>
                      </a:schemeClr>
                    </a:solidFill>
                  </a:rPr>
                  <a:t>abs(c</a:t>
                </a:r>
                <a:r>
                  <a:rPr lang="en-US" sz="2000" baseline="-25000" dirty="0">
                    <a:solidFill>
                      <a:schemeClr val="bg1">
                        <a:lumMod val="85000"/>
                      </a:schemeClr>
                    </a:solidFill>
                  </a:rPr>
                  <a:t>0</a:t>
                </a:r>
                <a:r>
                  <a:rPr lang="en-US" sz="2000" dirty="0">
                    <a:solidFill>
                      <a:schemeClr val="bg1">
                        <a:lumMod val="85000"/>
                      </a:schemeClr>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rgbClr val="FF0000"/>
                    </a:solidFill>
                  </a:rPr>
                  <a:t>abs(c</a:t>
                </a:r>
                <a:r>
                  <a:rPr lang="en-US" sz="2000" baseline="-25000" dirty="0">
                    <a:solidFill>
                      <a:srgbClr val="FF0000"/>
                    </a:solidFill>
                  </a:rPr>
                  <a:t>1</a:t>
                </a:r>
                <a:r>
                  <a:rPr lang="en-US" sz="2000" dirty="0">
                    <a:solidFill>
                      <a:srgbClr val="FF0000"/>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mv="urn:schemas-microsoft-com:mac:vml"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5"/>
                <a:stretch>
                  <a:fillRect l="-1386" t="-6250" r="-867" b="-17857"/>
                </a:stretch>
              </a:blipFill>
              <a:ln>
                <a:solidFill>
                  <a:srgbClr val="0070C0"/>
                </a:solidFill>
              </a:ln>
            </p:spPr>
            <p:txBody>
              <a:bodyPr/>
              <a:lstStyle/>
              <a:p>
                <a:r>
                  <a:rPr lang="en-US">
                    <a:noFill/>
                  </a:rPr>
                  <a:t> </a:t>
                </a:r>
              </a:p>
            </p:txBody>
          </p:sp>
        </mc:Fallback>
      </mc:AlternateContent>
      <p:sp>
        <p:nvSpPr>
          <p:cNvPr id="60" name="TextBox 59"/>
          <p:cNvSpPr txBox="1"/>
          <p:nvPr/>
        </p:nvSpPr>
        <p:spPr>
          <a:xfrm>
            <a:off x="4264278" y="1510258"/>
            <a:ext cx="4554407" cy="2554545"/>
          </a:xfrm>
          <a:prstGeom prst="rect">
            <a:avLst/>
          </a:prstGeom>
          <a:noFill/>
          <a:ln>
            <a:solidFill>
              <a:schemeClr val="tx1"/>
            </a:solidFill>
          </a:ln>
        </p:spPr>
        <p:txBody>
          <a:bodyPr wrap="square" rtlCol="0">
            <a:spAutoFit/>
          </a:bodyPr>
          <a:lstStyle/>
          <a:p>
            <a:r>
              <a:rPr lang="en-US" sz="2000" b="1" dirty="0" smtClean="0"/>
              <a:t>Input relations: </a:t>
            </a:r>
          </a:p>
          <a:p>
            <a:r>
              <a:rPr lang="en-US" sz="2000" dirty="0" smtClean="0"/>
              <a:t>     edge(</a:t>
            </a:r>
            <a:r>
              <a:rPr lang="en-US" sz="2000" dirty="0" err="1" smtClean="0"/>
              <a:t>i</a:t>
            </a:r>
            <a:r>
              <a:rPr lang="en-US" sz="2000" dirty="0" smtClean="0"/>
              <a:t>, j, n), abs(n)</a:t>
            </a:r>
          </a:p>
          <a:p>
            <a:endParaRPr lang="en-US" sz="1000" dirty="0" smtClean="0"/>
          </a:p>
          <a:p>
            <a:r>
              <a:rPr lang="en-US" sz="2000" b="1" dirty="0" smtClean="0"/>
              <a:t>Output relations: </a:t>
            </a:r>
          </a:p>
          <a:p>
            <a:r>
              <a:rPr lang="en-US" sz="2000" dirty="0" smtClean="0"/>
              <a:t>     path(</a:t>
            </a:r>
            <a:r>
              <a:rPr lang="en-US" sz="2000" dirty="0" err="1" smtClean="0"/>
              <a:t>i</a:t>
            </a:r>
            <a:r>
              <a:rPr lang="en-US" sz="2000" dirty="0" smtClean="0"/>
              <a:t>, j)</a:t>
            </a:r>
          </a:p>
          <a:p>
            <a:endParaRPr lang="en-US" sz="1000" dirty="0" smtClean="0"/>
          </a:p>
          <a:p>
            <a:r>
              <a:rPr lang="en-US" sz="2000" b="1" dirty="0" smtClean="0"/>
              <a:t>Rules: </a:t>
            </a:r>
          </a:p>
          <a:p>
            <a:r>
              <a:rPr lang="en-US" sz="2000" dirty="0" smtClean="0">
                <a:solidFill>
                  <a:schemeClr val="bg1"/>
                </a:solidFill>
              </a:rPr>
              <a:t>(1) </a:t>
            </a:r>
            <a:r>
              <a:rPr lang="en-US" sz="2000" dirty="0" smtClean="0"/>
              <a:t>path(</a:t>
            </a:r>
            <a:r>
              <a:rPr lang="en-US" sz="2000" dirty="0" err="1" smtClean="0"/>
              <a:t>i</a:t>
            </a:r>
            <a:r>
              <a:rPr lang="en-US" sz="2000" dirty="0" smtClean="0"/>
              <a:t>, </a:t>
            </a:r>
            <a:r>
              <a:rPr lang="en-US" sz="2000" dirty="0" err="1" smtClean="0"/>
              <a:t>i</a:t>
            </a:r>
            <a:r>
              <a:rPr lang="en-US" sz="2000" dirty="0" smtClean="0"/>
              <a:t>).</a:t>
            </a:r>
          </a:p>
          <a:p>
            <a:r>
              <a:rPr lang="en-US" sz="2000" dirty="0" smtClean="0">
                <a:solidFill>
                  <a:schemeClr val="bg1"/>
                </a:solidFill>
              </a:rPr>
              <a:t>(2) </a:t>
            </a:r>
            <a:r>
              <a:rPr lang="en-US" sz="2000" dirty="0" smtClean="0"/>
              <a:t>path(</a:t>
            </a:r>
            <a:r>
              <a:rPr lang="en-US" sz="2000" dirty="0" err="1" smtClean="0"/>
              <a:t>i</a:t>
            </a:r>
            <a:r>
              <a:rPr lang="en-US" sz="2000" dirty="0" smtClean="0"/>
              <a:t>, j) :- path(</a:t>
            </a:r>
            <a:r>
              <a:rPr lang="en-US" sz="2000" dirty="0" err="1" smtClean="0"/>
              <a:t>i</a:t>
            </a:r>
            <a:r>
              <a:rPr lang="en-US" sz="2000" dirty="0" smtClean="0"/>
              <a:t>, k), edge(k, j, n), abs(n</a:t>
            </a:r>
            <a:r>
              <a:rPr lang="en-US" dirty="0" smtClean="0"/>
              <a:t>).</a:t>
            </a:r>
            <a:endParaRPr lang="en-US" dirty="0"/>
          </a:p>
        </p:txBody>
      </p:sp>
      <p:sp>
        <p:nvSpPr>
          <p:cNvPr id="61" name="Date Placeholder 60"/>
          <p:cNvSpPr>
            <a:spLocks noGrp="1"/>
          </p:cNvSpPr>
          <p:nvPr>
            <p:ph type="dt" sz="half" idx="10"/>
          </p:nvPr>
        </p:nvSpPr>
        <p:spPr/>
        <p:txBody>
          <a:bodyPr/>
          <a:lstStyle/>
          <a:p>
            <a:r>
              <a:rPr lang="en-US" smtClean="0"/>
              <a:t>6/12/2014</a:t>
            </a:r>
            <a:endParaRPr lang="en-US" dirty="0"/>
          </a:p>
        </p:txBody>
      </p:sp>
      <p:sp>
        <p:nvSpPr>
          <p:cNvPr id="62" name="Slide Number Placeholder 61"/>
          <p:cNvSpPr>
            <a:spLocks noGrp="1"/>
          </p:cNvSpPr>
          <p:nvPr>
            <p:ph type="sldNum" sz="quarter" idx="12"/>
          </p:nvPr>
        </p:nvSpPr>
        <p:spPr/>
        <p:txBody>
          <a:bodyPr/>
          <a:lstStyle/>
          <a:p>
            <a:fld id="{1F7DF5D7-FF41-4BF6-8958-28DFF1DB182D}" type="slidenum">
              <a:rPr lang="en-US" smtClean="0"/>
              <a:pPr/>
              <a:t>61</a:t>
            </a:fld>
            <a:endParaRPr lang="en-US" dirty="0"/>
          </a:p>
        </p:txBody>
      </p:sp>
      <p:sp>
        <p:nvSpPr>
          <p:cNvPr id="63" name="Footer Placeholder 62"/>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299243963"/>
      </p:ext>
    </p:extLst>
  </p:cSld>
  <p:clrMapOvr>
    <a:masterClrMapping/>
  </p:clrMapOvr>
  <mc:AlternateContent xmlns:mc="http://schemas.openxmlformats.org/markup-compatibility/2006" xmlns:p14="http://schemas.microsoft.com/office/powerpoint/2010/main">
    <mc:Choice Requires="p14">
      <p:transition spd="slow" p14:dur="2000" advTm="36275"/>
    </mc:Choice>
    <mc:Fallback xmlns:mv="urn:schemas-microsoft-com:mac:vml" xmlns="">
      <mp:transition xmlns:mp="http://schemas.microsoft.com/office/mac/powerpoint/2008/main" spd="slow" advTm="36275"/>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p:graphicFrame>
        <p:nvGraphicFramePr>
          <p:cNvPr id="59" name="Table 58"/>
          <p:cNvGraphicFramePr>
            <a:graphicFrameLocks noGrp="1"/>
          </p:cNvGraphicFramePr>
          <p:nvPr>
            <p:extLst>
              <p:ext uri="{D42A27DB-BD31-4B8C-83A1-F6EECF244321}">
                <p14:modId xmlns:p14="http://schemas.microsoft.com/office/powerpoint/2010/main" val="697493681"/>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mv="urn:schemas-microsoft-com:mac:vml"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4"/>
                <a:stretch>
                  <a:fillRect l="-1386" t="-6250" r="-867" b="-17857"/>
                </a:stretch>
              </a:blipFill>
              <a:ln>
                <a:solidFill>
                  <a:srgbClr val="0070C0"/>
                </a:solidFill>
              </a:ln>
            </p:spPr>
            <p:txBody>
              <a:bodyPr/>
              <a:lstStyle/>
              <a:p>
                <a:r>
                  <a:rPr lang="en-US">
                    <a:noFill/>
                  </a:rPr>
                  <a:t> </a:t>
                </a:r>
              </a:p>
            </p:txBody>
          </p:sp>
        </mc:Fallback>
      </mc:AlternateContent>
      <p:sp>
        <p:nvSpPr>
          <p:cNvPr id="61" name="TextBox 60"/>
          <p:cNvSpPr txBox="1"/>
          <p:nvPr/>
        </p:nvSpPr>
        <p:spPr>
          <a:xfrm>
            <a:off x="4264278" y="1510258"/>
            <a:ext cx="4554407" cy="2862322"/>
          </a:xfrm>
          <a:prstGeom prst="rect">
            <a:avLst/>
          </a:prstGeom>
          <a:noFill/>
          <a:ln>
            <a:solidFill>
              <a:schemeClr val="tx1"/>
            </a:solidFill>
          </a:ln>
        </p:spPr>
        <p:txBody>
          <a:bodyPr wrap="square" rIns="0" rtlCol="0">
            <a:spAutoFit/>
          </a:bodyPr>
          <a:lstStyle/>
          <a:p>
            <a:r>
              <a:rPr lang="en-US" sz="2000" dirty="0" smtClean="0"/>
              <a:t>path</a:t>
            </a:r>
            <a:r>
              <a:rPr lang="en-US" dirty="0" smtClean="0"/>
              <a:t>(0, 0).</a:t>
            </a:r>
          </a:p>
          <a:p>
            <a:r>
              <a:rPr lang="en-US" sz="2000" dirty="0" smtClean="0"/>
              <a:t>path(0, 6) :- path(0, 0), edge(0, 6, a</a:t>
            </a:r>
            <a:r>
              <a:rPr lang="en-US" sz="2000" baseline="-25000" dirty="0" smtClean="0"/>
              <a:t>0</a:t>
            </a:r>
            <a:r>
              <a:rPr lang="en-US" sz="2000" dirty="0" smtClean="0"/>
              <a:t>), </a:t>
            </a:r>
            <a:r>
              <a:rPr lang="en-US" sz="2000" dirty="0" smtClean="0">
                <a:solidFill>
                  <a:srgbClr val="00B050"/>
                </a:solidFill>
              </a:rPr>
              <a:t>abs(</a:t>
            </a:r>
            <a:r>
              <a:rPr lang="en-US" sz="2000" dirty="0">
                <a:solidFill>
                  <a:srgbClr val="00B050"/>
                </a:solidFill>
              </a:rPr>
              <a:t>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1) </a:t>
            </a:r>
            <a:r>
              <a:rPr lang="en-US" sz="2000" dirty="0"/>
              <a:t>:- path(0, </a:t>
            </a:r>
            <a:r>
              <a:rPr lang="en-US" sz="2000" dirty="0" smtClean="0"/>
              <a:t>6), edge(6, 1, </a:t>
            </a:r>
            <a:r>
              <a:rPr lang="en-US" sz="2000" dirty="0"/>
              <a:t>a</a:t>
            </a:r>
            <a:r>
              <a:rPr lang="en-US" sz="2000" baseline="-25000" dirty="0"/>
              <a:t>0</a:t>
            </a:r>
            <a:r>
              <a:rPr lang="en-US" sz="2000" dirty="0"/>
              <a:t>), </a:t>
            </a:r>
            <a:r>
              <a:rPr lang="en-US" sz="2000" dirty="0">
                <a:solidFill>
                  <a:srgbClr val="00B050"/>
                </a:solidFill>
              </a:rPr>
              <a:t>abs(a</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1), edge(1, 7, c</a:t>
            </a:r>
            <a:r>
              <a:rPr lang="en-US" sz="2000" baseline="-25000" dirty="0" smtClean="0"/>
              <a:t>0</a:t>
            </a:r>
            <a:r>
              <a:rPr lang="en-US" sz="2000" dirty="0"/>
              <a:t>), </a:t>
            </a:r>
            <a:r>
              <a:rPr lang="en-US" sz="2000" dirty="0" smtClean="0">
                <a:solidFill>
                  <a:srgbClr val="00B050"/>
                </a:solidFill>
              </a:rPr>
              <a:t>abs(c</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2) </a:t>
            </a:r>
            <a:r>
              <a:rPr lang="en-US" sz="2000" dirty="0"/>
              <a:t>:- path(0, </a:t>
            </a:r>
            <a:r>
              <a:rPr lang="en-US" sz="2000" dirty="0" smtClean="0"/>
              <a:t>7), edge(7, 2, </a:t>
            </a:r>
            <a:r>
              <a:rPr lang="en-US" sz="2000" dirty="0"/>
              <a:t>c</a:t>
            </a:r>
            <a:r>
              <a:rPr lang="en-US" sz="2000" baseline="-25000" dirty="0"/>
              <a:t>0</a:t>
            </a:r>
            <a:r>
              <a:rPr lang="en-US" sz="2000" dirty="0"/>
              <a:t>), </a:t>
            </a:r>
            <a:r>
              <a:rPr lang="en-US" sz="2000" dirty="0">
                <a:solidFill>
                  <a:srgbClr val="00B050"/>
                </a:solidFill>
              </a:rPr>
              <a:t>abs(c</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path(0, 4) :- path(0, 6), edge(6, 4, b</a:t>
            </a:r>
            <a:r>
              <a:rPr lang="en-US" sz="2000" baseline="-25000" dirty="0" smtClean="0"/>
              <a:t>0</a:t>
            </a:r>
            <a:r>
              <a:rPr lang="en-US" sz="2000" dirty="0"/>
              <a:t>), </a:t>
            </a:r>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r>
              <a:rPr lang="en-US" sz="2000" dirty="0" smtClean="0"/>
              <a:t>.</a:t>
            </a:r>
          </a:p>
          <a:p>
            <a:r>
              <a:rPr lang="en-US" sz="2000" dirty="0"/>
              <a:t>path(0, </a:t>
            </a:r>
            <a:r>
              <a:rPr lang="en-US" sz="2000" dirty="0" smtClean="0"/>
              <a:t>7) </a:t>
            </a:r>
            <a:r>
              <a:rPr lang="en-US" sz="2000" dirty="0"/>
              <a:t>:- path(0, </a:t>
            </a:r>
            <a:r>
              <a:rPr lang="en-US" sz="2000" dirty="0" smtClean="0"/>
              <a:t>4), edge(4, 7, d</a:t>
            </a:r>
            <a:r>
              <a:rPr lang="en-US" sz="2000" baseline="-25000" dirty="0" smtClean="0"/>
              <a:t>0</a:t>
            </a:r>
            <a:r>
              <a:rPr lang="en-US" sz="2000" dirty="0"/>
              <a:t>), </a:t>
            </a:r>
            <a:r>
              <a:rPr lang="en-US" sz="2000" dirty="0" smtClean="0">
                <a:solidFill>
                  <a:srgbClr val="00B050"/>
                </a:solidFill>
              </a:rPr>
              <a:t>abs(d</a:t>
            </a:r>
            <a:r>
              <a:rPr lang="en-US" sz="2000" baseline="-25000" dirty="0" smtClean="0">
                <a:solidFill>
                  <a:srgbClr val="00B050"/>
                </a:solidFill>
              </a:rPr>
              <a:t>0</a:t>
            </a:r>
            <a:r>
              <a:rPr lang="en-US" sz="2000" dirty="0">
                <a:solidFill>
                  <a:srgbClr val="00B050"/>
                </a:solidFill>
              </a:rPr>
              <a:t>)</a:t>
            </a:r>
            <a:r>
              <a:rPr lang="en-US" sz="2000" dirty="0"/>
              <a:t>.</a:t>
            </a:r>
          </a:p>
          <a:p>
            <a:r>
              <a:rPr lang="en-US" sz="2000" dirty="0"/>
              <a:t>path(0, </a:t>
            </a:r>
            <a:r>
              <a:rPr lang="en-US" sz="2000" dirty="0" smtClean="0"/>
              <a:t>5) </a:t>
            </a:r>
            <a:r>
              <a:rPr lang="en-US" sz="2000" dirty="0"/>
              <a:t>:- path(0, </a:t>
            </a:r>
            <a:r>
              <a:rPr lang="en-US" sz="2000" dirty="0" smtClean="0"/>
              <a:t>7), edge(7, </a:t>
            </a:r>
            <a:r>
              <a:rPr lang="en-US" sz="2000" dirty="0"/>
              <a:t>5</a:t>
            </a:r>
            <a:r>
              <a:rPr lang="en-US" sz="2000" dirty="0" smtClean="0"/>
              <a:t>, </a:t>
            </a:r>
            <a:r>
              <a:rPr lang="en-US" sz="2000" dirty="0"/>
              <a:t>d</a:t>
            </a:r>
            <a:r>
              <a:rPr lang="en-US" sz="2000" baseline="-25000" dirty="0"/>
              <a:t>0</a:t>
            </a:r>
            <a:r>
              <a:rPr lang="en-US" sz="2000" dirty="0"/>
              <a:t>), </a:t>
            </a:r>
            <a:r>
              <a:rPr lang="en-US" sz="2000" dirty="0">
                <a:solidFill>
                  <a:srgbClr val="00B050"/>
                </a:solidFill>
              </a:rPr>
              <a:t>abs(d</a:t>
            </a:r>
            <a:r>
              <a:rPr lang="en-US" sz="2000" baseline="-25000" dirty="0">
                <a:solidFill>
                  <a:srgbClr val="00B050"/>
                </a:solidFill>
              </a:rPr>
              <a:t>0</a:t>
            </a:r>
            <a:r>
              <a:rPr lang="en-US" sz="2000" dirty="0" smtClean="0">
                <a:solidFill>
                  <a:srgbClr val="00B050"/>
                </a:solidFill>
              </a:rPr>
              <a:t>)</a:t>
            </a:r>
            <a:r>
              <a:rPr lang="en-US" sz="2000" dirty="0" smtClean="0"/>
              <a:t>.</a:t>
            </a:r>
          </a:p>
          <a:p>
            <a:r>
              <a:rPr lang="en-US" sz="2000" dirty="0" smtClean="0"/>
              <a:t>…</a:t>
            </a:r>
            <a:endParaRPr lang="en-US" sz="2000" dirty="0"/>
          </a:p>
        </p:txBody>
      </p:sp>
      <p:sp>
        <p:nvSpPr>
          <p:cNvPr id="13" name="Rectangle 12"/>
          <p:cNvSpPr/>
          <p:nvPr/>
        </p:nvSpPr>
        <p:spPr>
          <a:xfrm>
            <a:off x="4332617" y="2779856"/>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70C0"/>
              </a:solidFill>
            </a:endParaRPr>
          </a:p>
        </p:txBody>
      </p:sp>
      <p:sp>
        <p:nvSpPr>
          <p:cNvPr id="63" name="Rectangle 62"/>
          <p:cNvSpPr/>
          <p:nvPr/>
        </p:nvSpPr>
        <p:spPr>
          <a:xfrm>
            <a:off x="4332617" y="3693332"/>
            <a:ext cx="964862" cy="342656"/>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62</a:t>
            </a:fld>
            <a:endParaRPr lang="en-US" dirty="0"/>
          </a:p>
        </p:txBody>
      </p:sp>
      <p:sp>
        <p:nvSpPr>
          <p:cNvPr id="60" name="Footer Placeholder 59"/>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599423394"/>
      </p:ext>
    </p:extLst>
  </p:cSld>
  <p:clrMapOvr>
    <a:masterClrMapping/>
  </p:clrMapOvr>
  <mc:AlternateContent xmlns:mc="http://schemas.openxmlformats.org/markup-compatibility/2006" xmlns:p14="http://schemas.microsoft.com/office/powerpoint/2010/main">
    <mc:Choice Requires="p14">
      <p:transition spd="slow" p14:dur="2000" advTm="23820"/>
    </mc:Choice>
    <mc:Fallback xmlns:mv="urn:schemas-microsoft-com:mac:vml" xmlns="">
      <mp:transition xmlns:mp="http://schemas.microsoft.com/office/mac/powerpoint/2008/main" spd="slow" advTm="2382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13" grpId="0" animBg="1"/>
      <p:bldP spid="63"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mv="urn:schemas-microsoft-com:mac:vml"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55" name="Table 154"/>
          <p:cNvGraphicFramePr>
            <a:graphicFrameLocks noGrp="1"/>
          </p:cNvGraphicFramePr>
          <p:nvPr>
            <p:extLst>
              <p:ext uri="{D42A27DB-BD31-4B8C-83A1-F6EECF244321}">
                <p14:modId xmlns:p14="http://schemas.microsoft.com/office/powerpoint/2010/main" val="2055096779"/>
              </p:ext>
            </p:extLst>
          </p:nvPr>
        </p:nvGraphicFramePr>
        <p:xfrm>
          <a:off x="387566" y="4537759"/>
          <a:ext cx="4073902" cy="1163320"/>
        </p:xfrm>
        <a:graphic>
          <a:graphicData uri="http://schemas.openxmlformats.org/drawingml/2006/table">
            <a:tbl>
              <a:tblPr firstRow="1" bandRow="1">
                <a:tableStyleId>{5C22544A-7EE6-4342-B048-85BDC9FD1C3A}</a:tableStyleId>
              </a:tblPr>
              <a:tblGrid>
                <a:gridCol w="1521621"/>
                <a:gridCol w="255228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dirty="0" smtClean="0"/>
                    </a:p>
                  </a:txBody>
                  <a:tcPr/>
                </a:tc>
              </a:tr>
            </a:tbl>
          </a:graphicData>
        </a:graphic>
      </p:graphicFrame>
      <p:sp>
        <p:nvSpPr>
          <p:cNvPr id="56" name="Date Placeholder 55"/>
          <p:cNvSpPr>
            <a:spLocks noGrp="1"/>
          </p:cNvSpPr>
          <p:nvPr>
            <p:ph type="dt" sz="half" idx="10"/>
          </p:nvPr>
        </p:nvSpPr>
        <p:spPr/>
        <p:txBody>
          <a:bodyPr/>
          <a:lstStyle/>
          <a:p>
            <a:r>
              <a:rPr lang="en-US" smtClean="0"/>
              <a:t>6/12/2014</a:t>
            </a:r>
            <a:endParaRPr lang="en-US" dirty="0"/>
          </a:p>
        </p:txBody>
      </p:sp>
      <p:sp>
        <p:nvSpPr>
          <p:cNvPr id="57" name="Slide Number Placeholder 56"/>
          <p:cNvSpPr>
            <a:spLocks noGrp="1"/>
          </p:cNvSpPr>
          <p:nvPr>
            <p:ph type="sldNum" sz="quarter" idx="12"/>
          </p:nvPr>
        </p:nvSpPr>
        <p:spPr/>
        <p:txBody>
          <a:bodyPr/>
          <a:lstStyle/>
          <a:p>
            <a:fld id="{1F7DF5D7-FF41-4BF6-8958-28DFF1DB182D}" type="slidenum">
              <a:rPr lang="en-US" smtClean="0"/>
              <a:pPr/>
              <a:t>63</a:t>
            </a:fld>
            <a:endParaRPr lang="en-US" dirty="0"/>
          </a:p>
        </p:txBody>
      </p:sp>
      <p:sp>
        <p:nvSpPr>
          <p:cNvPr id="58" name="Footer Placeholder 57"/>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098001197"/>
      </p:ext>
    </p:extLst>
  </p:cSld>
  <p:clrMapOvr>
    <a:masterClrMapping/>
  </p:clrMapOvr>
  <mc:AlternateContent xmlns:mc="http://schemas.openxmlformats.org/markup-compatibility/2006" xmlns:p14="http://schemas.microsoft.com/office/powerpoint/2010/main">
    <mc:Choice Requires="p14">
      <p:transition spd="slow" p14:dur="2000" advTm="1601"/>
    </mc:Choice>
    <mc:Fallback xmlns:mv="urn:schemas-microsoft-com:mac:vml" xmlns="">
      <mp:transition xmlns:mp="http://schemas.microsoft.com/office/mac/powerpoint/2008/main" spd="slow" advTm="1601"/>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64</a:t>
            </a:fld>
            <a:endParaRPr lang="en-US" dirty="0"/>
          </a:p>
        </p:txBody>
      </p:sp>
      <p:sp>
        <p:nvSpPr>
          <p:cNvPr id="59" name="Footer Placeholder 5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215469602"/>
      </p:ext>
    </p:extLst>
  </p:cSld>
  <p:clrMapOvr>
    <a:masterClrMapping/>
  </p:clrMapOvr>
  <mc:AlternateContent xmlns:mc="http://schemas.openxmlformats.org/markup-compatibility/2006" xmlns:p14="http://schemas.microsoft.com/office/powerpoint/2010/main">
    <mc:Choice Requires="p14">
      <p:transition spd="slow" p14:dur="2000" advTm="29994"/>
    </mc:Choice>
    <mc:Fallback xmlns:mv="urn:schemas-microsoft-com:mac:vml" xmlns="">
      <mp:transition xmlns:mp="http://schemas.microsoft.com/office/mac/powerpoint/2008/main" spd="slow" advTm="29994"/>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t>edge(7,2,c</a:t>
              </a:r>
              <a:r>
                <a:rPr lang="en-US" sz="2000" baseline="-25000" dirty="0" smtClean="0"/>
                <a:t>0</a:t>
              </a:r>
              <a:r>
                <a:rPr lang="en-US" sz="2000" dirty="0" smtClean="0"/>
                <a:t>)</a:t>
              </a:r>
              <a:endParaRPr lang="en-US" sz="2000" dirty="0"/>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solidFill>
                    <a:schemeClr val="bg1">
                      <a:lumMod val="85000"/>
                    </a:schemeClr>
                  </a:solidFill>
                </a:rPr>
                <a:t>edge(7,5,d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9" name="TextBox 208"/>
            <p:cNvSpPr txBox="1"/>
            <p:nvPr/>
          </p:nvSpPr>
          <p:spPr>
            <a:xfrm>
              <a:off x="3070465" y="5332012"/>
              <a:ext cx="1074333" cy="307777"/>
            </a:xfrm>
            <a:prstGeom prst="rect">
              <a:avLst/>
            </a:prstGeom>
            <a:noFill/>
            <a:ln w="19050">
              <a:solidFill>
                <a:srgbClr val="0070C0"/>
              </a:solidFill>
              <a:prstDash val="solid"/>
            </a:ln>
          </p:spPr>
          <p:txBody>
            <a:bodyPr wrap="none" tIns="0" bIns="0" rtlCol="0" anchor="t" anchorCtr="0">
              <a:spAutoFit/>
            </a:bodyPr>
            <a:lstStyle/>
            <a:p>
              <a:pPr algn="ctr"/>
              <a:r>
                <a:rPr lang="en-US" sz="2000" dirty="0" smtClean="0"/>
                <a:t>path(0,2)</a:t>
              </a:r>
              <a:endParaRPr lang="en-US" sz="2000" dirty="0"/>
            </a:p>
          </p:txBody>
        </p:sp>
        <p:sp>
          <p:nvSpPr>
            <p:cNvPr id="210" name="TextBox 209"/>
            <p:cNvSpPr txBox="1"/>
            <p:nvPr/>
          </p:nvSpPr>
          <p:spPr>
            <a:xfrm>
              <a:off x="4899265" y="5332012"/>
              <a:ext cx="1074333" cy="307777"/>
            </a:xfrm>
            <a:prstGeom prst="rect">
              <a:avLst/>
            </a:prstGeom>
            <a:noFill/>
            <a:ln w="19050">
              <a:solidFill>
                <a:schemeClr val="bg1">
                  <a:lumMod val="85000"/>
                </a:schemeClr>
              </a:solidFill>
            </a:ln>
          </p:spPr>
          <p:txBody>
            <a:bodyPr wrap="none" tIns="0" bIns="0" rtlCol="0" anchor="t" anchorCtr="0">
              <a:spAutoFit/>
            </a:bodyPr>
            <a:lstStyle/>
            <a:p>
              <a:pPr algn="ctr"/>
              <a:r>
                <a:rPr lang="en-US" sz="2000" dirty="0" smtClean="0">
                  <a:solidFill>
                    <a:schemeClr val="bg1">
                      <a:lumMod val="85000"/>
                    </a:schemeClr>
                  </a:solidFill>
                </a:rPr>
                <a:t>path(0,5)</a:t>
              </a:r>
              <a:endParaRPr lang="en-US" sz="2000" dirty="0">
                <a:solidFill>
                  <a:schemeClr val="bg1">
                    <a:lumMod val="85000"/>
                  </a:schemeClr>
                </a:solidFill>
              </a:endParaRPr>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3" name="Straight Connector 242"/>
            <p:cNvCxnSpPr>
              <a:stCxn id="242" idx="2"/>
            </p:cNvCxnSpPr>
            <p:nvPr/>
          </p:nvCxnSpPr>
          <p:spPr>
            <a:xfrm>
              <a:off x="1894580" y="4947374"/>
              <a:ext cx="1707842" cy="133290"/>
            </a:xfrm>
            <a:prstGeom prst="line">
              <a:avLst/>
            </a:prstGeom>
            <a:ln w="19050"/>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gr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65</a:t>
            </a:fld>
            <a:endParaRPr lang="en-US" dirty="0"/>
          </a:p>
        </p:txBody>
      </p:sp>
      <p:sp>
        <p:nvSpPr>
          <p:cNvPr id="59" name="Footer Placeholder 5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630814124"/>
      </p:ext>
    </p:extLst>
  </p:cSld>
  <p:clrMapOvr>
    <a:masterClrMapping/>
  </p:clrMapOvr>
  <mc:AlternateContent xmlns:mc="http://schemas.openxmlformats.org/markup-compatibility/2006" xmlns:p14="http://schemas.microsoft.com/office/powerpoint/2010/main">
    <mc:Choice Requires="p14">
      <p:transition spd="slow" p14:dur="2000" advTm="29994"/>
    </mc:Choice>
    <mc:Fallback xmlns:mv="urn:schemas-microsoft-com:mac:vml" xmlns="">
      <mp:transition xmlns:mp="http://schemas.microsoft.com/office/mac/powerpoint/2008/main" spd="slow" advTm="29994"/>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chemeClr val="bg1">
                      <a:lumMod val="85000"/>
                    </a:schemeClr>
                  </a:solidFill>
                </a:rPr>
                <a:t>abs(d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t>edge(6,1,a</a:t>
              </a:r>
              <a:r>
                <a:rPr lang="en-US" sz="2000" baseline="-25000" dirty="0" smtClean="0"/>
                <a:t>0</a:t>
              </a:r>
              <a:r>
                <a:rPr lang="en-US" sz="2000" dirty="0" smtClean="0"/>
                <a:t>)</a:t>
              </a:r>
              <a:endParaRPr lang="en-US" sz="2000" dirty="0"/>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solidFill>
                    <a:schemeClr val="bg1">
                      <a:lumMod val="85000"/>
                    </a:schemeClr>
                  </a:solidFill>
                </a:rPr>
                <a:t>edge(6,4,b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t>path(0,1)</a:t>
              </a:r>
              <a:endParaRPr lang="en-US" sz="2000" dirty="0"/>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solidFill>
                    <a:schemeClr val="bg1">
                      <a:lumMod val="85000"/>
                    </a:schemeClr>
                  </a:solidFill>
                </a:rPr>
                <a:t>path(0,4)</a:t>
              </a:r>
              <a:endParaRPr lang="en-US" sz="2000" dirty="0">
                <a:solidFill>
                  <a:schemeClr val="bg1">
                    <a:lumMod val="85000"/>
                  </a:schemeClr>
                </a:solidFill>
              </a:endParaRPr>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rgbClr val="00B050"/>
                  </a:solidFill>
                </a:rPr>
                <a:t>abs(c</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t>edge(1,7,c</a:t>
              </a:r>
              <a:r>
                <a:rPr lang="en-US" sz="2000" baseline="-25000" dirty="0" smtClean="0"/>
                <a:t>0</a:t>
              </a:r>
              <a:r>
                <a:rPr lang="en-US" sz="2000" dirty="0" smtClean="0"/>
                <a:t>)</a:t>
              </a:r>
              <a:endParaRPr lang="en-US" sz="2000" dirty="0"/>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solidFill>
                    <a:schemeClr val="bg1">
                      <a:lumMod val="85000"/>
                    </a:schemeClr>
                  </a:solidFill>
                </a:rPr>
                <a:t>edge(4,7,d</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240" name="Straight Connector 239"/>
            <p:cNvCxnSpPr/>
            <p:nvPr/>
          </p:nvCxnSpPr>
          <p:spPr>
            <a:xfrm flipH="1">
              <a:off x="5364345" y="3125690"/>
              <a:ext cx="1470022" cy="26451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chemeClr val="bg1">
                      <a:lumMod val="85000"/>
                    </a:schemeClr>
                  </a:solidFill>
                </a:rPr>
                <a:t>abs(b</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66</a:t>
            </a:fld>
            <a:endParaRPr lang="en-US" dirty="0"/>
          </a:p>
        </p:txBody>
      </p:sp>
      <p:sp>
        <p:nvSpPr>
          <p:cNvPr id="59" name="Footer Placeholder 5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214489319"/>
      </p:ext>
    </p:extLst>
  </p:cSld>
  <p:clrMapOvr>
    <a:masterClrMapping/>
  </p:clrMapOvr>
  <mc:AlternateContent xmlns:mc="http://schemas.openxmlformats.org/markup-compatibility/2006" xmlns:p14="http://schemas.microsoft.com/office/powerpoint/2010/main">
    <mc:Choice Requires="p14">
      <p:transition spd="slow" p14:dur="2000" advTm="29994"/>
    </mc:Choice>
    <mc:Fallback xmlns:mv="urn:schemas-microsoft-com:mac:vml" xmlns="">
      <mp:transition xmlns:mp="http://schemas.microsoft.com/office/mac/powerpoint/2008/main" spd="slow" advTm="29994"/>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grpSp>
        <p:nvGrpSpPr>
          <p:cNvPr id="143" name="Group 142"/>
          <p:cNvGrpSpPr/>
          <p:nvPr/>
        </p:nvGrpSpPr>
        <p:grpSpPr>
          <a:xfrm>
            <a:off x="983982" y="1658596"/>
            <a:ext cx="7196131" cy="3981193"/>
            <a:chOff x="983982" y="1658596"/>
            <a:chExt cx="7196131" cy="3981193"/>
          </a:xfrm>
        </p:grpSpPr>
        <p:sp>
          <p:nvSpPr>
            <p:cNvPr id="144" name="TextBox 143"/>
            <p:cNvSpPr txBox="1"/>
            <p:nvPr/>
          </p:nvSpPr>
          <p:spPr>
            <a:xfrm>
              <a:off x="7307758" y="3517750"/>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cxnSp>
          <p:nvCxnSpPr>
            <p:cNvPr id="145" name="Straight Arrow Connector 144"/>
            <p:cNvCxnSpPr/>
            <p:nvPr/>
          </p:nvCxnSpPr>
          <p:spPr>
            <a:xfrm>
              <a:off x="3105863" y="1658596"/>
              <a:ext cx="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146" name="TextBox 145"/>
            <p:cNvSpPr txBox="1"/>
            <p:nvPr/>
          </p:nvSpPr>
          <p:spPr>
            <a:xfrm>
              <a:off x="4016414" y="2766945"/>
              <a:ext cx="1074333" cy="400110"/>
            </a:xfrm>
            <a:prstGeom prst="rect">
              <a:avLst/>
            </a:prstGeom>
            <a:noFill/>
          </p:spPr>
          <p:txBody>
            <a:bodyPr wrap="none" rtlCol="0">
              <a:spAutoFit/>
            </a:bodyPr>
            <a:lstStyle/>
            <a:p>
              <a:r>
                <a:rPr lang="en-US" sz="2000" dirty="0" smtClean="0"/>
                <a:t>path(0,6)</a:t>
              </a:r>
              <a:endParaRPr lang="en-US" sz="2000" dirty="0"/>
            </a:p>
          </p:txBody>
        </p:sp>
        <p:sp>
          <p:nvSpPr>
            <p:cNvPr id="147" name="TextBox 146"/>
            <p:cNvSpPr txBox="1"/>
            <p:nvPr/>
          </p:nvSpPr>
          <p:spPr>
            <a:xfrm>
              <a:off x="2686776" y="2766867"/>
              <a:ext cx="1334724" cy="400110"/>
            </a:xfrm>
            <a:prstGeom prst="rect">
              <a:avLst/>
            </a:prstGeom>
            <a:noFill/>
          </p:spPr>
          <p:txBody>
            <a:bodyPr wrap="none" rtlCol="0">
              <a:spAutoFit/>
            </a:bodyPr>
            <a:lstStyle/>
            <a:p>
              <a:pPr algn="ctr"/>
              <a:r>
                <a:rPr lang="en-US" sz="2000" dirty="0" smtClean="0">
                  <a:solidFill>
                    <a:schemeClr val="bg1">
                      <a:lumMod val="85000"/>
                    </a:schemeClr>
                  </a:solidFill>
                </a:rPr>
                <a:t>edge(6,1,a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148" name="TextBox 147"/>
            <p:cNvSpPr txBox="1"/>
            <p:nvPr/>
          </p:nvSpPr>
          <p:spPr>
            <a:xfrm>
              <a:off x="5094814" y="2766857"/>
              <a:ext cx="1361975" cy="400110"/>
            </a:xfrm>
            <a:prstGeom prst="rect">
              <a:avLst/>
            </a:prstGeom>
            <a:noFill/>
          </p:spPr>
          <p:txBody>
            <a:bodyPr wrap="none" rtlCol="0">
              <a:spAutoFit/>
            </a:bodyPr>
            <a:lstStyle/>
            <a:p>
              <a:pPr algn="ctr"/>
              <a:r>
                <a:rPr lang="en-US" sz="2000" dirty="0" smtClean="0"/>
                <a:t>edge(6,4,b</a:t>
              </a:r>
              <a:r>
                <a:rPr lang="en-US" sz="2000" baseline="-25000" dirty="0" smtClean="0"/>
                <a:t>0</a:t>
              </a:r>
              <a:r>
                <a:rPr lang="en-US" sz="2000" dirty="0" smtClean="0"/>
                <a:t>)</a:t>
              </a:r>
              <a:endParaRPr lang="en-US" sz="2000" dirty="0"/>
            </a:p>
          </p:txBody>
        </p:sp>
        <p:sp>
          <p:nvSpPr>
            <p:cNvPr id="149" name="TextBox 148"/>
            <p:cNvSpPr txBox="1"/>
            <p:nvPr/>
          </p:nvSpPr>
          <p:spPr>
            <a:xfrm>
              <a:off x="3154747" y="3519138"/>
              <a:ext cx="1074333" cy="400110"/>
            </a:xfrm>
            <a:prstGeom prst="rect">
              <a:avLst/>
            </a:prstGeom>
            <a:noFill/>
          </p:spPr>
          <p:txBody>
            <a:bodyPr wrap="none" rtlCol="0">
              <a:spAutoFit/>
            </a:bodyPr>
            <a:lstStyle/>
            <a:p>
              <a:r>
                <a:rPr lang="en-US" sz="2000" dirty="0" smtClean="0">
                  <a:solidFill>
                    <a:schemeClr val="bg1">
                      <a:lumMod val="85000"/>
                    </a:schemeClr>
                  </a:solidFill>
                </a:rPr>
                <a:t>path(0,1)</a:t>
              </a:r>
              <a:endParaRPr lang="en-US" sz="2000" dirty="0">
                <a:solidFill>
                  <a:schemeClr val="bg1">
                    <a:lumMod val="85000"/>
                  </a:schemeClr>
                </a:solidFill>
              </a:endParaRPr>
            </a:p>
          </p:txBody>
        </p:sp>
        <p:sp>
          <p:nvSpPr>
            <p:cNvPr id="150" name="TextBox 149"/>
            <p:cNvSpPr txBox="1"/>
            <p:nvPr/>
          </p:nvSpPr>
          <p:spPr>
            <a:xfrm>
              <a:off x="4844823" y="3519137"/>
              <a:ext cx="1074333" cy="400110"/>
            </a:xfrm>
            <a:prstGeom prst="rect">
              <a:avLst/>
            </a:prstGeom>
            <a:noFill/>
          </p:spPr>
          <p:txBody>
            <a:bodyPr wrap="none" rtlCol="0">
              <a:spAutoFit/>
            </a:bodyPr>
            <a:lstStyle/>
            <a:p>
              <a:r>
                <a:rPr lang="en-US" sz="2000" dirty="0" smtClean="0"/>
                <a:t>path(0,4)</a:t>
              </a:r>
              <a:endParaRPr lang="en-US" sz="2000" dirty="0"/>
            </a:p>
          </p:txBody>
        </p:sp>
        <p:sp>
          <p:nvSpPr>
            <p:cNvPr id="151" name="TextBox 150"/>
            <p:cNvSpPr txBox="1"/>
            <p:nvPr/>
          </p:nvSpPr>
          <p:spPr>
            <a:xfrm>
              <a:off x="983982" y="3519136"/>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4" name="TextBox 203"/>
            <p:cNvSpPr txBox="1"/>
            <p:nvPr/>
          </p:nvSpPr>
          <p:spPr>
            <a:xfrm>
              <a:off x="1829159" y="3519135"/>
              <a:ext cx="1337930" cy="400110"/>
            </a:xfrm>
            <a:prstGeom prst="rect">
              <a:avLst/>
            </a:prstGeom>
            <a:noFill/>
          </p:spPr>
          <p:txBody>
            <a:bodyPr wrap="none" rtlCol="0">
              <a:spAutoFit/>
            </a:bodyPr>
            <a:lstStyle/>
            <a:p>
              <a:pPr algn="ctr"/>
              <a:r>
                <a:rPr lang="en-US" sz="2000" dirty="0" smtClean="0">
                  <a:solidFill>
                    <a:schemeClr val="bg1">
                      <a:lumMod val="85000"/>
                    </a:schemeClr>
                  </a:solidFill>
                </a:rPr>
                <a:t>edge(1,7,c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5" name="TextBox 204"/>
            <p:cNvSpPr txBox="1"/>
            <p:nvPr/>
          </p:nvSpPr>
          <p:spPr>
            <a:xfrm>
              <a:off x="5925593" y="3518194"/>
              <a:ext cx="1358769" cy="400110"/>
            </a:xfrm>
            <a:prstGeom prst="rect">
              <a:avLst/>
            </a:prstGeom>
            <a:noFill/>
          </p:spPr>
          <p:txBody>
            <a:bodyPr wrap="none" rtlCol="0">
              <a:spAutoFit/>
            </a:bodyPr>
            <a:lstStyle/>
            <a:p>
              <a:pPr algn="ctr"/>
              <a:r>
                <a:rPr lang="en-US" sz="2000" dirty="0" smtClean="0"/>
                <a:t>edge(4,7,d</a:t>
              </a:r>
              <a:r>
                <a:rPr lang="en-US" sz="2000" baseline="-25000" dirty="0" smtClean="0"/>
                <a:t>0</a:t>
              </a:r>
              <a:r>
                <a:rPr lang="en-US" sz="2000" dirty="0" smtClean="0"/>
                <a:t>)</a:t>
              </a:r>
              <a:endParaRPr lang="en-US" sz="2000" dirty="0"/>
            </a:p>
          </p:txBody>
        </p:sp>
        <p:sp>
          <p:nvSpPr>
            <p:cNvPr id="206" name="TextBox 205"/>
            <p:cNvSpPr txBox="1"/>
            <p:nvPr/>
          </p:nvSpPr>
          <p:spPr>
            <a:xfrm>
              <a:off x="4009227" y="4555333"/>
              <a:ext cx="1074333" cy="400110"/>
            </a:xfrm>
            <a:prstGeom prst="rect">
              <a:avLst/>
            </a:prstGeom>
            <a:noFill/>
          </p:spPr>
          <p:txBody>
            <a:bodyPr wrap="none" rtlCol="0">
              <a:spAutoFit/>
            </a:bodyPr>
            <a:lstStyle/>
            <a:p>
              <a:r>
                <a:rPr lang="en-US" sz="2000" dirty="0" smtClean="0"/>
                <a:t>path(0,7)</a:t>
              </a:r>
              <a:endParaRPr lang="en-US" sz="2000" dirty="0"/>
            </a:p>
          </p:txBody>
        </p:sp>
        <p:sp>
          <p:nvSpPr>
            <p:cNvPr id="207" name="TextBox 206"/>
            <p:cNvSpPr txBox="1"/>
            <p:nvPr/>
          </p:nvSpPr>
          <p:spPr>
            <a:xfrm>
              <a:off x="2438157" y="4547264"/>
              <a:ext cx="1337930" cy="400110"/>
            </a:xfrm>
            <a:prstGeom prst="rect">
              <a:avLst/>
            </a:prstGeom>
            <a:noFill/>
          </p:spPr>
          <p:txBody>
            <a:bodyPr wrap="none" rtlCol="0">
              <a:spAutoFit/>
            </a:bodyPr>
            <a:lstStyle/>
            <a:p>
              <a:pPr algn="ctr"/>
              <a:r>
                <a:rPr lang="en-US" sz="2000" dirty="0" smtClean="0">
                  <a:solidFill>
                    <a:schemeClr val="bg1">
                      <a:lumMod val="85000"/>
                    </a:schemeClr>
                  </a:solidFill>
                </a:rPr>
                <a:t>edge(7,2,c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sp>
          <p:nvSpPr>
            <p:cNvPr id="208" name="TextBox 207"/>
            <p:cNvSpPr txBox="1"/>
            <p:nvPr/>
          </p:nvSpPr>
          <p:spPr>
            <a:xfrm>
              <a:off x="5272537" y="4547264"/>
              <a:ext cx="1358770" cy="400110"/>
            </a:xfrm>
            <a:prstGeom prst="rect">
              <a:avLst/>
            </a:prstGeom>
            <a:noFill/>
          </p:spPr>
          <p:txBody>
            <a:bodyPr wrap="none" rtlCol="0">
              <a:spAutoFit/>
            </a:bodyPr>
            <a:lstStyle/>
            <a:p>
              <a:pPr algn="ctr"/>
              <a:r>
                <a:rPr lang="en-US" sz="2000" dirty="0" smtClean="0"/>
                <a:t>edge(7,5,d</a:t>
              </a:r>
              <a:r>
                <a:rPr lang="en-US" sz="2000" baseline="-25000" dirty="0" smtClean="0"/>
                <a:t>0</a:t>
              </a:r>
              <a:r>
                <a:rPr lang="en-US" sz="2000" dirty="0" smtClean="0"/>
                <a:t>)</a:t>
              </a:r>
              <a:endParaRPr lang="en-US" sz="2000" dirty="0"/>
            </a:p>
          </p:txBody>
        </p:sp>
        <p:sp>
          <p:nvSpPr>
            <p:cNvPr id="209" name="TextBox 208"/>
            <p:cNvSpPr txBox="1"/>
            <p:nvPr/>
          </p:nvSpPr>
          <p:spPr>
            <a:xfrm>
              <a:off x="3070465" y="5332012"/>
              <a:ext cx="1074333" cy="307777"/>
            </a:xfrm>
            <a:prstGeom prst="rect">
              <a:avLst/>
            </a:prstGeom>
            <a:noFill/>
            <a:ln w="19050">
              <a:solidFill>
                <a:schemeClr val="bg1">
                  <a:lumMod val="85000"/>
                </a:schemeClr>
              </a:solidFill>
              <a:prstDash val="solid"/>
            </a:ln>
          </p:spPr>
          <p:txBody>
            <a:bodyPr wrap="none" tIns="0" bIns="0" rtlCol="0" anchor="t" anchorCtr="0">
              <a:spAutoFit/>
            </a:bodyPr>
            <a:lstStyle/>
            <a:p>
              <a:pPr algn="ctr"/>
              <a:r>
                <a:rPr lang="en-US" sz="2000" dirty="0" smtClean="0">
                  <a:solidFill>
                    <a:schemeClr val="bg1">
                      <a:lumMod val="85000"/>
                    </a:schemeClr>
                  </a:solidFill>
                </a:rPr>
                <a:t>path(0,2)</a:t>
              </a:r>
              <a:endParaRPr lang="en-US" sz="2000" dirty="0">
                <a:solidFill>
                  <a:schemeClr val="bg1">
                    <a:lumMod val="85000"/>
                  </a:schemeClr>
                </a:solidFill>
              </a:endParaRPr>
            </a:p>
          </p:txBody>
        </p:sp>
        <p:sp>
          <p:nvSpPr>
            <p:cNvPr id="210" name="TextBox 209"/>
            <p:cNvSpPr txBox="1"/>
            <p:nvPr/>
          </p:nvSpPr>
          <p:spPr>
            <a:xfrm>
              <a:off x="4899265" y="5332012"/>
              <a:ext cx="1074333" cy="307777"/>
            </a:xfrm>
            <a:prstGeom prst="rect">
              <a:avLst/>
            </a:prstGeom>
            <a:noFill/>
            <a:ln w="19050">
              <a:solidFill>
                <a:srgbClr val="0070C0"/>
              </a:solidFill>
            </a:ln>
          </p:spPr>
          <p:txBody>
            <a:bodyPr wrap="none" tIns="0" bIns="0" rtlCol="0" anchor="t" anchorCtr="0">
              <a:spAutoFit/>
            </a:bodyPr>
            <a:lstStyle/>
            <a:p>
              <a:pPr algn="ctr"/>
              <a:r>
                <a:rPr lang="en-US" sz="2000" dirty="0" smtClean="0"/>
                <a:t>path(0,5)</a:t>
              </a:r>
              <a:endParaRPr lang="en-US" sz="2000" dirty="0"/>
            </a:p>
          </p:txBody>
        </p:sp>
        <p:cxnSp>
          <p:nvCxnSpPr>
            <p:cNvPr id="211" name="Straight Connector 210"/>
            <p:cNvCxnSpPr/>
            <p:nvPr/>
          </p:nvCxnSpPr>
          <p:spPr>
            <a:xfrm>
              <a:off x="3135525" y="3138910"/>
              <a:ext cx="425495" cy="221329"/>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2" name="Straight Connector 211"/>
            <p:cNvCxnSpPr/>
            <p:nvPr/>
          </p:nvCxnSpPr>
          <p:spPr>
            <a:xfrm flipH="1">
              <a:off x="3569294" y="3175511"/>
              <a:ext cx="849118" cy="175045"/>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3" name="Straight Arrow Connector 212"/>
            <p:cNvCxnSpPr/>
            <p:nvPr/>
          </p:nvCxnSpPr>
          <p:spPr>
            <a:xfrm>
              <a:off x="3552182" y="3366419"/>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14" name="Straight Connector 213"/>
            <p:cNvCxnSpPr/>
            <p:nvPr/>
          </p:nvCxnSpPr>
          <p:spPr>
            <a:xfrm>
              <a:off x="4779752" y="3174814"/>
              <a:ext cx="586399" cy="201751"/>
            </a:xfrm>
            <a:prstGeom prst="line">
              <a:avLst/>
            </a:prstGeom>
            <a:ln w="19050"/>
          </p:spPr>
          <p:style>
            <a:lnRef idx="1">
              <a:schemeClr val="dk1"/>
            </a:lnRef>
            <a:fillRef idx="0">
              <a:schemeClr val="dk1"/>
            </a:fillRef>
            <a:effectRef idx="0">
              <a:schemeClr val="dk1"/>
            </a:effectRef>
            <a:fontRef idx="minor">
              <a:schemeClr val="tx1"/>
            </a:fontRef>
          </p:style>
        </p:cxnSp>
        <p:cxnSp>
          <p:nvCxnSpPr>
            <p:cNvPr id="215" name="Straight Connector 214"/>
            <p:cNvCxnSpPr/>
            <p:nvPr/>
          </p:nvCxnSpPr>
          <p:spPr>
            <a:xfrm flipH="1">
              <a:off x="5364345" y="3156768"/>
              <a:ext cx="457200" cy="228600"/>
            </a:xfrm>
            <a:prstGeom prst="line">
              <a:avLst/>
            </a:prstGeom>
            <a:ln w="19050"/>
          </p:spPr>
          <p:style>
            <a:lnRef idx="1">
              <a:schemeClr val="dk1"/>
            </a:lnRef>
            <a:fillRef idx="0">
              <a:schemeClr val="dk1"/>
            </a:fillRef>
            <a:effectRef idx="0">
              <a:schemeClr val="dk1"/>
            </a:effectRef>
            <a:fontRef idx="minor">
              <a:schemeClr val="tx1"/>
            </a:fontRef>
          </p:style>
        </p:cxnSp>
        <p:cxnSp>
          <p:nvCxnSpPr>
            <p:cNvPr id="216" name="Straight Arrow Connector 215"/>
            <p:cNvCxnSpPr/>
            <p:nvPr/>
          </p:nvCxnSpPr>
          <p:spPr>
            <a:xfrm>
              <a:off x="5377053" y="3365037"/>
              <a:ext cx="0" cy="25146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17" name="Straight Connector 216"/>
            <p:cNvCxnSpPr/>
            <p:nvPr/>
          </p:nvCxnSpPr>
          <p:spPr>
            <a:xfrm>
              <a:off x="1392622" y="3982188"/>
              <a:ext cx="1219200" cy="29210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8" name="Straight Connector 217"/>
            <p:cNvCxnSpPr/>
            <p:nvPr/>
          </p:nvCxnSpPr>
          <p:spPr>
            <a:xfrm>
              <a:off x="2405040" y="3969485"/>
              <a:ext cx="206782" cy="30476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19" name="Straight Connector 218"/>
            <p:cNvCxnSpPr/>
            <p:nvPr/>
          </p:nvCxnSpPr>
          <p:spPr>
            <a:xfrm flipH="1">
              <a:off x="2611822" y="3969488"/>
              <a:ext cx="990601" cy="306052"/>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0" name="Straight Arrow Connector 219"/>
            <p:cNvCxnSpPr/>
            <p:nvPr/>
          </p:nvCxnSpPr>
          <p:spPr>
            <a:xfrm>
              <a:off x="2603294" y="4285621"/>
              <a:ext cx="1837328" cy="337843"/>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1" name="Straight Connector 220"/>
            <p:cNvCxnSpPr/>
            <p:nvPr/>
          </p:nvCxnSpPr>
          <p:spPr>
            <a:xfrm>
              <a:off x="5459633" y="3961424"/>
              <a:ext cx="749627" cy="222006"/>
            </a:xfrm>
            <a:prstGeom prst="line">
              <a:avLst/>
            </a:prstGeom>
            <a:ln w="19050"/>
          </p:spPr>
          <p:style>
            <a:lnRef idx="1">
              <a:schemeClr val="dk1"/>
            </a:lnRef>
            <a:fillRef idx="0">
              <a:schemeClr val="dk1"/>
            </a:fillRef>
            <a:effectRef idx="0">
              <a:schemeClr val="dk1"/>
            </a:effectRef>
            <a:fontRef idx="minor">
              <a:schemeClr val="tx1"/>
            </a:fontRef>
          </p:style>
        </p:cxnSp>
        <p:cxnSp>
          <p:nvCxnSpPr>
            <p:cNvPr id="222" name="Straight Connector 221"/>
            <p:cNvCxnSpPr/>
            <p:nvPr/>
          </p:nvCxnSpPr>
          <p:spPr>
            <a:xfrm flipH="1">
              <a:off x="6217661" y="3918284"/>
              <a:ext cx="508961" cy="265148"/>
            </a:xfrm>
            <a:prstGeom prst="line">
              <a:avLst/>
            </a:prstGeom>
            <a:ln w="19050"/>
          </p:spPr>
          <p:style>
            <a:lnRef idx="1">
              <a:schemeClr val="dk1"/>
            </a:lnRef>
            <a:fillRef idx="0">
              <a:schemeClr val="dk1"/>
            </a:fillRef>
            <a:effectRef idx="0">
              <a:schemeClr val="dk1"/>
            </a:effectRef>
            <a:fontRef idx="minor">
              <a:schemeClr val="tx1"/>
            </a:fontRef>
          </p:style>
        </p:cxnSp>
        <p:cxnSp>
          <p:nvCxnSpPr>
            <p:cNvPr id="223" name="Straight Connector 222"/>
            <p:cNvCxnSpPr/>
            <p:nvPr/>
          </p:nvCxnSpPr>
          <p:spPr>
            <a:xfrm flipH="1">
              <a:off x="6180522" y="3932518"/>
              <a:ext cx="1433733" cy="260934"/>
            </a:xfrm>
            <a:prstGeom prst="line">
              <a:avLst/>
            </a:prstGeom>
            <a:ln w="19050"/>
          </p:spPr>
          <p:style>
            <a:lnRef idx="1">
              <a:schemeClr val="dk1"/>
            </a:lnRef>
            <a:fillRef idx="0">
              <a:schemeClr val="dk1"/>
            </a:fillRef>
            <a:effectRef idx="0">
              <a:schemeClr val="dk1"/>
            </a:effectRef>
            <a:fontRef idx="minor">
              <a:schemeClr val="tx1"/>
            </a:fontRef>
          </p:style>
        </p:cxnSp>
        <p:cxnSp>
          <p:nvCxnSpPr>
            <p:cNvPr id="224" name="Straight Arrow Connector 223"/>
            <p:cNvCxnSpPr/>
            <p:nvPr/>
          </p:nvCxnSpPr>
          <p:spPr>
            <a:xfrm flipH="1">
              <a:off x="4647404" y="4189840"/>
              <a:ext cx="1570257" cy="433624"/>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cxnSp>
          <p:nvCxnSpPr>
            <p:cNvPr id="225" name="Straight Connector 224"/>
            <p:cNvCxnSpPr/>
            <p:nvPr/>
          </p:nvCxnSpPr>
          <p:spPr>
            <a:xfrm>
              <a:off x="3119822" y="4934674"/>
              <a:ext cx="495300"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6" name="Straight Connector 225"/>
            <p:cNvCxnSpPr/>
            <p:nvPr/>
          </p:nvCxnSpPr>
          <p:spPr>
            <a:xfrm flipH="1">
              <a:off x="3602422" y="4951358"/>
              <a:ext cx="781945" cy="129306"/>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27" name="Straight Arrow Connector 226"/>
            <p:cNvCxnSpPr/>
            <p:nvPr/>
          </p:nvCxnSpPr>
          <p:spPr>
            <a:xfrm>
              <a:off x="3612597" y="5070886"/>
              <a:ext cx="0" cy="228600"/>
            </a:xfrm>
            <a:prstGeom prst="straightConnector1">
              <a:avLst/>
            </a:prstGeom>
            <a:ln w="19050">
              <a:solidFill>
                <a:schemeClr val="bg1">
                  <a:lumMod val="85000"/>
                </a:schemeClr>
              </a:solidFill>
              <a:tailEnd type="arrow"/>
            </a:ln>
          </p:spPr>
          <p:style>
            <a:lnRef idx="1">
              <a:schemeClr val="dk1"/>
            </a:lnRef>
            <a:fillRef idx="0">
              <a:schemeClr val="dk1"/>
            </a:fillRef>
            <a:effectRef idx="0">
              <a:schemeClr val="dk1"/>
            </a:effectRef>
            <a:fontRef idx="minor">
              <a:schemeClr val="tx1"/>
            </a:fontRef>
          </p:style>
        </p:cxnSp>
        <p:cxnSp>
          <p:nvCxnSpPr>
            <p:cNvPr id="228" name="Straight Connector 227"/>
            <p:cNvCxnSpPr>
              <a:stCxn id="206" idx="2"/>
            </p:cNvCxnSpPr>
            <p:nvPr/>
          </p:nvCxnSpPr>
          <p:spPr>
            <a:xfrm>
              <a:off x="4546394" y="4955443"/>
              <a:ext cx="884828" cy="125221"/>
            </a:xfrm>
            <a:prstGeom prst="line">
              <a:avLst/>
            </a:prstGeom>
            <a:ln w="19050"/>
          </p:spPr>
          <p:style>
            <a:lnRef idx="1">
              <a:schemeClr val="dk1"/>
            </a:lnRef>
            <a:fillRef idx="0">
              <a:schemeClr val="dk1"/>
            </a:fillRef>
            <a:effectRef idx="0">
              <a:schemeClr val="dk1"/>
            </a:effectRef>
            <a:fontRef idx="minor">
              <a:schemeClr val="tx1"/>
            </a:fontRef>
          </p:style>
        </p:cxnSp>
        <p:cxnSp>
          <p:nvCxnSpPr>
            <p:cNvPr id="229" name="Straight Connector 228"/>
            <p:cNvCxnSpPr/>
            <p:nvPr/>
          </p:nvCxnSpPr>
          <p:spPr>
            <a:xfrm flipH="1">
              <a:off x="5431222" y="4934674"/>
              <a:ext cx="558800" cy="145990"/>
            </a:xfrm>
            <a:prstGeom prst="line">
              <a:avLst/>
            </a:prstGeom>
            <a:ln w="19050"/>
          </p:spPr>
          <p:style>
            <a:lnRef idx="1">
              <a:schemeClr val="dk1"/>
            </a:lnRef>
            <a:fillRef idx="0">
              <a:schemeClr val="dk1"/>
            </a:fillRef>
            <a:effectRef idx="0">
              <a:schemeClr val="dk1"/>
            </a:effectRef>
            <a:fontRef idx="minor">
              <a:schemeClr val="tx1"/>
            </a:fontRef>
          </p:style>
        </p:cxnSp>
        <p:cxnSp>
          <p:nvCxnSpPr>
            <p:cNvPr id="230" name="Straight Arrow Connector 229"/>
            <p:cNvCxnSpPr/>
            <p:nvPr/>
          </p:nvCxnSpPr>
          <p:spPr>
            <a:xfrm>
              <a:off x="5431222" y="5080664"/>
              <a:ext cx="5210"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1" name="TextBox 230"/>
            <p:cNvSpPr txBox="1"/>
            <p:nvPr/>
          </p:nvSpPr>
          <p:spPr>
            <a:xfrm>
              <a:off x="5509104" y="1803625"/>
              <a:ext cx="848309" cy="400110"/>
            </a:xfrm>
            <a:prstGeom prst="rect">
              <a:avLst/>
            </a:prstGeom>
            <a:noFill/>
          </p:spPr>
          <p:txBody>
            <a:bodyPr wrap="none" rtlCol="0">
              <a:spAutoFit/>
            </a:bodyPr>
            <a:lstStyle/>
            <a:p>
              <a:r>
                <a:rPr lang="en-US" sz="2000" dirty="0" smtClean="0">
                  <a:solidFill>
                    <a:srgbClr val="00B050"/>
                  </a:solidFill>
                </a:rPr>
                <a:t>abs(a</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32" name="TextBox 231"/>
            <p:cNvSpPr txBox="1"/>
            <p:nvPr/>
          </p:nvSpPr>
          <p:spPr>
            <a:xfrm>
              <a:off x="3857380" y="1815388"/>
              <a:ext cx="1334724" cy="400110"/>
            </a:xfrm>
            <a:prstGeom prst="rect">
              <a:avLst/>
            </a:prstGeom>
            <a:noFill/>
          </p:spPr>
          <p:txBody>
            <a:bodyPr wrap="none" rtlCol="0">
              <a:spAutoFit/>
            </a:bodyPr>
            <a:lstStyle/>
            <a:p>
              <a:pPr algn="ctr"/>
              <a:r>
                <a:rPr lang="en-US" sz="2000" dirty="0" smtClean="0"/>
                <a:t>edge(0,6,a</a:t>
              </a:r>
              <a:r>
                <a:rPr lang="en-US" sz="2000" baseline="-25000" dirty="0" smtClean="0"/>
                <a:t>0</a:t>
              </a:r>
              <a:r>
                <a:rPr lang="en-US" sz="2000" dirty="0" smtClean="0"/>
                <a:t>)</a:t>
              </a:r>
              <a:endParaRPr lang="en-US" sz="2000" dirty="0"/>
            </a:p>
          </p:txBody>
        </p:sp>
        <p:cxnSp>
          <p:nvCxnSpPr>
            <p:cNvPr id="233" name="Straight Connector 232"/>
            <p:cNvCxnSpPr/>
            <p:nvPr/>
          </p:nvCxnSpPr>
          <p:spPr>
            <a:xfrm>
              <a:off x="3070465" y="2215498"/>
              <a:ext cx="1491396" cy="326424"/>
            </a:xfrm>
            <a:prstGeom prst="line">
              <a:avLst/>
            </a:prstGeom>
            <a:ln w="19050"/>
          </p:spPr>
          <p:style>
            <a:lnRef idx="1">
              <a:schemeClr val="dk1"/>
            </a:lnRef>
            <a:fillRef idx="0">
              <a:schemeClr val="dk1"/>
            </a:fillRef>
            <a:effectRef idx="0">
              <a:schemeClr val="dk1"/>
            </a:effectRef>
            <a:fontRef idx="minor">
              <a:schemeClr val="tx1"/>
            </a:fontRef>
          </p:style>
        </p:cxnSp>
        <p:cxnSp>
          <p:nvCxnSpPr>
            <p:cNvPr id="234" name="Straight Connector 233"/>
            <p:cNvCxnSpPr/>
            <p:nvPr/>
          </p:nvCxnSpPr>
          <p:spPr>
            <a:xfrm>
              <a:off x="4561861" y="2215498"/>
              <a:ext cx="1" cy="339123"/>
            </a:xfrm>
            <a:prstGeom prst="line">
              <a:avLst/>
            </a:prstGeom>
            <a:ln w="19050"/>
          </p:spPr>
          <p:style>
            <a:lnRef idx="1">
              <a:schemeClr val="dk1"/>
            </a:lnRef>
            <a:fillRef idx="0">
              <a:schemeClr val="dk1"/>
            </a:fillRef>
            <a:effectRef idx="0">
              <a:schemeClr val="dk1"/>
            </a:effectRef>
            <a:fontRef idx="minor">
              <a:schemeClr val="tx1"/>
            </a:fontRef>
          </p:style>
        </p:cxnSp>
        <p:cxnSp>
          <p:nvCxnSpPr>
            <p:cNvPr id="235" name="Straight Connector 234"/>
            <p:cNvCxnSpPr>
              <a:stCxn id="231" idx="2"/>
            </p:cNvCxnSpPr>
            <p:nvPr/>
          </p:nvCxnSpPr>
          <p:spPr>
            <a:xfrm flipH="1">
              <a:off x="4561863" y="2203735"/>
              <a:ext cx="1371396" cy="344721"/>
            </a:xfrm>
            <a:prstGeom prst="line">
              <a:avLst/>
            </a:prstGeom>
            <a:ln w="19050"/>
          </p:spPr>
          <p:style>
            <a:lnRef idx="1">
              <a:schemeClr val="dk1"/>
            </a:lnRef>
            <a:fillRef idx="0">
              <a:schemeClr val="dk1"/>
            </a:fillRef>
            <a:effectRef idx="0">
              <a:schemeClr val="dk1"/>
            </a:effectRef>
            <a:fontRef idx="minor">
              <a:schemeClr val="tx1"/>
            </a:fontRef>
          </p:style>
        </p:cxnSp>
        <p:cxnSp>
          <p:nvCxnSpPr>
            <p:cNvPr id="236" name="Straight Arrow Connector 235"/>
            <p:cNvCxnSpPr/>
            <p:nvPr/>
          </p:nvCxnSpPr>
          <p:spPr>
            <a:xfrm flipH="1">
              <a:off x="4561861" y="2529221"/>
              <a:ext cx="1" cy="228600"/>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sp>
          <p:nvSpPr>
            <p:cNvPr id="237" name="TextBox 236"/>
            <p:cNvSpPr txBox="1"/>
            <p:nvPr/>
          </p:nvSpPr>
          <p:spPr>
            <a:xfrm>
              <a:off x="2603294" y="1809247"/>
              <a:ext cx="1074333" cy="400110"/>
            </a:xfrm>
            <a:prstGeom prst="rect">
              <a:avLst/>
            </a:prstGeom>
            <a:noFill/>
          </p:spPr>
          <p:txBody>
            <a:bodyPr wrap="none" rtlCol="0">
              <a:spAutoFit/>
            </a:bodyPr>
            <a:lstStyle/>
            <a:p>
              <a:r>
                <a:rPr lang="en-US" sz="2000" dirty="0" smtClean="0"/>
                <a:t>path(0,0)</a:t>
              </a:r>
              <a:endParaRPr lang="en-US" sz="2000" dirty="0"/>
            </a:p>
          </p:txBody>
        </p:sp>
        <p:cxnSp>
          <p:nvCxnSpPr>
            <p:cNvPr id="238" name="Straight Connector 237"/>
            <p:cNvCxnSpPr>
              <a:stCxn id="239" idx="2"/>
            </p:cNvCxnSpPr>
            <p:nvPr/>
          </p:nvCxnSpPr>
          <p:spPr>
            <a:xfrm>
              <a:off x="2254705" y="3166977"/>
              <a:ext cx="1347717" cy="1993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39" name="TextBox 238"/>
            <p:cNvSpPr txBox="1"/>
            <p:nvPr/>
          </p:nvSpPr>
          <p:spPr>
            <a:xfrm>
              <a:off x="1830550" y="2766867"/>
              <a:ext cx="848309" cy="400110"/>
            </a:xfrm>
            <a:prstGeom prst="rect">
              <a:avLst/>
            </a:prstGeom>
            <a:noFill/>
          </p:spPr>
          <p:txBody>
            <a:bodyPr wrap="none" rtlCol="0">
              <a:spAutoFit/>
            </a:bodyPr>
            <a:lstStyle/>
            <a:p>
              <a:r>
                <a:rPr lang="en-US" sz="2000" dirty="0" smtClean="0">
                  <a:solidFill>
                    <a:schemeClr val="bg1">
                      <a:lumMod val="85000"/>
                    </a:schemeClr>
                  </a:solidFill>
                </a:rPr>
                <a:t>abs(a</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0" name="Straight Connector 239"/>
            <p:cNvCxnSpPr/>
            <p:nvPr/>
          </p:nvCxnSpPr>
          <p:spPr>
            <a:xfrm flipH="1">
              <a:off x="5364345" y="3125690"/>
              <a:ext cx="1470022" cy="264516"/>
            </a:xfrm>
            <a:prstGeom prst="line">
              <a:avLst/>
            </a:prstGeom>
            <a:ln w="19050"/>
          </p:spPr>
          <p:style>
            <a:lnRef idx="1">
              <a:schemeClr val="dk1"/>
            </a:lnRef>
            <a:fillRef idx="0">
              <a:schemeClr val="dk1"/>
            </a:fillRef>
            <a:effectRef idx="0">
              <a:schemeClr val="dk1"/>
            </a:effectRef>
            <a:fontRef idx="minor">
              <a:schemeClr val="tx1"/>
            </a:fontRef>
          </p:style>
        </p:cxnSp>
        <p:sp>
          <p:nvSpPr>
            <p:cNvPr id="241" name="TextBox 240"/>
            <p:cNvSpPr txBox="1"/>
            <p:nvPr/>
          </p:nvSpPr>
          <p:spPr>
            <a:xfrm>
              <a:off x="6535710" y="2754082"/>
              <a:ext cx="875561" cy="400110"/>
            </a:xfrm>
            <a:prstGeom prst="rect">
              <a:avLst/>
            </a:prstGeom>
            <a:noFill/>
          </p:spPr>
          <p:txBody>
            <a:bodyPr wrap="none" rtlCol="0">
              <a:spAutoFit/>
            </a:bodyPr>
            <a:lstStyle/>
            <a:p>
              <a:r>
                <a:rPr lang="en-US" sz="2000" dirty="0" smtClean="0">
                  <a:solidFill>
                    <a:srgbClr val="00B050"/>
                  </a:solidFill>
                </a:rPr>
                <a:t>abs(b</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sp>
          <p:nvSpPr>
            <p:cNvPr id="242" name="TextBox 241"/>
            <p:cNvSpPr txBox="1"/>
            <p:nvPr/>
          </p:nvSpPr>
          <p:spPr>
            <a:xfrm>
              <a:off x="1468822" y="4547264"/>
              <a:ext cx="851515" cy="400110"/>
            </a:xfrm>
            <a:prstGeom prst="rect">
              <a:avLst/>
            </a:prstGeom>
            <a:noFill/>
          </p:spPr>
          <p:txBody>
            <a:bodyPr wrap="none" rtlCol="0">
              <a:spAutoFit/>
            </a:bodyPr>
            <a:lstStyle/>
            <a:p>
              <a:r>
                <a:rPr lang="en-US" sz="2000" dirty="0" smtClean="0">
                  <a:solidFill>
                    <a:schemeClr val="bg1">
                      <a:lumMod val="85000"/>
                    </a:schemeClr>
                  </a:solidFill>
                </a:rPr>
                <a:t>abs(c</a:t>
              </a:r>
              <a:r>
                <a:rPr lang="en-US" sz="2000" baseline="-25000" dirty="0" smtClean="0">
                  <a:solidFill>
                    <a:schemeClr val="bg1">
                      <a:lumMod val="85000"/>
                    </a:schemeClr>
                  </a:solidFill>
                </a:rPr>
                <a:t>0</a:t>
              </a:r>
              <a:r>
                <a:rPr lang="en-US" sz="2000" dirty="0" smtClean="0">
                  <a:solidFill>
                    <a:schemeClr val="bg1">
                      <a:lumMod val="85000"/>
                    </a:schemeClr>
                  </a:solidFill>
                </a:rPr>
                <a:t>)</a:t>
              </a:r>
              <a:endParaRPr lang="en-US" sz="2000" dirty="0">
                <a:solidFill>
                  <a:schemeClr val="bg1">
                    <a:lumMod val="85000"/>
                  </a:schemeClr>
                </a:solidFill>
              </a:endParaRPr>
            </a:p>
          </p:txBody>
        </p:sp>
        <p:cxnSp>
          <p:nvCxnSpPr>
            <p:cNvPr id="243" name="Straight Connector 242"/>
            <p:cNvCxnSpPr>
              <a:stCxn id="242" idx="2"/>
            </p:cNvCxnSpPr>
            <p:nvPr/>
          </p:nvCxnSpPr>
          <p:spPr>
            <a:xfrm>
              <a:off x="1894580" y="4947374"/>
              <a:ext cx="1707842" cy="133290"/>
            </a:xfrm>
            <a:prstGeom prst="line">
              <a:avLst/>
            </a:prstGeom>
            <a:ln w="1905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44" name="Straight Connector 243"/>
            <p:cNvCxnSpPr/>
            <p:nvPr/>
          </p:nvCxnSpPr>
          <p:spPr>
            <a:xfrm flipH="1">
              <a:off x="5418522" y="4928264"/>
              <a:ext cx="1765300" cy="165100"/>
            </a:xfrm>
            <a:prstGeom prst="line">
              <a:avLst/>
            </a:prstGeom>
            <a:ln w="19050"/>
          </p:spPr>
          <p:style>
            <a:lnRef idx="1">
              <a:schemeClr val="dk1"/>
            </a:lnRef>
            <a:fillRef idx="0">
              <a:schemeClr val="dk1"/>
            </a:fillRef>
            <a:effectRef idx="0">
              <a:schemeClr val="dk1"/>
            </a:effectRef>
            <a:fontRef idx="minor">
              <a:schemeClr val="tx1"/>
            </a:fontRef>
          </p:style>
        </p:cxnSp>
        <p:sp>
          <p:nvSpPr>
            <p:cNvPr id="245" name="TextBox 244"/>
            <p:cNvSpPr txBox="1"/>
            <p:nvPr/>
          </p:nvSpPr>
          <p:spPr>
            <a:xfrm>
              <a:off x="6726622" y="4547264"/>
              <a:ext cx="872355" cy="400110"/>
            </a:xfrm>
            <a:prstGeom prst="rect">
              <a:avLst/>
            </a:prstGeom>
            <a:noFill/>
          </p:spPr>
          <p:txBody>
            <a:bodyPr wrap="none" rtlCol="0">
              <a:spAutoFit/>
            </a:bodyPr>
            <a:lstStyle/>
            <a:p>
              <a:r>
                <a:rPr lang="en-US" sz="2000" dirty="0" smtClean="0">
                  <a:solidFill>
                    <a:srgbClr val="00B050"/>
                  </a:solidFill>
                </a:rPr>
                <a:t>abs(d</a:t>
              </a:r>
              <a:r>
                <a:rPr lang="en-US" sz="2000" baseline="-25000" dirty="0" smtClean="0">
                  <a:solidFill>
                    <a:srgbClr val="00B050"/>
                  </a:solidFill>
                </a:rPr>
                <a:t>0</a:t>
              </a:r>
              <a:r>
                <a:rPr lang="en-US" sz="2000" dirty="0" smtClean="0">
                  <a:solidFill>
                    <a:srgbClr val="00B050"/>
                  </a:solidFill>
                </a:rPr>
                <a:t>)</a:t>
              </a:r>
              <a:endParaRPr lang="en-US" sz="2000" dirty="0">
                <a:solidFill>
                  <a:srgbClr val="00B050"/>
                </a:solidFill>
              </a:endParaRPr>
            </a:p>
          </p:txBody>
        </p:sp>
      </p:grpSp>
      <p:sp>
        <p:nvSpPr>
          <p:cNvPr id="57" name="Date Placeholder 56"/>
          <p:cNvSpPr>
            <a:spLocks noGrp="1"/>
          </p:cNvSpPr>
          <p:nvPr>
            <p:ph type="dt" sz="half" idx="10"/>
          </p:nvPr>
        </p:nvSpPr>
        <p:spPr/>
        <p:txBody>
          <a:bodyPr/>
          <a:lstStyle/>
          <a:p>
            <a:r>
              <a:rPr lang="en-US" smtClean="0"/>
              <a:t>6/12/2014</a:t>
            </a:r>
            <a:endParaRPr lang="en-US" dirty="0"/>
          </a:p>
        </p:txBody>
      </p:sp>
      <p:sp>
        <p:nvSpPr>
          <p:cNvPr id="58" name="Slide Number Placeholder 57"/>
          <p:cNvSpPr>
            <a:spLocks noGrp="1"/>
          </p:cNvSpPr>
          <p:nvPr>
            <p:ph type="sldNum" sz="quarter" idx="12"/>
          </p:nvPr>
        </p:nvSpPr>
        <p:spPr/>
        <p:txBody>
          <a:bodyPr/>
          <a:lstStyle/>
          <a:p>
            <a:fld id="{1F7DF5D7-FF41-4BF6-8958-28DFF1DB182D}" type="slidenum">
              <a:rPr lang="en-US" smtClean="0"/>
              <a:pPr/>
              <a:t>67</a:t>
            </a:fld>
            <a:endParaRPr lang="en-US" dirty="0"/>
          </a:p>
        </p:txBody>
      </p:sp>
      <p:sp>
        <p:nvSpPr>
          <p:cNvPr id="59" name="Footer Placeholder 5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655601861"/>
      </p:ext>
    </p:extLst>
  </p:cSld>
  <p:clrMapOvr>
    <a:masterClrMapping/>
  </p:clrMapOvr>
  <mc:AlternateContent xmlns:mc="http://schemas.openxmlformats.org/markup-compatibility/2006" xmlns:p14="http://schemas.microsoft.com/office/powerpoint/2010/main">
    <mc:Choice Requires="p14">
      <p:transition spd="slow" p14:dur="2000" advTm="29994"/>
    </mc:Choice>
    <mc:Fallback xmlns:mv="urn:schemas-microsoft-com:mac:vml" xmlns="">
      <mp:transition xmlns:mp="http://schemas.microsoft.com/office/mac/powerpoint/2008/main" spd="slow" advTm="29994"/>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1 - Derivation Graph</a:t>
            </a:r>
            <a:endParaRPr lang="en-US" dirty="0"/>
          </a:p>
        </p:txBody>
      </p:sp>
      <p:sp>
        <p:nvSpPr>
          <p:cNvPr id="98" name="Oval 97"/>
          <p:cNvSpPr/>
          <p:nvPr/>
        </p:nvSpPr>
        <p:spPr>
          <a:xfrm>
            <a:off x="1283461"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0</a:t>
            </a:r>
            <a:endParaRPr lang="en-US" dirty="0"/>
          </a:p>
        </p:txBody>
      </p:sp>
      <p:sp>
        <p:nvSpPr>
          <p:cNvPr id="99" name="Oval 98"/>
          <p:cNvSpPr/>
          <p:nvPr/>
        </p:nvSpPr>
        <p:spPr>
          <a:xfrm>
            <a:off x="1283461"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1</a:t>
            </a:r>
            <a:endParaRPr lang="en-US" dirty="0"/>
          </a:p>
        </p:txBody>
      </p:sp>
      <p:sp>
        <p:nvSpPr>
          <p:cNvPr id="100" name="Oval 99"/>
          <p:cNvSpPr/>
          <p:nvPr/>
        </p:nvSpPr>
        <p:spPr>
          <a:xfrm>
            <a:off x="1283461"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2</a:t>
            </a:r>
            <a:endParaRPr lang="en-US" dirty="0"/>
          </a:p>
        </p:txBody>
      </p:sp>
      <p:sp>
        <p:nvSpPr>
          <p:cNvPr id="101" name="Oval 100"/>
          <p:cNvSpPr/>
          <p:nvPr/>
        </p:nvSpPr>
        <p:spPr>
          <a:xfrm>
            <a:off x="2905366" y="1466298"/>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3</a:t>
            </a:r>
            <a:endParaRPr lang="en-US" dirty="0"/>
          </a:p>
        </p:txBody>
      </p:sp>
      <p:sp>
        <p:nvSpPr>
          <p:cNvPr id="102" name="Oval 101"/>
          <p:cNvSpPr/>
          <p:nvPr/>
        </p:nvSpPr>
        <p:spPr>
          <a:xfrm>
            <a:off x="2905366" y="2607803"/>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4</a:t>
            </a:r>
            <a:endParaRPr lang="en-US" dirty="0"/>
          </a:p>
        </p:txBody>
      </p:sp>
      <p:sp>
        <p:nvSpPr>
          <p:cNvPr id="103" name="Oval 102"/>
          <p:cNvSpPr/>
          <p:nvPr/>
        </p:nvSpPr>
        <p:spPr>
          <a:xfrm>
            <a:off x="2905366" y="378653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5</a:t>
            </a:r>
            <a:endParaRPr lang="en-US" dirty="0"/>
          </a:p>
        </p:txBody>
      </p:sp>
      <p:sp>
        <p:nvSpPr>
          <p:cNvPr id="105" name="Oval 104"/>
          <p:cNvSpPr/>
          <p:nvPr/>
        </p:nvSpPr>
        <p:spPr>
          <a:xfrm>
            <a:off x="2092893" y="3203372"/>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7</a:t>
            </a:r>
            <a:endParaRPr lang="en-US" dirty="0"/>
          </a:p>
        </p:txBody>
      </p:sp>
      <p:sp>
        <p:nvSpPr>
          <p:cNvPr id="106" name="Oval 105"/>
          <p:cNvSpPr/>
          <p:nvPr/>
        </p:nvSpPr>
        <p:spPr>
          <a:xfrm>
            <a:off x="2092893" y="2012235"/>
            <a:ext cx="368614" cy="372230"/>
          </a:xfrm>
          <a:prstGeom prst="ellipse">
            <a:avLst/>
          </a:prstGeom>
        </p:spPr>
        <p:style>
          <a:lnRef idx="2">
            <a:schemeClr val="dk1"/>
          </a:lnRef>
          <a:fillRef idx="1">
            <a:schemeClr val="lt1"/>
          </a:fillRef>
          <a:effectRef idx="0">
            <a:schemeClr val="dk1"/>
          </a:effectRef>
          <a:fontRef idx="minor">
            <a:schemeClr val="dk1"/>
          </a:fontRef>
        </p:style>
        <p:txBody>
          <a:bodyPr lIns="0" tIns="0" rIns="0" bIns="0" spcCol="0" rtlCol="0" anchor="ctr" anchorCtr="1"/>
          <a:lstStyle/>
          <a:p>
            <a:pPr algn="ctr"/>
            <a:r>
              <a:rPr lang="en-US" dirty="0" smtClean="0"/>
              <a:t>6</a:t>
            </a:r>
            <a:endParaRPr lang="en-US" dirty="0"/>
          </a:p>
        </p:txBody>
      </p:sp>
      <p:cxnSp>
        <p:nvCxnSpPr>
          <p:cNvPr id="117" name="Straight Arrow Connector 116"/>
          <p:cNvCxnSpPr>
            <a:stCxn id="101" idx="3"/>
            <a:endCxn id="106" idx="7"/>
          </p:cNvCxnSpPr>
          <p:nvPr/>
        </p:nvCxnSpPr>
        <p:spPr>
          <a:xfrm flipH="1">
            <a:off x="2407525" y="1784016"/>
            <a:ext cx="551823" cy="28273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stCxn id="106" idx="5"/>
            <a:endCxn id="102" idx="1"/>
          </p:cNvCxnSpPr>
          <p:nvPr/>
        </p:nvCxnSpPr>
        <p:spPr>
          <a:xfrm>
            <a:off x="2407525" y="2329954"/>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0" name="Straight Arrow Connector 119"/>
          <p:cNvCxnSpPr>
            <a:stCxn id="102" idx="3"/>
            <a:endCxn id="105" idx="7"/>
          </p:cNvCxnSpPr>
          <p:nvPr/>
        </p:nvCxnSpPr>
        <p:spPr>
          <a:xfrm flipH="1">
            <a:off x="2407525" y="2925522"/>
            <a:ext cx="551823" cy="332361"/>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21" name="Straight Arrow Connector 120"/>
          <p:cNvCxnSpPr>
            <a:stCxn id="105" idx="5"/>
            <a:endCxn id="103" idx="1"/>
          </p:cNvCxnSpPr>
          <p:nvPr/>
        </p:nvCxnSpPr>
        <p:spPr>
          <a:xfrm>
            <a:off x="2407525" y="3521090"/>
            <a:ext cx="551823" cy="319954"/>
          </a:xfrm>
          <a:prstGeom prst="straightConnector1">
            <a:avLst/>
          </a:prstGeom>
          <a:ln w="19050">
            <a:prstDash val="solid"/>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99" idx="5"/>
            <a:endCxn id="105" idx="1"/>
          </p:cNvCxnSpPr>
          <p:nvPr/>
        </p:nvCxnSpPr>
        <p:spPr>
          <a:xfrm>
            <a:off x="1598093" y="2925522"/>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4" name="Straight Arrow Connector 113"/>
          <p:cNvCxnSpPr>
            <a:stCxn id="105" idx="3"/>
            <a:endCxn id="100" idx="7"/>
          </p:cNvCxnSpPr>
          <p:nvPr/>
        </p:nvCxnSpPr>
        <p:spPr>
          <a:xfrm flipH="1">
            <a:off x="1598093" y="3521090"/>
            <a:ext cx="548783" cy="319954"/>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6" name="Straight Arrow Connector 115"/>
          <p:cNvCxnSpPr>
            <a:stCxn id="98" idx="5"/>
            <a:endCxn id="106" idx="1"/>
          </p:cNvCxnSpPr>
          <p:nvPr/>
        </p:nvCxnSpPr>
        <p:spPr>
          <a:xfrm>
            <a:off x="1598093" y="1784016"/>
            <a:ext cx="548783" cy="28273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cxnSp>
        <p:nvCxnSpPr>
          <p:cNvPr id="118" name="Straight Arrow Connector 117"/>
          <p:cNvCxnSpPr>
            <a:stCxn id="106" idx="3"/>
            <a:endCxn id="99" idx="7"/>
          </p:cNvCxnSpPr>
          <p:nvPr/>
        </p:nvCxnSpPr>
        <p:spPr>
          <a:xfrm flipH="1">
            <a:off x="1598093" y="2329954"/>
            <a:ext cx="548783" cy="332361"/>
          </a:xfrm>
          <a:prstGeom prst="straightConnector1">
            <a:avLst/>
          </a:prstGeom>
          <a:ln w="19050">
            <a:solidFill>
              <a:schemeClr val="tx1"/>
            </a:solidFill>
            <a:prstDash val="solid"/>
            <a:tailEnd type="arrow"/>
          </a:ln>
        </p:spPr>
        <p:style>
          <a:lnRef idx="1">
            <a:schemeClr val="dk1"/>
          </a:lnRef>
          <a:fillRef idx="0">
            <a:schemeClr val="dk1"/>
          </a:fillRef>
          <a:effectRef idx="0">
            <a:schemeClr val="dk1"/>
          </a:effectRef>
          <a:fontRef idx="minor">
            <a:schemeClr val="tx1"/>
          </a:fontRef>
        </p:style>
      </p:cxnSp>
      <p:grpSp>
        <p:nvGrpSpPr>
          <p:cNvPr id="12" name="Group 11"/>
          <p:cNvGrpSpPr/>
          <p:nvPr/>
        </p:nvGrpSpPr>
        <p:grpSpPr>
          <a:xfrm>
            <a:off x="472507" y="1784016"/>
            <a:ext cx="3686150" cy="2057028"/>
            <a:chOff x="472507" y="1784016"/>
            <a:chExt cx="3686150" cy="2057028"/>
          </a:xfrm>
        </p:grpSpPr>
        <p:sp>
          <p:nvSpPr>
            <p:cNvPr id="104" name="Oval 103"/>
            <p:cNvSpPr/>
            <p:nvPr/>
          </p:nvSpPr>
          <p:spPr>
            <a:xfrm>
              <a:off x="472507"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6’</a:t>
              </a:r>
              <a:endParaRPr lang="en-US" dirty="0">
                <a:solidFill>
                  <a:schemeClr val="bg1">
                    <a:lumMod val="85000"/>
                  </a:schemeClr>
                </a:solidFill>
              </a:endParaRPr>
            </a:p>
          </p:txBody>
        </p:sp>
        <p:sp>
          <p:nvSpPr>
            <p:cNvPr id="108" name="Oval 107"/>
            <p:cNvSpPr/>
            <p:nvPr/>
          </p:nvSpPr>
          <p:spPr>
            <a:xfrm>
              <a:off x="472507"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dirty="0" smtClean="0">
                  <a:solidFill>
                    <a:schemeClr val="bg1">
                      <a:lumMod val="85000"/>
                    </a:schemeClr>
                  </a:solidFill>
                </a:rPr>
                <a:t>7’</a:t>
              </a:r>
              <a:endParaRPr lang="en-US" dirty="0">
                <a:solidFill>
                  <a:schemeClr val="bg1">
                    <a:lumMod val="85000"/>
                  </a:schemeClr>
                </a:solidFill>
              </a:endParaRPr>
            </a:p>
          </p:txBody>
        </p:sp>
        <p:cxnSp>
          <p:nvCxnSpPr>
            <p:cNvPr id="110" name="Straight Arrow Connector 109"/>
            <p:cNvCxnSpPr>
              <a:stCxn id="104" idx="5"/>
              <a:endCxn id="99" idx="1"/>
            </p:cNvCxnSpPr>
            <p:nvPr/>
          </p:nvCxnSpPr>
          <p:spPr>
            <a:xfrm>
              <a:off x="787139" y="2329954"/>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99" idx="3"/>
              <a:endCxn id="108" idx="7"/>
            </p:cNvCxnSpPr>
            <p:nvPr/>
          </p:nvCxnSpPr>
          <p:spPr>
            <a:xfrm flipH="1">
              <a:off x="787139" y="2925522"/>
              <a:ext cx="550304"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08" idx="5"/>
              <a:endCxn id="100" idx="1"/>
            </p:cNvCxnSpPr>
            <p:nvPr/>
          </p:nvCxnSpPr>
          <p:spPr>
            <a:xfrm>
              <a:off x="787139" y="3521090"/>
              <a:ext cx="550304"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15" name="Straight Arrow Connector 114"/>
            <p:cNvCxnSpPr>
              <a:stCxn id="98" idx="3"/>
              <a:endCxn id="104" idx="7"/>
            </p:cNvCxnSpPr>
            <p:nvPr/>
          </p:nvCxnSpPr>
          <p:spPr>
            <a:xfrm flipH="1">
              <a:off x="787139" y="1784016"/>
              <a:ext cx="550304"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sp>
          <p:nvSpPr>
            <p:cNvPr id="107" name="Oval 106"/>
            <p:cNvSpPr/>
            <p:nvPr/>
          </p:nvSpPr>
          <p:spPr>
            <a:xfrm>
              <a:off x="3790043" y="2012235"/>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6’’</a:t>
              </a:r>
              <a:endParaRPr lang="en-US" dirty="0">
                <a:solidFill>
                  <a:schemeClr val="bg1">
                    <a:lumMod val="85000"/>
                  </a:schemeClr>
                </a:solidFill>
              </a:endParaRPr>
            </a:p>
          </p:txBody>
        </p:sp>
        <p:sp>
          <p:nvSpPr>
            <p:cNvPr id="109" name="Oval 108"/>
            <p:cNvSpPr/>
            <p:nvPr/>
          </p:nvSpPr>
          <p:spPr>
            <a:xfrm>
              <a:off x="3790043" y="3203372"/>
              <a:ext cx="368614" cy="372230"/>
            </a:xfrm>
            <a:prstGeom prst="ellipse">
              <a:avLst/>
            </a:prstGeom>
            <a:ln>
              <a:solidFill>
                <a:schemeClr val="bg1">
                  <a:lumMod val="8500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r"/>
              <a:r>
                <a:rPr lang="en-US" dirty="0" smtClean="0">
                  <a:solidFill>
                    <a:schemeClr val="bg1">
                      <a:lumMod val="85000"/>
                    </a:schemeClr>
                  </a:solidFill>
                </a:rPr>
                <a:t>7’’</a:t>
              </a:r>
              <a:endParaRPr lang="en-US" dirty="0">
                <a:solidFill>
                  <a:schemeClr val="bg1">
                    <a:lumMod val="85000"/>
                  </a:schemeClr>
                </a:solidFill>
              </a:endParaRPr>
            </a:p>
          </p:txBody>
        </p:sp>
        <p:cxnSp>
          <p:nvCxnSpPr>
            <p:cNvPr id="122" name="Straight Arrow Connector 121"/>
            <p:cNvCxnSpPr>
              <a:stCxn id="101" idx="5"/>
              <a:endCxn id="107" idx="1"/>
            </p:cNvCxnSpPr>
            <p:nvPr/>
          </p:nvCxnSpPr>
          <p:spPr>
            <a:xfrm>
              <a:off x="3219998" y="1784016"/>
              <a:ext cx="624027" cy="28273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07" idx="3"/>
              <a:endCxn id="102" idx="7"/>
            </p:cNvCxnSpPr>
            <p:nvPr/>
          </p:nvCxnSpPr>
          <p:spPr>
            <a:xfrm flipH="1">
              <a:off x="3219998" y="2329954"/>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02" idx="5"/>
              <a:endCxn id="109" idx="1"/>
            </p:cNvCxnSpPr>
            <p:nvPr/>
          </p:nvCxnSpPr>
          <p:spPr>
            <a:xfrm>
              <a:off x="3219998" y="2925522"/>
              <a:ext cx="624027" cy="332361"/>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cxnSp>
          <p:nvCxnSpPr>
            <p:cNvPr id="125" name="Straight Arrow Connector 124"/>
            <p:cNvCxnSpPr>
              <a:stCxn id="109" idx="3"/>
              <a:endCxn id="103" idx="7"/>
            </p:cNvCxnSpPr>
            <p:nvPr/>
          </p:nvCxnSpPr>
          <p:spPr>
            <a:xfrm flipH="1">
              <a:off x="3219998" y="3521090"/>
              <a:ext cx="624027" cy="319954"/>
            </a:xfrm>
            <a:prstGeom prst="straightConnector1">
              <a:avLst/>
            </a:prstGeom>
            <a:ln w="19050">
              <a:solidFill>
                <a:schemeClr val="bg1">
                  <a:lumMod val="85000"/>
                </a:schemeClr>
              </a:solidFill>
              <a:prstDash val="solid"/>
              <a:tailEnd type="arrow"/>
            </a:ln>
          </p:spPr>
          <p:style>
            <a:lnRef idx="1">
              <a:schemeClr val="dk1"/>
            </a:lnRef>
            <a:fillRef idx="0">
              <a:schemeClr val="dk1"/>
            </a:fillRef>
            <a:effectRef idx="0">
              <a:schemeClr val="dk1"/>
            </a:effectRef>
            <a:fontRef idx="minor">
              <a:schemeClr val="tx1"/>
            </a:fontRef>
          </p:style>
        </p:cxnSp>
      </p:grpSp>
      <p:sp>
        <p:nvSpPr>
          <p:cNvPr id="128" name="TextBox 127"/>
          <p:cNvSpPr txBox="1"/>
          <p:nvPr/>
        </p:nvSpPr>
        <p:spPr>
          <a:xfrm>
            <a:off x="2389305" y="1549516"/>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1" name="TextBox 130"/>
          <p:cNvSpPr txBox="1"/>
          <p:nvPr/>
        </p:nvSpPr>
        <p:spPr>
          <a:xfrm>
            <a:off x="2389305" y="27566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36" name="TextBox 135"/>
          <p:cNvSpPr txBox="1"/>
          <p:nvPr/>
        </p:nvSpPr>
        <p:spPr>
          <a:xfrm>
            <a:off x="2389305" y="2366423"/>
            <a:ext cx="424116" cy="375865"/>
          </a:xfrm>
          <a:prstGeom prst="rect">
            <a:avLst/>
          </a:prstGeom>
          <a:noFill/>
        </p:spPr>
        <p:txBody>
          <a:bodyPr wrap="square" rtlCol="0">
            <a:spAutoFit/>
          </a:bodyPr>
          <a:lstStyle/>
          <a:p>
            <a:r>
              <a:rPr lang="en-US" dirty="0" smtClean="0"/>
              <a:t>b</a:t>
            </a:r>
            <a:r>
              <a:rPr lang="en-US" baseline="-25000" dirty="0" smtClean="0"/>
              <a:t>0</a:t>
            </a:r>
            <a:endParaRPr lang="en-US" dirty="0"/>
          </a:p>
        </p:txBody>
      </p:sp>
      <p:sp>
        <p:nvSpPr>
          <p:cNvPr id="139" name="TextBox 138"/>
          <p:cNvSpPr txBox="1"/>
          <p:nvPr/>
        </p:nvSpPr>
        <p:spPr>
          <a:xfrm>
            <a:off x="2389305" y="3581995"/>
            <a:ext cx="424116" cy="375865"/>
          </a:xfrm>
          <a:prstGeom prst="rect">
            <a:avLst/>
          </a:prstGeom>
          <a:noFill/>
        </p:spPr>
        <p:txBody>
          <a:bodyPr wrap="square" rtlCol="0">
            <a:spAutoFit/>
          </a:bodyPr>
          <a:lstStyle/>
          <a:p>
            <a:r>
              <a:rPr lang="en-US" dirty="0" smtClean="0"/>
              <a:t>d</a:t>
            </a:r>
            <a:r>
              <a:rPr lang="en-US" baseline="-25000" dirty="0" smtClean="0"/>
              <a:t>0</a:t>
            </a:r>
            <a:endParaRPr lang="en-US" dirty="0"/>
          </a:p>
        </p:txBody>
      </p:sp>
      <p:sp>
        <p:nvSpPr>
          <p:cNvPr id="127" name="TextBox 126"/>
          <p:cNvSpPr txBox="1"/>
          <p:nvPr/>
        </p:nvSpPr>
        <p:spPr>
          <a:xfrm>
            <a:off x="1799521" y="1549516"/>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sp>
        <p:nvSpPr>
          <p:cNvPr id="130" name="TextBox 129"/>
          <p:cNvSpPr txBox="1"/>
          <p:nvPr/>
        </p:nvSpPr>
        <p:spPr>
          <a:xfrm>
            <a:off x="1836015" y="2775497"/>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35" name="TextBox 134"/>
          <p:cNvSpPr txBox="1"/>
          <p:nvPr/>
        </p:nvSpPr>
        <p:spPr>
          <a:xfrm>
            <a:off x="1854629" y="3575602"/>
            <a:ext cx="442338" cy="375865"/>
          </a:xfrm>
          <a:prstGeom prst="rect">
            <a:avLst/>
          </a:prstGeom>
          <a:noFill/>
        </p:spPr>
        <p:txBody>
          <a:bodyPr wrap="square" rtlCol="0">
            <a:spAutoFit/>
          </a:bodyPr>
          <a:lstStyle/>
          <a:p>
            <a:r>
              <a:rPr lang="en-US" dirty="0" smtClean="0"/>
              <a:t>c</a:t>
            </a:r>
            <a:r>
              <a:rPr lang="en-US" baseline="-25000" dirty="0" smtClean="0"/>
              <a:t>0</a:t>
            </a:r>
            <a:endParaRPr lang="en-US" dirty="0"/>
          </a:p>
        </p:txBody>
      </p:sp>
      <p:sp>
        <p:nvSpPr>
          <p:cNvPr id="140" name="TextBox 139"/>
          <p:cNvSpPr txBox="1"/>
          <p:nvPr/>
        </p:nvSpPr>
        <p:spPr>
          <a:xfrm>
            <a:off x="1836015" y="2365664"/>
            <a:ext cx="442338" cy="375865"/>
          </a:xfrm>
          <a:prstGeom prst="rect">
            <a:avLst/>
          </a:prstGeom>
          <a:noFill/>
        </p:spPr>
        <p:txBody>
          <a:bodyPr wrap="square" rtlCol="0">
            <a:spAutoFit/>
          </a:bodyPr>
          <a:lstStyle/>
          <a:p>
            <a:r>
              <a:rPr lang="en-US" dirty="0" smtClean="0"/>
              <a:t>a</a:t>
            </a:r>
            <a:r>
              <a:rPr lang="en-US" baseline="-25000" dirty="0" smtClean="0"/>
              <a:t>0</a:t>
            </a:r>
            <a:endParaRPr lang="en-US" dirty="0"/>
          </a:p>
        </p:txBody>
      </p:sp>
      <p:grpSp>
        <p:nvGrpSpPr>
          <p:cNvPr id="9" name="Group 8"/>
          <p:cNvGrpSpPr/>
          <p:nvPr/>
        </p:nvGrpSpPr>
        <p:grpSpPr>
          <a:xfrm>
            <a:off x="767399" y="1549516"/>
            <a:ext cx="3170089" cy="2409586"/>
            <a:chOff x="767399" y="1549516"/>
            <a:chExt cx="3170089" cy="2409586"/>
          </a:xfrm>
        </p:grpSpPr>
        <p:sp>
          <p:nvSpPr>
            <p:cNvPr id="126" name="TextBox 125"/>
            <p:cNvSpPr txBox="1"/>
            <p:nvPr/>
          </p:nvSpPr>
          <p:spPr>
            <a:xfrm>
              <a:off x="822140" y="1561924"/>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29" name="TextBox 128"/>
            <p:cNvSpPr txBox="1"/>
            <p:nvPr/>
          </p:nvSpPr>
          <p:spPr>
            <a:xfrm>
              <a:off x="767399" y="2756695"/>
              <a:ext cx="479199"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3" name="TextBox 132"/>
            <p:cNvSpPr txBox="1"/>
            <p:nvPr/>
          </p:nvSpPr>
          <p:spPr>
            <a:xfrm>
              <a:off x="809853" y="2397631"/>
              <a:ext cx="552923" cy="375865"/>
            </a:xfrm>
            <a:prstGeom prst="rect">
              <a:avLst/>
            </a:prstGeom>
            <a:noFill/>
          </p:spPr>
          <p:txBody>
            <a:bodyPr wrap="square" rtlCol="0">
              <a:spAutoFit/>
            </a:bodyPr>
            <a:lstStyle/>
            <a:p>
              <a:r>
                <a:rPr lang="en-US" dirty="0" smtClean="0">
                  <a:solidFill>
                    <a:schemeClr val="bg1">
                      <a:lumMod val="85000"/>
                    </a:schemeClr>
                  </a:solidFill>
                </a:rPr>
                <a:t>a</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4" name="TextBox 133"/>
            <p:cNvSpPr txBox="1"/>
            <p:nvPr/>
          </p:nvSpPr>
          <p:spPr>
            <a:xfrm>
              <a:off x="791974" y="3583237"/>
              <a:ext cx="417763" cy="375865"/>
            </a:xfrm>
            <a:prstGeom prst="rect">
              <a:avLst/>
            </a:prstGeom>
            <a:noFill/>
          </p:spPr>
          <p:txBody>
            <a:bodyPr wrap="square" rtlCol="0">
              <a:spAutoFit/>
            </a:bodyPr>
            <a:lstStyle/>
            <a:p>
              <a:r>
                <a:rPr lang="en-US" dirty="0" smtClean="0">
                  <a:solidFill>
                    <a:schemeClr val="bg1">
                      <a:lumMod val="85000"/>
                    </a:schemeClr>
                  </a:solidFill>
                </a:rPr>
                <a:t>c</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2" name="TextBox 131"/>
            <p:cNvSpPr txBox="1"/>
            <p:nvPr/>
          </p:nvSpPr>
          <p:spPr>
            <a:xfrm>
              <a:off x="3477271" y="2789904"/>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7" name="TextBox 136"/>
            <p:cNvSpPr txBox="1"/>
            <p:nvPr/>
          </p:nvSpPr>
          <p:spPr>
            <a:xfrm>
              <a:off x="3476535" y="2390480"/>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38" name="TextBox 137"/>
            <p:cNvSpPr txBox="1"/>
            <p:nvPr/>
          </p:nvSpPr>
          <p:spPr>
            <a:xfrm>
              <a:off x="3495150" y="3575602"/>
              <a:ext cx="442338" cy="375865"/>
            </a:xfrm>
            <a:prstGeom prst="rect">
              <a:avLst/>
            </a:prstGeom>
            <a:noFill/>
          </p:spPr>
          <p:txBody>
            <a:bodyPr wrap="square" rtlCol="0">
              <a:spAutoFit/>
            </a:bodyPr>
            <a:lstStyle/>
            <a:p>
              <a:r>
                <a:rPr lang="en-US" dirty="0" smtClean="0">
                  <a:solidFill>
                    <a:schemeClr val="bg1">
                      <a:lumMod val="85000"/>
                    </a:schemeClr>
                  </a:solidFill>
                </a:rPr>
                <a:t>d</a:t>
              </a:r>
              <a:r>
                <a:rPr lang="en-US" baseline="-25000" dirty="0" smtClean="0">
                  <a:solidFill>
                    <a:schemeClr val="bg1">
                      <a:lumMod val="85000"/>
                    </a:schemeClr>
                  </a:solidFill>
                </a:rPr>
                <a:t>1</a:t>
              </a:r>
              <a:endParaRPr lang="en-US" dirty="0">
                <a:solidFill>
                  <a:schemeClr val="bg1">
                    <a:lumMod val="85000"/>
                  </a:schemeClr>
                </a:solidFill>
              </a:endParaRPr>
            </a:p>
          </p:txBody>
        </p:sp>
        <p:sp>
          <p:nvSpPr>
            <p:cNvPr id="141" name="TextBox 140"/>
            <p:cNvSpPr txBox="1"/>
            <p:nvPr/>
          </p:nvSpPr>
          <p:spPr>
            <a:xfrm>
              <a:off x="3495150" y="1549516"/>
              <a:ext cx="442338" cy="375865"/>
            </a:xfrm>
            <a:prstGeom prst="rect">
              <a:avLst/>
            </a:prstGeom>
            <a:noFill/>
          </p:spPr>
          <p:txBody>
            <a:bodyPr wrap="square" rtlCol="0">
              <a:spAutoFit/>
            </a:bodyPr>
            <a:lstStyle/>
            <a:p>
              <a:r>
                <a:rPr lang="en-US" dirty="0" smtClean="0">
                  <a:solidFill>
                    <a:schemeClr val="bg1">
                      <a:lumMod val="85000"/>
                    </a:schemeClr>
                  </a:solidFill>
                </a:rPr>
                <a:t>b</a:t>
              </a:r>
              <a:r>
                <a:rPr lang="en-US" baseline="-25000" dirty="0" smtClean="0">
                  <a:solidFill>
                    <a:schemeClr val="bg1">
                      <a:lumMod val="85000"/>
                    </a:schemeClr>
                  </a:solidFill>
                </a:rPr>
                <a:t>1</a:t>
              </a:r>
              <a:endParaRPr 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65" name="Rectangle 64"/>
              <p:cNvSpPr/>
              <p:nvPr/>
            </p:nvSpPr>
            <p:spPr>
              <a:xfrm>
                <a:off x="4782792" y="5093231"/>
                <a:ext cx="3501097"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mv="urn:schemas-microsoft-com:mac:vml" xmlns="">
          <p:sp>
            <p:nvSpPr>
              <p:cNvPr id="65" name="Rectangle 64"/>
              <p:cNvSpPr>
                <a:spLocks noRot="1" noChangeAspect="1" noMove="1" noResize="1" noEditPoints="1" noAdjustHandles="1" noChangeArrowheads="1" noChangeShapeType="1" noTextEdit="1"/>
              </p:cNvSpPr>
              <p:nvPr/>
            </p:nvSpPr>
            <p:spPr>
              <a:xfrm>
                <a:off x="4782792" y="5093231"/>
                <a:ext cx="3501097" cy="669798"/>
              </a:xfrm>
              <a:prstGeom prst="rect">
                <a:avLst/>
              </a:prstGeom>
              <a:blipFill rotWithShape="0">
                <a:blip r:embed="rId3"/>
                <a:stretch>
                  <a:fillRect l="-1386" t="-6250" r="-867" b="-17857"/>
                </a:stretch>
              </a:blipFill>
              <a:ln>
                <a:solidFill>
                  <a:srgbClr val="0070C0"/>
                </a:solidFill>
              </a:ln>
            </p:spPr>
            <p:txBody>
              <a:bodyPr/>
              <a:lstStyle/>
              <a:p>
                <a:r>
                  <a:rPr lang="en-US">
                    <a:noFill/>
                  </a:rPr>
                  <a:t> </a:t>
                </a:r>
              </a:p>
            </p:txBody>
          </p:sp>
        </mc:Fallback>
      </mc:AlternateContent>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graphicFrame>
            <p:nvGraphicFramePr>
              <p:cNvPr id="155" name="Table 154"/>
              <p:cNvGraphicFramePr>
                <a:graphicFrameLocks noGrp="1"/>
              </p:cNvGraphicFramePr>
              <p:nvPr>
                <p:extLst>
                  <p:ext uri="{D42A27DB-BD31-4B8C-83A1-F6EECF244321}">
                    <p14:modId xmlns:p14="http://schemas.microsoft.com/office/powerpoint/2010/main" val="2281847781"/>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(4/16)</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b="1" dirty="0" smtClean="0">
                              <a:solidFill>
                                <a:schemeClr val="tx1"/>
                              </a:solidFill>
                            </a:rPr>
                            <a:t>(4/16)</a:t>
                          </a:r>
                          <a:endParaRPr lang="en-US" sz="2000" dirty="0" smtClean="0">
                            <a:solidFill>
                              <a:schemeClr val="tx1"/>
                            </a:solidFill>
                          </a:endParaRPr>
                        </a:p>
                      </a:txBody>
                      <a:tcPr/>
                    </a:tc>
                  </a:tr>
                </a:tbl>
              </a:graphicData>
            </a:graphic>
          </p:graphicFrame>
        </mc:Choice>
        <mc:Fallback xmlns:mv="urn:schemas-microsoft-com:mac:vml" xmlns="">
          <p:graphicFrame>
            <p:nvGraphicFramePr>
              <p:cNvPr id="155" name="Table 154"/>
              <p:cNvGraphicFramePr>
                <a:graphicFrameLocks noGrp="1"/>
              </p:cNvGraphicFramePr>
              <p:nvPr>
                <p:extLst>
                  <p:ext uri="{D42A27DB-BD31-4B8C-83A1-F6EECF244321}">
                    <p14:modId xmlns="" xmlns:a="http://schemas.openxmlformats.org/drawingml/2006/main" xmlns:r="http://schemas.openxmlformats.org/officeDocument/2006/relationships" xmlns:p="http://schemas.openxmlformats.org/presentationml/2006/main" xmlns:mc="http://schemas.openxmlformats.org/markup-compatibility/2006" xmlns:p14="http://schemas.microsoft.com/office/powerpoint/2010/main" xmlns:mv="urn:schemas-microsoft-com:mac:vml" val="2281847781"/>
                  </p:ext>
                </p:extLst>
              </p:nvPr>
            </p:nvGraphicFramePr>
            <p:xfrm>
              <a:off x="387565" y="4537759"/>
              <a:ext cx="4140367" cy="1163320"/>
            </p:xfrm>
            <a:graphic>
              <a:graphicData uri="http://schemas.openxmlformats.org/drawingml/2006/table">
                <a:tbl>
                  <a:tblPr firstRow="1" bandRow="1">
                    <a:tableStyleId>{5C22544A-7EE6-4342-B048-85BDC9FD1C3A}</a:tableStyleId>
                  </a:tblPr>
                  <a:tblGrid>
                    <a:gridCol w="1546446"/>
                    <a:gridCol w="259392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endParaRPr lang="en-US"/>
                        </a:p>
                      </a:txBody>
                      <a:tcPr>
                        <a:blipFill rotWithShape="0">
                          <a:blip r:embed="rId5"/>
                          <a:stretch>
                            <a:fillRect l="-59859" t="-100000" r="-939" b="-125758"/>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endParaRPr lang="en-US"/>
                        </a:p>
                      </a:txBody>
                      <a:tcPr>
                        <a:blipFill rotWithShape="0">
                          <a:blip r:embed="rId5"/>
                          <a:stretch>
                            <a:fillRect l="-59859" t="-203077" r="-939" b="-27692"/>
                          </a:stretch>
                        </a:blipFill>
                      </a:tcPr>
                    </a:tc>
                  </a:tr>
                </a:tbl>
              </a:graphicData>
            </a:graphic>
          </p:graphicFrame>
        </mc:Fallback>
      </mc:AlternateContent>
      <p:sp>
        <p:nvSpPr>
          <p:cNvPr id="56" name="Date Placeholder 55"/>
          <p:cNvSpPr>
            <a:spLocks noGrp="1"/>
          </p:cNvSpPr>
          <p:nvPr>
            <p:ph type="dt" sz="half" idx="10"/>
          </p:nvPr>
        </p:nvSpPr>
        <p:spPr/>
        <p:txBody>
          <a:bodyPr/>
          <a:lstStyle/>
          <a:p>
            <a:r>
              <a:rPr lang="en-US" smtClean="0"/>
              <a:t>6/12/2014</a:t>
            </a:r>
            <a:endParaRPr lang="en-US" dirty="0"/>
          </a:p>
        </p:txBody>
      </p:sp>
      <p:sp>
        <p:nvSpPr>
          <p:cNvPr id="57" name="Slide Number Placeholder 56"/>
          <p:cNvSpPr>
            <a:spLocks noGrp="1"/>
          </p:cNvSpPr>
          <p:nvPr>
            <p:ph type="sldNum" sz="quarter" idx="12"/>
          </p:nvPr>
        </p:nvSpPr>
        <p:spPr/>
        <p:txBody>
          <a:bodyPr/>
          <a:lstStyle/>
          <a:p>
            <a:fld id="{1F7DF5D7-FF41-4BF6-8958-28DFF1DB182D}" type="slidenum">
              <a:rPr lang="en-US" smtClean="0"/>
              <a:pPr/>
              <a:t>68</a:t>
            </a:fld>
            <a:endParaRPr lang="en-US" dirty="0"/>
          </a:p>
        </p:txBody>
      </p:sp>
      <p:sp>
        <p:nvSpPr>
          <p:cNvPr id="58" name="Footer Placeholder 57"/>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665722396"/>
      </p:ext>
    </p:extLst>
  </p:cSld>
  <p:clrMapOvr>
    <a:masterClrMapping/>
  </p:clrMapOvr>
  <mc:AlternateContent xmlns:mc="http://schemas.openxmlformats.org/markup-compatibility/2006" xmlns:p14="http://schemas.microsoft.com/office/powerpoint/2010/main">
    <mc:Choice Requires="p14">
      <p:transition spd="slow" p14:dur="2000" advTm="15984"/>
    </mc:Choice>
    <mc:Fallback xmlns:mv="urn:schemas-microsoft-com:mac:vml" xmlns="">
      <mp:transition xmlns:mp="http://schemas.microsoft.com/office/mac/powerpoint/2008/main" spd="slow" advTm="15984"/>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Encoded as MAXSAT</a:t>
            </a:r>
            <a:endParaRPr lang="en-US" dirty="0"/>
          </a:p>
        </p:txBody>
      </p:sp>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p:cNvSpPr txBox="1"/>
              <p:nvPr/>
            </p:nvSpPr>
            <p:spPr>
              <a:xfrm>
                <a:off x="4452675" y="1459080"/>
                <a:ext cx="4314950" cy="1231106"/>
              </a:xfrm>
              <a:prstGeom prst="rect">
                <a:avLst/>
              </a:prstGeom>
              <a:noFill/>
              <a:ln>
                <a:solidFill>
                  <a:schemeClr val="tx1"/>
                </a:solidFill>
              </a:ln>
            </p:spPr>
            <p:txBody>
              <a:bodyPr wrap="square" rIns="91440" rtlCol="0">
                <a:spAutoFit/>
              </a:bodyPr>
              <a:lstStyle/>
              <a:p>
                <a:r>
                  <a:rPr lang="en-US" sz="2000" b="1" dirty="0" smtClean="0"/>
                  <a:t>MAXSAT(</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𝟎</m:t>
                        </m:r>
                      </m:sub>
                    </m:sSub>
                    <m:r>
                      <a:rPr lang="en-US" sz="2000" b="1" i="1" smtClean="0">
                        <a:latin typeface="Cambria Math" panose="02040503050406030204" pitchFamily="18" charset="0"/>
                      </a:rPr>
                      <m:t>,</m:t>
                    </m:r>
                    <m:d>
                      <m:dPr>
                        <m:ctrlPr>
                          <a:rPr lang="en-US" sz="2000" b="1" i="1" smtClean="0">
                            <a:latin typeface="Cambria Math" panose="02040503050406030204" pitchFamily="18" charset="0"/>
                          </a:rPr>
                        </m:ctrlPr>
                      </m:dPr>
                      <m:e>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𝟏</m:t>
                            </m:r>
                          </m:sub>
                        </m:sSub>
                      </m:e>
                    </m:d>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𝝍</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𝒘</m:t>
                        </m:r>
                      </m:e>
                      <m:sub>
                        <m:r>
                          <a:rPr lang="en-US" sz="2000" b="1" i="1" smtClean="0">
                            <a:latin typeface="Cambria Math" panose="02040503050406030204" pitchFamily="18" charset="0"/>
                          </a:rPr>
                          <m:t>𝒏</m:t>
                        </m:r>
                      </m:sub>
                    </m:sSub>
                    <m:r>
                      <a:rPr lang="en-US" sz="2000" b="1" i="1" smtClean="0">
                        <a:latin typeface="Cambria Math" panose="02040503050406030204" pitchFamily="18" charset="0"/>
                      </a:rPr>
                      <m:t>)):</m:t>
                    </m:r>
                  </m:oMath>
                </a14:m>
                <a:endParaRPr lang="en-US" dirty="0" smtClean="0"/>
              </a:p>
              <a:p>
                <a:r>
                  <a:rPr lang="en-US" dirty="0" smtClean="0"/>
                  <a:t>Find	          </a:t>
                </a:r>
                <a14:m>
                  <m:oMath xmlns:m="http://schemas.openxmlformats.org/officeDocument/2006/math" xmlns="" xmlns:mv="urn:schemas-microsoft-com:mac:vml">
                    <m:r>
                      <m:rPr>
                        <m:sty m:val="p"/>
                      </m:rPr>
                      <a:rPr lang="en-US">
                        <a:latin typeface="Cambria Math" panose="02040503050406030204" pitchFamily="18" charset="0"/>
                      </a:rPr>
                      <m:t>s</m:t>
                    </m:r>
                    <m:r>
                      <m:rPr>
                        <m:sty m:val="p"/>
                      </m:rPr>
                      <a:rPr lang="en-US" b="0" i="0" smtClean="0">
                        <a:latin typeface="Cambria Math" panose="02040503050406030204" pitchFamily="18" charset="0"/>
                      </a:rPr>
                      <m:t>olution</m:t>
                    </m:r>
                    <m:r>
                      <a:rPr lang="en-US" b="0" i="0" smtClean="0">
                        <a:latin typeface="Cambria Math" panose="02040503050406030204" pitchFamily="18" charset="0"/>
                      </a:rPr>
                      <m:t> </m:t>
                    </m:r>
                    <m:r>
                      <a:rPr lang="en-US" b="0" i="1" smtClean="0">
                        <a:latin typeface="Cambria Math" panose="02040503050406030204" pitchFamily="18" charset="0"/>
                      </a:rPr>
                      <m:t>𝑆</m:t>
                    </m:r>
                  </m:oMath>
                </a14:m>
                <a:r>
                  <a:rPr lang="en-US" b="1" dirty="0" smtClean="0"/>
                  <a:t> </a:t>
                </a:r>
                <a:r>
                  <a:rPr lang="en-US" dirty="0" smtClean="0"/>
                  <a:t>that</a:t>
                </a:r>
              </a:p>
              <a:p>
                <a:r>
                  <a:rPr lang="en-US" dirty="0" smtClean="0"/>
                  <a:t>Maximize           </a:t>
                </a:r>
                <a14:m>
                  <m:oMath xmlns:m="http://schemas.openxmlformats.org/officeDocument/2006/math" xmlns="" xmlns:mv="urn:schemas-microsoft-com:mac:vml">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𝑖</m:t>
                        </m:r>
                      </m:sub>
                    </m:sSub>
                    <m:r>
                      <a:rPr lang="en-US" b="0" i="1" smtClean="0">
                        <a:latin typeface="Cambria Math" panose="02040503050406030204" pitchFamily="18" charset="0"/>
                      </a:rPr>
                      <m:t>, 1≤</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a14:m>
                <a:endParaRPr lang="en-US" b="0" dirty="0" smtClean="0"/>
              </a:p>
              <a:p>
                <a:r>
                  <a:rPr lang="en-US" dirty="0" smtClean="0"/>
                  <a:t>Subject to</a:t>
                </a:r>
                <a:r>
                  <a:rPr lang="en-US" dirty="0"/>
                  <a:t>	</a:t>
                </a:r>
                <a14:m>
                  <m:oMath xmlns:m="http://schemas.openxmlformats.org/officeDocument/2006/math" xmlns="" xmlns:mv="urn:schemas-microsoft-com:mac:vml">
                    <m:r>
                      <a:rPr lang="en-US" b="0" i="0" smtClean="0">
                        <a:latin typeface="Cambria Math" panose="02040503050406030204" pitchFamily="18" charset="0"/>
                      </a:rPr>
                      <m:t>            </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0</m:t>
                        </m:r>
                      </m:sub>
                    </m:sSub>
                  </m:oMath>
                </a14:m>
                <a:endParaRPr lang="en-US" dirty="0" smtClean="0"/>
              </a:p>
            </p:txBody>
          </p:sp>
        </mc:Choice>
        <mc:Fallback xmlns:mv="urn:schemas-microsoft-com:mac:vml" xmlns="">
          <p:sp>
            <p:nvSpPr>
              <p:cNvPr id="57" name="TextBox 56"/>
              <p:cNvSpPr txBox="1">
                <a:spLocks noRot="1" noChangeAspect="1" noMove="1" noResize="1" noEditPoints="1" noAdjustHandles="1" noChangeArrowheads="1" noChangeShapeType="1" noTextEdit="1"/>
              </p:cNvSpPr>
              <p:nvPr/>
            </p:nvSpPr>
            <p:spPr>
              <a:xfrm>
                <a:off x="4452675" y="1459080"/>
                <a:ext cx="4314950" cy="1231106"/>
              </a:xfrm>
              <a:prstGeom prst="rect">
                <a:avLst/>
              </a:prstGeom>
              <a:blipFill rotWithShape="0">
                <a:blip r:embed="rId4"/>
                <a:stretch>
                  <a:fillRect l="-1268" t="-1471" b="-6863"/>
                </a:stretch>
              </a:blipFill>
              <a:ln>
                <a:solidFill>
                  <a:schemeClr val="tx1"/>
                </a:solidFill>
              </a:ln>
            </p:spPr>
            <p:txBody>
              <a:bodyPr/>
              <a:lstStyle/>
              <a:p>
                <a:r>
                  <a:rPr lang="en-US">
                    <a:noFill/>
                  </a:rPr>
                  <a:t> </a:t>
                </a:r>
              </a:p>
            </p:txBody>
          </p:sp>
        </mc:Fallback>
      </mc:AlternateContent>
      <p:sp>
        <p:nvSpPr>
          <p:cNvPr id="7" name="Rectangle 6"/>
          <p:cNvSpPr/>
          <p:nvPr/>
        </p:nvSpPr>
        <p:spPr>
          <a:xfrm>
            <a:off x="5662670" y="1565568"/>
            <a:ext cx="352540" cy="26323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ular Callout 7"/>
          <p:cNvSpPr/>
          <p:nvPr/>
        </p:nvSpPr>
        <p:spPr>
          <a:xfrm>
            <a:off x="4333253" y="761351"/>
            <a:ext cx="2067547" cy="429657"/>
          </a:xfrm>
          <a:prstGeom prst="wedgeRectCallout">
            <a:avLst>
              <a:gd name="adj1" fmla="val 20107"/>
              <a:gd name="adj2" fmla="val 139424"/>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50"/>
                </a:solidFill>
              </a:rPr>
              <a:t>Hard Constraints</a:t>
            </a:r>
            <a:endParaRPr lang="en-US" sz="2000" b="1" dirty="0">
              <a:solidFill>
                <a:srgbClr val="00B050"/>
              </a:solidFill>
            </a:endParaRPr>
          </a:p>
        </p:txBody>
      </p:sp>
      <p:sp>
        <p:nvSpPr>
          <p:cNvPr id="14" name="Right Brace 13"/>
          <p:cNvSpPr/>
          <p:nvPr/>
        </p:nvSpPr>
        <p:spPr>
          <a:xfrm rot="16200000">
            <a:off x="7151114" y="151480"/>
            <a:ext cx="362392" cy="2345431"/>
          </a:xfrm>
          <a:prstGeom prst="rightBrace">
            <a:avLst/>
          </a:prstGeom>
          <a:ln w="127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B0F0"/>
              </a:solidFill>
            </a:endParaRPr>
          </a:p>
        </p:txBody>
      </p:sp>
      <p:sp>
        <p:nvSpPr>
          <p:cNvPr id="15" name="Rectangle 14"/>
          <p:cNvSpPr/>
          <p:nvPr/>
        </p:nvSpPr>
        <p:spPr>
          <a:xfrm>
            <a:off x="6484075" y="761351"/>
            <a:ext cx="2071506" cy="429658"/>
          </a:xfrm>
          <a:prstGeom prst="rect">
            <a:avLst/>
          </a:prstGeom>
          <a:solidFill>
            <a:schemeClr val="bg1"/>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rgbClr val="00B0F0"/>
                </a:solidFill>
              </a:rPr>
              <a:t>Soft Constraints</a:t>
            </a:r>
            <a:endParaRPr lang="en-US" sz="2000" b="1" dirty="0">
              <a:solidFill>
                <a:srgbClr val="00B0F0"/>
              </a:solidFill>
            </a:endParaRPr>
          </a:p>
        </p:txBody>
      </p:sp>
      <p:sp>
        <p:nvSpPr>
          <p:cNvPr id="16" name="Date Placeholder 15"/>
          <p:cNvSpPr>
            <a:spLocks noGrp="1"/>
          </p:cNvSpPr>
          <p:nvPr>
            <p:ph type="dt" sz="half" idx="10"/>
          </p:nvPr>
        </p:nvSpPr>
        <p:spPr/>
        <p:txBody>
          <a:bodyPr/>
          <a:lstStyle/>
          <a:p>
            <a:r>
              <a:rPr lang="en-US" smtClean="0"/>
              <a:t>6/12/2014</a:t>
            </a:r>
            <a:endParaRPr lang="en-US" dirty="0"/>
          </a:p>
        </p:txBody>
      </p:sp>
      <p:sp>
        <p:nvSpPr>
          <p:cNvPr id="17" name="Slide Number Placeholder 16"/>
          <p:cNvSpPr>
            <a:spLocks noGrp="1"/>
          </p:cNvSpPr>
          <p:nvPr>
            <p:ph type="sldNum" sz="quarter" idx="12"/>
          </p:nvPr>
        </p:nvSpPr>
        <p:spPr/>
        <p:txBody>
          <a:bodyPr/>
          <a:lstStyle/>
          <a:p>
            <a:fld id="{1F7DF5D7-FF41-4BF6-8958-28DFF1DB182D}" type="slidenum">
              <a:rPr lang="en-US" smtClean="0"/>
              <a:pPr/>
              <a:t>69</a:t>
            </a:fld>
            <a:endParaRPr lang="en-US" dirty="0"/>
          </a:p>
        </p:txBody>
      </p:sp>
      <p:sp>
        <p:nvSpPr>
          <p:cNvPr id="18" name="Footer Placeholder 17"/>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353286101"/>
      </p:ext>
    </p:extLst>
  </p:cSld>
  <p:clrMapOvr>
    <a:masterClrMapping/>
  </p:clrMapOvr>
  <mc:AlternateContent xmlns:mc="http://schemas.openxmlformats.org/markup-compatibility/2006" xmlns:p14="http://schemas.microsoft.com/office/powerpoint/2010/main">
    <mc:Choice Requires="p14">
      <p:transition spd="slow" p14:dur="2000" advTm="34418"/>
    </mc:Choice>
    <mc:Fallback xmlns:mv="urn:schemas-microsoft-com:mac:vml" xmlns="">
      <mp:transition xmlns:mp="http://schemas.microsoft.com/office/mac/powerpoint/2008/main" spd="slow" advTm="34418"/>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Pointer Analysis (0-CFA) in Chord</a:t>
            </a:r>
            <a:endParaRPr lang="en-US" dirty="0"/>
          </a:p>
        </p:txBody>
      </p:sp>
      <p:pic>
        <p:nvPicPr>
          <p:cNvPr id="7" name="Picture 6" descr="chord_0cfa_analysi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993" y="1686170"/>
            <a:ext cx="8387537" cy="1206928"/>
          </a:xfrm>
          <a:prstGeom prst="rect">
            <a:avLst/>
          </a:prstGeom>
        </p:spPr>
      </p:pic>
      <p:sp>
        <p:nvSpPr>
          <p:cNvPr id="10" name="Oval Callout 9"/>
          <p:cNvSpPr/>
          <p:nvPr/>
        </p:nvSpPr>
        <p:spPr>
          <a:xfrm>
            <a:off x="3458310" y="3819768"/>
            <a:ext cx="5120640" cy="1828800"/>
          </a:xfrm>
          <a:prstGeom prst="wedgeEllipseCallout">
            <a:avLst>
              <a:gd name="adj1" fmla="val -36856"/>
              <a:gd name="adj2" fmla="val -81141"/>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en-US" sz="2400" dirty="0">
                <a:solidFill>
                  <a:prstClr val="black"/>
                </a:solidFill>
              </a:rPr>
              <a:t>37 tasks </a:t>
            </a:r>
            <a:r>
              <a:rPr lang="en-US" sz="2400" dirty="0" smtClean="0">
                <a:solidFill>
                  <a:prstClr val="black"/>
                </a:solidFill>
              </a:rPr>
              <a:t>(square nodes</a:t>
            </a:r>
            <a:r>
              <a:rPr lang="en-US" sz="2400" dirty="0">
                <a:solidFill>
                  <a:prstClr val="black"/>
                </a:solidFill>
              </a:rPr>
              <a:t>)</a:t>
            </a:r>
          </a:p>
          <a:p>
            <a:pPr lvl="0" algn="ctr"/>
            <a:r>
              <a:rPr lang="en-US" sz="2400" dirty="0">
                <a:solidFill>
                  <a:prstClr val="black"/>
                </a:solidFill>
              </a:rPr>
              <a:t>49 targets </a:t>
            </a:r>
            <a:r>
              <a:rPr lang="en-US" sz="2400" dirty="0" smtClean="0">
                <a:solidFill>
                  <a:prstClr val="black"/>
                </a:solidFill>
              </a:rPr>
              <a:t>(oval </a:t>
            </a:r>
            <a:r>
              <a:rPr lang="en-US" sz="2400" dirty="0">
                <a:solidFill>
                  <a:prstClr val="black"/>
                </a:solidFill>
              </a:rPr>
              <a:t>nodes)</a:t>
            </a:r>
          </a:p>
          <a:p>
            <a:pPr lvl="0" algn="ctr"/>
            <a:r>
              <a:rPr lang="en-US" sz="2400" dirty="0">
                <a:solidFill>
                  <a:prstClr val="black"/>
                </a:solidFill>
              </a:rPr>
              <a:t>154 dependencies (edges)</a:t>
            </a:r>
          </a:p>
        </p:txBody>
      </p:sp>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7</a:t>
            </a:fld>
            <a:endParaRPr lang="en-US" dirty="0"/>
          </a:p>
        </p:txBody>
      </p:sp>
      <p:sp>
        <p:nvSpPr>
          <p:cNvPr id="11" name="Footer Placeholder 10"/>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4081754100"/>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Encoded as MAXSAT</a:t>
            </a:r>
            <a:endParaRPr lang="en-US" dirty="0"/>
          </a:p>
        </p:txBody>
      </p:sp>
      <mc:AlternateContent xmlns:mc="http://schemas.openxmlformats.org/markup-compatibility/2006" xmlns:a14="http://schemas.microsoft.com/office/drawing/2010/main">
        <mc:Choice Requires="a14">
          <p:sp>
            <p:nvSpPr>
              <p:cNvPr id="65" name="Rectangle 64"/>
              <p:cNvSpPr/>
              <p:nvPr/>
            </p:nvSpPr>
            <p:spPr>
              <a:xfrm>
                <a:off x="433216" y="4330816"/>
                <a:ext cx="3731858" cy="669798"/>
              </a:xfrm>
              <a:prstGeom prst="rect">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rgbClr val="00B050"/>
                    </a:solidFill>
                  </a:rPr>
                  <a:t>abs(a</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abs(a</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abs(b</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abs(b</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a:p>
                <a:pPr algn="ctr"/>
                <a:r>
                  <a:rPr lang="en-US" sz="2000" dirty="0">
                    <a:solidFill>
                      <a:srgbClr val="00B050"/>
                    </a:solidFill>
                  </a:rPr>
                  <a:t>abs(c</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abs(c</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 </a:t>
                </a:r>
                <a:r>
                  <a:rPr lang="en-US" sz="2000" dirty="0">
                    <a:solidFill>
                      <a:srgbClr val="00B050"/>
                    </a:solidFill>
                  </a:rPr>
                  <a:t>abs(d</a:t>
                </a:r>
                <a:r>
                  <a:rPr lang="en-US" sz="2000" baseline="-25000" dirty="0">
                    <a:solidFill>
                      <a:srgbClr val="00B050"/>
                    </a:solidFill>
                  </a:rPr>
                  <a:t>0</a:t>
                </a:r>
                <a:r>
                  <a:rPr lang="en-US" sz="2000" dirty="0">
                    <a:solidFill>
                      <a:srgbClr val="00B050"/>
                    </a:solidFill>
                  </a:rPr>
                  <a:t>)</a:t>
                </a:r>
                <a14:m>
                  <m:oMath xmlns:m="http://schemas.openxmlformats.org/officeDocument/2006/math" xmlns="" xmlns:mv="urn:schemas-microsoft-com:mac:vml">
                    <m:r>
                      <a:rPr lang="en-US" sz="2000" i="1">
                        <a:solidFill>
                          <a:schemeClr val="bg1">
                            <a:lumMod val="85000"/>
                          </a:schemeClr>
                        </a:solidFill>
                        <a:latin typeface="Cambria Math" panose="02040503050406030204" pitchFamily="18" charset="0"/>
                        <a:ea typeface="Cambria Math" panose="02040503050406030204" pitchFamily="18" charset="0"/>
                      </a:rPr>
                      <m:t>⨁</m:t>
                    </m:r>
                  </m:oMath>
                </a14:m>
                <a:r>
                  <a:rPr lang="en-US" sz="2000" dirty="0">
                    <a:solidFill>
                      <a:schemeClr val="bg1">
                        <a:lumMod val="85000"/>
                      </a:schemeClr>
                    </a:solidFill>
                  </a:rPr>
                  <a:t>abs(d</a:t>
                </a:r>
                <a:r>
                  <a:rPr lang="en-US" sz="2000" baseline="-25000" dirty="0">
                    <a:solidFill>
                      <a:schemeClr val="bg1">
                        <a:lumMod val="85000"/>
                      </a:schemeClr>
                    </a:solidFill>
                  </a:rPr>
                  <a:t>1</a:t>
                </a:r>
                <a:r>
                  <a:rPr lang="en-US" sz="2000" dirty="0">
                    <a:solidFill>
                      <a:schemeClr val="bg1">
                        <a:lumMod val="85000"/>
                      </a:schemeClr>
                    </a:solidFill>
                  </a:rPr>
                  <a:t>)</a:t>
                </a:r>
                <a:r>
                  <a:rPr lang="en-US" sz="2000" dirty="0">
                    <a:solidFill>
                      <a:schemeClr val="tx1"/>
                    </a:solidFill>
                  </a:rPr>
                  <a:t>.</a:t>
                </a:r>
              </a:p>
            </p:txBody>
          </p:sp>
        </mc:Choice>
        <mc:Fallback xmlns:mv="urn:schemas-microsoft-com:mac:vml" xmlns="">
          <p:sp>
            <p:nvSpPr>
              <p:cNvPr id="65" name="Rectangle 64"/>
              <p:cNvSpPr>
                <a:spLocks noRot="1" noChangeAspect="1" noMove="1" noResize="1" noEditPoints="1" noAdjustHandles="1" noChangeArrowheads="1" noChangeShapeType="1" noTextEdit="1"/>
              </p:cNvSpPr>
              <p:nvPr/>
            </p:nvSpPr>
            <p:spPr>
              <a:xfrm>
                <a:off x="433216" y="4330816"/>
                <a:ext cx="3731858" cy="669798"/>
              </a:xfrm>
              <a:prstGeom prst="rect">
                <a:avLst/>
              </a:prstGeom>
              <a:blipFill rotWithShape="0">
                <a:blip r:embed="rId4"/>
                <a:stretch>
                  <a:fillRect t="-5310" b="-17699"/>
                </a:stretch>
              </a:blipFill>
              <a:ln>
                <a:solidFill>
                  <a:srgbClr val="0070C0"/>
                </a:solidFill>
              </a:ln>
            </p:spPr>
            <p:txBody>
              <a:bodyPr/>
              <a:lstStyle/>
              <a:p>
                <a:r>
                  <a:rPr lang="en-US">
                    <a:noFill/>
                  </a:rPr>
                  <a:t> </a:t>
                </a:r>
              </a:p>
            </p:txBody>
          </p:sp>
        </mc:Fallback>
      </mc:AlternateContent>
      <p:grpSp>
        <p:nvGrpSpPr>
          <p:cNvPr id="2" name="Group 1"/>
          <p:cNvGrpSpPr/>
          <p:nvPr/>
        </p:nvGrpSpPr>
        <p:grpSpPr>
          <a:xfrm>
            <a:off x="401972" y="1459080"/>
            <a:ext cx="3763101" cy="2590406"/>
            <a:chOff x="4232381" y="1549516"/>
            <a:chExt cx="4564024" cy="2801420"/>
          </a:xfrm>
        </p:grpSpPr>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32381" y="1664678"/>
              <a:ext cx="4478219" cy="2530194"/>
            </a:xfrm>
            <a:prstGeom prst="rect">
              <a:avLst/>
            </a:prstGeom>
          </p:spPr>
        </p:pic>
        <p:sp>
          <p:nvSpPr>
            <p:cNvPr id="11" name="Rectangle 10"/>
            <p:cNvSpPr/>
            <p:nvPr/>
          </p:nvSpPr>
          <p:spPr>
            <a:xfrm>
              <a:off x="4270274" y="1549516"/>
              <a:ext cx="4526131" cy="280142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4326467" y="1465445"/>
            <a:ext cx="4660966" cy="2062103"/>
            <a:chOff x="4326467" y="1465445"/>
            <a:chExt cx="4660966" cy="2062103"/>
          </a:xfrm>
        </p:grpSpPr>
        <mc:AlternateContent xmlns:mc="http://schemas.openxmlformats.org/markup-compatibility/2006" xmlns:a14="http://schemas.microsoft.com/office/drawing/2010/main">
          <mc:Choice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mv="urn:schemas-microsoft-com:mac:vml" xmlns="">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6"/>
                  <a:stretch>
                    <a:fillRect l="-1268" t="-1173" r="-1127" b="-3226"/>
                  </a:stretch>
                </a:blipFill>
                <a:ln>
                  <a:solidFill>
                    <a:schemeClr val="tx1"/>
                  </a:solidFill>
                </a:ln>
              </p:spPr>
              <p:txBody>
                <a:bodyPr/>
                <a:lstStyle/>
                <a:p>
                  <a:r>
                    <a:rPr lang="en-US">
                      <a:noFill/>
                    </a:rPr>
                    <a:t> </a:t>
                  </a:r>
                </a:p>
              </p:txBody>
            </p:sp>
          </mc:Fallback>
        </mc:AlternateContent>
        <p:sp>
          <p:nvSpPr>
            <p:cNvPr id="7" name="Right Arrow 6"/>
            <p:cNvSpPr/>
            <p:nvPr/>
          </p:nvSpPr>
          <p:spPr>
            <a:xfrm>
              <a:off x="4326467" y="2496496"/>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mv="urn:schemas-microsoft-com:mac:vml" xmlns="">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7"/>
                <a:stretch>
                  <a:fillRect l="-1268" t="-1471" b="-1471"/>
                </a:stretch>
              </a:blipFill>
              <a:ln>
                <a:solidFill>
                  <a:schemeClr val="tx1"/>
                </a:solidFill>
              </a:ln>
            </p:spPr>
            <p:txBody>
              <a:bodyPr/>
              <a:lstStyle/>
              <a:p>
                <a:r>
                  <a:rPr lang="en-US">
                    <a:noFill/>
                  </a:rPr>
                  <a:t> </a:t>
                </a:r>
              </a:p>
            </p:txBody>
          </p:sp>
        </mc:Fallback>
      </mc:AlternateContent>
      <p:sp>
        <p:nvSpPr>
          <p:cNvPr id="60" name="Right Arrow 59"/>
          <p:cNvSpPr/>
          <p:nvPr/>
        </p:nvSpPr>
        <p:spPr>
          <a:xfrm>
            <a:off x="4326467" y="4497145"/>
            <a:ext cx="245533" cy="337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ular Callout 8"/>
          <p:cNvSpPr/>
          <p:nvPr/>
        </p:nvSpPr>
        <p:spPr>
          <a:xfrm>
            <a:off x="1961025" y="1219615"/>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Avoid all the counterexamples</a:t>
            </a:r>
            <a:endParaRPr lang="en-US" sz="2400" b="1" dirty="0">
              <a:solidFill>
                <a:srgbClr val="7030A0"/>
              </a:solidFill>
            </a:endParaRPr>
          </a:p>
        </p:txBody>
      </p:sp>
      <p:sp>
        <p:nvSpPr>
          <p:cNvPr id="16" name="Rectangular Callout 15"/>
          <p:cNvSpPr/>
          <p:nvPr/>
        </p:nvSpPr>
        <p:spPr>
          <a:xfrm>
            <a:off x="1961024" y="3014492"/>
            <a:ext cx="2542839" cy="744709"/>
          </a:xfrm>
          <a:prstGeom prst="wedgeRectCallout">
            <a:avLst>
              <a:gd name="adj1" fmla="val 74867"/>
              <a:gd name="adj2" fmla="val 108214"/>
            </a:avLst>
          </a:prstGeom>
          <a:solidFill>
            <a:schemeClr val="bg1"/>
          </a:solidFill>
          <a:ln w="381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7030A0"/>
                </a:solidFill>
              </a:rPr>
              <a:t>Minimize the abstraction cost</a:t>
            </a:r>
            <a:endParaRPr lang="en-US" sz="2400" b="1" dirty="0">
              <a:solidFill>
                <a:srgbClr val="7030A0"/>
              </a:solidFill>
            </a:endParaRPr>
          </a:p>
        </p:txBody>
      </p:sp>
      <p:sp>
        <p:nvSpPr>
          <p:cNvPr id="17" name="Date Placeholder 16"/>
          <p:cNvSpPr>
            <a:spLocks noGrp="1"/>
          </p:cNvSpPr>
          <p:nvPr>
            <p:ph type="dt" sz="half" idx="10"/>
          </p:nvPr>
        </p:nvSpPr>
        <p:spPr/>
        <p:txBody>
          <a:bodyPr/>
          <a:lstStyle/>
          <a:p>
            <a:r>
              <a:rPr lang="en-US" smtClean="0"/>
              <a:t>6/12/2014</a:t>
            </a:r>
            <a:endParaRPr lang="en-US" dirty="0"/>
          </a:p>
        </p:txBody>
      </p:sp>
      <p:sp>
        <p:nvSpPr>
          <p:cNvPr id="18" name="Slide Number Placeholder 17"/>
          <p:cNvSpPr>
            <a:spLocks noGrp="1"/>
          </p:cNvSpPr>
          <p:nvPr>
            <p:ph type="sldNum" sz="quarter" idx="12"/>
          </p:nvPr>
        </p:nvSpPr>
        <p:spPr/>
        <p:txBody>
          <a:bodyPr/>
          <a:lstStyle/>
          <a:p>
            <a:fld id="{1F7DF5D7-FF41-4BF6-8958-28DFF1DB182D}" type="slidenum">
              <a:rPr lang="en-US" smtClean="0"/>
              <a:pPr/>
              <a:t>70</a:t>
            </a:fld>
            <a:endParaRPr lang="en-US" dirty="0"/>
          </a:p>
        </p:txBody>
      </p:sp>
      <p:sp>
        <p:nvSpPr>
          <p:cNvPr id="19" name="Footer Placeholder 18"/>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2163114601"/>
      </p:ext>
    </p:extLst>
  </p:cSld>
  <p:clrMapOvr>
    <a:masterClrMapping/>
  </p:clrMapOvr>
  <mc:AlternateContent xmlns:mc="http://schemas.openxmlformats.org/markup-compatibility/2006" xmlns:p14="http://schemas.microsoft.com/office/powerpoint/2010/main">
    <mc:Choice Requires="p14">
      <p:transition spd="slow" p14:dur="2000" advTm="106911"/>
    </mc:Choice>
    <mc:Fallback xmlns:mv="urn:schemas-microsoft-com:mac:vml" xmlns="">
      <mp:transition xmlns:mp="http://schemas.microsoft.com/office/mac/powerpoint/2008/main" spd="slow" advTm="106911"/>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60" grpId="0" animBg="1"/>
      <p:bldP spid="9" grpId="0" animBg="1"/>
      <p:bldP spid="1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Encoded as MAXSAT</a:t>
            </a:r>
            <a:endParaRPr lang="en-US" dirty="0"/>
          </a:p>
        </p:txBody>
      </p:sp>
      <mc:AlternateContent xmlns:mc="http://schemas.openxmlformats.org/markup-compatibility/2006" xmlns:a14="http://schemas.microsoft.com/office/drawing/2010/main">
        <mc:Choice Requires="a14">
          <p:sp>
            <p:nvSpPr>
              <p:cNvPr id="57" name="TextBox 56"/>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solidFill>
                      <a:srgbClr val="00B050"/>
                    </a:solidFill>
                  </a:rPr>
                  <a:t>Hard constraints:</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m:rPr>
                          <m:nor/>
                        </m:rPr>
                        <a:rPr lang="en-US" dirty="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mv="urn:schemas-microsoft-com:mac:vml" xmlns="">
          <p:sp>
            <p:nvSpPr>
              <p:cNvPr id="57" name="TextBox 56"/>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4"/>
                <a:stretch>
                  <a:fillRect l="-1268" t="-1173" r="-1127" b="-322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solidFill>
                      <a:srgbClr val="00B0F0"/>
                    </a:solidFill>
                  </a:rPr>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mv="urn:schemas-microsoft-com:mac:vml" xmlns="">
          <p:sp>
            <p:nvSpPr>
              <p:cNvPr id="58" name="TextBox 57"/>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5"/>
                <a:stretch>
                  <a:fillRect l="-1268" t="-1471" b="-1471"/>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4240036212"/>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00B050"/>
                              </a:solidFill>
                            </a:rPr>
                            <a:t> </a:t>
                          </a:r>
                          <a:r>
                            <a:rPr lang="en-US" sz="2000" b="1" baseline="0" dirty="0" smtClean="0">
                              <a:solidFill>
                                <a:schemeClr val="tx1"/>
                              </a:solidFill>
                            </a:rPr>
                            <a:t>(4/16)</a:t>
                          </a:r>
                          <a:endParaRPr lang="en-US" sz="2000" b="1"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           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b="1" dirty="0" smtClean="0">
                              <a:solidFill>
                                <a:schemeClr val="tx1"/>
                              </a:solidFill>
                            </a:rPr>
                            <a:t>(4/16)</a:t>
                          </a:r>
                        </a:p>
                      </a:txBody>
                      <a:tcPr/>
                    </a:tc>
                  </a:tr>
                </a:tbl>
              </a:graphicData>
            </a:graphic>
          </p:graphicFrame>
        </mc:Choice>
        <mc:Fallback xmlns:mv="urn:schemas-microsoft-com:mac:vml" xmlns="">
          <p:graphicFrame>
            <p:nvGraphicFramePr>
              <p:cNvPr id="15" name="Table 14"/>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4240036212"/>
                  </p:ext>
                </p:extLst>
              </p:nvPr>
            </p:nvGraphicFramePr>
            <p:xfrm>
              <a:off x="170439" y="4537759"/>
              <a:ext cx="4382588" cy="1163320"/>
            </p:xfrm>
            <a:graphic>
              <a:graphicData uri="http://schemas.openxmlformats.org/drawingml/2006/table">
                <a:tbl>
                  <a:tblPr firstRow="1" bandRow="1">
                    <a:tableStyleId>{5C22544A-7EE6-4342-B048-85BDC9FD1C3A}</a:tableStyleId>
                  </a:tblPr>
                  <a:tblGrid>
                    <a:gridCol w="1636917"/>
                    <a:gridCol w="2745671"/>
                  </a:tblGrid>
                  <a:tr h="370840">
                    <a:tc>
                      <a:txBody>
                        <a:bodyPr/>
                        <a:lstStyle/>
                        <a:p>
                          <a:pPr algn="ctr"/>
                          <a:r>
                            <a:rPr lang="en-US" dirty="0" smtClean="0"/>
                            <a:t>Query</a:t>
                          </a:r>
                          <a:endParaRPr lang="en-US" dirty="0"/>
                        </a:p>
                      </a:txBody>
                      <a:tcPr/>
                    </a:tc>
                    <a:tc>
                      <a:txBody>
                        <a:bodyPr/>
                        <a:lstStyle/>
                        <a:p>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endParaRPr lang="en-US"/>
                        </a:p>
                      </a:txBody>
                      <a:tcPr>
                        <a:blipFill rotWithShape="0">
                          <a:blip r:embed="rId6"/>
                          <a:stretch>
                            <a:fillRect l="-59867" t="-100000" r="-1109" b="-125758"/>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endParaRPr lang="en-US"/>
                        </a:p>
                      </a:txBody>
                      <a:tcPr>
                        <a:blipFill rotWithShape="0">
                          <a:blip r:embed="rId6"/>
                          <a:stretch>
                            <a:fillRect l="-59867" t="-203077" r="-1109" b="-27692"/>
                          </a:stretch>
                        </a:blipFill>
                      </a:tcPr>
                    </a:tc>
                  </a:tr>
                </a:tbl>
              </a:graphicData>
            </a:graphic>
          </p:graphicFrame>
        </mc:Fallback>
      </mc:AlternateContent>
      <mc:AlternateContent xmlns:mc="http://schemas.openxmlformats.org/markup-compatibility/2006" xmlns:a14="http://schemas.microsoft.com/office/drawing/2010/main">
        <mc:Choice Requires="a14">
          <p:sp>
            <p:nvSpPr>
              <p:cNvPr id="16" name="TextBox 15"/>
              <p:cNvSpPr txBox="1"/>
              <p:nvPr/>
            </p:nvSpPr>
            <p:spPr>
              <a:xfrm>
                <a:off x="170439" y="1465445"/>
                <a:ext cx="4382588" cy="2062103"/>
              </a:xfrm>
              <a:prstGeom prst="rect">
                <a:avLst/>
              </a:prstGeom>
              <a:noFill/>
              <a:ln>
                <a:solidFill>
                  <a:schemeClr val="tx1"/>
                </a:solidFill>
              </a:ln>
            </p:spPr>
            <p:txBody>
              <a:bodyPr wrap="square" rIns="91440" rtlCol="0">
                <a:spAutoFit/>
              </a:bodyPr>
              <a:lstStyle/>
              <a:p>
                <a:r>
                  <a:rPr lang="en-US" sz="2000" b="1" dirty="0" smtClean="0"/>
                  <a:t>Solution:</a:t>
                </a:r>
              </a:p>
              <a:p>
                <a14:m>
                  <m:oMath xmlns:m="http://schemas.openxmlformats.org/officeDocument/2006/math" xmlns="" xmlns:mv="urn:schemas-microsoft-com:mac:vml">
                    <m:r>
                      <a:rPr lang="en-US" b="0" i="1" smtClean="0">
                        <a:latin typeface="Cambria Math" panose="02040503050406030204" pitchFamily="18" charset="0"/>
                      </a:rPr>
                      <m:t>    </m:t>
                    </m:r>
                    <m:r>
                      <a:rPr lang="en-US" b="0" i="1" smtClean="0">
                        <a:latin typeface="Cambria Math" panose="02040503050406030204" pitchFamily="18" charset="0"/>
                      </a:rPr>
                      <m:t>𝑝𝑎𝑡h</m:t>
                    </m:r>
                    <m:d>
                      <m:dPr>
                        <m:ctrlPr>
                          <a:rPr lang="en-US" b="0" i="1" smtClean="0">
                            <a:latin typeface="Cambria Math" panose="02040503050406030204" pitchFamily="18" charset="0"/>
                          </a:rPr>
                        </m:ctrlPr>
                      </m:dPr>
                      <m:e>
                        <m:r>
                          <a:rPr lang="en-US" b="0" i="1" smtClean="0">
                            <a:latin typeface="Cambria Math" panose="02040503050406030204" pitchFamily="18" charset="0"/>
                          </a:rPr>
                          <m:t>0, 0</m:t>
                        </m:r>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a14:m>
                <a:r>
                  <a:rPr lang="en-US" b="0" i="1" dirty="0" smtClean="0">
                    <a:latin typeface="Cambria Math" panose="02040503050406030204" pitchFamily="18" charset="0"/>
                  </a:rPr>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0, 6</m:t>
                        </m:r>
                      </m:e>
                    </m:d>
                    <m:r>
                      <a:rPr lang="en-US" i="1">
                        <a:latin typeface="Cambria Math" panose="02040503050406030204" pitchFamily="18" charset="0"/>
                      </a:rPr>
                      <m:t>=</m:t>
                    </m:r>
                    <m:r>
                      <m:rPr>
                        <m:sty m:val="p"/>
                      </m:rPr>
                      <a:rPr lang="en-US">
                        <a:latin typeface="Cambria Math" panose="02040503050406030204" pitchFamily="18" charset="0"/>
                      </a:rPr>
                      <m:t>false</m:t>
                    </m:r>
                    <m:r>
                      <a:rPr lang="en-US" b="0" i="0" smtClean="0">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xmlns="" xmlns:mv="urn:schemas-microsoft-com:mac:vml">
                    <m:r>
                      <a:rPr lang="en-US" i="1">
                        <a:latin typeface="Cambria Math" panose="02040503050406030204" pitchFamily="18" charset="0"/>
                      </a:rPr>
                      <m:t> </m:t>
                    </m:r>
                    <m:r>
                      <a:rPr lang="en-US" b="0" i="1" smtClean="0">
                        <a:latin typeface="Cambria Math" panose="02040503050406030204" pitchFamily="18" charset="0"/>
                      </a:rPr>
                      <m:t>   </m:t>
                    </m:r>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1</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4</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b="0" i="1" dirty="0" smtClean="0">
                  <a:latin typeface="Cambria Math" panose="02040503050406030204" pitchFamily="18" charset="0"/>
                </a:endParaRPr>
              </a:p>
              <a:p>
                <a14:m>
                  <m:oMath xmlns:m="http://schemas.openxmlformats.org/officeDocument/2006/math" xmlns="" xmlns:mv="urn:schemas-microsoft-com:mac:vml">
                    <m:r>
                      <a:rPr lang="en-US" b="0" i="1" smtClean="0">
                        <a:latin typeface="Cambria Math" panose="02040503050406030204" pitchFamily="18" charset="0"/>
                      </a:rPr>
                      <m:t>   </m:t>
                    </m:r>
                    <m:r>
                      <a:rPr lang="en-US" i="1">
                        <a:latin typeface="Cambria Math" panose="02040503050406030204" pitchFamily="18" charset="0"/>
                      </a:rPr>
                      <m:t> </m:t>
                    </m:r>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7</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oMath>
                </a14:m>
                <a:r>
                  <a:rPr lang="en-US" i="1" dirty="0">
                    <a:latin typeface="Cambria Math" panose="02040503050406030204" pitchFamily="18" charset="0"/>
                  </a:rPr>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2</m:t>
                        </m:r>
                      </m:e>
                    </m:d>
                    <m:r>
                      <a:rPr lang="en-US" i="1">
                        <a:latin typeface="Cambria Math" panose="02040503050406030204" pitchFamily="18" charset="0"/>
                      </a:rPr>
                      <m:t>=</m:t>
                    </m:r>
                    <m:r>
                      <m:rPr>
                        <m:sty m:val="p"/>
                      </m:rPr>
                      <a:rPr lang="en-US">
                        <a:latin typeface="Cambria Math" panose="02040503050406030204" pitchFamily="18" charset="0"/>
                      </a:rPr>
                      <m:t>false</m:t>
                    </m:r>
                    <m:r>
                      <a:rPr lang="en-US">
                        <a:latin typeface="Cambria Math" panose="02040503050406030204" pitchFamily="18" charset="0"/>
                      </a:rPr>
                      <m:t>,</m:t>
                    </m:r>
                  </m:oMath>
                </a14:m>
                <a:endParaRPr lang="en-US" i="1" dirty="0">
                  <a:latin typeface="Cambria Math" panose="02040503050406030204" pitchFamily="18" charset="0"/>
                </a:endParaRPr>
              </a:p>
              <a:p>
                <a:r>
                  <a:rPr lang="en-US" dirty="0" smtClean="0"/>
                  <a:t>    </a:t>
                </a:r>
                <a14:m>
                  <m:oMath xmlns:m="http://schemas.openxmlformats.org/officeDocument/2006/math" xmlns="" xmlns:mv="urn:schemas-microsoft-com:mac:vml">
                    <m:r>
                      <a:rPr lang="en-US" i="1">
                        <a:latin typeface="Cambria Math" panose="02040503050406030204" pitchFamily="18" charset="0"/>
                      </a:rPr>
                      <m:t>𝑝𝑎𝑡h</m:t>
                    </m:r>
                    <m:d>
                      <m:dPr>
                        <m:ctrlPr>
                          <a:rPr lang="en-US" i="1">
                            <a:latin typeface="Cambria Math" panose="02040503050406030204" pitchFamily="18" charset="0"/>
                          </a:rPr>
                        </m:ctrlPr>
                      </m:dPr>
                      <m:e>
                        <m:r>
                          <a:rPr lang="en-US" i="1">
                            <a:latin typeface="Cambria Math" panose="02040503050406030204" pitchFamily="18" charset="0"/>
                          </a:rPr>
                          <m:t>0, </m:t>
                        </m:r>
                        <m:r>
                          <a:rPr lang="en-US" b="0" i="1" smtClean="0">
                            <a:latin typeface="Cambria Math" panose="02040503050406030204" pitchFamily="18" charset="0"/>
                          </a:rPr>
                          <m:t>5</m:t>
                        </m:r>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b="0" i="1" smtClean="0">
                        <a:latin typeface="Cambria Math" panose="02040503050406030204" pitchFamily="18" charset="0"/>
                      </a:rPr>
                      <m:t>,</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𝑎𝑡h</m:t>
                    </m:r>
                    <m:d>
                      <m:dPr>
                        <m:ctrlPr>
                          <a:rPr lang="en-US" i="1">
                            <a:solidFill>
                              <a:schemeClr val="bg1"/>
                            </a:solidFill>
                            <a:latin typeface="Cambria Math" panose="02040503050406030204" pitchFamily="18" charset="0"/>
                          </a:rPr>
                        </m:ctrlPr>
                      </m:dPr>
                      <m:e>
                        <m:r>
                          <a:rPr lang="en-US" i="1">
                            <a:solidFill>
                              <a:schemeClr val="bg1"/>
                            </a:solidFill>
                            <a:latin typeface="Cambria Math" panose="02040503050406030204" pitchFamily="18" charset="0"/>
                          </a:rPr>
                          <m:t>0, 6</m:t>
                        </m:r>
                      </m:e>
                    </m:d>
                    <m:r>
                      <a:rPr lang="en-US" i="1">
                        <a:solidFill>
                          <a:schemeClr val="bg1"/>
                        </a:solidFill>
                        <a:latin typeface="Cambria Math" panose="02040503050406030204" pitchFamily="18" charset="0"/>
                      </a:rPr>
                      <m:t>=0,</m:t>
                    </m:r>
                  </m:oMath>
                </a14:m>
                <a:endParaRPr lang="en-US" dirty="0" smtClean="0">
                  <a:solidFill>
                    <a:schemeClr val="bg1"/>
                  </a:solidFill>
                </a:endParaRPr>
              </a:p>
              <a:p>
                <a14:m>
                  <m:oMathPara xmlns:m="http://schemas.openxmlformats.org/officeDocument/2006/math" xmlns="" xmlns:mv="urn:schemas-microsoft-com:mac:vml">
                    <m:oMathParaPr>
                      <m:jc m:val="centerGroup"/>
                    </m:oMathParaPr>
                    <m:oMath xmlns:m="http://schemas.openxmlformats.org/officeDocument/2006/math">
                      <m:r>
                        <a:rPr lang="en-US" b="0" i="1" smtClean="0">
                          <a:latin typeface="Cambria Math" panose="02040503050406030204" pitchFamily="18" charset="0"/>
                        </a:rPr>
                        <m:t>𝑎𝑏𝑠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false</m:t>
                      </m:r>
                      <m:r>
                        <a:rPr lang="en-US">
                          <a:latin typeface="Cambria Math" panose="02040503050406030204" pitchFamily="18" charset="0"/>
                        </a:rPr>
                        <m:t>,</m:t>
                      </m:r>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0</m:t>
                              </m:r>
                            </m:sub>
                          </m:sSub>
                        </m:e>
                      </m:d>
                      <m:r>
                        <a:rPr lang="en-US" b="0" i="1" smtClean="0">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b="0" dirty="0" smtClean="0"/>
              </a:p>
              <a:p>
                <a14:m>
                  <m:oMathPara xmlns:m="http://schemas.openxmlformats.org/officeDocument/2006/math" xmlns="" xmlns:mv="urn:schemas-microsoft-com:mac:vml">
                    <m:oMathParaPr>
                      <m:jc m:val="centerGroup"/>
                    </m:oMathParaPr>
                    <m:oMath xmlns:m="http://schemas.openxmlformats.org/officeDocument/2006/math">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i="1">
                          <a:latin typeface="Cambria Math" panose="02040503050406030204" pitchFamily="18" charset="0"/>
                        </a:rPr>
                        <m:t>,</m:t>
                      </m:r>
                      <m:r>
                        <a:rPr lang="en-US" i="1">
                          <a:latin typeface="Cambria Math" panose="02040503050406030204" pitchFamily="18" charset="0"/>
                        </a:rPr>
                        <m:t>𝑎𝑏𝑠</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0</m:t>
                              </m:r>
                            </m:sub>
                          </m:sSub>
                        </m:e>
                      </m:d>
                      <m:r>
                        <a:rPr lang="en-US" i="1">
                          <a:latin typeface="Cambria Math" panose="02040503050406030204" pitchFamily="18" charset="0"/>
                        </a:rPr>
                        <m:t>=</m:t>
                      </m:r>
                      <m:r>
                        <m:rPr>
                          <m:sty m:val="p"/>
                        </m:rPr>
                        <a:rPr lang="en-US" b="0" i="0" smtClean="0">
                          <a:latin typeface="Cambria Math" panose="02040503050406030204" pitchFamily="18" charset="0"/>
                        </a:rPr>
                        <m:t>true</m:t>
                      </m:r>
                      <m:r>
                        <a:rPr lang="en-US" b="0" i="0" smtClean="0">
                          <a:latin typeface="Cambria Math" panose="02040503050406030204" pitchFamily="18" charset="0"/>
                        </a:rPr>
                        <m:t>.</m:t>
                      </m:r>
                    </m:oMath>
                  </m:oMathPara>
                </a14:m>
                <a:endParaRPr lang="en-US" dirty="0" smtClean="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170439" y="1465445"/>
                <a:ext cx="4382588" cy="2062103"/>
              </a:xfrm>
              <a:prstGeom prst="rect">
                <a:avLst/>
              </a:prstGeom>
              <a:blipFill rotWithShape="0">
                <a:blip r:embed="rId7"/>
                <a:stretch>
                  <a:fillRect l="-1387" t="-1173"/>
                </a:stretch>
              </a:blipFill>
              <a:ln>
                <a:solidFill>
                  <a:schemeClr val="tx1"/>
                </a:solidFill>
              </a:ln>
            </p:spPr>
            <p:txBody>
              <a:bodyPr/>
              <a:lstStyle/>
              <a:p>
                <a:r>
                  <a:rPr lang="en-US">
                    <a:noFill/>
                  </a:rPr>
                  <a:t> </a:t>
                </a:r>
              </a:p>
            </p:txBody>
          </p:sp>
        </mc:Fallback>
      </mc:AlternateContent>
      <p:sp>
        <p:nvSpPr>
          <p:cNvPr id="9" name="Rectangle 8"/>
          <p:cNvSpPr/>
          <p:nvPr/>
        </p:nvSpPr>
        <p:spPr>
          <a:xfrm>
            <a:off x="644598" y="2919046"/>
            <a:ext cx="3624449" cy="55266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2069960" y="3506201"/>
            <a:ext cx="582805" cy="24253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p:cNvSpPr txBox="1"/>
              <p:nvPr/>
            </p:nvSpPr>
            <p:spPr>
              <a:xfrm>
                <a:off x="1681910" y="3819574"/>
                <a:ext cx="1358905" cy="461665"/>
              </a:xfrm>
              <a:prstGeom prst="rect">
                <a:avLst/>
              </a:prstGeom>
              <a:noFill/>
              <a:ln w="19050">
                <a:solidFill>
                  <a:schemeClr val="tx1"/>
                </a:solidFill>
              </a:ln>
            </p:spPr>
            <p:txBody>
              <a:bodyPr wrap="square" rtlCol="0">
                <a:spAutoFit/>
              </a:bodyPr>
              <a:lstStyle/>
              <a:p>
                <a:pPr algn="ctr"/>
                <a:r>
                  <a:rPr lang="en-US" sz="2400" dirty="0" smtClean="0">
                    <a:solidFill>
                      <a:srgbClr val="FF0000"/>
                    </a:solidFill>
                  </a:rPr>
                  <a:t>a</a:t>
                </a:r>
                <a:r>
                  <a:rPr lang="en-US" sz="2400" baseline="-25000" dirty="0" smtClean="0">
                    <a:solidFill>
                      <a:srgbClr val="FF0000"/>
                    </a:solidFill>
                  </a:rPr>
                  <a:t>1</a:t>
                </a:r>
                <a14:m>
                  <m:oMath xmlns:m="http://schemas.openxmlformats.org/officeDocument/2006/math" xmlns="" xmlns:mv="urn:schemas-microsoft-com:mac:vml">
                    <m:r>
                      <m:rPr>
                        <m:nor/>
                      </m:rPr>
                      <a:rPr lang="en-US" sz="2400" dirty="0" smtClean="0">
                        <a:solidFill>
                          <a:srgbClr val="00B050"/>
                        </a:solidFill>
                      </a:rPr>
                      <m:t>b</m:t>
                    </m:r>
                    <m:r>
                      <m:rPr>
                        <m:nor/>
                      </m:rPr>
                      <a:rPr lang="en-US" sz="2400" baseline="-25000" dirty="0">
                        <a:solidFill>
                          <a:srgbClr val="00B050"/>
                        </a:solidFill>
                      </a:rPr>
                      <m:t>0</m:t>
                    </m:r>
                  </m:oMath>
                </a14:m>
                <a:r>
                  <a:rPr lang="en-US" sz="2400" dirty="0">
                    <a:solidFill>
                      <a:srgbClr val="00B050"/>
                    </a:solidFill>
                  </a:rPr>
                  <a:t>c</a:t>
                </a:r>
                <a:r>
                  <a:rPr lang="en-US" sz="2400" baseline="-25000" dirty="0">
                    <a:solidFill>
                      <a:srgbClr val="00B050"/>
                    </a:solidFill>
                  </a:rPr>
                  <a:t>0</a:t>
                </a:r>
                <a:r>
                  <a:rPr lang="en-US" sz="2400" dirty="0">
                    <a:solidFill>
                      <a:srgbClr val="00B050"/>
                    </a:solidFill>
                  </a:rPr>
                  <a:t>d</a:t>
                </a:r>
                <a:r>
                  <a:rPr lang="en-US" sz="2400" baseline="-25000" dirty="0">
                    <a:solidFill>
                      <a:srgbClr val="00B050"/>
                    </a:solidFill>
                  </a:rPr>
                  <a:t>0</a:t>
                </a:r>
                <a:endParaRPr lang="en-US" sz="2400" dirty="0"/>
              </a:p>
            </p:txBody>
          </p:sp>
        </mc:Choice>
        <mc:Fallback xmlns:mv="urn:schemas-microsoft-com:mac:vml" xmlns="">
          <p:sp>
            <p:nvSpPr>
              <p:cNvPr id="13" name="TextBox 12"/>
              <p:cNvSpPr txBox="1">
                <a:spLocks noRot="1" noChangeAspect="1" noMove="1" noResize="1" noEditPoints="1" noAdjustHandles="1" noChangeArrowheads="1" noChangeShapeType="1" noTextEdit="1"/>
              </p:cNvSpPr>
              <p:nvPr/>
            </p:nvSpPr>
            <p:spPr>
              <a:xfrm>
                <a:off x="1681910" y="3819574"/>
                <a:ext cx="1358905" cy="461665"/>
              </a:xfrm>
              <a:prstGeom prst="rect">
                <a:avLst/>
              </a:prstGeom>
              <a:blipFill rotWithShape="0">
                <a:blip r:embed="rId8"/>
                <a:stretch>
                  <a:fillRect t="-8974" b="-26923"/>
                </a:stretch>
              </a:blipFill>
              <a:ln w="19050">
                <a:solidFill>
                  <a:schemeClr val="tx1"/>
                </a:solidFill>
              </a:ln>
            </p:spPr>
            <p:txBody>
              <a:bodyPr/>
              <a:lstStyle/>
              <a:p>
                <a:r>
                  <a:rPr lang="en-US">
                    <a:noFill/>
                  </a:rPr>
                  <a:t> </a:t>
                </a:r>
              </a:p>
            </p:txBody>
          </p:sp>
        </mc:Fallback>
      </mc:AlternateContent>
      <p:sp>
        <p:nvSpPr>
          <p:cNvPr id="14" name="Date Placeholder 13"/>
          <p:cNvSpPr>
            <a:spLocks noGrp="1"/>
          </p:cNvSpPr>
          <p:nvPr>
            <p:ph type="dt" sz="half" idx="10"/>
          </p:nvPr>
        </p:nvSpPr>
        <p:spPr/>
        <p:txBody>
          <a:bodyPr/>
          <a:lstStyle/>
          <a:p>
            <a:r>
              <a:rPr lang="en-US" smtClean="0"/>
              <a:t>6/12/2014</a:t>
            </a:r>
            <a:endParaRPr lang="en-US" dirty="0"/>
          </a:p>
        </p:txBody>
      </p:sp>
      <p:sp>
        <p:nvSpPr>
          <p:cNvPr id="17" name="Slide Number Placeholder 16"/>
          <p:cNvSpPr>
            <a:spLocks noGrp="1"/>
          </p:cNvSpPr>
          <p:nvPr>
            <p:ph type="sldNum" sz="quarter" idx="12"/>
          </p:nvPr>
        </p:nvSpPr>
        <p:spPr/>
        <p:txBody>
          <a:bodyPr/>
          <a:lstStyle/>
          <a:p>
            <a:fld id="{1F7DF5D7-FF41-4BF6-8958-28DFF1DB182D}" type="slidenum">
              <a:rPr lang="en-US" smtClean="0"/>
              <a:pPr/>
              <a:t>71</a:t>
            </a:fld>
            <a:endParaRPr lang="en-US" dirty="0"/>
          </a:p>
        </p:txBody>
      </p:sp>
      <p:sp>
        <p:nvSpPr>
          <p:cNvPr id="18" name="Footer Placeholder 17"/>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4131198713"/>
      </p:ext>
    </p:extLst>
  </p:cSld>
  <p:clrMapOvr>
    <a:masterClrMapping/>
  </p:clrMapOvr>
  <mc:AlternateContent xmlns:mc="http://schemas.openxmlformats.org/markup-compatibility/2006" xmlns:p14="http://schemas.microsoft.com/office/powerpoint/2010/main">
    <mc:Choice Requires="p14">
      <p:transition spd="slow" p14:dur="2000" advTm="26205"/>
    </mc:Choice>
    <mc:Fallback xmlns:mv="urn:schemas-microsoft-com:mac:vml" xmlns="">
      <mp:transition xmlns:mp="http://schemas.microsoft.com/office/mac/powerpoint/2008/main" spd="slow" advTm="26205"/>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graphicFrame>
        <p:nvGraphicFramePr>
          <p:cNvPr id="34" name="Diagram 33"/>
          <p:cNvGraphicFramePr/>
          <p:nvPr>
            <p:extLst>
              <p:ext uri="{D42A27DB-BD31-4B8C-83A1-F6EECF244321}">
                <p14:modId xmlns:p14="http://schemas.microsoft.com/office/powerpoint/2010/main" val="4075888336"/>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mv="urn:schemas-microsoft-com:mac:vml"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a:t>
            </a:r>
            <a:r>
              <a:rPr lang="en-US" sz="2000" b="1" dirty="0"/>
              <a:t>1</a:t>
            </a:r>
          </a:p>
        </p:txBody>
      </p:sp>
      <mc:AlternateContent xmlns:mc="http://schemas.openxmlformats.org/markup-compatibility/2006" xmlns:a14="http://schemas.microsoft.com/office/drawing/2010/main">
        <mc:Choice Requires="a14">
          <p:sp>
            <p:nvSpPr>
              <p:cNvPr id="14" name="TextBox 13"/>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𝟏</m:t>
                        </m:r>
                      </m:sub>
                    </m:sSub>
                  </m:oMath>
                </a14:m>
                <a:endParaRPr lang="en-US" sz="2000" b="1" dirty="0"/>
              </a:p>
            </p:txBody>
          </p:sp>
        </mc:Choice>
        <mc:Fallback xmlns:mv="urn:schemas-microsoft-com:mac:vml" xmlns="">
          <p:sp>
            <p:nvSpPr>
              <p:cNvPr id="14" name="TextBox 13"/>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p:cNvGraphicFramePr>
                <a:graphicFrameLocks noGrp="1"/>
              </p:cNvGraphicFramePr>
              <p:nvPr>
                <p:extLst>
                  <p:ext uri="{D42A27DB-BD31-4B8C-83A1-F6EECF244321}">
                    <p14:modId xmlns:p14="http://schemas.microsoft.com/office/powerpoint/2010/main" val="349455678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rgbClr val="EBECF0"/>
                              </a:solidFill>
                            </a:rPr>
                            <a:t>, a</a:t>
                          </a:r>
                          <a:r>
                            <a:rPr lang="en-US" sz="2000" baseline="-25000" dirty="0" smtClean="0">
                              <a:solidFill>
                                <a:srgbClr val="EBECF0"/>
                              </a:solidFill>
                            </a:rPr>
                            <a:t>1</a:t>
                          </a:r>
                          <a14:m/>
                          <a:r>
                            <a:rPr lang="en-US" sz="2000" baseline="0" dirty="0" smtClean="0">
                              <a:solidFill>
                                <a:srgbClr val="EBECF0"/>
                              </a:solidFill>
                            </a:rPr>
                            <a:t>c</a:t>
                          </a:r>
                          <a:r>
                            <a:rPr lang="en-US" sz="2000" baseline="-25000" dirty="0" smtClean="0">
                              <a:solidFill>
                                <a:srgbClr val="EBECF0"/>
                              </a:solidFill>
                            </a:rPr>
                            <a:t>0</a:t>
                          </a:r>
                          <a14:m/>
                          <a:r>
                            <a:rPr lang="en-US" sz="2000" dirty="0" smtClean="0">
                              <a:solidFill>
                                <a:srgbClr val="EBECF0"/>
                              </a:solidFill>
                            </a:rPr>
                            <a:t>                         </a:t>
                          </a:r>
                          <a:r>
                            <a:rPr lang="en-US" sz="2000" b="1" dirty="0" smtClean="0">
                              <a:solidFill>
                                <a:schemeClr val="tx1"/>
                              </a:solidFill>
                            </a:rPr>
                            <a:t>(4/16)</a:t>
                          </a:r>
                        </a:p>
                      </a:txBody>
                      <a:tcPr marR="0"/>
                    </a:tc>
                  </a:tr>
                </a:tbl>
              </a:graphicData>
            </a:graphic>
          </p:graphicFrame>
        </mc:Choice>
        <mc:Fallback xmlns:mv="urn:schemas-microsoft-com:mac:vml" xmlns="">
          <p:graphicFrame>
            <p:nvGraphicFramePr>
              <p:cNvPr id="15" name="Table 14"/>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3494556783"/>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0" name="Group 9"/>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40" name="TextBox 39"/>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mv="urn:schemas-microsoft-com:mac:vml" xmlns="">
            <p:sp>
              <p:nvSpPr>
                <p:cNvPr id="40" name="TextBox 39"/>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Flowchart: Multidocument 7"/>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mv="urn:schemas-microsoft-com:mac:vml" xmlns="">
            <p:sp>
              <p:nvSpPr>
                <p:cNvPr id="8" name="Flowchart: Multidocument 7"/>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5838940" y="3045986"/>
                  <a:ext cx="121185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mv="urn:schemas-microsoft-com:mac:vml" xmlns="">
            <p:sp>
              <p:nvSpPr>
                <p:cNvPr id="9" name="TextBox 8"/>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4"/>
                  <a:stretch>
                    <a:fillRect b="-1538"/>
                  </a:stretch>
                </a:blipFill>
              </p:spPr>
              <p:txBody>
                <a:bodyPr/>
                <a:lstStyle/>
                <a:p>
                  <a:r>
                    <a:rPr lang="en-US">
                      <a:noFill/>
                    </a:rPr>
                    <a:t> </a:t>
                  </a:r>
                </a:p>
              </p:txBody>
            </p:sp>
          </mc:Fallback>
        </mc:AlternateContent>
      </p:grpSp>
      <p:sp>
        <p:nvSpPr>
          <p:cNvPr id="16" name="Date Placeholder 15"/>
          <p:cNvSpPr>
            <a:spLocks noGrp="1"/>
          </p:cNvSpPr>
          <p:nvPr>
            <p:ph type="dt" sz="half" idx="10"/>
          </p:nvPr>
        </p:nvSpPr>
        <p:spPr/>
        <p:txBody>
          <a:bodyPr/>
          <a:lstStyle/>
          <a:p>
            <a:r>
              <a:rPr lang="en-US" smtClean="0"/>
              <a:t>6/12/2014</a:t>
            </a:r>
            <a:endParaRPr lang="en-US" dirty="0"/>
          </a:p>
        </p:txBody>
      </p:sp>
      <p:sp>
        <p:nvSpPr>
          <p:cNvPr id="17" name="Slide Number Placeholder 16"/>
          <p:cNvSpPr>
            <a:spLocks noGrp="1"/>
          </p:cNvSpPr>
          <p:nvPr>
            <p:ph type="sldNum" sz="quarter" idx="12"/>
          </p:nvPr>
        </p:nvSpPr>
        <p:spPr/>
        <p:txBody>
          <a:bodyPr/>
          <a:lstStyle/>
          <a:p>
            <a:fld id="{1F7DF5D7-FF41-4BF6-8958-28DFF1DB182D}" type="slidenum">
              <a:rPr lang="en-US" smtClean="0"/>
              <a:pPr/>
              <a:t>72</a:t>
            </a:fld>
            <a:endParaRPr lang="en-US" dirty="0"/>
          </a:p>
        </p:txBody>
      </p:sp>
      <p:sp>
        <p:nvSpPr>
          <p:cNvPr id="18" name="Footer Placeholder 17"/>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2912828799"/>
      </p:ext>
    </p:extLst>
  </p:cSld>
  <p:clrMapOvr>
    <a:masterClrMapping/>
  </p:clrMapOvr>
  <mc:AlternateContent xmlns:mc="http://schemas.openxmlformats.org/markup-compatibility/2006" xmlns:p14="http://schemas.microsoft.com/office/powerpoint/2010/main">
    <mc:Choice Requires="p14">
      <p:transition spd="slow" p14:dur="2000" advTm="33730"/>
    </mc:Choice>
    <mc:Fallback xmlns:mv="urn:schemas-microsoft-com:mac:vml" xmlns="">
      <mp:transition xmlns:mp="http://schemas.microsoft.com/office/mac/powerpoint/2008/main" spd="slow" advTm="33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graphicFrame>
        <p:nvGraphicFramePr>
          <p:cNvPr id="34" name="Diagram 33"/>
          <p:cNvGraphicFramePr/>
          <p:nvPr>
            <p:extLst>
              <p:ext uri="{D42A27DB-BD31-4B8C-83A1-F6EECF244321}">
                <p14:modId xmlns:p14="http://schemas.microsoft.com/office/powerpoint/2010/main" val="2855792297"/>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mv="urn:schemas-microsoft-com:mac:vml"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1" name="TextBox 10"/>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mv="urn:schemas-microsoft-com:mac:vml" xmlns="">
          <p:sp>
            <p:nvSpPr>
              <p:cNvPr id="11" name="TextBox 10"/>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1490888879"/>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rgbClr val="EBECF0"/>
                              </a:solidFill>
                            </a:rPr>
                            <a:t>, a</a:t>
                          </a:r>
                          <a:r>
                            <a:rPr lang="en-US" sz="2000" baseline="-25000" dirty="0" smtClean="0">
                              <a:solidFill>
                                <a:srgbClr val="EBECF0"/>
                              </a:solidFill>
                            </a:rPr>
                            <a:t>1</a:t>
                          </a:r>
                          <a14:m/>
                          <a:r>
                            <a:rPr lang="en-US" sz="2000" baseline="0" dirty="0" smtClean="0">
                              <a:solidFill>
                                <a:srgbClr val="EBECF0"/>
                              </a:solidFill>
                            </a:rPr>
                            <a:t>c</a:t>
                          </a:r>
                          <a:r>
                            <a:rPr lang="en-US" sz="2000" baseline="-25000" dirty="0" smtClean="0">
                              <a:solidFill>
                                <a:srgbClr val="EBECF0"/>
                              </a:solidFill>
                            </a:rPr>
                            <a:t>0</a:t>
                          </a:r>
                          <a14:m/>
                          <a:r>
                            <a:rPr lang="en-US" sz="2000" dirty="0" smtClean="0">
                              <a:solidFill>
                                <a:srgbClr val="EBECF0"/>
                              </a:solidFill>
                            </a:rPr>
                            <a:t>                         </a:t>
                          </a:r>
                          <a:r>
                            <a:rPr lang="en-US" sz="2000" b="1" dirty="0" smtClean="0">
                              <a:solidFill>
                                <a:schemeClr val="tx1"/>
                              </a:solidFill>
                            </a:rPr>
                            <a:t>(4/16)</a:t>
                          </a:r>
                        </a:p>
                      </a:txBody>
                      <a:tcPr marR="0"/>
                    </a:tc>
                  </a:tr>
                </a:tbl>
              </a:graphicData>
            </a:graphic>
          </p:graphicFrame>
        </mc:Choice>
        <mc:Fallback xmlns:mv="urn:schemas-microsoft-com:mac:vml" xmlns="">
          <p:graphicFrame>
            <p:nvGraphicFramePr>
              <p:cNvPr id="12" name="Table 11"/>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1490888879"/>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4" name="Group 13"/>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5" name="TextBox 14"/>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Flowchart: Multidocument 15"/>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mv="urn:schemas-microsoft-com:mac:vml" xmlns="">
            <p:sp>
              <p:nvSpPr>
                <p:cNvPr id="16" name="Flowchart: Multidocument 15"/>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5838940" y="3045986"/>
                  <a:ext cx="121185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a:latin typeface="Cambria Math" panose="02040503050406030204" pitchFamily="18" charset="0"/>
                              </a:rPr>
                              <m:t>𝟏</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mv="urn:schemas-microsoft-com:mac:vml" xmlns="">
            <p:sp>
              <p:nvSpPr>
                <p:cNvPr id="17" name="TextBox 16"/>
                <p:cNvSpPr txBox="1">
                  <a:spLocks noRot="1" noChangeAspect="1" noMove="1" noResize="1" noEditPoints="1" noAdjustHandles="1" noChangeArrowheads="1" noChangeShapeType="1" noTextEdit="1"/>
                </p:cNvSpPr>
                <p:nvPr/>
              </p:nvSpPr>
              <p:spPr>
                <a:xfrm>
                  <a:off x="5838940" y="3045986"/>
                  <a:ext cx="1211855" cy="400110"/>
                </a:xfrm>
                <a:prstGeom prst="rect">
                  <a:avLst/>
                </a:prstGeom>
                <a:blipFill rotWithShape="0">
                  <a:blip r:embed="rId14"/>
                  <a:stretch>
                    <a:fillRect b="-1538"/>
                  </a:stretch>
                </a:blipFill>
              </p:spPr>
              <p:txBody>
                <a:bodyPr/>
                <a:lstStyle/>
                <a:p>
                  <a:r>
                    <a:rPr lang="en-US">
                      <a:noFill/>
                    </a:rPr>
                    <a:t> </a:t>
                  </a:r>
                </a:p>
              </p:txBody>
            </p:sp>
          </mc:Fallback>
        </mc:AlternateContent>
      </p:grpSp>
      <p:sp>
        <p:nvSpPr>
          <p:cNvPr id="18" name="Date Placeholder 17"/>
          <p:cNvSpPr>
            <a:spLocks noGrp="1"/>
          </p:cNvSpPr>
          <p:nvPr>
            <p:ph type="dt" sz="half" idx="10"/>
          </p:nvPr>
        </p:nvSpPr>
        <p:spPr/>
        <p:txBody>
          <a:bodyPr/>
          <a:lstStyle/>
          <a:p>
            <a:r>
              <a:rPr lang="en-US" smtClean="0"/>
              <a:t>6/12/2014</a:t>
            </a:r>
            <a:endParaRPr lang="en-US" dirty="0"/>
          </a:p>
        </p:txBody>
      </p:sp>
      <p:sp>
        <p:nvSpPr>
          <p:cNvPr id="19" name="Slide Number Placeholder 18"/>
          <p:cNvSpPr>
            <a:spLocks noGrp="1"/>
          </p:cNvSpPr>
          <p:nvPr>
            <p:ph type="sldNum" sz="quarter" idx="12"/>
          </p:nvPr>
        </p:nvSpPr>
        <p:spPr/>
        <p:txBody>
          <a:bodyPr/>
          <a:lstStyle/>
          <a:p>
            <a:fld id="{1F7DF5D7-FF41-4BF6-8958-28DFF1DB182D}" type="slidenum">
              <a:rPr lang="en-US" smtClean="0"/>
              <a:pPr/>
              <a:t>73</a:t>
            </a:fld>
            <a:endParaRPr lang="en-US" dirty="0"/>
          </a:p>
        </p:txBody>
      </p:sp>
      <p:sp>
        <p:nvSpPr>
          <p:cNvPr id="20" name="Footer Placeholder 19"/>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942855798"/>
      </p:ext>
    </p:extLst>
  </p:cSld>
  <p:clrMapOvr>
    <a:masterClrMapping/>
  </p:clrMapOvr>
  <mc:AlternateContent xmlns:mc="http://schemas.openxmlformats.org/markup-compatibility/2006" xmlns:p14="http://schemas.microsoft.com/office/powerpoint/2010/main">
    <mc:Choice Requires="p14">
      <p:transition spd="slow" p14:dur="2000" advTm="33730"/>
    </mc:Choice>
    <mc:Fallback xmlns:mv="urn:schemas-microsoft-com:mac:vml" xmlns="">
      <mp:transition xmlns:mp="http://schemas.microsoft.com/office/mac/powerpoint/2008/main" spd="slow" advTm="33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graphicFrame>
        <p:nvGraphicFramePr>
          <p:cNvPr id="34" name="Diagram 33"/>
          <p:cNvGraphicFramePr/>
          <p:nvPr>
            <p:extLst>
              <p:ext uri="{D42A27DB-BD31-4B8C-83A1-F6EECF244321}">
                <p14:modId xmlns:p14="http://schemas.microsoft.com/office/powerpoint/2010/main" val="3445808778"/>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00B050"/>
                    </a:solidFill>
                  </a:rPr>
                  <a:t>c</a:t>
                </a:r>
                <a:r>
                  <a:rPr lang="en-US" sz="2000" baseline="-25000" dirty="0">
                    <a:solidFill>
                      <a:srgbClr val="00B050"/>
                    </a:solidFill>
                  </a:rPr>
                  <a:t>0</a:t>
                </a:r>
                <a:r>
                  <a:rPr lang="en-US" sz="2000" dirty="0">
                    <a:solidFill>
                      <a:srgbClr val="00B050"/>
                    </a:solidFill>
                  </a:rPr>
                  <a:t>d</a:t>
                </a:r>
                <a:r>
                  <a:rPr lang="en-US" sz="2000" baseline="-25000" dirty="0">
                    <a:solidFill>
                      <a:srgbClr val="00B050"/>
                    </a:solidFill>
                  </a:rPr>
                  <a:t>0</a:t>
                </a:r>
                <a:endParaRPr lang="en-US" sz="2000" dirty="0"/>
              </a:p>
            </p:txBody>
          </p:sp>
        </mc:Choice>
        <mc:Fallback xmlns:mv="urn:schemas-microsoft-com:mac:vml"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2" name="TextBox 11"/>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mv="urn:schemas-microsoft-com:mac:vml" xmlns="">
          <p:sp>
            <p:nvSpPr>
              <p:cNvPr id="12" name="TextBox 11"/>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55781963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rgbClr val="D5D7E0"/>
                              </a:solidFill>
                            </a:rPr>
                            <a:t>, </a:t>
                          </a:r>
                          <a:r>
                            <a:rPr lang="en-US" sz="2000" dirty="0" smtClean="0">
                              <a:solidFill>
                                <a:srgbClr val="D5D7E0"/>
                              </a:solidFill>
                            </a:rPr>
                            <a:t>a</a:t>
                          </a:r>
                          <a:r>
                            <a:rPr lang="en-US" sz="2000" baseline="-25000" dirty="0" smtClean="0">
                              <a:solidFill>
                                <a:srgbClr val="D5D7E0"/>
                              </a:solidFill>
                            </a:rPr>
                            <a:t>1</a:t>
                          </a:r>
                          <a14:m/>
                          <a:r>
                            <a:rPr lang="en-US" sz="2000" baseline="0" dirty="0" smtClean="0">
                              <a:solidFill>
                                <a:srgbClr val="D5D7E0"/>
                              </a:solidFill>
                            </a:rPr>
                            <a:t>d</a:t>
                          </a:r>
                          <a:r>
                            <a:rPr lang="en-US" sz="2000" baseline="-25000" dirty="0" smtClean="0">
                              <a:solidFill>
                                <a:srgbClr val="D5D7E0"/>
                              </a:solidFill>
                            </a:rPr>
                            <a:t>0</a:t>
                          </a:r>
                          <a:r>
                            <a:rPr lang="en-US" sz="2000" b="1" dirty="0" smtClean="0">
                              <a:solidFill>
                                <a:srgbClr val="D5D7E0"/>
                              </a:solidFill>
                            </a:rPr>
                            <a:t>       </a:t>
                          </a:r>
                          <a:r>
                            <a:rPr lang="en-US" sz="1800" b="1" dirty="0" smtClean="0">
                              <a:solidFill>
                                <a:srgbClr val="D5D7E0"/>
                              </a:solidFill>
                            </a:rPr>
                            <a:t> </a:t>
                          </a:r>
                          <a:r>
                            <a:rPr lang="en-US" sz="2000" b="1" dirty="0" smtClean="0">
                              <a:solidFill>
                                <a:schemeClr val="tx1"/>
                              </a:solidFill>
                            </a:rPr>
                            <a:t>(4/16)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rgbClr val="EBECF0"/>
                              </a:solidFill>
                            </a:rPr>
                            <a:t>                                    </a:t>
                          </a:r>
                          <a:r>
                            <a:rPr lang="en-US" sz="1000" baseline="0" dirty="0" smtClean="0">
                              <a:solidFill>
                                <a:srgbClr val="EBECF0"/>
                              </a:solidFill>
                            </a:rPr>
                            <a:t> </a:t>
                          </a:r>
                          <a:r>
                            <a:rPr lang="en-US" sz="2000" b="1" dirty="0" smtClean="0">
                              <a:solidFill>
                                <a:schemeClr val="tx1"/>
                              </a:solidFill>
                            </a:rPr>
                            <a:t>(4/16)</a:t>
                          </a:r>
                        </a:p>
                      </a:txBody>
                      <a:tcPr marR="0"/>
                    </a:tc>
                  </a:tr>
                </a:tbl>
              </a:graphicData>
            </a:graphic>
          </p:graphicFrame>
        </mc:Choice>
        <mc:Fallback xmlns:mv="urn:schemas-microsoft-com:mac:vml" xmlns="">
          <p:graphicFrame>
            <p:nvGraphicFramePr>
              <p:cNvPr id="14" name="Table 13"/>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557819636"/>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15" name="Group 14"/>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6" name="TextBox 15"/>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Flowchart: Multidocument 16"/>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mv="urn:schemas-microsoft-com:mac:vml" xmlns="">
            <p:sp>
              <p:nvSpPr>
                <p:cNvPr id="17" name="Flowchart: Multidocument 16"/>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838940" y="3045986"/>
                  <a:ext cx="1211855" cy="707886"/>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mv="urn:schemas-microsoft-com:mac:vml" xmlns="">
            <p:sp>
              <p:nvSpPr>
                <p:cNvPr id="18" name="TextBox 17"/>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4"/>
                  <a:stretch>
                    <a:fillRect/>
                  </a:stretch>
                </a:blipFill>
              </p:spPr>
              <p:txBody>
                <a:bodyPr/>
                <a:lstStyle/>
                <a:p>
                  <a:r>
                    <a:rPr lang="en-US">
                      <a:noFill/>
                    </a:rPr>
                    <a:t> </a:t>
                  </a:r>
                </a:p>
              </p:txBody>
            </p:sp>
          </mc:Fallback>
        </mc:AlternateContent>
      </p:grpSp>
      <p:sp>
        <p:nvSpPr>
          <p:cNvPr id="19" name="Date Placeholder 18"/>
          <p:cNvSpPr>
            <a:spLocks noGrp="1"/>
          </p:cNvSpPr>
          <p:nvPr>
            <p:ph type="dt" sz="half" idx="10"/>
          </p:nvPr>
        </p:nvSpPr>
        <p:spPr/>
        <p:txBody>
          <a:bodyPr/>
          <a:lstStyle/>
          <a:p>
            <a:r>
              <a:rPr lang="en-US" smtClean="0"/>
              <a:t>6/12/2014</a:t>
            </a:r>
            <a:endParaRPr lang="en-US" dirty="0"/>
          </a:p>
        </p:txBody>
      </p:sp>
      <p:sp>
        <p:nvSpPr>
          <p:cNvPr id="20" name="Slide Number Placeholder 19"/>
          <p:cNvSpPr>
            <a:spLocks noGrp="1"/>
          </p:cNvSpPr>
          <p:nvPr>
            <p:ph type="sldNum" sz="quarter" idx="12"/>
          </p:nvPr>
        </p:nvSpPr>
        <p:spPr/>
        <p:txBody>
          <a:bodyPr/>
          <a:lstStyle/>
          <a:p>
            <a:fld id="{1F7DF5D7-FF41-4BF6-8958-28DFF1DB182D}" type="slidenum">
              <a:rPr lang="en-US" smtClean="0"/>
              <a:pPr/>
              <a:t>74</a:t>
            </a:fld>
            <a:endParaRPr lang="en-US" dirty="0"/>
          </a:p>
        </p:txBody>
      </p:sp>
      <p:sp>
        <p:nvSpPr>
          <p:cNvPr id="21" name="Footer Placeholder 20"/>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992234102"/>
      </p:ext>
    </p:extLst>
  </p:cSld>
  <p:clrMapOvr>
    <a:masterClrMapping/>
  </p:clrMapOvr>
  <mc:AlternateContent xmlns:mc="http://schemas.openxmlformats.org/markup-compatibility/2006" xmlns:p14="http://schemas.microsoft.com/office/powerpoint/2010/main">
    <mc:Choice Requires="p14">
      <p:transition spd="slow" p14:dur="2000" advTm="33730"/>
    </mc:Choice>
    <mc:Fallback xmlns:mv="urn:schemas-microsoft-com:mac:vml" xmlns="">
      <mp:transition xmlns:mp="http://schemas.microsoft.com/office/mac/powerpoint/2008/main" spd="slow" advTm="33730"/>
    </mc:Fallback>
  </mc:AlternateContent>
  <p:timing>
    <p:tnLst>
      <p:par>
        <p:cTn xmlns:p14="http://schemas.microsoft.com/office/powerpoint/2010/mai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Iteration 2 and Beyond</a:t>
            </a:r>
            <a:endParaRPr lang="en-US" dirty="0"/>
          </a:p>
        </p:txBody>
      </p:sp>
      <p:graphicFrame>
        <p:nvGraphicFramePr>
          <p:cNvPr id="34" name="Diagram 33"/>
          <p:cNvGraphicFramePr/>
          <p:nvPr>
            <p:extLst>
              <p:ext uri="{D42A27DB-BD31-4B8C-83A1-F6EECF244321}">
                <p14:modId xmlns:p14="http://schemas.microsoft.com/office/powerpoint/2010/main" val="1273624467"/>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mv="urn:schemas-microsoft-com:mac:vml"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9"/>
                <a:stretch>
                  <a:fillRect t="-7576" b="-27273"/>
                </a:stretch>
              </a:blipFill>
            </p:spPr>
            <p:txBody>
              <a:bodyPr/>
              <a:lstStyle/>
              <a:p>
                <a:r>
                  <a:rPr lang="en-US">
                    <a:noFill/>
                  </a:rPr>
                  <a:t> </a:t>
                </a:r>
              </a:p>
            </p:txBody>
          </p:sp>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2</a:t>
            </a:r>
            <a:endParaRPr lang="en-US" sz="2000" b="1" dirty="0"/>
          </a:p>
        </p:txBody>
      </p:sp>
      <mc:AlternateContent xmlns:mc="http://schemas.openxmlformats.org/markup-compatibility/2006" xmlns:a14="http://schemas.microsoft.com/office/drawing/2010/main">
        <mc:Choice Requires="a14">
          <p:sp>
            <p:nvSpPr>
              <p:cNvPr id="16" name="TextBox 15"/>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𝟐</m:t>
                        </m:r>
                      </m:sub>
                    </m:sSub>
                  </m:oMath>
                </a14:m>
                <a:endParaRPr lang="en-US" sz="2000" b="1" dirty="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0"/>
                <a:stretch>
                  <a:fillRect l="-367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p:cNvGraphicFramePr>
                <a:graphicFrameLocks noGrp="1"/>
              </p:cNvGraphicFramePr>
              <p:nvPr>
                <p:extLst>
                  <p:ext uri="{D42A27DB-BD31-4B8C-83A1-F6EECF244321}">
                    <p14:modId xmlns:p14="http://schemas.microsoft.com/office/powerpoint/2010/main" val="592853988"/>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             </a:t>
                          </a:r>
                          <a:r>
                            <a:rPr lang="en-US" sz="2000" b="1" dirty="0" smtClean="0">
                              <a:solidFill>
                                <a:schemeClr val="tx1"/>
                              </a:solidFill>
                            </a:rPr>
                            <a:t>(6/16)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b="1" dirty="0" smtClean="0">
                              <a:solidFill>
                                <a:schemeClr val="tx1"/>
                              </a:solidFill>
                            </a:rPr>
                            <a:t>(8/16)</a:t>
                          </a:r>
                        </a:p>
                      </a:txBody>
                      <a:tcPr marR="0"/>
                    </a:tc>
                  </a:tr>
                </a:tbl>
              </a:graphicData>
            </a:graphic>
          </p:graphicFrame>
        </mc:Choice>
        <mc:Fallback xmlns:mv="urn:schemas-microsoft-com:mac:vml" xmlns="">
          <p:graphicFrame>
            <p:nvGraphicFramePr>
              <p:cNvPr id="18" name="Table 17"/>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592853988"/>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1"/>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1"/>
                          <a:stretch>
                            <a:fillRect l="-88474" t="-203077" r="-812" b="-29231"/>
                          </a:stretch>
                        </a:blipFill>
                      </a:tcPr>
                    </a:tc>
                  </a:tr>
                </a:tbl>
              </a:graphicData>
            </a:graphic>
          </p:graphicFrame>
        </mc:Fallback>
      </mc:AlternateContent>
      <p:grpSp>
        <p:nvGrpSpPr>
          <p:cNvPr id="20" name="Group 19"/>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21" name="TextBox 20"/>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mv="urn:schemas-microsoft-com:mac:vml" xmlns="">
            <p:sp>
              <p:nvSpPr>
                <p:cNvPr id="21" name="TextBox 20"/>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Flowchart: Multidocument 21"/>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mv="urn:schemas-microsoft-com:mac:vml" xmlns="">
            <p:sp>
              <p:nvSpPr>
                <p:cNvPr id="22" name="Flowchart: Multidocument 21"/>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838940" y="3045986"/>
                  <a:ext cx="1211855" cy="707886"/>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mv="urn:schemas-microsoft-com:mac:vml" xmlns="">
            <p:sp>
              <p:nvSpPr>
                <p:cNvPr id="23" name="TextBox 22"/>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4"/>
                  <a:stretch>
                    <a:fillRect/>
                  </a:stretch>
                </a:blipFill>
              </p:spPr>
              <p:txBody>
                <a:bodyPr/>
                <a:lstStyle/>
                <a:p>
                  <a:r>
                    <a:rPr lang="en-US">
                      <a:noFill/>
                    </a:rPr>
                    <a:t> </a:t>
                  </a:r>
                </a:p>
              </p:txBody>
            </p:sp>
          </mc:Fallback>
        </mc:AlternateContent>
      </p:grpSp>
      <p:sp>
        <p:nvSpPr>
          <p:cNvPr id="15" name="Date Placeholder 14"/>
          <p:cNvSpPr>
            <a:spLocks noGrp="1"/>
          </p:cNvSpPr>
          <p:nvPr>
            <p:ph type="dt" sz="half" idx="10"/>
          </p:nvPr>
        </p:nvSpPr>
        <p:spPr/>
        <p:txBody>
          <a:bodyPr/>
          <a:lstStyle/>
          <a:p>
            <a:r>
              <a:rPr lang="en-US" smtClean="0"/>
              <a:t>6/12/2014</a:t>
            </a:r>
            <a:endParaRPr lang="en-US" dirty="0"/>
          </a:p>
        </p:txBody>
      </p:sp>
      <p:sp>
        <p:nvSpPr>
          <p:cNvPr id="17" name="Slide Number Placeholder 16"/>
          <p:cNvSpPr>
            <a:spLocks noGrp="1"/>
          </p:cNvSpPr>
          <p:nvPr>
            <p:ph type="sldNum" sz="quarter" idx="12"/>
          </p:nvPr>
        </p:nvSpPr>
        <p:spPr/>
        <p:txBody>
          <a:bodyPr/>
          <a:lstStyle/>
          <a:p>
            <a:fld id="{1F7DF5D7-FF41-4BF6-8958-28DFF1DB182D}" type="slidenum">
              <a:rPr lang="en-US" smtClean="0"/>
              <a:pPr/>
              <a:t>75</a:t>
            </a:fld>
            <a:endParaRPr lang="en-US" dirty="0"/>
          </a:p>
        </p:txBody>
      </p:sp>
      <p:sp>
        <p:nvSpPr>
          <p:cNvPr id="19" name="Footer Placeholder 18"/>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2982792247"/>
      </p:ext>
    </p:extLst>
  </p:cSld>
  <p:clrMapOvr>
    <a:masterClrMapping/>
  </p:clrMapOvr>
  <mc:AlternateContent xmlns:mc="http://schemas.openxmlformats.org/markup-compatibility/2006" xmlns:p14="http://schemas.microsoft.com/office/powerpoint/2010/main">
    <mc:Choice Requires="p14">
      <p:transition spd="slow" p14:dur="2000" advTm="33730"/>
    </mc:Choice>
    <mc:Fallback xmlns:mv="urn:schemas-microsoft-com:mac:vml" xmlns="">
      <mp:transition xmlns:mp="http://schemas.microsoft.com/office/mac/powerpoint/2008/main" spd="slow" advTm="33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16" name="Table 15"/>
              <p:cNvGraphicFramePr>
                <a:graphicFrameLocks noGrp="1"/>
              </p:cNvGraphicFramePr>
              <p:nvPr>
                <p:extLst>
                  <p:ext uri="{D42A27DB-BD31-4B8C-83A1-F6EECF244321}">
                    <p14:modId xmlns:p14="http://schemas.microsoft.com/office/powerpoint/2010/main" val="2698929422"/>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dirty="0" smtClean="0">
                              <a:solidFill>
                                <a:schemeClr val="tx1"/>
                              </a:solidFill>
                            </a:rPr>
                            <a:t>   (6/16)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b="1" dirty="0" smtClean="0">
                              <a:solidFill>
                                <a:schemeClr val="tx1"/>
                              </a:solidFill>
                            </a:rPr>
                            <a:t>(8/16)</a:t>
                          </a:r>
                        </a:p>
                      </a:txBody>
                      <a:tcPr marR="0"/>
                    </a:tc>
                  </a:tr>
                </a:tbl>
              </a:graphicData>
            </a:graphic>
          </p:graphicFrame>
        </mc:Choice>
        <mc:Fallback xmlns:mv="urn:schemas-microsoft-com:mac:vml" xmlns="">
          <p:graphicFrame>
            <p:nvGraphicFramePr>
              <p:cNvPr id="16" name="Table 15"/>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2698929422"/>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4"/>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4"/>
                          <a:stretch>
                            <a:fillRect l="-88474" t="-203077" r="-812" b="-29231"/>
                          </a:stretch>
                        </a:blipFill>
                      </a:tcPr>
                    </a:tc>
                  </a:tr>
                </a:tbl>
              </a:graphicData>
            </a:graphic>
          </p:graphicFrame>
        </mc:Fallback>
      </mc:AlternateContent>
      <p:sp>
        <p:nvSpPr>
          <p:cNvPr id="5" name="Title 4"/>
          <p:cNvSpPr>
            <a:spLocks noGrp="1"/>
          </p:cNvSpPr>
          <p:nvPr>
            <p:ph type="title"/>
          </p:nvPr>
        </p:nvSpPr>
        <p:spPr/>
        <p:txBody>
          <a:bodyPr/>
          <a:lstStyle/>
          <a:p>
            <a:r>
              <a:rPr lang="en-US" dirty="0" smtClean="0"/>
              <a:t>Iteration 2 and Beyond</a:t>
            </a:r>
            <a:endParaRPr lang="en-US" dirty="0"/>
          </a:p>
        </p:txBody>
      </p:sp>
      <p:graphicFrame>
        <p:nvGraphicFramePr>
          <p:cNvPr id="34" name="Diagram 33"/>
          <p:cNvGraphicFramePr/>
          <p:nvPr>
            <p:extLst>
              <p:ext uri="{D42A27DB-BD31-4B8C-83A1-F6EECF244321}">
                <p14:modId xmlns:p14="http://schemas.microsoft.com/office/powerpoint/2010/main" val="2193589098"/>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mv="urn:schemas-microsoft-com:mac:vml"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0"/>
                <a:stretch>
                  <a:fillRect t="-7576" b="-27273"/>
                </a:stretch>
              </a:blipFill>
            </p:spPr>
            <p:txBody>
              <a:bodyPr/>
              <a:lstStyle/>
              <a:p>
                <a:r>
                  <a:rPr lang="en-US">
                    <a:noFill/>
                  </a:rPr>
                  <a:t> </a:t>
                </a:r>
              </a:p>
            </p:txBody>
          </p:sp>
        </mc:Fallback>
      </mc:AlternateContent>
      <p:pic>
        <p:nvPicPr>
          <p:cNvPr id="38" name="Picture 3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755660" y="5286011"/>
            <a:ext cx="275885" cy="206914"/>
          </a:xfrm>
          <a:prstGeom prst="rect">
            <a:avLst/>
          </a:prstGeom>
        </p:spPr>
      </p:pic>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2" name="Rectangular Callout 1"/>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rgbClr val="00B0F0"/>
                </a:solidFill>
              </a:rPr>
              <a:t>q</a:t>
            </a:r>
            <a:r>
              <a:rPr lang="en-US" sz="2800" b="1" baseline="-25000" dirty="0" smtClean="0">
                <a:solidFill>
                  <a:srgbClr val="00B0F0"/>
                </a:solidFill>
              </a:rPr>
              <a:t>1</a:t>
            </a:r>
            <a:r>
              <a:rPr lang="en-US" sz="2800" b="1" dirty="0" smtClean="0">
                <a:solidFill>
                  <a:srgbClr val="00B0F0"/>
                </a:solidFill>
              </a:rPr>
              <a:t> is proven.</a:t>
            </a:r>
            <a:endParaRPr lang="en-US" sz="2800" b="1" dirty="0">
              <a:solidFill>
                <a:srgbClr val="00B0F0"/>
              </a:solidFill>
            </a:endParaRPr>
          </a:p>
        </p:txBody>
      </p:sp>
      <mc:AlternateContent xmlns:mc="http://schemas.openxmlformats.org/markup-compatibility/2006" xmlns:a14="http://schemas.microsoft.com/office/drawing/2010/main">
        <mc:Choice Requires="a14">
          <p:sp>
            <p:nvSpPr>
              <p:cNvPr id="19" name="TextBox 18"/>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xmlns:mv="urn:schemas-microsoft-com:mac:vml" xmlns="">
          <p:sp>
            <p:nvSpPr>
              <p:cNvPr id="19" name="TextBox 18"/>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2"/>
                <a:stretch>
                  <a:fillRect l="-1136"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3"/>
                <a:stretch>
                  <a:fillRect l="-3676" t="-7692" b="-29231"/>
                </a:stretch>
              </a:blipFill>
            </p:spPr>
            <p:txBody>
              <a:bodyPr/>
              <a:lstStyle/>
              <a:p>
                <a:r>
                  <a:rPr lang="en-US">
                    <a:noFill/>
                  </a:rPr>
                  <a:t> </a:t>
                </a:r>
              </a:p>
            </p:txBody>
          </p:sp>
        </mc:Fallback>
      </mc:AlternateContent>
      <p:grpSp>
        <p:nvGrpSpPr>
          <p:cNvPr id="17" name="Group 16"/>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18" name="TextBox 17"/>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mv="urn:schemas-microsoft-com:mac:vml" xmlns="">
            <p:sp>
              <p:nvSpPr>
                <p:cNvPr id="18" name="TextBox 17"/>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Flowchart: Multidocument 19"/>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mv="urn:schemas-microsoft-com:mac:vml" xmlns="">
            <p:sp>
              <p:nvSpPr>
                <p:cNvPr id="20" name="Flowchart: Multidocument 19"/>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1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5838940" y="3045986"/>
                  <a:ext cx="1211855" cy="707886"/>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bg1"/>
                            </a:solidFill>
                            <a:latin typeface="Cambria Math" panose="02040503050406030204" pitchFamily="18" charset="0"/>
                          </a:rPr>
                          <m:t>∧</m:t>
                        </m:r>
                      </m:oMath>
                    </m:oMathPara>
                  </a14:m>
                  <a:endParaRPr lang="en-US" sz="2000" dirty="0"/>
                </a:p>
              </p:txBody>
            </p:sp>
          </mc:Choice>
          <mc:Fallback xmlns:mv="urn:schemas-microsoft-com:mac:vml" xmlns="">
            <p:sp>
              <p:nvSpPr>
                <p:cNvPr id="21" name="TextBox 20"/>
                <p:cNvSpPr txBox="1">
                  <a:spLocks noRot="1" noChangeAspect="1" noMove="1" noResize="1" noEditPoints="1" noAdjustHandles="1" noChangeArrowheads="1" noChangeShapeType="1" noTextEdit="1"/>
                </p:cNvSpPr>
                <p:nvPr/>
              </p:nvSpPr>
              <p:spPr>
                <a:xfrm>
                  <a:off x="5838940" y="3045986"/>
                  <a:ext cx="1211855" cy="707886"/>
                </a:xfrm>
                <a:prstGeom prst="rect">
                  <a:avLst/>
                </a:prstGeom>
                <a:blipFill rotWithShape="0">
                  <a:blip r:embed="rId16"/>
                  <a:stretch>
                    <a:fillRect/>
                  </a:stretch>
                </a:blipFill>
              </p:spPr>
              <p:txBody>
                <a:bodyPr/>
                <a:lstStyle/>
                <a:p>
                  <a:r>
                    <a:rPr lang="en-US">
                      <a:noFill/>
                    </a:rPr>
                    <a:t> </a:t>
                  </a:r>
                </a:p>
              </p:txBody>
            </p:sp>
          </mc:Fallback>
        </mc:AlternateContent>
      </p:grpSp>
      <p:sp>
        <p:nvSpPr>
          <p:cNvPr id="22" name="Date Placeholder 21"/>
          <p:cNvSpPr>
            <a:spLocks noGrp="1"/>
          </p:cNvSpPr>
          <p:nvPr>
            <p:ph type="dt" sz="half" idx="10"/>
          </p:nvPr>
        </p:nvSpPr>
        <p:spPr/>
        <p:txBody>
          <a:bodyPr/>
          <a:lstStyle/>
          <a:p>
            <a:r>
              <a:rPr lang="en-US" smtClean="0"/>
              <a:t>6/12/2014</a:t>
            </a:r>
            <a:endParaRPr lang="en-US" dirty="0"/>
          </a:p>
        </p:txBody>
      </p:sp>
      <p:sp>
        <p:nvSpPr>
          <p:cNvPr id="23" name="Slide Number Placeholder 22"/>
          <p:cNvSpPr>
            <a:spLocks noGrp="1"/>
          </p:cNvSpPr>
          <p:nvPr>
            <p:ph type="sldNum" sz="quarter" idx="12"/>
          </p:nvPr>
        </p:nvSpPr>
        <p:spPr/>
        <p:txBody>
          <a:bodyPr/>
          <a:lstStyle/>
          <a:p>
            <a:fld id="{1F7DF5D7-FF41-4BF6-8958-28DFF1DB182D}" type="slidenum">
              <a:rPr lang="en-US" smtClean="0"/>
              <a:pPr/>
              <a:t>76</a:t>
            </a:fld>
            <a:endParaRPr lang="en-US" dirty="0"/>
          </a:p>
        </p:txBody>
      </p:sp>
      <p:sp>
        <p:nvSpPr>
          <p:cNvPr id="24" name="Footer Placeholder 23"/>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979368087"/>
      </p:ext>
    </p:extLst>
  </p:cSld>
  <p:clrMapOvr>
    <a:masterClrMapping/>
  </p:clrMapOvr>
  <mc:AlternateContent xmlns:mc="http://schemas.openxmlformats.org/markup-compatibility/2006" xmlns:p14="http://schemas.microsoft.com/office/powerpoint/2010/main">
    <mc:Choice Requires="p14">
      <p:transition spd="slow" p14:dur="2000" advTm="33730"/>
    </mc:Choice>
    <mc:Fallback xmlns:mv="urn:schemas-microsoft-com:mac:vml" xmlns="">
      <mp:transition xmlns:mp="http://schemas.microsoft.com/office/mac/powerpoint/2008/main" spd="slow" advTm="33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9" grpId="0" animBg="1"/>
      <p:bldP spid="15"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5571844" y="2246237"/>
            <a:ext cx="2058385" cy="2207127"/>
            <a:chOff x="5571844" y="2246237"/>
            <a:chExt cx="2058385" cy="2207127"/>
          </a:xfrm>
        </p:grpSpPr>
        <mc:AlternateContent xmlns:mc="http://schemas.openxmlformats.org/markup-compatibility/2006" xmlns:a14="http://schemas.microsoft.com/office/drawing/2010/main">
          <mc:Choice Requires="a14">
            <p:sp>
              <p:nvSpPr>
                <p:cNvPr id="22" name="TextBox 21"/>
                <p:cNvSpPr txBox="1"/>
                <p:nvPr/>
              </p:nvSpPr>
              <p:spPr>
                <a:xfrm>
                  <a:off x="5622116" y="2246237"/>
                  <a:ext cx="1935805" cy="400110"/>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b="1" dirty="0" smtClean="0"/>
                          <m:t>Constraint</m:t>
                        </m:r>
                        <m:r>
                          <m:rPr>
                            <m:nor/>
                          </m:rPr>
                          <a:rPr lang="en-US" sz="2000" b="1" i="0" dirty="0" smtClean="0"/>
                          <m:t>s</m:t>
                        </m:r>
                      </m:oMath>
                    </m:oMathPara>
                  </a14:m>
                  <a:endParaRPr lang="en-US" sz="2000" b="1" dirty="0"/>
                </a:p>
              </p:txBody>
            </p:sp>
          </mc:Choice>
          <mc:Fallback xmlns:mv="urn:schemas-microsoft-com:mac:vml" xmlns="">
            <p:sp>
              <p:nvSpPr>
                <p:cNvPr id="22" name="TextBox 21"/>
                <p:cNvSpPr txBox="1">
                  <a:spLocks noRot="1" noChangeAspect="1" noMove="1" noResize="1" noEditPoints="1" noAdjustHandles="1" noChangeArrowheads="1" noChangeShapeType="1" noTextEdit="1"/>
                </p:cNvSpPr>
                <p:nvPr/>
              </p:nvSpPr>
              <p:spPr>
                <a:xfrm>
                  <a:off x="5622116" y="2246237"/>
                  <a:ext cx="1935805" cy="400110"/>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Flowchart: Multidocument 22"/>
                <p:cNvSpPr/>
                <p:nvPr/>
              </p:nvSpPr>
              <p:spPr>
                <a:xfrm>
                  <a:off x="5571844" y="2646347"/>
                  <a:ext cx="2058385" cy="1807017"/>
                </a:xfrm>
                <a:prstGeom prst="flowChartMultidocumen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xmlns="" xmlns:mv="urn:schemas-microsoft-com:mac:vml">
                      <m:oMathParaPr>
                        <m:jc m:val="centerGroup"/>
                      </m:oMathParaPr>
                      <m:oMath xmlns:m="http://schemas.openxmlformats.org/officeDocument/2006/math">
                        <m:r>
                          <m:rPr>
                            <m:nor/>
                          </m:rPr>
                          <a:rPr lang="en-US" dirty="0"/>
                          <m:t> </m:t>
                        </m:r>
                        <m:sSub>
                          <m:sSubPr>
                            <m:ctrlPr>
                              <a:rPr lang="en-US" b="1" i="1">
                                <a:latin typeface="Cambria Math" panose="02040503050406030204" pitchFamily="18" charset="0"/>
                              </a:rPr>
                            </m:ctrlPr>
                          </m:sSubPr>
                          <m:e>
                            <m:r>
                              <a:rPr lang="en-US" b="1" i="1">
                                <a:latin typeface="Cambria Math" panose="02040503050406030204" pitchFamily="18" charset="0"/>
                              </a:rPr>
                              <m:t>𝑪</m:t>
                            </m:r>
                          </m:e>
                          <m:sub>
                            <m:r>
                              <a:rPr lang="en-US" b="1" i="1">
                                <a:latin typeface="Cambria Math" panose="02040503050406030204" pitchFamily="18" charset="0"/>
                              </a:rPr>
                              <m:t>𝟏</m:t>
                            </m:r>
                          </m:sub>
                        </m:sSub>
                      </m:oMath>
                    </m:oMathPara>
                  </a14:m>
                  <a:endParaRPr lang="en-US"/>
                </a:p>
              </p:txBody>
            </p:sp>
          </mc:Choice>
          <mc:Fallback xmlns:mv="urn:schemas-microsoft-com:mac:vml" xmlns="">
            <p:sp>
              <p:nvSpPr>
                <p:cNvPr id="23" name="Flowchart: Multidocument 22"/>
                <p:cNvSpPr>
                  <a:spLocks noRot="1" noChangeAspect="1" noMove="1" noResize="1" noEditPoints="1" noAdjustHandles="1" noChangeArrowheads="1" noChangeShapeType="1" noTextEdit="1"/>
                </p:cNvSpPr>
                <p:nvPr/>
              </p:nvSpPr>
              <p:spPr>
                <a:xfrm>
                  <a:off x="5571844" y="2646347"/>
                  <a:ext cx="2058385" cy="1807017"/>
                </a:xfrm>
                <a:prstGeom prst="flowChartMultidocument">
                  <a:avLst/>
                </a:prstGeom>
                <a:blipFill rotWithShape="0">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5838940" y="3045986"/>
                  <a:ext cx="1211855" cy="1015663"/>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m:rPr>
                            <m:nor/>
                          </m:rPr>
                          <a:rPr lang="en-US" sz="2000" dirty="0" smtClean="0"/>
                          <m:t> </m:t>
                        </m:r>
                        <m:sSub>
                          <m:sSubPr>
                            <m:ctrlPr>
                              <a:rPr lang="en-US" sz="2000" b="1"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𝑪</m:t>
                            </m:r>
                          </m:e>
                          <m:sub>
                            <m:r>
                              <a:rPr lang="en-US" sz="2000" b="1" i="1">
                                <a:solidFill>
                                  <a:schemeClr val="tx1"/>
                                </a:solidFill>
                                <a:latin typeface="Cambria Math" panose="02040503050406030204" pitchFamily="18" charset="0"/>
                              </a:rPr>
                              <m:t>𝟏</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𝟐</m:t>
                            </m:r>
                          </m:sub>
                        </m:sSub>
                        <m:r>
                          <a:rPr lang="en-US" sz="2000" b="1" i="1" smtClean="0">
                            <a:solidFill>
                              <a:schemeClr val="tx1"/>
                            </a:solidFill>
                            <a:latin typeface="Cambria Math" panose="02040503050406030204" pitchFamily="18" charset="0"/>
                          </a:rPr>
                          <m:t>∧</m:t>
                        </m:r>
                      </m:oMath>
                    </m:oMathPara>
                  </a14:m>
                  <a:endParaRPr lang="en-US" sz="2000" dirty="0" smtClean="0">
                    <a:solidFill>
                      <a:schemeClr val="tx1"/>
                    </a:solidFill>
                  </a:endParaRPr>
                </a:p>
                <a:p>
                  <a14:m>
                    <m:oMathPara xmlns:m="http://schemas.openxmlformats.org/officeDocument/2006/math" xmlns="" xmlns:mv="urn:schemas-microsoft-com:mac:vml">
                      <m:oMathParaPr>
                        <m:jc m:val="centerGroup"/>
                      </m:oMathParaPr>
                      <m:oMath xmlns:m="http://schemas.openxmlformats.org/officeDocument/2006/math">
                        <m:r>
                          <m:rPr>
                            <m:nor/>
                          </m:rPr>
                          <a:rPr lang="en-US" sz="2000" dirty="0"/>
                          <m:t> </m:t>
                        </m:r>
                        <m:sSub>
                          <m:sSubPr>
                            <m:ctrlPr>
                              <a:rPr lang="en-US" sz="2000" b="1" i="1">
                                <a:latin typeface="Cambria Math" panose="02040503050406030204" pitchFamily="18" charset="0"/>
                              </a:rPr>
                            </m:ctrlPr>
                          </m:sSubPr>
                          <m:e>
                            <m:r>
                              <a:rPr lang="en-US" sz="2000" b="1" i="1">
                                <a:latin typeface="Cambria Math" panose="02040503050406030204" pitchFamily="18" charset="0"/>
                              </a:rPr>
                              <m:t>𝑪</m:t>
                            </m:r>
                          </m:e>
                          <m:sub>
                            <m:r>
                              <a:rPr lang="en-US" sz="2000" b="1" i="1" smtClean="0">
                                <a:latin typeface="Cambria Math" panose="02040503050406030204" pitchFamily="18" charset="0"/>
                              </a:rPr>
                              <m:t>𝟑</m:t>
                            </m:r>
                          </m:sub>
                        </m:sSub>
                        <m:r>
                          <a:rPr lang="en-US" sz="2000" b="1" i="1" smtClean="0">
                            <a:solidFill>
                              <a:schemeClr val="bg1"/>
                            </a:solidFill>
                            <a:latin typeface="Cambria Math" panose="02040503050406030204" pitchFamily="18" charset="0"/>
                          </a:rPr>
                          <m:t>∧</m:t>
                        </m:r>
                      </m:oMath>
                    </m:oMathPara>
                  </a14:m>
                  <a:endParaRPr lang="en-US" sz="2000" dirty="0">
                    <a:solidFill>
                      <a:schemeClr val="bg1"/>
                    </a:solidFill>
                  </a:endParaRPr>
                </a:p>
              </p:txBody>
            </p:sp>
          </mc:Choice>
          <mc:Fallback xmlns:mv="urn:schemas-microsoft-com:mac:vml" xmlns="">
            <p:sp>
              <p:nvSpPr>
                <p:cNvPr id="24" name="TextBox 23"/>
                <p:cNvSpPr txBox="1">
                  <a:spLocks noRot="1" noChangeAspect="1" noMove="1" noResize="1" noEditPoints="1" noAdjustHandles="1" noChangeArrowheads="1" noChangeShapeType="1" noTextEdit="1"/>
                </p:cNvSpPr>
                <p:nvPr/>
              </p:nvSpPr>
              <p:spPr>
                <a:xfrm>
                  <a:off x="5838940" y="3045986"/>
                  <a:ext cx="1211855" cy="1015663"/>
                </a:xfrm>
                <a:prstGeom prst="rect">
                  <a:avLst/>
                </a:prstGeom>
                <a:blipFill rotWithShape="0">
                  <a:blip r:embed="rId6"/>
                  <a:stretch>
                    <a:fillRect/>
                  </a:stretch>
                </a:blipFill>
              </p:spPr>
              <p:txBody>
                <a:bodyPr/>
                <a:lstStyle/>
                <a:p>
                  <a:r>
                    <a:rPr lang="en-US">
                      <a:noFill/>
                    </a:rPr>
                    <a:t> </a:t>
                  </a:r>
                </a:p>
              </p:txBody>
            </p:sp>
          </mc:Fallback>
        </mc:AlternateContent>
      </p:grpSp>
      <p:sp>
        <p:nvSpPr>
          <p:cNvPr id="5" name="Title 4"/>
          <p:cNvSpPr>
            <a:spLocks noGrp="1"/>
          </p:cNvSpPr>
          <p:nvPr>
            <p:ph type="title"/>
          </p:nvPr>
        </p:nvSpPr>
        <p:spPr/>
        <p:txBody>
          <a:bodyPr/>
          <a:lstStyle/>
          <a:p>
            <a:r>
              <a:rPr lang="en-US" dirty="0" smtClean="0"/>
              <a:t>Iteration 2 and Beyond</a:t>
            </a:r>
            <a:endParaRPr lang="en-US" dirty="0"/>
          </a:p>
        </p:txBody>
      </p:sp>
      <p:graphicFrame>
        <p:nvGraphicFramePr>
          <p:cNvPr id="34" name="Diagram 33"/>
          <p:cNvGraphicFramePr/>
          <p:nvPr>
            <p:extLst>
              <p:ext uri="{D42A27DB-BD31-4B8C-83A1-F6EECF244321}">
                <p14:modId xmlns:p14="http://schemas.microsoft.com/office/powerpoint/2010/main" val="2929810901"/>
              </p:ext>
            </p:extLst>
          </p:nvPr>
        </p:nvGraphicFramePr>
        <p:xfrm>
          <a:off x="1826534" y="1901972"/>
          <a:ext cx="4067907" cy="227437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AlternateContent xmlns:mc="http://schemas.openxmlformats.org/markup-compatibility/2006" xmlns:a14="http://schemas.microsoft.com/office/drawing/2010/main">
        <mc:Choice Requires="a14">
          <p:sp>
            <p:nvSpPr>
              <p:cNvPr id="35" name="TextBox 34"/>
              <p:cNvSpPr txBox="1"/>
              <p:nvPr/>
            </p:nvSpPr>
            <p:spPr>
              <a:xfrm>
                <a:off x="3270751" y="4053254"/>
                <a:ext cx="1149958"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sz="2000" dirty="0"/>
              </a:p>
            </p:txBody>
          </p:sp>
        </mc:Choice>
        <mc:Fallback xmlns:mv="urn:schemas-microsoft-com:mac:vml" xmlns="">
          <p:sp>
            <p:nvSpPr>
              <p:cNvPr id="35" name="TextBox 34"/>
              <p:cNvSpPr txBox="1">
                <a:spLocks noRot="1" noChangeAspect="1" noMove="1" noResize="1" noEditPoints="1" noAdjustHandles="1" noChangeArrowheads="1" noChangeShapeType="1" noTextEdit="1"/>
              </p:cNvSpPr>
              <p:nvPr/>
            </p:nvSpPr>
            <p:spPr>
              <a:xfrm>
                <a:off x="3270751" y="4053254"/>
                <a:ext cx="1149958" cy="400110"/>
              </a:xfrm>
              <a:prstGeom prst="rect">
                <a:avLst/>
              </a:prstGeom>
              <a:blipFill rotWithShape="0">
                <a:blip r:embed="rId12"/>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36" name="Table 35"/>
              <p:cNvGraphicFramePr>
                <a:graphicFrameLocks noGrp="1"/>
              </p:cNvGraphicFramePr>
              <p:nvPr>
                <p:extLst>
                  <p:ext uri="{D42A27DB-BD31-4B8C-83A1-F6EECF244321}">
                    <p14:modId xmlns:p14="http://schemas.microsoft.com/office/powerpoint/2010/main" val="1281059721"/>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18542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00B050"/>
                              </a:solidFill>
                            </a:rPr>
                            <a:t>a</a:t>
                          </a:r>
                          <a:r>
                            <a:rPr lang="en-US" sz="2000" baseline="-25000" dirty="0" smtClean="0">
                              <a:solidFill>
                                <a:srgbClr val="00B050"/>
                              </a:solidFill>
                            </a:rPr>
                            <a:t>0</a:t>
                          </a:r>
                          <a:r>
                            <a:rPr lang="en-US" sz="2000" baseline="0" dirty="0" smtClean="0">
                              <a:solidFill>
                                <a:srgbClr val="00B050"/>
                              </a:solidFill>
                            </a:rPr>
                            <a:t>b</a:t>
                          </a:r>
                          <a:r>
                            <a:rPr lang="en-US" sz="2000" baseline="-25000" dirty="0" smtClean="0">
                              <a:solidFill>
                                <a:srgbClr val="00B050"/>
                              </a:solidFill>
                            </a:rPr>
                            <a:t>0</a:t>
                          </a:r>
                          <a14:m/>
                          <a:r>
                            <a:rPr lang="en-US" sz="2000" baseline="0" dirty="0" smtClean="0">
                              <a:solidFill>
                                <a:srgbClr val="00B050"/>
                              </a:solidFill>
                            </a:rPr>
                            <a:t>d</a:t>
                          </a:r>
                          <a:r>
                            <a:rPr lang="en-US" sz="2000" baseline="-25000" dirty="0" smtClean="0">
                              <a:solidFill>
                                <a:srgbClr val="00B050"/>
                              </a:solidFill>
                            </a:rPr>
                            <a:t>0</a:t>
                          </a:r>
                          <a:r>
                            <a:rPr lang="en-US" sz="2000" baseline="0" dirty="0" smtClean="0">
                              <a:solidFill>
                                <a:schemeClr val="tx1"/>
                              </a:solidFill>
                            </a:rPr>
                            <a:t>,</a:t>
                          </a:r>
                          <a:r>
                            <a:rPr lang="en-US" sz="2000" baseline="0" dirty="0" smtClean="0">
                              <a:solidFill>
                                <a:srgbClr val="00B050"/>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00B050"/>
                              </a:solidFill>
                            </a:rPr>
                            <a:t>c</a:t>
                          </a:r>
                          <a:r>
                            <a:rPr lang="en-US" sz="2000" baseline="-25000" dirty="0" smtClean="0">
                              <a:solidFill>
                                <a:srgbClr val="00B050"/>
                              </a:solidFill>
                            </a:rPr>
                            <a:t>0</a:t>
                          </a:r>
                          <a:r>
                            <a:rPr lang="en-US" sz="2000" baseline="0" dirty="0" smtClean="0">
                              <a:solidFill>
                                <a:srgbClr val="00B050"/>
                              </a:solidFill>
                            </a:rPr>
                            <a:t>d</a:t>
                          </a:r>
                          <a:r>
                            <a:rPr lang="en-US" sz="2000" baseline="-25000" dirty="0" smtClean="0">
                              <a:solidFill>
                                <a:srgbClr val="00B050"/>
                              </a:solidFill>
                            </a:rPr>
                            <a:t>0</a:t>
                          </a:r>
                          <a:r>
                            <a:rPr lang="en-US" sz="2000" b="1" dirty="0" smtClean="0">
                              <a:solidFill>
                                <a:schemeClr val="tx1"/>
                              </a:solidFill>
                            </a:rPr>
                            <a:t>     </a:t>
                          </a:r>
                          <a:r>
                            <a:rPr lang="en-US" sz="1600" b="1" baseline="0" dirty="0" smtClean="0">
                              <a:solidFill>
                                <a:schemeClr val="tx1"/>
                              </a:solidFill>
                            </a:rPr>
                            <a:t> </a:t>
                          </a:r>
                          <a:r>
                            <a:rPr lang="en-US" sz="2000" b="1" dirty="0" smtClean="0">
                              <a:solidFill>
                                <a:schemeClr val="tx1"/>
                              </a:solidFill>
                            </a:rPr>
                            <a:t>   (6/16)</a:t>
                          </a:r>
                          <a:endParaRPr lang="en-US" sz="2000" dirty="0" smtClean="0">
                            <a:solidFill>
                              <a:schemeClr val="tx1"/>
                            </a:solidFill>
                          </a:endParaRPr>
                        </a:p>
                      </a:txBody>
                      <a:tcPr/>
                    </a:tc>
                  </a:tr>
                  <a:tr h="18542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00B050"/>
                              </a:solidFill>
                            </a:rPr>
                            <a:t>c</a:t>
                          </a:r>
                          <a:r>
                            <a:rPr lang="en-US" sz="2000" baseline="-25000" dirty="0" smtClean="0">
                              <a:solidFill>
                                <a:srgbClr val="00B050"/>
                              </a:solidFill>
                            </a:rPr>
                            <a:t>0</a:t>
                          </a:r>
                          <a14:m/>
                          <a:r>
                            <a:rPr lang="en-US" sz="2000" dirty="0" smtClean="0">
                              <a:solidFill>
                                <a:schemeClr val="tx1"/>
                              </a:solidFill>
                            </a:rPr>
                            <a:t>, </a:t>
                          </a:r>
                          <a:r>
                            <a:rPr lang="en-US" sz="2000" dirty="0" smtClean="0">
                              <a:solidFill>
                                <a:srgbClr val="FF0000"/>
                              </a:solidFill>
                            </a:rPr>
                            <a:t>a</a:t>
                          </a:r>
                          <a:r>
                            <a:rPr lang="en-US" sz="2000" baseline="-25000" dirty="0" smtClean="0">
                              <a:solidFill>
                                <a:srgbClr val="FF0000"/>
                              </a:solidFill>
                            </a:rPr>
                            <a:t>1</a:t>
                          </a:r>
                          <a14:m/>
                          <a:r>
                            <a:rPr lang="en-US" sz="2000" baseline="0" dirty="0" smtClean="0">
                              <a:solidFill>
                                <a:srgbClr val="FF0000"/>
                              </a:solidFill>
                            </a:rPr>
                            <a:t>c</a:t>
                          </a:r>
                          <a:r>
                            <a:rPr lang="en-US" sz="2000" baseline="-25000" dirty="0" smtClean="0">
                              <a:solidFill>
                                <a:srgbClr val="FF0000"/>
                              </a:solidFill>
                            </a:rPr>
                            <a:t>1</a:t>
                          </a:r>
                          <a14:m/>
                          <a:r>
                            <a:rPr lang="en-US" sz="2000" dirty="0" smtClean="0">
                              <a:solidFill>
                                <a:schemeClr val="tx1"/>
                              </a:solidFill>
                            </a:rPr>
                            <a:t>, </a:t>
                          </a:r>
                          <a:r>
                            <a:rPr lang="en-US" sz="2000" dirty="0" smtClean="0">
                              <a:solidFill>
                                <a:srgbClr val="00B050"/>
                              </a:solidFill>
                            </a:rPr>
                            <a:t>a</a:t>
                          </a:r>
                          <a:r>
                            <a:rPr lang="en-US" sz="2000" baseline="-25000" dirty="0" smtClean="0">
                              <a:solidFill>
                                <a:srgbClr val="00B050"/>
                              </a:solidFill>
                            </a:rPr>
                            <a:t>0</a:t>
                          </a:r>
                          <a14:m/>
                          <a:r>
                            <a:rPr lang="en-US" sz="2000" baseline="0" dirty="0" smtClean="0">
                              <a:solidFill>
                                <a:srgbClr val="FF0000"/>
                              </a:solidFill>
                            </a:rPr>
                            <a:t>c</a:t>
                          </a:r>
                          <a:r>
                            <a:rPr lang="en-US" sz="2000" baseline="-25000" dirty="0" smtClean="0">
                              <a:solidFill>
                                <a:srgbClr val="FF0000"/>
                              </a:solidFill>
                            </a:rPr>
                            <a:t>1</a:t>
                          </a:r>
                          <a14:m/>
                          <a:r>
                            <a:rPr lang="en-US" sz="2000" dirty="0" smtClean="0">
                              <a:solidFill>
                                <a:schemeClr val="tx1"/>
                              </a:solidFill>
                            </a:rPr>
                            <a:t> </a:t>
                          </a:r>
                          <a:r>
                            <a:rPr lang="en-US" sz="2000" b="1" dirty="0" smtClean="0">
                              <a:solidFill>
                                <a:schemeClr val="tx1"/>
                              </a:solidFill>
                            </a:rPr>
                            <a:t>(16/16)</a:t>
                          </a:r>
                        </a:p>
                      </a:txBody>
                      <a:tcPr marR="0"/>
                    </a:tc>
                  </a:tr>
                </a:tbl>
              </a:graphicData>
            </a:graphic>
          </p:graphicFrame>
        </mc:Choice>
        <mc:Fallback xmlns:mv="urn:schemas-microsoft-com:mac:vml" xmlns="">
          <p:graphicFrame>
            <p:nvGraphicFramePr>
              <p:cNvPr id="36" name="Table 35"/>
              <p:cNvGraphicFramePr>
                <a:graphicFrameLocks noGrp="1"/>
              </p:cNvGraphicFramePr>
              <p:nvPr>
                <p:extLst>
                  <p:ext uri="{D42A27DB-BD31-4B8C-83A1-F6EECF244321}">
                    <p14:modId xmlns:a="http://schemas.openxmlformats.org/drawingml/2006/main" xmlns:r="http://schemas.openxmlformats.org/officeDocument/2006/relationships" xmlns:p="http://schemas.openxmlformats.org/presentationml/2006/main" xmlns:mc="http://schemas.openxmlformats.org/markup-compatibility/2006" xmlns:a14="http://schemas.microsoft.com/office/drawing/2010/main" xmlns="" xmlns:p14="http://schemas.microsoft.com/office/powerpoint/2010/main" xmlns:mv="urn:schemas-microsoft-com:mac:vml" val="1281059721"/>
                  </p:ext>
                </p:extLst>
              </p:nvPr>
            </p:nvGraphicFramePr>
            <p:xfrm>
              <a:off x="1035587" y="4807808"/>
              <a:ext cx="7065826" cy="1163320"/>
            </p:xfrm>
            <a:graphic>
              <a:graphicData uri="http://schemas.openxmlformats.org/drawingml/2006/table">
                <a:tbl>
                  <a:tblPr firstRow="1" bandRow="1">
                    <a:tableStyleId>{5C22544A-7EE6-4342-B048-85BDC9FD1C3A}</a:tableStyleId>
                  </a:tblPr>
                  <a:tblGrid>
                    <a:gridCol w="1549315"/>
                    <a:gridCol w="1762627"/>
                    <a:gridCol w="3753884"/>
                  </a:tblGrid>
                  <a:tr h="370840">
                    <a:tc>
                      <a:txBody>
                        <a:bodyPr/>
                        <a:lstStyle/>
                        <a:p>
                          <a:pPr algn="ctr"/>
                          <a:r>
                            <a:rPr lang="en-US" dirty="0" smtClean="0"/>
                            <a:t>Query</a:t>
                          </a:r>
                          <a:endParaRPr lang="en-US" dirty="0"/>
                        </a:p>
                      </a:txBody>
                      <a:tcPr/>
                    </a:tc>
                    <a:tc>
                      <a:txBody>
                        <a:bodyPr/>
                        <a:lstStyle/>
                        <a:p>
                          <a:pPr algn="ctr"/>
                          <a:r>
                            <a:rPr lang="en-US" dirty="0" smtClean="0"/>
                            <a:t>Answer</a:t>
                          </a:r>
                          <a:endParaRPr lang="en-US" dirty="0"/>
                        </a:p>
                      </a:txBody>
                      <a:tcPr marR="0"/>
                    </a:tc>
                    <a:tc>
                      <a:txBody>
                        <a:bodyPr/>
                        <a:lstStyle/>
                        <a:p>
                          <a:pPr algn="ctr"/>
                          <a:r>
                            <a:rPr lang="en-US" dirty="0" smtClean="0"/>
                            <a:t>Eliminated Abstractions</a:t>
                          </a:r>
                          <a:endParaRPr lang="en-US" dirty="0"/>
                        </a:p>
                      </a:txBody>
                      <a:tcPr marR="0"/>
                    </a:tc>
                  </a:tr>
                  <a:tr h="396240">
                    <a:tc>
                      <a:txBody>
                        <a:bodyPr/>
                        <a:lstStyle/>
                        <a:p>
                          <a:r>
                            <a:rPr lang="en-US" sz="2000" b="1" baseline="0" dirty="0" smtClean="0"/>
                            <a:t>q</a:t>
                          </a:r>
                          <a:r>
                            <a:rPr lang="en-US" sz="2000" b="1" baseline="-25000" dirty="0" smtClean="0"/>
                            <a:t>1</a:t>
                          </a:r>
                          <a:r>
                            <a:rPr lang="en-US" sz="2000" baseline="0" dirty="0" smtClean="0"/>
                            <a:t>: </a:t>
                          </a:r>
                          <a:r>
                            <a:rPr lang="en-US" sz="2000" dirty="0" smtClean="0"/>
                            <a:t>path(0,</a:t>
                          </a:r>
                          <a:r>
                            <a:rPr lang="en-US" sz="2000" baseline="0" dirty="0" smtClean="0"/>
                            <a:t> 5)</a:t>
                          </a:r>
                          <a:endParaRPr lang="en-US" sz="2000" dirty="0"/>
                        </a:p>
                      </a:txBody>
                      <a:tcPr/>
                    </a:tc>
                    <a:tc>
                      <a:txBody>
                        <a:bodyPr/>
                        <a:lstStyle/>
                        <a:p>
                          <a:pPr algn="ctr"/>
                          <a:endParaRPr lang="en-US" sz="2000" dirty="0">
                            <a:solidFill>
                              <a:srgbClr val="00B050"/>
                            </a:solidFill>
                          </a:endParaRPr>
                        </a:p>
                      </a:txBody>
                      <a:tcPr/>
                    </a:tc>
                    <a:tc>
                      <a:txBody>
                        <a:bodyPr/>
                        <a:lstStyle/>
                        <a:p>
                          <a:endParaRPr lang="en-US"/>
                        </a:p>
                      </a:txBody>
                      <a:tcPr>
                        <a:blipFill rotWithShape="0">
                          <a:blip r:embed="rId13"/>
                          <a:stretch>
                            <a:fillRect l="-88474" t="-100000" r="-812" b="-127273"/>
                          </a:stretch>
                        </a:blipFill>
                      </a:tcPr>
                    </a:tc>
                  </a:tr>
                  <a:tr h="396240">
                    <a:tc>
                      <a:txBody>
                        <a:bodyPr/>
                        <a:lstStyle/>
                        <a:p>
                          <a:r>
                            <a:rPr lang="en-US" sz="2000" b="1" baseline="0" dirty="0" smtClean="0"/>
                            <a:t>q</a:t>
                          </a:r>
                          <a:r>
                            <a:rPr lang="en-US" sz="2000" b="1" baseline="-25000" dirty="0" smtClean="0"/>
                            <a:t>2</a:t>
                          </a:r>
                          <a:r>
                            <a:rPr lang="en-US" sz="2000" baseline="0" dirty="0" smtClean="0"/>
                            <a:t>: </a:t>
                          </a:r>
                          <a:r>
                            <a:rPr lang="en-US" sz="2000" dirty="0" smtClean="0"/>
                            <a:t>path(0,</a:t>
                          </a:r>
                          <a:r>
                            <a:rPr lang="en-US" sz="2000" baseline="0" dirty="0" smtClean="0"/>
                            <a:t> 2)</a:t>
                          </a:r>
                          <a:endParaRPr lang="en-US" sz="2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smtClean="0"/>
                            <a:t> </a:t>
                          </a:r>
                          <a:endParaRPr lang="en-US" sz="2000" dirty="0" smtClean="0"/>
                        </a:p>
                      </a:txBody>
                      <a:tcPr/>
                    </a:tc>
                    <a:tc>
                      <a:txBody>
                        <a:bodyPr/>
                        <a:lstStyle/>
                        <a:p>
                          <a:endParaRPr lang="en-US"/>
                        </a:p>
                      </a:txBody>
                      <a:tcPr marR="0">
                        <a:blipFill rotWithShape="0">
                          <a:blip r:embed="rId13"/>
                          <a:stretch>
                            <a:fillRect l="-88474" t="-203077" r="-812" b="-29231"/>
                          </a:stretch>
                        </a:blipFill>
                      </a:tcPr>
                    </a:tc>
                  </a:tr>
                </a:tbl>
              </a:graphicData>
            </a:graphic>
          </p:graphicFrame>
        </mc:Fallback>
      </mc:AlternateContent>
      <p:sp>
        <p:nvSpPr>
          <p:cNvPr id="13" name="TextBox 12"/>
          <p:cNvSpPr txBox="1"/>
          <p:nvPr/>
        </p:nvSpPr>
        <p:spPr>
          <a:xfrm>
            <a:off x="1393665" y="1444832"/>
            <a:ext cx="1361520" cy="400110"/>
          </a:xfrm>
          <a:prstGeom prst="rect">
            <a:avLst/>
          </a:prstGeom>
          <a:noFill/>
        </p:spPr>
        <p:txBody>
          <a:bodyPr wrap="square" rtlCol="0">
            <a:spAutoFit/>
          </a:bodyPr>
          <a:lstStyle/>
          <a:p>
            <a:r>
              <a:rPr lang="en-US" sz="2000" b="1" dirty="0" smtClean="0"/>
              <a:t>Iteration 3</a:t>
            </a:r>
            <a:endParaRPr lang="en-US" sz="2000" b="1" dirty="0"/>
          </a:p>
        </p:txBody>
      </p:sp>
      <p:sp>
        <p:nvSpPr>
          <p:cNvPr id="7" name="Rectangular Callout 6"/>
          <p:cNvSpPr/>
          <p:nvPr/>
        </p:nvSpPr>
        <p:spPr>
          <a:xfrm>
            <a:off x="6687914" y="3717726"/>
            <a:ext cx="2256817" cy="885654"/>
          </a:xfrm>
          <a:prstGeom prst="wedgeRectCallout">
            <a:avLst>
              <a:gd name="adj1" fmla="val -26715"/>
              <a:gd name="adj2" fmla="val -90172"/>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FF0000"/>
                </a:solidFill>
              </a:rPr>
              <a:t>q</a:t>
            </a:r>
            <a:r>
              <a:rPr lang="en-US" sz="2400" b="1" baseline="-25000" dirty="0" smtClean="0">
                <a:solidFill>
                  <a:srgbClr val="FF0000"/>
                </a:solidFill>
              </a:rPr>
              <a:t>2</a:t>
            </a:r>
            <a:r>
              <a:rPr lang="en-US" sz="2400" b="1" dirty="0" smtClean="0">
                <a:solidFill>
                  <a:srgbClr val="FF0000"/>
                </a:solidFill>
              </a:rPr>
              <a:t> </a:t>
            </a:r>
            <a:r>
              <a:rPr lang="en-US" sz="2400" b="1" dirty="0">
                <a:solidFill>
                  <a:srgbClr val="FF0000"/>
                </a:solidFill>
              </a:rPr>
              <a:t>is </a:t>
            </a:r>
            <a:r>
              <a:rPr lang="en-US" sz="2400" b="1" dirty="0" smtClean="0">
                <a:solidFill>
                  <a:srgbClr val="FF0000"/>
                </a:solidFill>
              </a:rPr>
              <a:t>impossible to prove.</a:t>
            </a:r>
            <a:endParaRPr lang="en-US" sz="2400" b="1" dirty="0">
              <a:solidFill>
                <a:srgbClr val="FF0000"/>
              </a:solidFill>
            </a:endParaRPr>
          </a:p>
        </p:txBody>
      </p:sp>
      <p:sp>
        <p:nvSpPr>
          <p:cNvPr id="17" name="TextBox 16"/>
          <p:cNvSpPr txBox="1"/>
          <p:nvPr/>
        </p:nvSpPr>
        <p:spPr>
          <a:xfrm>
            <a:off x="2794450" y="5557892"/>
            <a:ext cx="1498880" cy="400110"/>
          </a:xfrm>
          <a:prstGeom prst="rect">
            <a:avLst/>
          </a:prstGeom>
          <a:noFill/>
        </p:spPr>
        <p:txBody>
          <a:bodyPr wrap="square" rtlCol="0">
            <a:spAutoFit/>
          </a:bodyPr>
          <a:lstStyle/>
          <a:p>
            <a:pPr algn="ctr"/>
            <a:r>
              <a:rPr lang="en-US" sz="2000" dirty="0" smtClean="0"/>
              <a:t>Impossibility</a:t>
            </a:r>
            <a:endParaRPr lang="en-US" sz="2000" dirty="0"/>
          </a:p>
        </p:txBody>
      </p:sp>
      <p:pic>
        <p:nvPicPr>
          <p:cNvPr id="18" name="Picture 1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2656508" y="5654300"/>
            <a:ext cx="207295" cy="207295"/>
          </a:xfrm>
          <a:prstGeom prst="rect">
            <a:avLst/>
          </a:prstGeom>
        </p:spPr>
      </p:pic>
      <mc:AlternateContent xmlns:mc="http://schemas.openxmlformats.org/markup-compatibility/2006" xmlns:a14="http://schemas.microsoft.com/office/drawing/2010/main">
        <mc:Choice Requires="a14">
          <p:sp>
            <p:nvSpPr>
              <p:cNvPr id="20" name="TextBox 19"/>
              <p:cNvSpPr txBox="1"/>
              <p:nvPr/>
            </p:nvSpPr>
            <p:spPr>
              <a:xfrm>
                <a:off x="2975160" y="1612417"/>
                <a:ext cx="1658566" cy="400110"/>
              </a:xfrm>
              <a:prstGeom prst="rect">
                <a:avLst/>
              </a:prstGeom>
              <a:noFill/>
            </p:spPr>
            <p:txBody>
              <a:bodyPr wrap="square" rtlCol="0">
                <a:spAutoFit/>
              </a:bodyPr>
              <a:lstStyle/>
              <a:p>
                <a:r>
                  <a:rPr lang="en-US" sz="2000" dirty="0" smtClean="0"/>
                  <a:t>Derivation</a:t>
                </a:r>
                <a14:m>
                  <m:oMath xmlns:m="http://schemas.openxmlformats.org/officeDocument/2006/math" xmlns="" xmlns:mv="urn:schemas-microsoft-com:mac:vml">
                    <m:sSub>
                      <m:sSubPr>
                        <m:ctrlPr>
                          <a:rPr lang="en-US" sz="2000" b="1" i="1" smtClean="0">
                            <a:latin typeface="Cambria Math" panose="02040503050406030204" pitchFamily="18" charset="0"/>
                          </a:rPr>
                        </m:ctrlPr>
                      </m:sSubPr>
                      <m:e>
                        <m:r>
                          <a:rPr lang="en-US" sz="2000" b="1" i="1" smtClean="0">
                            <a:latin typeface="Cambria Math" panose="02040503050406030204" pitchFamily="18" charset="0"/>
                          </a:rPr>
                          <m:t> </m:t>
                        </m:r>
                        <m:r>
                          <a:rPr lang="en-US" sz="2000" b="1" i="1" smtClean="0">
                            <a:latin typeface="Cambria Math" panose="02040503050406030204" pitchFamily="18" charset="0"/>
                          </a:rPr>
                          <m:t>𝑫</m:t>
                        </m:r>
                      </m:e>
                      <m:sub>
                        <m:r>
                          <a:rPr lang="en-US" sz="2000" b="1" i="1" smtClean="0">
                            <a:latin typeface="Cambria Math" panose="02040503050406030204" pitchFamily="18" charset="0"/>
                          </a:rPr>
                          <m:t>𝟑</m:t>
                        </m:r>
                      </m:sub>
                    </m:sSub>
                  </m:oMath>
                </a14:m>
                <a:endParaRPr lang="en-US" sz="2000" b="1" dirty="0"/>
              </a:p>
            </p:txBody>
          </p:sp>
        </mc:Choice>
        <mc:Fallback xmlns:mv="urn:schemas-microsoft-com:mac:vml" xmlns="">
          <p:sp>
            <p:nvSpPr>
              <p:cNvPr id="20" name="TextBox 19"/>
              <p:cNvSpPr txBox="1">
                <a:spLocks noRot="1" noChangeAspect="1" noMove="1" noResize="1" noEditPoints="1" noAdjustHandles="1" noChangeArrowheads="1" noChangeShapeType="1" noTextEdit="1"/>
              </p:cNvSpPr>
              <p:nvPr/>
            </p:nvSpPr>
            <p:spPr>
              <a:xfrm>
                <a:off x="2975160" y="1612417"/>
                <a:ext cx="1658566" cy="400110"/>
              </a:xfrm>
              <a:prstGeom prst="rect">
                <a:avLst/>
              </a:prstGeom>
              <a:blipFill rotWithShape="0">
                <a:blip r:embed="rId15"/>
                <a:stretch>
                  <a:fillRect l="-3676" t="-7692" b="-29231"/>
                </a:stretch>
              </a:blipFill>
            </p:spPr>
            <p:txBody>
              <a:bodyPr/>
              <a:lstStyle/>
              <a:p>
                <a:r>
                  <a:rPr lang="en-US">
                    <a:noFill/>
                  </a:rPr>
                  <a:t> </a:t>
                </a:r>
              </a:p>
            </p:txBody>
          </p:sp>
        </mc:Fallback>
      </mc:AlternateContent>
      <p:sp>
        <p:nvSpPr>
          <p:cNvPr id="25" name="Rectangular Callout 24"/>
          <p:cNvSpPr/>
          <p:nvPr/>
        </p:nvSpPr>
        <p:spPr>
          <a:xfrm>
            <a:off x="633920" y="3726222"/>
            <a:ext cx="2208355" cy="885654"/>
          </a:xfrm>
          <a:prstGeom prst="wedgeRectCallout">
            <a:avLst>
              <a:gd name="adj1" fmla="val 34111"/>
              <a:gd name="adj2" fmla="val -110103"/>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B0F0"/>
                </a:solidFill>
              </a:rPr>
              <a:t>q</a:t>
            </a:r>
            <a:r>
              <a:rPr lang="en-US" sz="2800" b="1" baseline="-25000" dirty="0">
                <a:solidFill>
                  <a:srgbClr val="00B0F0"/>
                </a:solidFill>
              </a:rPr>
              <a:t>1</a:t>
            </a:r>
            <a:r>
              <a:rPr lang="en-US" sz="2800" b="1" dirty="0">
                <a:solidFill>
                  <a:srgbClr val="00B0F0"/>
                </a:solidFill>
              </a:rPr>
              <a:t> is proven.</a:t>
            </a:r>
          </a:p>
        </p:txBody>
      </p:sp>
      <p:pic>
        <p:nvPicPr>
          <p:cNvPr id="26" name="Picture 2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755660" y="5286011"/>
            <a:ext cx="275885" cy="206914"/>
          </a:xfrm>
          <a:prstGeom prst="rect">
            <a:avLst/>
          </a:prstGeom>
        </p:spPr>
      </p:pic>
      <mc:AlternateContent xmlns:mc="http://schemas.openxmlformats.org/markup-compatibility/2006" xmlns:a14="http://schemas.microsoft.com/office/drawing/2010/main">
        <mc:Choice Requires="a14">
          <p:sp>
            <p:nvSpPr>
              <p:cNvPr id="27" name="TextBox 26"/>
              <p:cNvSpPr txBox="1"/>
              <p:nvPr/>
            </p:nvSpPr>
            <p:spPr>
              <a:xfrm>
                <a:off x="3031545" y="5204802"/>
                <a:ext cx="1070863" cy="400110"/>
              </a:xfrm>
              <a:prstGeom prst="rect">
                <a:avLst/>
              </a:prstGeom>
              <a:noFill/>
            </p:spPr>
            <p:txBody>
              <a:bodyPr wrap="square" rtlCol="0">
                <a:spAutoFit/>
              </a:bodyPr>
              <a:lstStyle/>
              <a:p>
                <a:pPr algn="ctr"/>
                <a:r>
                  <a:rPr lang="en-US" sz="2000" dirty="0">
                    <a:solidFill>
                      <a:srgbClr val="FF0000"/>
                    </a:solidFill>
                  </a:rPr>
                  <a:t>a</a:t>
                </a:r>
                <a:r>
                  <a:rPr lang="en-US" sz="2000" baseline="-25000" dirty="0">
                    <a:solidFill>
                      <a:srgbClr val="FF0000"/>
                    </a:solidFill>
                  </a:rPr>
                  <a:t>1</a:t>
                </a:r>
                <a14:m>
                  <m:oMath xmlns:m="http://schemas.openxmlformats.org/officeDocument/2006/math" xmlns="" xmlns:mv="urn:schemas-microsoft-com:mac:vml">
                    <m:r>
                      <m:rPr>
                        <m:nor/>
                      </m:rPr>
                      <a:rPr lang="en-US" sz="2000" dirty="0">
                        <a:solidFill>
                          <a:srgbClr val="00B050"/>
                        </a:solidFill>
                      </a:rPr>
                      <m:t>b</m:t>
                    </m:r>
                    <m:r>
                      <m:rPr>
                        <m:nor/>
                      </m:rPr>
                      <a:rPr lang="en-US" sz="2000" baseline="-25000" dirty="0">
                        <a:solidFill>
                          <a:srgbClr val="00B050"/>
                        </a:solidFill>
                      </a:rPr>
                      <m:t>0</m:t>
                    </m:r>
                  </m:oMath>
                </a14:m>
                <a:r>
                  <a:rPr lang="en-US" sz="2000" dirty="0">
                    <a:solidFill>
                      <a:srgbClr val="FF0000"/>
                    </a:solidFill>
                  </a:rPr>
                  <a:t>c</a:t>
                </a:r>
                <a:r>
                  <a:rPr lang="en-US" sz="2000" baseline="-25000" dirty="0">
                    <a:solidFill>
                      <a:srgbClr val="FF0000"/>
                    </a:solidFill>
                  </a:rPr>
                  <a:t>1</a:t>
                </a:r>
                <a:r>
                  <a:rPr lang="en-US" sz="2000" dirty="0">
                    <a:solidFill>
                      <a:srgbClr val="00B050"/>
                    </a:solidFill>
                  </a:rPr>
                  <a:t>d</a:t>
                </a:r>
                <a:r>
                  <a:rPr lang="en-US" sz="2000" baseline="-25000" dirty="0">
                    <a:solidFill>
                      <a:srgbClr val="00B050"/>
                    </a:solidFill>
                  </a:rPr>
                  <a:t>0</a:t>
                </a:r>
                <a:endParaRPr lang="en-US" dirty="0"/>
              </a:p>
            </p:txBody>
          </p:sp>
        </mc:Choice>
        <mc:Fallback xmlns:mv="urn:schemas-microsoft-com:mac:vml" xmlns="">
          <p:sp>
            <p:nvSpPr>
              <p:cNvPr id="27" name="TextBox 26"/>
              <p:cNvSpPr txBox="1">
                <a:spLocks noRot="1" noChangeAspect="1" noMove="1" noResize="1" noEditPoints="1" noAdjustHandles="1" noChangeArrowheads="1" noChangeShapeType="1" noTextEdit="1"/>
              </p:cNvSpPr>
              <p:nvPr/>
            </p:nvSpPr>
            <p:spPr>
              <a:xfrm>
                <a:off x="3031545" y="5204802"/>
                <a:ext cx="1070863" cy="400110"/>
              </a:xfrm>
              <a:prstGeom prst="rect">
                <a:avLst/>
              </a:prstGeom>
              <a:blipFill rotWithShape="0">
                <a:blip r:embed="rId17"/>
                <a:stretch>
                  <a:fillRect l="-1136" t="-7692" b="-29231"/>
                </a:stretch>
              </a:blipFill>
            </p:spPr>
            <p:txBody>
              <a:bodyPr/>
              <a:lstStyle/>
              <a:p>
                <a:r>
                  <a:rPr lang="en-US">
                    <a:noFill/>
                  </a:rPr>
                  <a:t> </a:t>
                </a:r>
              </a:p>
            </p:txBody>
          </p:sp>
        </mc:Fallback>
      </mc:AlternateContent>
      <p:sp>
        <p:nvSpPr>
          <p:cNvPr id="28" name="Date Placeholder 27"/>
          <p:cNvSpPr>
            <a:spLocks noGrp="1"/>
          </p:cNvSpPr>
          <p:nvPr>
            <p:ph type="dt" sz="half" idx="10"/>
          </p:nvPr>
        </p:nvSpPr>
        <p:spPr/>
        <p:txBody>
          <a:bodyPr/>
          <a:lstStyle/>
          <a:p>
            <a:r>
              <a:rPr lang="en-US" smtClean="0"/>
              <a:t>6/12/2014</a:t>
            </a:r>
            <a:endParaRPr lang="en-US" dirty="0"/>
          </a:p>
        </p:txBody>
      </p:sp>
      <p:sp>
        <p:nvSpPr>
          <p:cNvPr id="29" name="Slide Number Placeholder 28"/>
          <p:cNvSpPr>
            <a:spLocks noGrp="1"/>
          </p:cNvSpPr>
          <p:nvPr>
            <p:ph type="sldNum" sz="quarter" idx="12"/>
          </p:nvPr>
        </p:nvSpPr>
        <p:spPr/>
        <p:txBody>
          <a:bodyPr/>
          <a:lstStyle/>
          <a:p>
            <a:fld id="{1F7DF5D7-FF41-4BF6-8958-28DFF1DB182D}" type="slidenum">
              <a:rPr lang="en-US" smtClean="0"/>
              <a:pPr/>
              <a:t>77</a:t>
            </a:fld>
            <a:endParaRPr lang="en-US" dirty="0"/>
          </a:p>
        </p:txBody>
      </p:sp>
      <p:sp>
        <p:nvSpPr>
          <p:cNvPr id="30" name="Footer Placeholder 29"/>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591147121"/>
      </p:ext>
    </p:extLst>
  </p:cSld>
  <p:clrMapOvr>
    <a:masterClrMapping/>
  </p:clrMapOvr>
  <mc:AlternateContent xmlns:mc="http://schemas.openxmlformats.org/markup-compatibility/2006" xmlns:p14="http://schemas.microsoft.com/office/powerpoint/2010/main">
    <mc:Choice Requires="p14">
      <p:transition spd="slow" p14:dur="2000" advTm="33730"/>
    </mc:Choice>
    <mc:Fallback xmlns:mv="urn:schemas-microsoft-com:mac:vml" xmlns="">
      <mp:transition xmlns:mp="http://schemas.microsoft.com/office/mac/powerpoint/2008/main" spd="slow" advTm="3373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Mixing Counterexamples</a:t>
            </a:r>
            <a:endParaRPr lang="en-US" dirty="0"/>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608" y="2326919"/>
            <a:ext cx="4293721" cy="2425952"/>
          </a:xfrm>
          <a:prstGeom prst="rect">
            <a:avLst/>
          </a:prstGeom>
        </p:spPr>
      </p:pic>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91566" y="2454118"/>
            <a:ext cx="2442425" cy="2298753"/>
          </a:xfrm>
          <a:prstGeom prst="rect">
            <a:avLst/>
          </a:prstGeom>
        </p:spPr>
      </p:pic>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p:sp>
        <p:nvSpPr>
          <p:cNvPr id="21" name="Rectangle 20"/>
          <p:cNvSpPr/>
          <p:nvPr/>
        </p:nvSpPr>
        <p:spPr>
          <a:xfrm>
            <a:off x="1639092" y="3446585"/>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6179356" y="3531756"/>
            <a:ext cx="732319" cy="22106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xmlns:mv="urn:schemas-microsoft-com:mac:vml" xmlns="">
          <p:sp>
            <p:nvSpPr>
              <p:cNvPr id="16" name="TextBox 15"/>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7"/>
                <a:stretch>
                  <a:fillRect t="-7692" b="-29231"/>
                </a:stretch>
              </a:blipFill>
            </p:spPr>
            <p:txBody>
              <a:bodyPr/>
              <a:lstStyle/>
              <a:p>
                <a:r>
                  <a:rPr lang="en-US">
                    <a:noFill/>
                  </a:rPr>
                  <a:t> </a:t>
                </a:r>
              </a:p>
            </p:txBody>
          </p:sp>
        </mc:Fallback>
      </mc:AlternateContent>
      <p:sp>
        <p:nvSpPr>
          <p:cNvPr id="25" name="TextBox 24"/>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
        <p:nvSpPr>
          <p:cNvPr id="19" name="Date Placeholder 18"/>
          <p:cNvSpPr>
            <a:spLocks noGrp="1"/>
          </p:cNvSpPr>
          <p:nvPr>
            <p:ph type="dt" sz="half" idx="10"/>
          </p:nvPr>
        </p:nvSpPr>
        <p:spPr/>
        <p:txBody>
          <a:bodyPr/>
          <a:lstStyle/>
          <a:p>
            <a:r>
              <a:rPr lang="en-US" smtClean="0"/>
              <a:t>6/12/2014</a:t>
            </a:r>
            <a:endParaRPr lang="en-US" dirty="0"/>
          </a:p>
        </p:txBody>
      </p:sp>
      <p:sp>
        <p:nvSpPr>
          <p:cNvPr id="22" name="Slide Number Placeholder 21"/>
          <p:cNvSpPr>
            <a:spLocks noGrp="1"/>
          </p:cNvSpPr>
          <p:nvPr>
            <p:ph type="sldNum" sz="quarter" idx="12"/>
          </p:nvPr>
        </p:nvSpPr>
        <p:spPr/>
        <p:txBody>
          <a:bodyPr/>
          <a:lstStyle/>
          <a:p>
            <a:fld id="{1F7DF5D7-FF41-4BF6-8958-28DFF1DB182D}" type="slidenum">
              <a:rPr lang="en-US" smtClean="0"/>
              <a:pPr/>
              <a:t>78</a:t>
            </a:fld>
            <a:endParaRPr lang="en-US" dirty="0"/>
          </a:p>
        </p:txBody>
      </p:sp>
      <p:sp>
        <p:nvSpPr>
          <p:cNvPr id="23" name="Footer Placeholder 22"/>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4181633656"/>
      </p:ext>
    </p:extLst>
  </p:cSld>
  <p:clrMapOvr>
    <a:masterClrMapping/>
  </p:clrMapOvr>
  <mc:AlternateContent xmlns:mc="http://schemas.openxmlformats.org/markup-compatibility/2006" xmlns:p14="http://schemas.microsoft.com/office/powerpoint/2010/main">
    <mc:Choice Requires="p14">
      <p:transition spd="slow" p14:dur="2000" advTm="26113"/>
    </mc:Choice>
    <mc:Fallback xmlns:mv="urn:schemas-microsoft-com:mac:vml" xmlns="">
      <mp:transition xmlns:mp="http://schemas.microsoft.com/office/mac/powerpoint/2008/main" spd="slow" advTm="2611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4"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1608" y="2326919"/>
            <a:ext cx="4293720" cy="2425952"/>
          </a:xfrm>
          <a:prstGeom prst="rect">
            <a:avLst/>
          </a:prstGeom>
        </p:spPr>
      </p:pic>
      <p:sp>
        <p:nvSpPr>
          <p:cNvPr id="5" name="Title 4"/>
          <p:cNvSpPr>
            <a:spLocks noGrp="1"/>
          </p:cNvSpPr>
          <p:nvPr>
            <p:ph type="title"/>
          </p:nvPr>
        </p:nvSpPr>
        <p:spPr/>
        <p:txBody>
          <a:bodyPr/>
          <a:lstStyle/>
          <a:p>
            <a:r>
              <a:rPr lang="en-US" dirty="0" smtClean="0"/>
              <a:t>Mixing Counterexamples</a:t>
            </a:r>
            <a:endParaRPr lang="en-US" dirty="0"/>
          </a:p>
        </p:txBody>
      </p:sp>
      <p:sp>
        <p:nvSpPr>
          <p:cNvPr id="18" name="TextBox 17"/>
          <p:cNvSpPr txBox="1"/>
          <p:nvPr/>
        </p:nvSpPr>
        <p:spPr>
          <a:xfrm>
            <a:off x="1639092" y="1598504"/>
            <a:ext cx="1818751" cy="400110"/>
          </a:xfrm>
          <a:prstGeom prst="rect">
            <a:avLst/>
          </a:prstGeom>
          <a:noFill/>
        </p:spPr>
        <p:txBody>
          <a:bodyPr wrap="square" rtlCol="0">
            <a:spAutoFit/>
          </a:bodyPr>
          <a:lstStyle/>
          <a:p>
            <a:pPr algn="ctr"/>
            <a:r>
              <a:rPr lang="en-US" sz="2000" dirty="0" smtClean="0"/>
              <a:t>Iteration</a:t>
            </a:r>
            <a:r>
              <a:rPr lang="en-US" dirty="0" smtClean="0"/>
              <a:t> 1</a:t>
            </a:r>
            <a:endParaRPr lang="en-US" dirty="0"/>
          </a:p>
        </p:txBody>
      </p:sp>
      <p:sp>
        <p:nvSpPr>
          <p:cNvPr id="20" name="TextBox 19"/>
          <p:cNvSpPr txBox="1"/>
          <p:nvPr/>
        </p:nvSpPr>
        <p:spPr>
          <a:xfrm>
            <a:off x="5726573" y="1598504"/>
            <a:ext cx="1818751" cy="400110"/>
          </a:xfrm>
          <a:prstGeom prst="rect">
            <a:avLst/>
          </a:prstGeom>
          <a:noFill/>
        </p:spPr>
        <p:txBody>
          <a:bodyPr wrap="square" rtlCol="0">
            <a:spAutoFit/>
          </a:bodyPr>
          <a:lstStyle/>
          <a:p>
            <a:pPr algn="ctr"/>
            <a:r>
              <a:rPr lang="en-US" sz="2000" dirty="0" smtClean="0"/>
              <a:t>Iteration</a:t>
            </a:r>
            <a:r>
              <a:rPr lang="en-US" dirty="0" smtClean="0"/>
              <a:t> 3</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163909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00B050"/>
                    </a:solidFill>
                  </a:rPr>
                  <a:t>c</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xmlns:mv="urn:schemas-microsoft-com:mac:vml" xmlns="">
          <p:sp>
            <p:nvSpPr>
              <p:cNvPr id="19" name="TextBox 18"/>
              <p:cNvSpPr txBox="1">
                <a:spLocks noRot="1" noChangeAspect="1" noMove="1" noResize="1" noEditPoints="1" noAdjustHandles="1" noChangeArrowheads="1" noChangeShapeType="1" noTextEdit="1"/>
              </p:cNvSpPr>
              <p:nvPr/>
            </p:nvSpPr>
            <p:spPr>
              <a:xfrm>
                <a:off x="1639092" y="5082041"/>
                <a:ext cx="1656767" cy="400110"/>
              </a:xfrm>
              <a:prstGeom prst="rect">
                <a:avLst/>
              </a:prstGeom>
              <a:blipFill rotWithShape="0">
                <a:blip r:embed="rId5"/>
                <a:stretch>
                  <a:fillRect t="-7692" b="-2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5726573" y="5082041"/>
                <a:ext cx="1656767" cy="400110"/>
              </a:xfrm>
              <a:prstGeom prst="rect">
                <a:avLst/>
              </a:prstGeom>
              <a:noFill/>
            </p:spPr>
            <p:txBody>
              <a:bodyPr wrap="square" rtlCol="0">
                <a:spAutoFit/>
              </a:bodyPr>
              <a:lstStyle/>
              <a:p>
                <a:pPr algn="ctr">
                  <a:defRPr/>
                </a:pPr>
                <a:r>
                  <a:rPr lang="en-US" sz="2000" dirty="0">
                    <a:solidFill>
                      <a:srgbClr val="FF0000"/>
                    </a:solidFill>
                  </a:rPr>
                  <a:t>a</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xmlns:mv="urn:schemas-microsoft-com:mac:vml" xmlns="">
          <p:sp>
            <p:nvSpPr>
              <p:cNvPr id="23" name="TextBox 22"/>
              <p:cNvSpPr txBox="1">
                <a:spLocks noRot="1" noChangeAspect="1" noMove="1" noResize="1" noEditPoints="1" noAdjustHandles="1" noChangeArrowheads="1" noChangeShapeType="1" noTextEdit="1"/>
              </p:cNvSpPr>
              <p:nvPr/>
            </p:nvSpPr>
            <p:spPr>
              <a:xfrm>
                <a:off x="5726573" y="5082041"/>
                <a:ext cx="1656767" cy="400110"/>
              </a:xfrm>
              <a:prstGeom prst="rect">
                <a:avLst/>
              </a:prstGeom>
              <a:blipFill rotWithShape="0">
                <a:blip r:embed="rId6"/>
                <a:stretch>
                  <a:fillRect t="-7692" b="-29231"/>
                </a:stretch>
              </a:blipFill>
            </p:spPr>
            <p:txBody>
              <a:bodyPr/>
              <a:lstStyle/>
              <a:p>
                <a:r>
                  <a:rPr lang="en-US">
                    <a:noFill/>
                  </a:rPr>
                  <a:t> </a:t>
                </a:r>
              </a:p>
            </p:txBody>
          </p:sp>
        </mc:Fallback>
      </mc:AlternateContent>
      <p:sp>
        <p:nvSpPr>
          <p:cNvPr id="2" name="Rectangle 1"/>
          <p:cNvSpPr/>
          <p:nvPr/>
        </p:nvSpPr>
        <p:spPr>
          <a:xfrm>
            <a:off x="4029389" y="3486778"/>
            <a:ext cx="532563" cy="1306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591566" y="2454118"/>
            <a:ext cx="2442424" cy="2298753"/>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3682832" y="5082041"/>
                <a:ext cx="1656767" cy="400110"/>
              </a:xfrm>
              <a:prstGeom prst="rect">
                <a:avLst/>
              </a:prstGeom>
              <a:noFill/>
            </p:spPr>
            <p:txBody>
              <a:bodyPr wrap="square" rtlCol="0">
                <a:spAutoFit/>
              </a:bodyPr>
              <a:lstStyle/>
              <a:p>
                <a:pPr algn="ctr">
                  <a:defRPr/>
                </a:pPr>
                <a:r>
                  <a:rPr lang="en-US" sz="2000" dirty="0">
                    <a:solidFill>
                      <a:srgbClr val="00B050"/>
                    </a:solidFill>
                  </a:rPr>
                  <a:t>a</a:t>
                </a:r>
                <a:r>
                  <a:rPr lang="en-US" sz="2000" baseline="-25000" dirty="0">
                    <a:solidFill>
                      <a:srgbClr val="00B050"/>
                    </a:solidFill>
                  </a:rPr>
                  <a:t>0</a:t>
                </a:r>
                <a14:m>
                  <m:oMath xmlns:m="http://schemas.openxmlformats.org/officeDocument/2006/math" xmlns="" xmlns:mv="urn:schemas-microsoft-com:mac:vml">
                    <m:r>
                      <a:rPr lang="en-US" sz="2000" i="1">
                        <a:latin typeface="Cambria Math" panose="02040503050406030204" pitchFamily="18" charset="0"/>
                      </a:rPr>
                      <m:t>∗</m:t>
                    </m:r>
                  </m:oMath>
                </a14:m>
                <a:r>
                  <a:rPr lang="en-US" sz="2000" dirty="0">
                    <a:solidFill>
                      <a:srgbClr val="FF0000"/>
                    </a:solidFill>
                  </a:rPr>
                  <a:t>c</a:t>
                </a:r>
                <a:r>
                  <a:rPr lang="en-US" sz="2000" baseline="-25000" dirty="0" smtClean="0">
                    <a:solidFill>
                      <a:srgbClr val="FF0000"/>
                    </a:solidFill>
                  </a:rPr>
                  <a:t>1</a:t>
                </a:r>
                <a14:m>
                  <m:oMath xmlns:m="http://schemas.openxmlformats.org/officeDocument/2006/math" xmlns="" xmlns:mv="urn:schemas-microsoft-com:mac:vml">
                    <m:r>
                      <a:rPr lang="en-US" sz="2000" i="1">
                        <a:latin typeface="Cambria Math" panose="02040503050406030204" pitchFamily="18" charset="0"/>
                      </a:rPr>
                      <m:t>∗</m:t>
                    </m:r>
                  </m:oMath>
                </a14:m>
                <a:endParaRPr lang="en-US" sz="2000" dirty="0"/>
              </a:p>
            </p:txBody>
          </p:sp>
        </mc:Choice>
        <mc:Fallback xmlns:mv="urn:schemas-microsoft-com:mac:vml" xmlns="">
          <p:sp>
            <p:nvSpPr>
              <p:cNvPr id="15" name="TextBox 14"/>
              <p:cNvSpPr txBox="1">
                <a:spLocks noRot="1" noChangeAspect="1" noMove="1" noResize="1" noEditPoints="1" noAdjustHandles="1" noChangeArrowheads="1" noChangeShapeType="1" noTextEdit="1"/>
              </p:cNvSpPr>
              <p:nvPr/>
            </p:nvSpPr>
            <p:spPr>
              <a:xfrm>
                <a:off x="3682832" y="5082041"/>
                <a:ext cx="1656767" cy="400110"/>
              </a:xfrm>
              <a:prstGeom prst="rect">
                <a:avLst/>
              </a:prstGeom>
              <a:blipFill rotWithShape="0">
                <a:blip r:embed="rId8"/>
                <a:stretch>
                  <a:fillRect t="-7692" b="-29231"/>
                </a:stretch>
              </a:blipFill>
            </p:spPr>
            <p:txBody>
              <a:bodyPr/>
              <a:lstStyle/>
              <a:p>
                <a:r>
                  <a:rPr lang="en-US">
                    <a:noFill/>
                  </a:rPr>
                  <a:t> </a:t>
                </a:r>
              </a:p>
            </p:txBody>
          </p:sp>
        </mc:Fallback>
      </mc:AlternateContent>
      <p:sp>
        <p:nvSpPr>
          <p:cNvPr id="16" name="TextBox 15"/>
          <p:cNvSpPr txBox="1"/>
          <p:nvPr/>
        </p:nvSpPr>
        <p:spPr>
          <a:xfrm>
            <a:off x="3675424" y="1598504"/>
            <a:ext cx="1818751" cy="400110"/>
          </a:xfrm>
          <a:prstGeom prst="rect">
            <a:avLst/>
          </a:prstGeom>
          <a:noFill/>
        </p:spPr>
        <p:txBody>
          <a:bodyPr wrap="square" rtlCol="0">
            <a:spAutoFit/>
          </a:bodyPr>
          <a:lstStyle/>
          <a:p>
            <a:pPr algn="ctr"/>
            <a:r>
              <a:rPr lang="en-US" sz="2000" dirty="0" smtClean="0"/>
              <a:t>Mixed!</a:t>
            </a:r>
            <a:endParaRPr lang="en-US" dirty="0"/>
          </a:p>
        </p:txBody>
      </p:sp>
      <p:sp>
        <p:nvSpPr>
          <p:cNvPr id="21" name="TextBox 20"/>
          <p:cNvSpPr txBox="1"/>
          <p:nvPr/>
        </p:nvSpPr>
        <p:spPr>
          <a:xfrm>
            <a:off x="453160" y="4990503"/>
            <a:ext cx="1468971" cy="923330"/>
          </a:xfrm>
          <a:prstGeom prst="rect">
            <a:avLst/>
          </a:prstGeom>
          <a:noFill/>
        </p:spPr>
        <p:txBody>
          <a:bodyPr wrap="square" rtlCol="0">
            <a:spAutoFit/>
          </a:bodyPr>
          <a:lstStyle/>
          <a:p>
            <a:pPr algn="ctr"/>
            <a:r>
              <a:rPr lang="en-US" dirty="0"/>
              <a:t>Eliminated </a:t>
            </a:r>
            <a:endParaRPr lang="en-US" dirty="0" smtClean="0"/>
          </a:p>
          <a:p>
            <a:pPr algn="ctr"/>
            <a:r>
              <a:rPr lang="en-US" dirty="0" smtClean="0"/>
              <a:t>Abstractions:</a:t>
            </a:r>
            <a:endParaRPr lang="en-US" dirty="0"/>
          </a:p>
          <a:p>
            <a:endParaRPr lang="en-US" dirty="0"/>
          </a:p>
        </p:txBody>
      </p:sp>
      <p:sp>
        <p:nvSpPr>
          <p:cNvPr id="22" name="Date Placeholder 21"/>
          <p:cNvSpPr>
            <a:spLocks noGrp="1"/>
          </p:cNvSpPr>
          <p:nvPr>
            <p:ph type="dt" sz="half" idx="10"/>
          </p:nvPr>
        </p:nvSpPr>
        <p:spPr/>
        <p:txBody>
          <a:bodyPr/>
          <a:lstStyle/>
          <a:p>
            <a:r>
              <a:rPr lang="en-US" smtClean="0"/>
              <a:t>6/12/2014</a:t>
            </a:r>
            <a:endParaRPr lang="en-US" dirty="0"/>
          </a:p>
        </p:txBody>
      </p:sp>
      <p:sp>
        <p:nvSpPr>
          <p:cNvPr id="24" name="Slide Number Placeholder 23"/>
          <p:cNvSpPr>
            <a:spLocks noGrp="1"/>
          </p:cNvSpPr>
          <p:nvPr>
            <p:ph type="sldNum" sz="quarter" idx="12"/>
          </p:nvPr>
        </p:nvSpPr>
        <p:spPr/>
        <p:txBody>
          <a:bodyPr/>
          <a:lstStyle/>
          <a:p>
            <a:fld id="{1F7DF5D7-FF41-4BF6-8958-28DFF1DB182D}" type="slidenum">
              <a:rPr lang="en-US" smtClean="0"/>
              <a:pPr/>
              <a:t>79</a:t>
            </a:fld>
            <a:endParaRPr lang="en-US" dirty="0"/>
          </a:p>
        </p:txBody>
      </p:sp>
      <p:sp>
        <p:nvSpPr>
          <p:cNvPr id="25" name="Footer Placeholder 24"/>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1874050139"/>
      </p:ext>
    </p:extLst>
  </p:cSld>
  <p:clrMapOvr>
    <a:masterClrMapping/>
  </p:clrMapOvr>
  <mc:AlternateContent xmlns:mc="http://schemas.openxmlformats.org/markup-compatibility/2006" xmlns:p14="http://schemas.microsoft.com/office/powerpoint/2010/main">
    <mc:Choice Requires="p14">
      <p:transition spd="slow" p14:dur="2000" advTm="32723"/>
    </mc:Choice>
    <mc:Fallback xmlns:mv="urn:schemas-microsoft-com:mac:vml" xmlns="">
      <mp:transition xmlns:mp="http://schemas.microsoft.com/office/mac/powerpoint/2008/main" spd="slow" advTm="3272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 0 L 0.25 0 E" pathEditMode="relative" ptsTypes="">
                                      <p:cBhvr>
                                        <p:cTn id="6" dur="2000" fill="hold"/>
                                        <p:tgtEl>
                                          <p:spTgt spid="8"/>
                                        </p:tgtEl>
                                        <p:attrNameLst>
                                          <p:attrName>ppt_x</p:attrName>
                                          <p:attrName>ppt_y</p:attrName>
                                        </p:attrNameLst>
                                      </p:cBhvr>
                                    </p:animMotion>
                                  </p:childTnLst>
                                </p:cTn>
                              </p:par>
                              <p:par>
                                <p:cTn id="7" presetID="35" presetClass="path" presetSubtype="0" accel="50000" decel="50000" fill="hold" nodeType="withEffect">
                                  <p:stCondLst>
                                    <p:cond delay="0"/>
                                  </p:stCondLst>
                                  <p:childTnLst>
                                    <p:animMotion origin="layout" path="M 4.72222E-6 -2.96296E-6 L -0.25261 -0.01273 " pathEditMode="relative" rAng="0" ptsTypes="AA">
                                      <p:cBhvr>
                                        <p:cTn id="8" dur="2000" fill="hold"/>
                                        <p:tgtEl>
                                          <p:spTgt spid="17"/>
                                        </p:tgtEl>
                                        <p:attrNameLst>
                                          <p:attrName>ppt_x</p:attrName>
                                          <p:attrName>ppt_y</p:attrName>
                                        </p:attrNameLst>
                                      </p:cBhvr>
                                      <p:rCtr x="-12639" y="-648"/>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Pointer analysis example</a:t>
            </a:r>
            <a:endParaRPr lang="en-US" dirty="0"/>
          </a:p>
        </p:txBody>
      </p:sp>
      <p:sp>
        <p:nvSpPr>
          <p:cNvPr id="24" name="TextBox 23"/>
          <p:cNvSpPr txBox="1"/>
          <p:nvPr/>
        </p:nvSpPr>
        <p:spPr>
          <a:xfrm>
            <a:off x="647700" y="1422400"/>
            <a:ext cx="37973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f</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new ...;</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v2</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id1(</a:t>
            </a:r>
            <a:r>
              <a:rPr lang="en-US" sz="2400" dirty="0">
                <a:solidFill>
                  <a:srgbClr val="FF0000"/>
                </a:solidFill>
                <a:latin typeface="Courier New" panose="02070309020205020404" pitchFamily="49" charset="0"/>
                <a:cs typeface="Courier New" panose="02070309020205020404" pitchFamily="49" charset="0"/>
              </a:rPr>
              <a:t>v1</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v3</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id2(</a:t>
            </a:r>
            <a:r>
              <a:rPr lang="en-US" sz="2400" dirty="0">
                <a:solidFill>
                  <a:srgbClr val="FF0000"/>
                </a:solidFill>
                <a:latin typeface="Courier New" panose="02070309020205020404" pitchFamily="49" charset="0"/>
                <a:cs typeface="Courier New" panose="02070309020205020404" pitchFamily="49" charset="0"/>
              </a:rPr>
              <a:t>v2</a:t>
            </a:r>
            <a:r>
              <a:rPr lang="en-US" sz="2400" dirty="0" smtClean="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q2</a:t>
            </a:r>
            <a:r>
              <a:rPr lang="en-US" sz="2400" dirty="0" smtClean="0">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assert</a:t>
            </a:r>
            <a:r>
              <a:rPr lang="en-US" sz="2400" dirty="0" smtClean="0">
                <a:latin typeface="Courier New" panose="02070309020205020404" pitchFamily="49" charset="0"/>
                <a:cs typeface="Courier New" panose="02070309020205020404" pitchFamily="49" charset="0"/>
              </a:rPr>
              <a:t>(</a:t>
            </a:r>
            <a:r>
              <a:rPr lang="en-US" sz="2400" dirty="0" smtClean="0">
                <a:solidFill>
                  <a:srgbClr val="FF0000"/>
                </a:solidFill>
                <a:latin typeface="Courier New" panose="02070309020205020404" pitchFamily="49" charset="0"/>
                <a:cs typeface="Courier New" panose="02070309020205020404" pitchFamily="49" charset="0"/>
              </a:rPr>
              <a:t>v3</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id1(v</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v</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5" name="TextBox 24"/>
          <p:cNvSpPr txBox="1"/>
          <p:nvPr/>
        </p:nvSpPr>
        <p:spPr>
          <a:xfrm>
            <a:off x="4762500" y="1422400"/>
            <a:ext cx="36830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g</a:t>
            </a:r>
            <a:r>
              <a:rPr lang="en-US" sz="2400" dirty="0" smtClean="0">
                <a:latin typeface="Courier New" panose="02070309020205020404" pitchFamily="49" charset="0"/>
                <a:cs typeface="Courier New" panose="02070309020205020404" pitchFamily="49" charset="0"/>
              </a:rPr>
              <a:t>(){ </a:t>
            </a:r>
          </a:p>
          <a:p>
            <a:r>
              <a:rPr lang="en-US" sz="2400" dirty="0">
                <a:latin typeface="Courier New" panose="02070309020205020404" pitchFamily="49" charset="0"/>
                <a:cs typeface="Courier New" panose="02070309020205020404" pitchFamily="49" charset="0"/>
              </a:rPr>
              <a:t> </a:t>
            </a:r>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v4</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new ...;</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v5</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id1(</a:t>
            </a:r>
            <a:r>
              <a:rPr lang="en-US" sz="2400" dirty="0">
                <a:solidFill>
                  <a:srgbClr val="0070C0"/>
                </a:solidFill>
                <a:latin typeface="Courier New" panose="02070309020205020404" pitchFamily="49" charset="0"/>
                <a:cs typeface="Courier New" panose="02070309020205020404" pitchFamily="49" charset="0"/>
              </a:rPr>
              <a:t>v4</a:t>
            </a:r>
            <a:r>
              <a:rPr lang="en-US" sz="2400" dirty="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   </a:t>
            </a:r>
            <a:r>
              <a:rPr lang="en-US" sz="2400" dirty="0" smtClean="0">
                <a:solidFill>
                  <a:srgbClr val="0070C0"/>
                </a:solidFill>
                <a:latin typeface="Courier New" panose="02070309020205020404" pitchFamily="49" charset="0"/>
                <a:cs typeface="Courier New" panose="02070309020205020404" pitchFamily="49" charset="0"/>
              </a:rPr>
              <a:t>v6</a:t>
            </a:r>
            <a:r>
              <a:rPr lang="en-US" sz="2400" dirty="0" smtClean="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id2(</a:t>
            </a:r>
            <a:r>
              <a:rPr lang="en-US" sz="2400" dirty="0">
                <a:solidFill>
                  <a:srgbClr val="0070C0"/>
                </a:solidFill>
                <a:latin typeface="Courier New" panose="02070309020205020404" pitchFamily="49" charset="0"/>
                <a:cs typeface="Courier New" panose="02070309020205020404" pitchFamily="49" charset="0"/>
              </a:rPr>
              <a:t>v5</a:t>
            </a:r>
            <a:r>
              <a:rPr lang="en-US" sz="2400" dirty="0">
                <a:latin typeface="Courier New" panose="02070309020205020404" pitchFamily="49" charset="0"/>
                <a:cs typeface="Courier New" panose="02070309020205020404" pitchFamily="49" charset="0"/>
              </a:rPr>
              <a:t>);</a:t>
            </a:r>
          </a:p>
          <a:p>
            <a:r>
              <a:rPr lang="en-US" sz="2400" b="1" dirty="0" smtClean="0">
                <a:latin typeface="Courier New" panose="02070309020205020404" pitchFamily="49" charset="0"/>
                <a:cs typeface="Courier New" panose="02070309020205020404" pitchFamily="49" charset="0"/>
              </a:rPr>
              <a:t>q1</a:t>
            </a:r>
            <a:r>
              <a:rPr lang="en-US" sz="2400" dirty="0" smtClean="0">
                <a:latin typeface="Courier New" panose="02070309020205020404" pitchFamily="49" charset="0"/>
                <a:cs typeface="Courier New" panose="02070309020205020404" pitchFamily="49" charset="0"/>
              </a:rPr>
              <a:t>:</a:t>
            </a:r>
            <a:r>
              <a:rPr lang="en-US" sz="2400" b="1" dirty="0" smtClean="0">
                <a:latin typeface="Courier New" panose="02070309020205020404" pitchFamily="49" charset="0"/>
                <a:cs typeface="Courier New" panose="02070309020205020404" pitchFamily="49" charset="0"/>
              </a:rPr>
              <a:t>assert</a:t>
            </a:r>
            <a:r>
              <a:rPr lang="en-US" sz="2400" dirty="0" smtClean="0">
                <a:latin typeface="Courier New" panose="02070309020205020404" pitchFamily="49" charset="0"/>
                <a:cs typeface="Courier New" panose="02070309020205020404" pitchFamily="49" charset="0"/>
              </a:rPr>
              <a:t>(</a:t>
            </a:r>
            <a:r>
              <a:rPr lang="en-US" sz="2400" dirty="0" smtClean="0">
                <a:solidFill>
                  <a:srgbClr val="0070C0"/>
                </a:solidFill>
                <a:latin typeface="Courier New" panose="02070309020205020404" pitchFamily="49" charset="0"/>
                <a:cs typeface="Courier New" panose="02070309020205020404" pitchFamily="49" charset="0"/>
              </a:rPr>
              <a:t>v6</a:t>
            </a:r>
            <a:r>
              <a:rPr lang="en-US" sz="2400" dirty="0" smtClean="0">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v1</a:t>
            </a:r>
            <a:r>
              <a:rPr lang="en-US" sz="2400" dirty="0" smtClean="0">
                <a:latin typeface="Courier New" panose="02070309020205020404" pitchFamily="49" charset="0"/>
                <a:cs typeface="Courier New" panose="02070309020205020404" pitchFamily="49" charset="0"/>
              </a:rPr>
              <a:t>);</a:t>
            </a:r>
          </a:p>
          <a:p>
            <a:r>
              <a:rPr lang="en-US" sz="2400" dirty="0" smtClean="0">
                <a:latin typeface="Courier New" panose="02070309020205020404" pitchFamily="49" charset="0"/>
                <a:cs typeface="Courier New" panose="02070309020205020404" pitchFamily="49" charset="0"/>
              </a:rPr>
              <a:t>}</a:t>
            </a: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id2(v</a:t>
            </a:r>
            <a:r>
              <a:rPr lang="en-US" sz="2400" dirty="0" smtClean="0">
                <a:latin typeface="Courier New" panose="02070309020205020404" pitchFamily="49" charset="0"/>
                <a:cs typeface="Courier New" panose="02070309020205020404" pitchFamily="49" charset="0"/>
              </a:rPr>
              <a:t>){return </a:t>
            </a:r>
            <a:r>
              <a:rPr lang="en-US" sz="2400" dirty="0">
                <a:latin typeface="Courier New" panose="02070309020205020404" pitchFamily="49" charset="0"/>
                <a:cs typeface="Courier New" panose="02070309020205020404" pitchFamily="49" charset="0"/>
              </a:rPr>
              <a:t>v</a:t>
            </a:r>
            <a:r>
              <a:rPr lang="en-US" sz="2400" dirty="0" smtClean="0">
                <a:latin typeface="Courier New" panose="02070309020205020404" pitchFamily="49" charset="0"/>
                <a:cs typeface="Courier New" panose="02070309020205020404" pitchFamily="49" charset="0"/>
              </a:rPr>
              <a:t>;}</a:t>
            </a:r>
            <a:endParaRPr lang="en-US" sz="2400" dirty="0">
              <a:latin typeface="Courier New" panose="02070309020205020404" pitchFamily="49" charset="0"/>
              <a:cs typeface="Courier New" panose="02070309020205020404" pitchFamily="49" charset="0"/>
            </a:endParaRPr>
          </a:p>
        </p:txBody>
      </p:sp>
      <p:sp>
        <p:nvSpPr>
          <p:cNvPr id="26" name="Rectangle 25"/>
          <p:cNvSpPr/>
          <p:nvPr/>
        </p:nvSpPr>
        <p:spPr>
          <a:xfrm>
            <a:off x="1227667" y="18034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2891367" y="21971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183467" y="4037588"/>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350934" y="21590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7006167" y="26035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7298267" y="4037588"/>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5350934" y="2603500"/>
            <a:ext cx="431800" cy="3937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p:cNvCxnSpPr>
            <a:stCxn id="26" idx="0"/>
            <a:endCxn id="27" idx="0"/>
          </p:cNvCxnSpPr>
          <p:nvPr/>
        </p:nvCxnSpPr>
        <p:spPr>
          <a:xfrm rot="16200000" flipH="1">
            <a:off x="2078567" y="1168400"/>
            <a:ext cx="393700" cy="1663700"/>
          </a:xfrm>
          <a:prstGeom prst="curvedConnector3">
            <a:avLst>
              <a:gd name="adj1" fmla="val -58065"/>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Curved Connector 33"/>
          <p:cNvCxnSpPr>
            <a:stCxn id="27" idx="1"/>
            <a:endCxn id="28" idx="1"/>
          </p:cNvCxnSpPr>
          <p:nvPr/>
        </p:nvCxnSpPr>
        <p:spPr>
          <a:xfrm rot="10800000" flipH="1" flipV="1">
            <a:off x="2891367" y="2393950"/>
            <a:ext cx="292100" cy="1840488"/>
          </a:xfrm>
          <a:prstGeom prst="curvedConnector3">
            <a:avLst>
              <a:gd name="adj1" fmla="val -161437"/>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5" name="Curved Connector 34"/>
          <p:cNvCxnSpPr>
            <a:stCxn id="28" idx="3"/>
            <a:endCxn id="29" idx="1"/>
          </p:cNvCxnSpPr>
          <p:nvPr/>
        </p:nvCxnSpPr>
        <p:spPr>
          <a:xfrm flipV="1">
            <a:off x="3615267" y="2355850"/>
            <a:ext cx="1735667" cy="1878588"/>
          </a:xfrm>
          <a:prstGeom prst="curvedConnector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Curved Connector 35"/>
          <p:cNvCxnSpPr>
            <a:stCxn id="29" idx="0"/>
            <a:endCxn id="30" idx="0"/>
          </p:cNvCxnSpPr>
          <p:nvPr/>
        </p:nvCxnSpPr>
        <p:spPr>
          <a:xfrm rot="16200000" flipH="1">
            <a:off x="6172200" y="1553634"/>
            <a:ext cx="444500" cy="1655233"/>
          </a:xfrm>
          <a:prstGeom prst="curvedConnector3">
            <a:avLst>
              <a:gd name="adj1" fmla="val -8124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Curved Connector 36"/>
          <p:cNvCxnSpPr>
            <a:endCxn id="32" idx="2"/>
          </p:cNvCxnSpPr>
          <p:nvPr/>
        </p:nvCxnSpPr>
        <p:spPr>
          <a:xfrm rot="10800000">
            <a:off x="5566835" y="2997200"/>
            <a:ext cx="1699777" cy="1232452"/>
          </a:xfrm>
          <a:prstGeom prst="curvedConnector2">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Curved Connector 37"/>
          <p:cNvCxnSpPr>
            <a:stCxn id="30" idx="3"/>
            <a:endCxn id="31" idx="3"/>
          </p:cNvCxnSpPr>
          <p:nvPr/>
        </p:nvCxnSpPr>
        <p:spPr>
          <a:xfrm>
            <a:off x="7437967" y="2800350"/>
            <a:ext cx="292100" cy="1434088"/>
          </a:xfrm>
          <a:prstGeom prst="curvedConnector3">
            <a:avLst>
              <a:gd name="adj1" fmla="val 348393"/>
            </a:avLst>
          </a:prstGeom>
          <a:ln w="22225">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Date Placeholder 20"/>
          <p:cNvSpPr>
            <a:spLocks noGrp="1"/>
          </p:cNvSpPr>
          <p:nvPr>
            <p:ph type="dt" sz="half" idx="10"/>
          </p:nvPr>
        </p:nvSpPr>
        <p:spPr/>
        <p:txBody>
          <a:bodyPr/>
          <a:lstStyle/>
          <a:p>
            <a:r>
              <a:rPr lang="en-US" smtClean="0"/>
              <a:t>6/12/2014</a:t>
            </a:r>
            <a:endParaRPr lang="en-US" dirty="0"/>
          </a:p>
        </p:txBody>
      </p:sp>
      <p:sp>
        <p:nvSpPr>
          <p:cNvPr id="22" name="Slide Number Placeholder 21"/>
          <p:cNvSpPr>
            <a:spLocks noGrp="1"/>
          </p:cNvSpPr>
          <p:nvPr>
            <p:ph type="sldNum" sz="quarter" idx="12"/>
          </p:nvPr>
        </p:nvSpPr>
        <p:spPr/>
        <p:txBody>
          <a:bodyPr/>
          <a:lstStyle/>
          <a:p>
            <a:fld id="{1F7DF5D7-FF41-4BF6-8958-28DFF1DB182D}" type="slidenum">
              <a:rPr lang="en-US" smtClean="0"/>
              <a:pPr/>
              <a:t>8</a:t>
            </a:fld>
            <a:endParaRPr lang="en-US" dirty="0"/>
          </a:p>
        </p:txBody>
      </p:sp>
      <p:sp>
        <p:nvSpPr>
          <p:cNvPr id="23" name="Footer Placeholder 22"/>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4225902518"/>
      </p:ext>
    </p:extLst>
  </p:cSld>
  <p:clrMapOvr>
    <a:masterClrMapping/>
  </p:clrMapOvr>
  <mc:AlternateContent xmlns:mc="http://schemas.openxmlformats.org/markup-compatibility/2006" xmlns:p14="http://schemas.microsoft.com/office/powerpoint/2010/main">
    <mc:Choice Requires="p14">
      <p:transition spd="slow" p14:dur="2000" advTm="89310"/>
    </mc:Choice>
    <mc:Fallback xmlns:mv="urn:schemas-microsoft-com:mac:vml" xmlns="">
      <mp:transition xmlns:mp="http://schemas.microsoft.com/office/mac/powerpoint/2008/main" spd="slow" advTm="89310"/>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24">
                                            <p:txEl>
                                              <p:pRg st="4" end="4"/>
                                            </p:txEl>
                                          </p:spTgt>
                                        </p:tgtEl>
                                        <p:attrNameLst>
                                          <p:attrName>style.opacity</p:attrName>
                                        </p:attrNameLst>
                                      </p:cBhvr>
                                      <p:to>
                                        <p:strVal val="0.25"/>
                                      </p:to>
                                    </p:set>
                                    <p:animEffect filter="image" prLst="opacity: 0.25">
                                      <p:cBhvr rctx="IE">
                                        <p:cTn id="7" dur="indefinite"/>
                                        <p:tgtEl>
                                          <p:spTgt spid="24">
                                            <p:txEl>
                                              <p:pRg st="4" end="4"/>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50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7"/>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nodeType="afterEffect">
                                  <p:stCondLst>
                                    <p:cond delay="50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500"/>
                                  </p:stCondLst>
                                  <p:childTnLst>
                                    <p:set>
                                      <p:cBhvr>
                                        <p:cTn id="19" dur="1" fill="hold">
                                          <p:stCondLst>
                                            <p:cond delay="0"/>
                                          </p:stCondLst>
                                        </p:cTn>
                                        <p:tgtEl>
                                          <p:spTgt spid="28"/>
                                        </p:tgtEl>
                                        <p:attrNameLst>
                                          <p:attrName>style.visibility</p:attrName>
                                        </p:attrNameLst>
                                      </p:cBhvr>
                                      <p:to>
                                        <p:strVal val="visible"/>
                                      </p:to>
                                    </p:set>
                                  </p:childTnLst>
                                </p:cTn>
                              </p:par>
                            </p:childTnLst>
                          </p:cTn>
                        </p:par>
                        <p:par>
                          <p:cTn id="20" fill="hold">
                            <p:stCondLst>
                              <p:cond delay="1000"/>
                            </p:stCondLst>
                            <p:childTnLst>
                              <p:par>
                                <p:cTn id="21" presetID="1" presetClass="entr" presetSubtype="0" fill="hold" nodeType="afterEffect">
                                  <p:stCondLst>
                                    <p:cond delay="50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500"/>
                                  </p:stCondLst>
                                  <p:childTnLst>
                                    <p:set>
                                      <p:cBhvr>
                                        <p:cTn id="24" dur="1" fill="hold">
                                          <p:stCondLst>
                                            <p:cond delay="0"/>
                                          </p:stCondLst>
                                        </p:cTn>
                                        <p:tgtEl>
                                          <p:spTgt spid="29"/>
                                        </p:tgtEl>
                                        <p:attrNameLst>
                                          <p:attrName>style.visibility</p:attrName>
                                        </p:attrNameLst>
                                      </p:cBhvr>
                                      <p:to>
                                        <p:strVal val="visible"/>
                                      </p:to>
                                    </p:set>
                                  </p:childTnLst>
                                </p:cTn>
                              </p:par>
                            </p:childTnLst>
                          </p:cTn>
                        </p:par>
                        <p:par>
                          <p:cTn id="25" fill="hold">
                            <p:stCondLst>
                              <p:cond delay="1500"/>
                            </p:stCondLst>
                            <p:childTnLst>
                              <p:par>
                                <p:cTn id="26" presetID="1" presetClass="entr" presetSubtype="0" fill="hold" nodeType="afterEffect">
                                  <p:stCondLst>
                                    <p:cond delay="50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grpId="0" nodeType="withEffect">
                                  <p:stCondLst>
                                    <p:cond delay="500"/>
                                  </p:stCondLst>
                                  <p:childTnLst>
                                    <p:set>
                                      <p:cBhvr>
                                        <p:cTn id="29" dur="1" fill="hold">
                                          <p:stCondLst>
                                            <p:cond delay="0"/>
                                          </p:stCondLst>
                                        </p:cTn>
                                        <p:tgtEl>
                                          <p:spTgt spid="30"/>
                                        </p:tgtEl>
                                        <p:attrNameLst>
                                          <p:attrName>style.visibility</p:attrName>
                                        </p:attrNameLst>
                                      </p:cBhvr>
                                      <p:to>
                                        <p:strVal val="visible"/>
                                      </p:to>
                                    </p:set>
                                  </p:childTnLst>
                                </p:cTn>
                              </p:par>
                            </p:childTnLst>
                          </p:cTn>
                        </p:par>
                        <p:par>
                          <p:cTn id="30" fill="hold">
                            <p:stCondLst>
                              <p:cond delay="2000"/>
                            </p:stCondLst>
                            <p:childTnLst>
                              <p:par>
                                <p:cTn id="31" presetID="1" presetClass="entr" presetSubtype="0" fill="hold" nodeType="afterEffect">
                                  <p:stCondLst>
                                    <p:cond delay="50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31"/>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nodeType="afterEffect">
                                  <p:stCondLst>
                                    <p:cond delay="500"/>
                                  </p:stCondLst>
                                  <p:childTnLst>
                                    <p:set>
                                      <p:cBhvr>
                                        <p:cTn id="37" dur="1" fill="hold">
                                          <p:stCondLst>
                                            <p:cond delay="0"/>
                                          </p:stCondLst>
                                        </p:cTn>
                                        <p:tgtEl>
                                          <p:spTgt spid="37"/>
                                        </p:tgtEl>
                                        <p:attrNameLst>
                                          <p:attrName>style.visibility</p:attrName>
                                        </p:attrNameLst>
                                      </p:cBhvr>
                                      <p:to>
                                        <p:strVal val="visible"/>
                                      </p:to>
                                    </p:set>
                                  </p:childTnLst>
                                </p:cTn>
                              </p:par>
                              <p:par>
                                <p:cTn id="38" presetID="1" presetClass="entr" presetSubtype="0" fill="hold" grpId="0" nodeType="withEffect">
                                  <p:stCondLst>
                                    <p:cond delay="500"/>
                                  </p:stCondLst>
                                  <p:childTnLst>
                                    <p:set>
                                      <p:cBhvr>
                                        <p:cTn id="3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a:xfrm>
            <a:off x="457200" y="1405606"/>
            <a:ext cx="8229600" cy="4937760"/>
          </a:xfrm>
        </p:spPr>
        <p:txBody>
          <a:bodyPr>
            <a:normAutofit/>
          </a:bodyPr>
          <a:lstStyle/>
          <a:p>
            <a:r>
              <a:rPr lang="en-US" dirty="0" smtClean="0"/>
              <a:t>Implemented in </a:t>
            </a:r>
            <a:r>
              <a:rPr lang="en-US" dirty="0" err="1" smtClean="0"/>
              <a:t>JChord</a:t>
            </a:r>
            <a:r>
              <a:rPr lang="en-US" dirty="0" smtClean="0"/>
              <a:t> using off-the-shelf solvers: </a:t>
            </a:r>
          </a:p>
          <a:p>
            <a:pPr lvl="1"/>
            <a:r>
              <a:rPr lang="en-US" dirty="0" err="1" smtClean="0"/>
              <a:t>Datalog</a:t>
            </a:r>
            <a:r>
              <a:rPr lang="en-US" dirty="0" smtClean="0"/>
              <a:t>: </a:t>
            </a:r>
            <a:r>
              <a:rPr lang="en-US" dirty="0" err="1" smtClean="0"/>
              <a:t>bddbddb</a:t>
            </a:r>
            <a:endParaRPr lang="en-US" dirty="0" smtClean="0"/>
          </a:p>
          <a:p>
            <a:pPr lvl="1"/>
            <a:r>
              <a:rPr lang="en-US" dirty="0" smtClean="0"/>
              <a:t>MAXSAT: </a:t>
            </a:r>
            <a:r>
              <a:rPr lang="en-US" dirty="0" err="1" smtClean="0"/>
              <a:t>MiFuMaX</a:t>
            </a:r>
            <a:endParaRPr lang="en-US" dirty="0" smtClean="0"/>
          </a:p>
          <a:p>
            <a:pPr lvl="1"/>
            <a:endParaRPr lang="en-US" sz="1400" dirty="0" smtClean="0"/>
          </a:p>
          <a:p>
            <a:r>
              <a:rPr lang="en-US" dirty="0" smtClean="0"/>
              <a:t>Applied to two analyses that are challenging to scale:</a:t>
            </a:r>
          </a:p>
          <a:p>
            <a:pPr lvl="1"/>
            <a:r>
              <a:rPr lang="en-US" dirty="0" smtClean="0"/>
              <a:t>k-object-sensitivity pointer analysis:</a:t>
            </a:r>
          </a:p>
          <a:p>
            <a:pPr lvl="2"/>
            <a:r>
              <a:rPr lang="en-US" dirty="0" smtClean="0"/>
              <a:t>flow-insensitive, weak updates, cloning-based</a:t>
            </a:r>
          </a:p>
          <a:p>
            <a:pPr lvl="1"/>
            <a:r>
              <a:rPr lang="en-US" dirty="0" err="1" smtClean="0"/>
              <a:t>typestate</a:t>
            </a:r>
            <a:r>
              <a:rPr lang="en-US" dirty="0" smtClean="0"/>
              <a:t> analysis:</a:t>
            </a:r>
          </a:p>
          <a:p>
            <a:pPr lvl="2"/>
            <a:r>
              <a:rPr lang="en-US" dirty="0" smtClean="0"/>
              <a:t>flow-sensitive, strong updates, summary-based</a:t>
            </a:r>
          </a:p>
          <a:p>
            <a:endParaRPr lang="en-US" sz="1400" dirty="0"/>
          </a:p>
          <a:p>
            <a:r>
              <a:rPr lang="en-US" dirty="0" smtClean="0"/>
              <a:t>Evaluated on 8 Java programs from </a:t>
            </a:r>
            <a:r>
              <a:rPr lang="en-US" dirty="0" err="1" smtClean="0"/>
              <a:t>DaCapo</a:t>
            </a:r>
            <a:r>
              <a:rPr lang="en-US" dirty="0" smtClean="0"/>
              <a:t> and Ashes.</a:t>
            </a:r>
          </a:p>
          <a:p>
            <a:pPr lvl="1"/>
            <a:endParaRPr lang="en-US" dirty="0"/>
          </a:p>
        </p:txBody>
      </p:sp>
      <p:sp>
        <p:nvSpPr>
          <p:cNvPr id="5" name="Title 4"/>
          <p:cNvSpPr>
            <a:spLocks noGrp="1"/>
          </p:cNvSpPr>
          <p:nvPr>
            <p:ph type="title"/>
          </p:nvPr>
        </p:nvSpPr>
        <p:spPr/>
        <p:txBody>
          <a:bodyPr/>
          <a:lstStyle/>
          <a:p>
            <a:r>
              <a:rPr lang="en-US" dirty="0" smtClean="0"/>
              <a:t>Experimental Setup</a:t>
            </a:r>
            <a:endParaRPr lang="en-US" dirty="0"/>
          </a:p>
        </p:txBody>
      </p:sp>
      <p:sp>
        <p:nvSpPr>
          <p:cNvPr id="7" name="Date Placeholder 6"/>
          <p:cNvSpPr>
            <a:spLocks noGrp="1"/>
          </p:cNvSpPr>
          <p:nvPr>
            <p:ph type="dt" sz="half" idx="10"/>
          </p:nvPr>
        </p:nvSpPr>
        <p:spPr/>
        <p:txBody>
          <a:bodyPr/>
          <a:lstStyle/>
          <a:p>
            <a:r>
              <a:rPr lang="en-US" smtClean="0"/>
              <a:t>6/12/2014</a:t>
            </a:r>
            <a:endParaRPr lang="en-US" dirty="0"/>
          </a:p>
        </p:txBody>
      </p:sp>
      <p:sp>
        <p:nvSpPr>
          <p:cNvPr id="8" name="Slide Number Placeholder 7"/>
          <p:cNvSpPr>
            <a:spLocks noGrp="1"/>
          </p:cNvSpPr>
          <p:nvPr>
            <p:ph type="sldNum" sz="quarter" idx="12"/>
          </p:nvPr>
        </p:nvSpPr>
        <p:spPr/>
        <p:txBody>
          <a:bodyPr/>
          <a:lstStyle/>
          <a:p>
            <a:fld id="{1F7DF5D7-FF41-4BF6-8958-28DFF1DB182D}" type="slidenum">
              <a:rPr lang="en-US" smtClean="0"/>
              <a:pPr/>
              <a:t>80</a:t>
            </a:fld>
            <a:endParaRPr lang="en-US" dirty="0"/>
          </a:p>
        </p:txBody>
      </p:sp>
      <p:sp>
        <p:nvSpPr>
          <p:cNvPr id="9" name="Footer Placeholder 8"/>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75617807"/>
      </p:ext>
    </p:extLst>
  </p:cSld>
  <p:clrMapOvr>
    <a:masterClrMapping/>
  </p:clrMapOvr>
  <mc:AlternateContent xmlns:mc="http://schemas.openxmlformats.org/markup-compatibility/2006" xmlns:p14="http://schemas.microsoft.com/office/powerpoint/2010/main">
    <mc:Choice Requires="p14">
      <p:transition spd="slow" p14:dur="2000" advTm="60001"/>
    </mc:Choice>
    <mc:Fallback xmlns:mv="urn:schemas-microsoft-com:mac:vml" xmlns="">
      <mp:transition xmlns:mp="http://schemas.microsoft.com/office/mac/powerpoint/2008/main" spd="slow" advTm="60001"/>
    </mc:Fallback>
  </mc:AlternateContent>
  <p:timing>
    <p:tnLst>
      <p:par>
        <p:cTn xmlns:p14="http://schemas.microsoft.com/office/powerpoint/2010/mai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Benchmark Characteristics</a:t>
            </a:r>
            <a:endParaRPr lang="en-US" dirty="0"/>
          </a:p>
        </p:txBody>
      </p:sp>
      <p:graphicFrame>
        <p:nvGraphicFramePr>
          <p:cNvPr id="7" name="Content Placeholder 3"/>
          <p:cNvGraphicFramePr>
            <a:graphicFrameLocks noGrp="1"/>
          </p:cNvGraphicFramePr>
          <p:nvPr>
            <p:ph sz="quarter" idx="1"/>
            <p:extLst>
              <p:ext uri="{D42A27DB-BD31-4B8C-83A1-F6EECF244321}">
                <p14:modId xmlns:p14="http://schemas.microsoft.com/office/powerpoint/2010/main" val="3098578622"/>
              </p:ext>
            </p:extLst>
          </p:nvPr>
        </p:nvGraphicFramePr>
        <p:xfrm>
          <a:off x="736598" y="1583267"/>
          <a:ext cx="7342277" cy="3566160"/>
        </p:xfrm>
        <a:graphic>
          <a:graphicData uri="http://schemas.openxmlformats.org/drawingml/2006/table">
            <a:tbl>
              <a:tblPr firstRow="1" bandRow="1">
                <a:tableStyleId>{5C22544A-7EE6-4342-B048-85BDC9FD1C3A}</a:tableStyleId>
              </a:tblPr>
              <a:tblGrid>
                <a:gridCol w="1443894"/>
                <a:gridCol w="1245996"/>
                <a:gridCol w="1547446"/>
                <a:gridCol w="1708220"/>
                <a:gridCol w="1396721"/>
              </a:tblGrid>
              <a:tr h="0">
                <a:tc>
                  <a:txBody>
                    <a:bodyPr/>
                    <a:lstStyle/>
                    <a:p>
                      <a:endParaRPr lang="en-US" sz="2000" dirty="0"/>
                    </a:p>
                  </a:txBody>
                  <a:tcPr/>
                </a:tc>
                <a:tc>
                  <a:txBody>
                    <a:bodyPr/>
                    <a:lstStyle/>
                    <a:p>
                      <a:pPr algn="ctr"/>
                      <a:r>
                        <a:rPr lang="en-US" sz="2000" dirty="0" smtClean="0"/>
                        <a:t>classes</a:t>
                      </a:r>
                      <a:endParaRPr lang="en-US" sz="2000" dirty="0"/>
                    </a:p>
                  </a:txBody>
                  <a:tcPr/>
                </a:tc>
                <a:tc>
                  <a:txBody>
                    <a:bodyPr/>
                    <a:lstStyle/>
                    <a:p>
                      <a:pPr algn="ctr"/>
                      <a:r>
                        <a:rPr lang="en-US" sz="2000" dirty="0" smtClean="0"/>
                        <a:t>methods</a:t>
                      </a:r>
                      <a:endParaRPr lang="en-US" sz="2000" dirty="0"/>
                    </a:p>
                  </a:txBody>
                  <a:tcPr/>
                </a:tc>
                <a:tc>
                  <a:txBody>
                    <a:bodyPr/>
                    <a:lstStyle/>
                    <a:p>
                      <a:pPr algn="ctr"/>
                      <a:r>
                        <a:rPr lang="en-US" sz="2000" dirty="0" err="1" smtClean="0"/>
                        <a:t>bytecode</a:t>
                      </a:r>
                      <a:r>
                        <a:rPr lang="en-US" sz="2000" dirty="0" smtClean="0"/>
                        <a:t>(KB)</a:t>
                      </a:r>
                      <a:endParaRPr lang="en-US" sz="2000" dirty="0"/>
                    </a:p>
                  </a:txBody>
                  <a:tcPr/>
                </a:tc>
                <a:tc>
                  <a:txBody>
                    <a:bodyPr/>
                    <a:lstStyle/>
                    <a:p>
                      <a:pPr algn="ctr"/>
                      <a:r>
                        <a:rPr lang="en-US" sz="2000" dirty="0" smtClean="0"/>
                        <a:t>KLOC</a:t>
                      </a:r>
                      <a:endParaRPr lang="en-US" sz="2000" dirty="0"/>
                    </a:p>
                  </a:txBody>
                  <a:tcPr/>
                </a:tc>
              </a:tr>
              <a:tr h="370840">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6K</a:t>
                      </a:r>
                      <a:endParaRPr lang="en-US" sz="2000" dirty="0"/>
                    </a:p>
                  </a:txBody>
                  <a:tcPr/>
                </a:tc>
                <a:tc>
                  <a:txBody>
                    <a:bodyPr/>
                    <a:lstStyle/>
                    <a:p>
                      <a:pPr algn="ctr"/>
                      <a:r>
                        <a:rPr lang="en-US" sz="2000" dirty="0" smtClean="0"/>
                        <a:t>423</a:t>
                      </a:r>
                      <a:endParaRPr lang="en-US" sz="2000" dirty="0"/>
                    </a:p>
                  </a:txBody>
                  <a:tcPr/>
                </a:tc>
                <a:tc>
                  <a:txBody>
                    <a:bodyPr/>
                    <a:lstStyle/>
                    <a:p>
                      <a:pPr algn="ctr"/>
                      <a:r>
                        <a:rPr lang="en-US" sz="2000" dirty="0" smtClean="0"/>
                        <a:t>258</a:t>
                      </a:r>
                      <a:endParaRPr lang="en-US" sz="2000" dirty="0"/>
                    </a:p>
                  </a:txBody>
                  <a:tcPr/>
                </a:tc>
              </a:tr>
              <a:tr h="185420">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6.5K</a:t>
                      </a:r>
                      <a:endParaRPr lang="en-US" sz="2000" dirty="0"/>
                    </a:p>
                  </a:txBody>
                  <a:tcPr/>
                </a:tc>
                <a:tc>
                  <a:txBody>
                    <a:bodyPr/>
                    <a:lstStyle/>
                    <a:p>
                      <a:pPr algn="ctr"/>
                      <a:r>
                        <a:rPr lang="en-US" sz="2000" dirty="0" smtClean="0"/>
                        <a:t>434</a:t>
                      </a:r>
                      <a:endParaRPr lang="en-US" sz="2000" dirty="0"/>
                    </a:p>
                  </a:txBody>
                  <a:tcPr/>
                </a:tc>
                <a:tc>
                  <a:txBody>
                    <a:bodyPr/>
                    <a:lstStyle/>
                    <a:p>
                      <a:pPr algn="ctr"/>
                      <a:r>
                        <a:rPr lang="en-US" sz="2000" dirty="0" smtClean="0"/>
                        <a:t>265</a:t>
                      </a:r>
                      <a:endParaRPr lang="en-US" sz="2000" dirty="0"/>
                    </a:p>
                  </a:txBody>
                  <a:tcPr/>
                </a:tc>
              </a:tr>
              <a:tr h="185420">
                <a:tc>
                  <a:txBody>
                    <a:bodyPr/>
                    <a:lstStyle/>
                    <a:p>
                      <a:r>
                        <a:rPr lang="en-US" sz="2000" dirty="0" err="1" smtClean="0"/>
                        <a:t>weblech</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8K</a:t>
                      </a:r>
                      <a:endParaRPr lang="en-US" sz="2000" dirty="0"/>
                    </a:p>
                  </a:txBody>
                  <a:tcPr/>
                </a:tc>
                <a:tc>
                  <a:txBody>
                    <a:bodyPr/>
                    <a:lstStyle/>
                    <a:p>
                      <a:pPr algn="ctr"/>
                      <a:r>
                        <a:rPr lang="en-US" sz="2000" dirty="0" smtClean="0"/>
                        <a:t>504</a:t>
                      </a:r>
                      <a:endParaRPr lang="en-US" sz="2000" dirty="0"/>
                    </a:p>
                  </a:txBody>
                  <a:tcPr/>
                </a:tc>
                <a:tc>
                  <a:txBody>
                    <a:bodyPr/>
                    <a:lstStyle/>
                    <a:p>
                      <a:pPr algn="ctr"/>
                      <a:r>
                        <a:rPr lang="en-US" sz="2000" dirty="0" smtClean="0"/>
                        <a:t>326</a:t>
                      </a:r>
                      <a:endParaRPr lang="en-US" sz="2000" dirty="0"/>
                    </a:p>
                  </a:txBody>
                  <a:tcPr/>
                </a:tc>
              </a:tr>
              <a:tr h="370840">
                <a:tc>
                  <a:txBody>
                    <a:bodyPr/>
                    <a:lstStyle/>
                    <a:p>
                      <a:r>
                        <a:rPr lang="en-US" sz="2000" dirty="0" err="1" smtClean="0"/>
                        <a:t>hedc</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7K</a:t>
                      </a:r>
                      <a:endParaRPr lang="en-US" sz="2000" dirty="0"/>
                    </a:p>
                  </a:txBody>
                  <a:tcPr/>
                </a:tc>
                <a:tc>
                  <a:txBody>
                    <a:bodyPr/>
                    <a:lstStyle/>
                    <a:p>
                      <a:pPr algn="ctr"/>
                      <a:r>
                        <a:rPr lang="en-US" sz="2000" dirty="0" smtClean="0"/>
                        <a:t>442</a:t>
                      </a:r>
                      <a:endParaRPr lang="en-US" sz="2000" dirty="0"/>
                    </a:p>
                  </a:txBody>
                  <a:tcPr/>
                </a:tc>
                <a:tc>
                  <a:txBody>
                    <a:bodyPr/>
                    <a:lstStyle/>
                    <a:p>
                      <a:pPr algn="ctr"/>
                      <a:r>
                        <a:rPr lang="en-US" sz="2000" dirty="0" smtClean="0"/>
                        <a:t>283</a:t>
                      </a:r>
                      <a:endParaRPr lang="en-US" sz="2000" dirty="0"/>
                    </a:p>
                  </a:txBody>
                  <a:tcPr/>
                </a:tc>
              </a:tr>
              <a:tr h="185420">
                <a:tc>
                  <a:txBody>
                    <a:bodyPr/>
                    <a:lstStyle/>
                    <a:p>
                      <a:r>
                        <a:rPr lang="en-US" sz="2000" dirty="0" err="1" smtClean="0"/>
                        <a:t>antlr</a:t>
                      </a:r>
                      <a:endParaRPr lang="en-US" sz="2000" dirty="0"/>
                    </a:p>
                  </a:txBody>
                  <a:tcPr/>
                </a:tc>
                <a:tc>
                  <a:txBody>
                    <a:bodyPr/>
                    <a:lstStyle/>
                    <a:p>
                      <a:pPr algn="ctr"/>
                      <a:r>
                        <a:rPr lang="en-US" sz="2000" dirty="0" smtClean="0"/>
                        <a:t>1.1K</a:t>
                      </a:r>
                      <a:endParaRPr lang="en-US" sz="2000" dirty="0"/>
                    </a:p>
                  </a:txBody>
                  <a:tcPr/>
                </a:tc>
                <a:tc>
                  <a:txBody>
                    <a:bodyPr/>
                    <a:lstStyle/>
                    <a:p>
                      <a:pPr algn="ctr"/>
                      <a:r>
                        <a:rPr lang="en-US" sz="2000" dirty="0" smtClean="0"/>
                        <a:t>7.7K</a:t>
                      </a:r>
                      <a:endParaRPr lang="en-US" sz="2000" dirty="0"/>
                    </a:p>
                  </a:txBody>
                  <a:tcPr/>
                </a:tc>
                <a:tc>
                  <a:txBody>
                    <a:bodyPr/>
                    <a:lstStyle/>
                    <a:p>
                      <a:pPr algn="ctr"/>
                      <a:r>
                        <a:rPr lang="en-US" sz="2000" dirty="0" smtClean="0"/>
                        <a:t>532</a:t>
                      </a:r>
                      <a:endParaRPr lang="en-US" sz="2000" dirty="0"/>
                    </a:p>
                  </a:txBody>
                  <a:tcPr/>
                </a:tc>
                <a:tc>
                  <a:txBody>
                    <a:bodyPr/>
                    <a:lstStyle/>
                    <a:p>
                      <a:pPr algn="ctr"/>
                      <a:r>
                        <a:rPr lang="en-US" sz="2000" dirty="0" smtClean="0"/>
                        <a:t>303</a:t>
                      </a:r>
                      <a:endParaRPr lang="en-US" sz="2000" dirty="0"/>
                    </a:p>
                  </a:txBody>
                  <a:tcPr/>
                </a:tc>
              </a:tr>
              <a:tr h="185420">
                <a:tc>
                  <a:txBody>
                    <a:bodyPr/>
                    <a:lstStyle/>
                    <a:p>
                      <a:r>
                        <a:rPr lang="en-US" sz="2000" dirty="0" err="1" smtClean="0"/>
                        <a:t>luindex</a:t>
                      </a:r>
                      <a:endParaRPr lang="en-US" sz="2000" dirty="0"/>
                    </a:p>
                  </a:txBody>
                  <a:tcPr/>
                </a:tc>
                <a:tc>
                  <a:txBody>
                    <a:bodyPr/>
                    <a:lstStyle/>
                    <a:p>
                      <a:pPr algn="ctr"/>
                      <a:r>
                        <a:rPr lang="en-US" sz="2000" dirty="0" smtClean="0"/>
                        <a:t>1.3K</a:t>
                      </a:r>
                      <a:endParaRPr lang="en-US" sz="2000" dirty="0"/>
                    </a:p>
                  </a:txBody>
                  <a:tcPr/>
                </a:tc>
                <a:tc>
                  <a:txBody>
                    <a:bodyPr/>
                    <a:lstStyle/>
                    <a:p>
                      <a:pPr algn="ctr"/>
                      <a:r>
                        <a:rPr lang="en-US" sz="2000" dirty="0" smtClean="0"/>
                        <a:t>7.9K</a:t>
                      </a:r>
                      <a:endParaRPr lang="en-US" sz="2000" dirty="0"/>
                    </a:p>
                  </a:txBody>
                  <a:tcPr/>
                </a:tc>
                <a:tc>
                  <a:txBody>
                    <a:bodyPr/>
                    <a:lstStyle/>
                    <a:p>
                      <a:pPr algn="ctr"/>
                      <a:r>
                        <a:rPr lang="en-US" sz="2000" dirty="0" smtClean="0"/>
                        <a:t>508</a:t>
                      </a:r>
                      <a:endParaRPr lang="en-US" sz="2000" dirty="0"/>
                    </a:p>
                  </a:txBody>
                  <a:tcPr/>
                </a:tc>
                <a:tc>
                  <a:txBody>
                    <a:bodyPr/>
                    <a:lstStyle/>
                    <a:p>
                      <a:pPr algn="ctr"/>
                      <a:r>
                        <a:rPr lang="en-US" sz="2000" smtClean="0"/>
                        <a:t>295</a:t>
                      </a:r>
                      <a:endParaRPr lang="en-US" sz="2000" dirty="0"/>
                    </a:p>
                  </a:txBody>
                  <a:tcPr/>
                </a:tc>
              </a:tr>
              <a:tr h="370840">
                <a:tc>
                  <a:txBody>
                    <a:bodyPr/>
                    <a:lstStyle/>
                    <a:p>
                      <a:r>
                        <a:rPr lang="en-US" sz="2000" dirty="0" err="1" smtClean="0"/>
                        <a:t>lusearch</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8K</a:t>
                      </a:r>
                      <a:endParaRPr lang="en-US" sz="2000" dirty="0"/>
                    </a:p>
                  </a:txBody>
                  <a:tcPr/>
                </a:tc>
                <a:tc>
                  <a:txBody>
                    <a:bodyPr/>
                    <a:lstStyle/>
                    <a:p>
                      <a:pPr algn="ctr"/>
                      <a:r>
                        <a:rPr lang="en-US" sz="2000" dirty="0" smtClean="0"/>
                        <a:t>511</a:t>
                      </a:r>
                      <a:endParaRPr lang="en-US" sz="2000" dirty="0"/>
                    </a:p>
                  </a:txBody>
                  <a:tcPr/>
                </a:tc>
                <a:tc>
                  <a:txBody>
                    <a:bodyPr/>
                    <a:lstStyle/>
                    <a:p>
                      <a:pPr algn="ctr"/>
                      <a:r>
                        <a:rPr lang="en-US" sz="2000" dirty="0" smtClean="0"/>
                        <a:t>314</a:t>
                      </a:r>
                      <a:endParaRPr lang="en-US" sz="2000" dirty="0"/>
                    </a:p>
                  </a:txBody>
                  <a:tcPr/>
                </a:tc>
              </a:tr>
              <a:tr h="0">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1.9k</a:t>
                      </a:r>
                      <a:endParaRPr lang="en-US" sz="2000" dirty="0"/>
                    </a:p>
                  </a:txBody>
                  <a:tcPr/>
                </a:tc>
                <a:tc>
                  <a:txBody>
                    <a:bodyPr/>
                    <a:lstStyle/>
                    <a:p>
                      <a:pPr algn="ctr"/>
                      <a:r>
                        <a:rPr lang="en-US" sz="2000" dirty="0" smtClean="0"/>
                        <a:t>12K</a:t>
                      </a:r>
                      <a:endParaRPr lang="en-US" sz="2000" dirty="0"/>
                    </a:p>
                  </a:txBody>
                  <a:tcPr/>
                </a:tc>
                <a:tc>
                  <a:txBody>
                    <a:bodyPr/>
                    <a:lstStyle/>
                    <a:p>
                      <a:pPr algn="ctr"/>
                      <a:r>
                        <a:rPr lang="en-US" sz="2000" dirty="0" smtClean="0"/>
                        <a:t>708</a:t>
                      </a:r>
                      <a:endParaRPr lang="en-US" sz="2000" dirty="0"/>
                    </a:p>
                  </a:txBody>
                  <a:tcPr/>
                </a:tc>
                <a:tc>
                  <a:txBody>
                    <a:bodyPr/>
                    <a:lstStyle/>
                    <a:p>
                      <a:pPr algn="ctr"/>
                      <a:r>
                        <a:rPr lang="en-US" sz="2000" dirty="0" smtClean="0"/>
                        <a:t>460</a:t>
                      </a:r>
                      <a:endParaRPr lang="en-US" sz="2000" dirty="0"/>
                    </a:p>
                  </a:txBody>
                  <a:tcPr/>
                </a:tc>
              </a:tr>
            </a:tbl>
          </a:graphicData>
        </a:graphic>
      </p:graphicFrame>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81</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328307454"/>
      </p:ext>
    </p:extLst>
  </p:cSld>
  <p:clrMapOvr>
    <a:masterClrMapping/>
  </p:clrMapOvr>
  <mc:AlternateContent xmlns:mc="http://schemas.openxmlformats.org/markup-compatibility/2006" xmlns:p14="http://schemas.microsoft.com/office/powerpoint/2010/main">
    <mc:Choice Requires="p14">
      <p:transition spd="slow" p14:dur="2000" advTm="17078"/>
    </mc:Choice>
    <mc:Fallback xmlns:mv="urn:schemas-microsoft-com:mac:vml" xmlns="">
      <mp:transition xmlns:mp="http://schemas.microsoft.com/office/mac/powerpoint/2008/main" spd="slow" advTm="17078"/>
    </mc:Fallback>
  </mc:AlternateContent>
  <p:timing>
    <p:tnLst>
      <p:par>
        <p:cTn xmlns:p14="http://schemas.microsoft.com/office/powerpoint/2010/mai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Results: Pointer Analysis</a:t>
            </a:r>
            <a:endParaRPr lang="en-US" dirty="0"/>
          </a:p>
        </p:txBody>
      </p:sp>
      <p:graphicFrame>
        <p:nvGraphicFramePr>
          <p:cNvPr id="8" name="Content Placeholder 3"/>
          <p:cNvGraphicFramePr>
            <a:graphicFrameLocks noGrp="1"/>
          </p:cNvGraphicFramePr>
          <p:nvPr>
            <p:ph sz="quarter" idx="1"/>
            <p:extLst>
              <p:ext uri="{D42A27DB-BD31-4B8C-83A1-F6EECF244321}">
                <p14:modId xmlns:p14="http://schemas.microsoft.com/office/powerpoint/2010/main" val="904150570"/>
              </p:ext>
            </p:extLst>
          </p:nvPr>
        </p:nvGraphicFramePr>
        <p:xfrm>
          <a:off x="457200" y="1498601"/>
          <a:ext cx="8060692" cy="4381498"/>
        </p:xfrm>
        <a:graphic>
          <a:graphicData uri="http://schemas.openxmlformats.org/drawingml/2006/table">
            <a:tbl>
              <a:tblPr firstRow="1" bandRow="1">
                <a:tableStyleId>{5C22544A-7EE6-4342-B048-85BDC9FD1C3A}</a:tableStyleId>
              </a:tblPr>
              <a:tblGrid>
                <a:gridCol w="1570937"/>
                <a:gridCol w="1355627"/>
                <a:gridCol w="921536"/>
                <a:gridCol w="1041400"/>
                <a:gridCol w="838200"/>
                <a:gridCol w="999490"/>
                <a:gridCol w="1333502"/>
              </a:tblGrid>
              <a:tr h="398318">
                <a:tc rowSpan="3">
                  <a:txBody>
                    <a:bodyPr/>
                    <a:lstStyle/>
                    <a:p>
                      <a:endParaRPr lang="en-US" sz="2000" dirty="0"/>
                    </a:p>
                  </a:txBody>
                  <a:tcPr/>
                </a:tc>
                <a:tc gridSpan="3">
                  <a:txBody>
                    <a:bodyPr/>
                    <a:lstStyle/>
                    <a:p>
                      <a:pPr algn="ctr"/>
                      <a:r>
                        <a:rPr lang="en-US" sz="2000" dirty="0" smtClean="0"/>
                        <a:t>queries</a:t>
                      </a:r>
                      <a:endParaRPr lang="en-US" sz="2000" dirty="0"/>
                    </a:p>
                  </a:txBody>
                  <a:tcPr/>
                </a:tc>
                <a:tc hMerge="1">
                  <a:txBody>
                    <a:bodyPr/>
                    <a:lstStyle/>
                    <a:p>
                      <a:pPr algn="ctr"/>
                      <a:endParaRPr lang="en-US" sz="2000" dirty="0"/>
                    </a:p>
                  </a:txBody>
                  <a:tcPr/>
                </a:tc>
                <a:tc hMerge="1">
                  <a:txBody>
                    <a:bodyPr/>
                    <a:lstStyle/>
                    <a:p>
                      <a:endParaRPr lang="en-US"/>
                    </a:p>
                  </a:txBody>
                  <a:tcPr/>
                </a:tc>
                <a:tc rowSpan="2"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abstraction size</a:t>
                      </a:r>
                    </a:p>
                  </a:txBody>
                  <a:tcPr/>
                </a:tc>
                <a:tc rowSpan="2" hMerge="1">
                  <a:txBody>
                    <a:bodyPr/>
                    <a:lstStyle/>
                    <a:p>
                      <a:endParaRPr lang="en-US"/>
                    </a:p>
                  </a:txBody>
                  <a:tcPr/>
                </a:tc>
                <a:tc rowSpan="3">
                  <a:txBody>
                    <a:bodyPr/>
                    <a:lstStyle/>
                    <a:p>
                      <a:pPr algn="ctr"/>
                      <a:r>
                        <a:rPr lang="en-US" sz="2000" dirty="0" smtClean="0"/>
                        <a:t>iterations</a:t>
                      </a:r>
                      <a:endParaRPr lang="en-US" sz="2000" dirty="0"/>
                    </a:p>
                  </a:txBody>
                  <a:tcPr anchor="ctr"/>
                </a:tc>
              </a:tr>
              <a:tr h="398318">
                <a:tc vMerge="1">
                  <a:txBody>
                    <a:bodyPr/>
                    <a:lstStyle/>
                    <a:p>
                      <a:endParaRPr lang="en-US"/>
                    </a:p>
                  </a:txBody>
                  <a:tcPr/>
                </a:tc>
                <a:tc rowSpan="2">
                  <a:txBody>
                    <a:bodyPr/>
                    <a:lstStyle/>
                    <a:p>
                      <a:pPr algn="ctr"/>
                      <a:r>
                        <a:rPr lang="en-US" sz="2000" dirty="0" smtClean="0"/>
                        <a:t>total</a:t>
                      </a:r>
                      <a:endParaRPr lang="en-US" sz="2000" dirty="0"/>
                    </a:p>
                  </a:txBody>
                  <a:tcPr anchor="ctr"/>
                </a:tc>
                <a:tc gridSpan="2">
                  <a:txBody>
                    <a:bodyPr/>
                    <a:lstStyle/>
                    <a:p>
                      <a:pPr algn="ctr"/>
                      <a:r>
                        <a:rPr lang="en-US" sz="2000" dirty="0" smtClean="0"/>
                        <a:t>resolved</a:t>
                      </a:r>
                      <a:endParaRPr lang="en-US" sz="2000" dirty="0"/>
                    </a:p>
                  </a:txBody>
                  <a:tcPr/>
                </a:tc>
                <a:tc hMerge="1">
                  <a:txBody>
                    <a:bodyPr/>
                    <a:lstStyle/>
                    <a:p>
                      <a:endParaRPr lang="en-US"/>
                    </a:p>
                  </a:txBody>
                  <a:tcPr/>
                </a:tc>
                <a:tc gridSpan="2" vMerge="1">
                  <a:txBody>
                    <a:bodyPr/>
                    <a:lstStyle/>
                    <a:p>
                      <a:endParaRPr lang="en-US"/>
                    </a:p>
                  </a:txBody>
                  <a:tcPr/>
                </a:tc>
                <a:tc hMerge="1" vMerge="1">
                  <a:txBody>
                    <a:bodyPr/>
                    <a:lstStyle/>
                    <a:p>
                      <a:endParaRPr lang="en-US" dirty="0"/>
                    </a:p>
                  </a:txBody>
                  <a:tcPr/>
                </a:tc>
                <a:tc vMerge="1">
                  <a:txBody>
                    <a:bodyPr/>
                    <a:lstStyle/>
                    <a:p>
                      <a:pPr algn="ctr"/>
                      <a:endParaRPr lang="en-US" sz="2000" dirty="0"/>
                    </a:p>
                  </a:txBody>
                  <a:tcPr anchor="ctr"/>
                </a:tc>
              </a:tr>
              <a:tr h="398318">
                <a:tc vMerge="1">
                  <a:txBody>
                    <a:bodyPr/>
                    <a:lstStyle/>
                    <a:p>
                      <a:endParaRPr lang="en-US"/>
                    </a:p>
                  </a:txBody>
                  <a:tcPr/>
                </a:tc>
                <a:tc vMerge="1">
                  <a:txBody>
                    <a:bodyPr/>
                    <a:lstStyle/>
                    <a:p>
                      <a:endParaRPr lang="en-US"/>
                    </a:p>
                  </a:txBody>
                  <a:tcPr/>
                </a:tc>
                <a:tc>
                  <a:txBody>
                    <a:bodyPr/>
                    <a:lstStyle/>
                    <a:p>
                      <a:pPr algn="ctr"/>
                      <a:r>
                        <a:rPr lang="en-US" sz="2000" dirty="0" smtClean="0"/>
                        <a:t>current</a:t>
                      </a:r>
                      <a:endParaRPr lang="en-US" sz="2000" dirty="0"/>
                    </a:p>
                  </a:txBody>
                  <a:tcPr/>
                </a:tc>
                <a:tc>
                  <a:txBody>
                    <a:bodyPr/>
                    <a:lstStyle/>
                    <a:p>
                      <a:pPr algn="ctr"/>
                      <a:r>
                        <a:rPr lang="en-US" sz="2000" dirty="0" smtClean="0"/>
                        <a:t>baseline</a:t>
                      </a:r>
                      <a:endParaRPr lang="en-US" sz="2000" dirty="0"/>
                    </a:p>
                  </a:txBody>
                  <a:tcPr/>
                </a:tc>
                <a:tc>
                  <a:txBody>
                    <a:bodyPr/>
                    <a:lstStyle/>
                    <a:p>
                      <a:pPr algn="ctr"/>
                      <a:r>
                        <a:rPr lang="en-US" sz="2000" dirty="0" smtClean="0"/>
                        <a:t>final</a:t>
                      </a:r>
                      <a:endParaRPr lang="en-US" sz="2000" dirty="0"/>
                    </a:p>
                  </a:txBody>
                  <a:tcPr/>
                </a:tc>
                <a:tc>
                  <a:txBody>
                    <a:bodyPr/>
                    <a:lstStyle/>
                    <a:p>
                      <a:pPr algn="ctr"/>
                      <a:r>
                        <a:rPr lang="en-US" sz="2000" dirty="0" smtClean="0"/>
                        <a:t>max</a:t>
                      </a:r>
                      <a:endParaRPr lang="en-US" sz="2000" dirty="0"/>
                    </a:p>
                  </a:txBody>
                  <a:tcPr/>
                </a:tc>
                <a:tc vMerge="1">
                  <a:txBody>
                    <a:bodyPr/>
                    <a:lstStyle/>
                    <a:p>
                      <a:endParaRPr lang="en-US"/>
                    </a:p>
                  </a:txBody>
                  <a:tcPr/>
                </a:tc>
              </a:tr>
              <a:tr h="398318">
                <a:tc>
                  <a:txBody>
                    <a:bodyPr/>
                    <a:lstStyle/>
                    <a:p>
                      <a:r>
                        <a:rPr lang="en-US" sz="2000" dirty="0" err="1" smtClean="0"/>
                        <a:t>toba</a:t>
                      </a:r>
                      <a:r>
                        <a:rPr lang="en-US" sz="2000" dirty="0" smtClean="0"/>
                        <a:t>-s</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7</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170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javasrc</a:t>
                      </a:r>
                      <a:r>
                        <a:rPr lang="en-US" sz="2000" dirty="0" smtClean="0"/>
                        <a:t>-p</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46</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470</a:t>
                      </a:r>
                      <a:endParaRPr lang="en-US" sz="2000" dirty="0"/>
                    </a:p>
                  </a:txBody>
                  <a:tcPr/>
                </a:tc>
                <a:tc>
                  <a:txBody>
                    <a:bodyPr/>
                    <a:lstStyle/>
                    <a:p>
                      <a:pPr algn="ctr"/>
                      <a:r>
                        <a:rPr lang="en-US" sz="2000" dirty="0" smtClean="0"/>
                        <a:t>18K</a:t>
                      </a:r>
                      <a:endParaRPr lang="en-US" sz="2000" dirty="0"/>
                    </a:p>
                  </a:txBody>
                  <a:tcPr/>
                </a:tc>
                <a:tc>
                  <a:txBody>
                    <a:bodyPr/>
                    <a:lstStyle/>
                    <a:p>
                      <a:pPr algn="ctr"/>
                      <a:r>
                        <a:rPr lang="en-US" sz="2000" dirty="0" smtClean="0"/>
                        <a:t>13</a:t>
                      </a:r>
                      <a:endParaRPr lang="en-US" sz="2000" dirty="0"/>
                    </a:p>
                  </a:txBody>
                  <a:tcPr/>
                </a:tc>
              </a:tr>
              <a:tr h="398318">
                <a:tc>
                  <a:txBody>
                    <a:bodyPr/>
                    <a:lstStyle/>
                    <a:p>
                      <a:r>
                        <a:rPr lang="en-US" sz="2000" dirty="0" err="1" smtClean="0"/>
                        <a:t>weblech</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2</a:t>
                      </a:r>
                      <a:endParaRPr lang="en-US" sz="2000" dirty="0"/>
                    </a:p>
                  </a:txBody>
                  <a:tcPr/>
                </a:tc>
                <a:tc>
                  <a:txBody>
                    <a:bodyPr/>
                    <a:lstStyle/>
                    <a:p>
                      <a:pPr algn="ctr"/>
                      <a:r>
                        <a:rPr lang="en-US" sz="2000" dirty="0" smtClean="0"/>
                        <a:t>140</a:t>
                      </a:r>
                      <a:endParaRPr lang="en-US" sz="2000" dirty="0"/>
                    </a:p>
                  </a:txBody>
                  <a:tcPr/>
                </a:tc>
                <a:tc>
                  <a:txBody>
                    <a:bodyPr/>
                    <a:lstStyle/>
                    <a:p>
                      <a:pPr algn="ctr"/>
                      <a:r>
                        <a:rPr lang="en-US" sz="2000" dirty="0" smtClean="0"/>
                        <a:t>31K</a:t>
                      </a:r>
                      <a:endParaRPr lang="en-US" sz="2000" dirty="0"/>
                    </a:p>
                  </a:txBody>
                  <a:tcPr/>
                </a:tc>
                <a:tc>
                  <a:txBody>
                    <a:bodyPr/>
                    <a:lstStyle/>
                    <a:p>
                      <a:pPr algn="ctr"/>
                      <a:r>
                        <a:rPr lang="en-US" sz="2000" dirty="0" smtClean="0"/>
                        <a:t>10</a:t>
                      </a:r>
                      <a:endParaRPr lang="en-US" sz="2000" dirty="0"/>
                    </a:p>
                  </a:txBody>
                  <a:tcPr/>
                </a:tc>
              </a:tr>
              <a:tr h="398318">
                <a:tc>
                  <a:txBody>
                    <a:bodyPr/>
                    <a:lstStyle/>
                    <a:p>
                      <a:r>
                        <a:rPr lang="en-US" sz="2000" dirty="0" err="1" smtClean="0"/>
                        <a:t>hedc</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47</a:t>
                      </a:r>
                      <a:endParaRPr lang="en-US" sz="2000" dirty="0"/>
                    </a:p>
                  </a:txBody>
                  <a:tcPr/>
                </a:tc>
                <a:tc>
                  <a:txBody>
                    <a:bodyPr/>
                    <a:lstStyle/>
                    <a:p>
                      <a:pPr algn="ctr"/>
                      <a:r>
                        <a:rPr lang="en-US" sz="2000" dirty="0" smtClean="0"/>
                        <a:t>6</a:t>
                      </a:r>
                      <a:endParaRPr lang="en-US" sz="2000" dirty="0"/>
                    </a:p>
                  </a:txBody>
                  <a:tcPr/>
                </a:tc>
                <a:tc>
                  <a:txBody>
                    <a:bodyPr/>
                    <a:lstStyle/>
                    <a:p>
                      <a:pPr algn="ctr"/>
                      <a:r>
                        <a:rPr lang="en-US" sz="2000" dirty="0" smtClean="0"/>
                        <a:t>730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18</a:t>
                      </a:r>
                      <a:endParaRPr lang="en-US" sz="2000" dirty="0"/>
                    </a:p>
                  </a:txBody>
                  <a:tcPr/>
                </a:tc>
              </a:tr>
              <a:tr h="398318">
                <a:tc>
                  <a:txBody>
                    <a:bodyPr/>
                    <a:lstStyle/>
                    <a:p>
                      <a:r>
                        <a:rPr lang="en-US" sz="2000" dirty="0" err="1" smtClean="0"/>
                        <a:t>antlr</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143</a:t>
                      </a:r>
                      <a:endParaRPr lang="en-US" sz="2000" dirty="0"/>
                    </a:p>
                  </a:txBody>
                  <a:tcPr/>
                </a:tc>
                <a:tc>
                  <a:txBody>
                    <a:bodyPr/>
                    <a:lstStyle/>
                    <a:p>
                      <a:pPr algn="ctr"/>
                      <a:r>
                        <a:rPr lang="en-US" sz="2000" dirty="0" smtClean="0"/>
                        <a:t>5</a:t>
                      </a:r>
                      <a:endParaRPr lang="en-US" sz="2000" dirty="0"/>
                    </a:p>
                  </a:txBody>
                  <a:tcPr/>
                </a:tc>
                <a:tc>
                  <a:txBody>
                    <a:bodyPr/>
                    <a:lstStyle/>
                    <a:p>
                      <a:pPr algn="ctr"/>
                      <a:r>
                        <a:rPr lang="en-US" sz="2000" dirty="0" smtClean="0"/>
                        <a:t>970</a:t>
                      </a:r>
                      <a:endParaRPr lang="en-US" sz="2000" dirty="0"/>
                    </a:p>
                  </a:txBody>
                  <a:tcPr/>
                </a:tc>
                <a:tc>
                  <a:txBody>
                    <a:bodyPr/>
                    <a:lstStyle/>
                    <a:p>
                      <a:pPr algn="ctr"/>
                      <a:r>
                        <a:rPr lang="en-US" sz="2000" dirty="0" smtClean="0"/>
                        <a:t>29K</a:t>
                      </a:r>
                      <a:endParaRPr lang="en-US" sz="2000" dirty="0"/>
                    </a:p>
                  </a:txBody>
                  <a:tcPr/>
                </a:tc>
                <a:tc>
                  <a:txBody>
                    <a:bodyPr/>
                    <a:lstStyle/>
                    <a:p>
                      <a:pPr algn="ctr"/>
                      <a:r>
                        <a:rPr lang="en-US" sz="2000" dirty="0" smtClean="0"/>
                        <a:t>15</a:t>
                      </a:r>
                      <a:endParaRPr lang="en-US" sz="2000" dirty="0"/>
                    </a:p>
                  </a:txBody>
                  <a:tcPr/>
                </a:tc>
              </a:tr>
              <a:tr h="398318">
                <a:tc>
                  <a:txBody>
                    <a:bodyPr/>
                    <a:lstStyle/>
                    <a:p>
                      <a:r>
                        <a:rPr lang="en-US" sz="2000" dirty="0" err="1" smtClean="0"/>
                        <a:t>luindex</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138</a:t>
                      </a:r>
                      <a:endParaRPr lang="en-US" sz="2000" dirty="0"/>
                    </a:p>
                  </a:txBody>
                  <a:tcPr/>
                </a:tc>
                <a:tc>
                  <a:txBody>
                    <a:bodyPr/>
                    <a:lstStyle/>
                    <a:p>
                      <a:pPr algn="ctr"/>
                      <a:r>
                        <a:rPr lang="en-US" sz="2000" dirty="0" smtClean="0"/>
                        <a:t>67</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40K</a:t>
                      </a:r>
                      <a:endParaRPr lang="en-US" sz="2000" dirty="0"/>
                    </a:p>
                  </a:txBody>
                  <a:tcPr/>
                </a:tc>
                <a:tc>
                  <a:txBody>
                    <a:bodyPr/>
                    <a:lstStyle/>
                    <a:p>
                      <a:pPr algn="ctr"/>
                      <a:r>
                        <a:rPr lang="en-US" sz="2000" dirty="0" smtClean="0"/>
                        <a:t>26</a:t>
                      </a:r>
                      <a:endParaRPr lang="en-US" sz="2000" dirty="0"/>
                    </a:p>
                  </a:txBody>
                  <a:tcPr/>
                </a:tc>
              </a:tr>
              <a:tr h="398318">
                <a:tc>
                  <a:txBody>
                    <a:bodyPr/>
                    <a:lstStyle/>
                    <a:p>
                      <a:r>
                        <a:rPr lang="en-US" sz="2000" dirty="0" err="1" smtClean="0"/>
                        <a:t>lusearch</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322</a:t>
                      </a:r>
                      <a:endParaRPr lang="en-US" sz="2000" dirty="0"/>
                    </a:p>
                  </a:txBody>
                  <a:tcPr/>
                </a:tc>
                <a:tc>
                  <a:txBody>
                    <a:bodyPr/>
                    <a:lstStyle/>
                    <a:p>
                      <a:pPr algn="ctr"/>
                      <a:r>
                        <a:rPr lang="en-US" sz="2000" dirty="0" smtClean="0"/>
                        <a:t>29</a:t>
                      </a:r>
                      <a:endParaRPr lang="en-US" sz="2000" dirty="0"/>
                    </a:p>
                  </a:txBody>
                  <a:tcPr/>
                </a:tc>
                <a:tc>
                  <a:txBody>
                    <a:bodyPr/>
                    <a:lstStyle/>
                    <a:p>
                      <a:pPr algn="ctr"/>
                      <a:r>
                        <a:rPr lang="en-US" sz="2000" dirty="0" smtClean="0"/>
                        <a:t>1K</a:t>
                      </a:r>
                      <a:endParaRPr lang="en-US" sz="2000" dirty="0"/>
                    </a:p>
                  </a:txBody>
                  <a:tcPr/>
                </a:tc>
                <a:tc>
                  <a:txBody>
                    <a:bodyPr/>
                    <a:lstStyle/>
                    <a:p>
                      <a:pPr algn="ctr"/>
                      <a:r>
                        <a:rPr lang="en-US" sz="2000" dirty="0" smtClean="0"/>
                        <a:t>39K</a:t>
                      </a:r>
                      <a:endParaRPr lang="en-US" sz="2000" dirty="0"/>
                    </a:p>
                  </a:txBody>
                  <a:tcPr/>
                </a:tc>
                <a:tc>
                  <a:txBody>
                    <a:bodyPr/>
                    <a:lstStyle/>
                    <a:p>
                      <a:pPr algn="ctr"/>
                      <a:r>
                        <a:rPr lang="en-US" sz="2000" dirty="0" smtClean="0"/>
                        <a:t>17</a:t>
                      </a:r>
                      <a:endParaRPr lang="en-US" sz="2000" dirty="0"/>
                    </a:p>
                  </a:txBody>
                  <a:tcPr/>
                </a:tc>
              </a:tr>
              <a:tr h="398318">
                <a:tc>
                  <a:txBody>
                    <a:bodyPr/>
                    <a:lstStyle/>
                    <a:p>
                      <a:r>
                        <a:rPr lang="en-US" sz="2000" dirty="0" err="1" smtClean="0"/>
                        <a:t>schroeder</a:t>
                      </a:r>
                      <a:r>
                        <a:rPr lang="en-US" sz="2000" dirty="0" smtClean="0"/>
                        <a:t>-m</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51</a:t>
                      </a:r>
                      <a:endParaRPr lang="en-US" sz="2000" dirty="0"/>
                    </a:p>
                  </a:txBody>
                  <a:tcPr/>
                </a:tc>
                <a:tc>
                  <a:txBody>
                    <a:bodyPr/>
                    <a:lstStyle/>
                    <a:p>
                      <a:pPr algn="ctr"/>
                      <a:r>
                        <a:rPr lang="en-US" sz="2000" dirty="0" smtClean="0"/>
                        <a:t>25</a:t>
                      </a:r>
                      <a:endParaRPr lang="en-US" sz="2000" dirty="0"/>
                    </a:p>
                  </a:txBody>
                  <a:tcPr/>
                </a:tc>
                <a:tc>
                  <a:txBody>
                    <a:bodyPr/>
                    <a:lstStyle/>
                    <a:p>
                      <a:pPr algn="ctr"/>
                      <a:r>
                        <a:rPr lang="en-US" sz="2000" dirty="0" smtClean="0"/>
                        <a:t>450</a:t>
                      </a:r>
                      <a:endParaRPr lang="en-US" sz="2000" dirty="0"/>
                    </a:p>
                  </a:txBody>
                  <a:tcPr/>
                </a:tc>
                <a:tc>
                  <a:txBody>
                    <a:bodyPr/>
                    <a:lstStyle/>
                    <a:p>
                      <a:pPr algn="ctr"/>
                      <a:r>
                        <a:rPr lang="en-US" sz="2000" dirty="0" smtClean="0"/>
                        <a:t>58K</a:t>
                      </a:r>
                      <a:endParaRPr lang="en-US" sz="2000" dirty="0"/>
                    </a:p>
                  </a:txBody>
                  <a:tcPr/>
                </a:tc>
                <a:tc>
                  <a:txBody>
                    <a:bodyPr/>
                    <a:lstStyle/>
                    <a:p>
                      <a:pPr algn="ctr"/>
                      <a:r>
                        <a:rPr lang="en-US" sz="2000" dirty="0" smtClean="0"/>
                        <a:t>15</a:t>
                      </a:r>
                      <a:endParaRPr lang="en-US" sz="2000" dirty="0"/>
                    </a:p>
                  </a:txBody>
                  <a:tcPr/>
                </a:tc>
              </a:tr>
            </a:tbl>
          </a:graphicData>
        </a:graphic>
      </p:graphicFrame>
      <p:sp>
        <p:nvSpPr>
          <p:cNvPr id="10" name="Rectangular Callout 9"/>
          <p:cNvSpPr/>
          <p:nvPr/>
        </p:nvSpPr>
        <p:spPr>
          <a:xfrm>
            <a:off x="4657061" y="1353185"/>
            <a:ext cx="2227316" cy="684530"/>
          </a:xfrm>
          <a:prstGeom prst="wedgeRectCallout">
            <a:avLst>
              <a:gd name="adj1" fmla="val -43282"/>
              <a:gd name="adj2" fmla="val 101136"/>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4-object-sensitivity</a:t>
            </a:r>
          </a:p>
          <a:p>
            <a:pPr algn="ctr"/>
            <a:r>
              <a:rPr lang="en-US" sz="2000" b="1" dirty="0">
                <a:solidFill>
                  <a:srgbClr val="00B0F0"/>
                </a:solidFill>
              </a:rPr>
              <a:t>&lt;</a:t>
            </a:r>
            <a:r>
              <a:rPr lang="en-US" sz="2000" b="1" dirty="0" smtClean="0">
                <a:solidFill>
                  <a:srgbClr val="00B0F0"/>
                </a:solidFill>
              </a:rPr>
              <a:t> 50%</a:t>
            </a:r>
            <a:endParaRPr lang="en-US" sz="2000" b="1" dirty="0">
              <a:solidFill>
                <a:srgbClr val="00B0F0"/>
              </a:solidFill>
            </a:endParaRPr>
          </a:p>
        </p:txBody>
      </p:sp>
      <p:sp>
        <p:nvSpPr>
          <p:cNvPr id="11" name="Rectangular Callout 10"/>
          <p:cNvSpPr/>
          <p:nvPr/>
        </p:nvSpPr>
        <p:spPr>
          <a:xfrm>
            <a:off x="3305059" y="2722880"/>
            <a:ext cx="2013879" cy="684530"/>
          </a:xfrm>
          <a:prstGeom prst="wedgeRectCallout">
            <a:avLst>
              <a:gd name="adj1" fmla="val 59600"/>
              <a:gd name="adj2" fmla="val 1353"/>
            </a:avLst>
          </a:prstGeom>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2000" b="1" dirty="0" smtClean="0">
                <a:solidFill>
                  <a:srgbClr val="00B0F0"/>
                </a:solidFill>
              </a:rPr>
              <a:t>&lt; 3% of max</a:t>
            </a:r>
            <a:endParaRPr lang="en-US" sz="2000" b="1" dirty="0">
              <a:solidFill>
                <a:srgbClr val="00B0F0"/>
              </a:solidFill>
            </a:endParaRPr>
          </a:p>
        </p:txBody>
      </p:sp>
      <p:sp>
        <p:nvSpPr>
          <p:cNvPr id="9" name="Date Placeholder 8"/>
          <p:cNvSpPr>
            <a:spLocks noGrp="1"/>
          </p:cNvSpPr>
          <p:nvPr>
            <p:ph type="dt" sz="half" idx="10"/>
          </p:nvPr>
        </p:nvSpPr>
        <p:spPr/>
        <p:txBody>
          <a:bodyPr/>
          <a:lstStyle/>
          <a:p>
            <a:r>
              <a:rPr lang="en-US" smtClean="0"/>
              <a:t>6/12/2014</a:t>
            </a:r>
            <a:endParaRPr lang="en-US" dirty="0"/>
          </a:p>
        </p:txBody>
      </p:sp>
      <p:sp>
        <p:nvSpPr>
          <p:cNvPr id="12" name="Slide Number Placeholder 11"/>
          <p:cNvSpPr>
            <a:spLocks noGrp="1"/>
          </p:cNvSpPr>
          <p:nvPr>
            <p:ph type="sldNum" sz="quarter" idx="12"/>
          </p:nvPr>
        </p:nvSpPr>
        <p:spPr/>
        <p:txBody>
          <a:bodyPr/>
          <a:lstStyle/>
          <a:p>
            <a:fld id="{1F7DF5D7-FF41-4BF6-8958-28DFF1DB182D}" type="slidenum">
              <a:rPr lang="en-US" smtClean="0"/>
              <a:pPr/>
              <a:t>82</a:t>
            </a:fld>
            <a:endParaRPr lang="en-US" dirty="0"/>
          </a:p>
        </p:txBody>
      </p:sp>
      <p:sp>
        <p:nvSpPr>
          <p:cNvPr id="13" name="Footer Placeholder 12"/>
          <p:cNvSpPr>
            <a:spLocks noGrp="1"/>
          </p:cNvSpPr>
          <p:nvPr>
            <p:ph type="ftr" sz="quarter" idx="11"/>
          </p:nvPr>
        </p:nvSpPr>
        <p:spPr/>
        <p:txBody>
          <a:bodyPr/>
          <a:lstStyle/>
          <a:p>
            <a:pPr algn="ctr"/>
            <a:r>
              <a:rPr lang="en-US" smtClean="0"/>
              <a:t>SOAP 2014</a:t>
            </a:r>
            <a:endParaRPr lang="en-US" dirty="0"/>
          </a:p>
        </p:txBody>
      </p:sp>
    </p:spTree>
    <p:custDataLst>
      <p:tags r:id="rId1"/>
    </p:custDataLst>
    <p:extLst>
      <p:ext uri="{BB962C8B-B14F-4D97-AF65-F5344CB8AC3E}">
        <p14:creationId xmlns:p14="http://schemas.microsoft.com/office/powerpoint/2010/main" val="3618783659"/>
      </p:ext>
    </p:extLst>
  </p:cSld>
  <p:clrMapOvr>
    <a:masterClrMapping/>
  </p:clrMapOvr>
  <mc:AlternateContent xmlns:mc="http://schemas.openxmlformats.org/markup-compatibility/2006" xmlns:p14="http://schemas.microsoft.com/office/powerpoint/2010/main">
    <mc:Choice Requires="p14">
      <p:transition spd="slow" p14:dur="2000" advTm="49919"/>
    </mc:Choice>
    <mc:Fallback xmlns:mv="urn:schemas-microsoft-com:mac:vml" xmlns="">
      <mp:transition xmlns:mp="http://schemas.microsoft.com/office/mac/powerpoint/2008/main" spd="slow" advTm="49919"/>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of </a:t>
            </a:r>
            <a:r>
              <a:rPr lang="en-US" dirty="0" err="1"/>
              <a:t>D</a:t>
            </a:r>
            <a:r>
              <a:rPr lang="en-US" dirty="0" err="1" smtClean="0"/>
              <a:t>atalog</a:t>
            </a:r>
            <a:r>
              <a:rPr lang="en-US" dirty="0"/>
              <a:t>:</a:t>
            </a:r>
            <a:r>
              <a:rPr lang="en-US" dirty="0" smtClean="0"/>
              <a:t> Pointer Analysis</a:t>
            </a:r>
            <a:endParaRPr lang="en-US" dirty="0"/>
          </a:p>
        </p:txBody>
      </p:sp>
      <p:pic>
        <p:nvPicPr>
          <p:cNvPr id="11" name="Content Placeholder 10"/>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42993" y="2548272"/>
            <a:ext cx="6858014" cy="3200406"/>
          </a:xfrm>
        </p:spPr>
      </p:pic>
      <p:sp>
        <p:nvSpPr>
          <p:cNvPr id="12" name="TextBox 11"/>
          <p:cNvSpPr txBox="1"/>
          <p:nvPr/>
        </p:nvSpPr>
        <p:spPr>
          <a:xfrm>
            <a:off x="3526367" y="2119118"/>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2" name="TextBox 1"/>
          <p:cNvSpPr txBox="1"/>
          <p:nvPr/>
        </p:nvSpPr>
        <p:spPr>
          <a:xfrm>
            <a:off x="1940725" y="2365492"/>
            <a:ext cx="1410660" cy="369332"/>
          </a:xfrm>
          <a:prstGeom prst="rect">
            <a:avLst/>
          </a:prstGeom>
          <a:noFill/>
        </p:spPr>
        <p:txBody>
          <a:bodyPr wrap="square" rtlCol="0">
            <a:spAutoFit/>
          </a:bodyPr>
          <a:lstStyle/>
          <a:p>
            <a:pPr algn="ctr"/>
            <a:r>
              <a:rPr lang="en-US" b="1" dirty="0" smtClean="0">
                <a:solidFill>
                  <a:srgbClr val="00B0F0"/>
                </a:solidFill>
              </a:rPr>
              <a:t>k = 1, </a:t>
            </a:r>
            <a:r>
              <a:rPr lang="en-US" b="1" dirty="0" smtClean="0">
                <a:solidFill>
                  <a:srgbClr val="FF0000"/>
                </a:solidFill>
              </a:rPr>
              <a:t>153s</a:t>
            </a:r>
            <a:endParaRPr lang="en-US" b="1" dirty="0">
              <a:solidFill>
                <a:srgbClr val="FF0000"/>
              </a:solidFill>
            </a:endParaRPr>
          </a:p>
        </p:txBody>
      </p:sp>
      <p:sp>
        <p:nvSpPr>
          <p:cNvPr id="16" name="TextBox 15"/>
          <p:cNvSpPr txBox="1"/>
          <p:nvPr/>
        </p:nvSpPr>
        <p:spPr>
          <a:xfrm>
            <a:off x="2116996" y="2044799"/>
            <a:ext cx="1585640"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2, </a:t>
            </a:r>
            <a:r>
              <a:rPr lang="en-US" b="1" dirty="0" smtClean="0">
                <a:solidFill>
                  <a:srgbClr val="FF0000"/>
                </a:solidFill>
              </a:rPr>
              <a:t>214s</a:t>
            </a:r>
            <a:endParaRPr lang="en-US" b="1" dirty="0">
              <a:solidFill>
                <a:srgbClr val="FF0000"/>
              </a:solidFill>
            </a:endParaRPr>
          </a:p>
        </p:txBody>
      </p:sp>
      <p:sp>
        <p:nvSpPr>
          <p:cNvPr id="26" name="TextBox 25"/>
          <p:cNvSpPr txBox="1"/>
          <p:nvPr/>
        </p:nvSpPr>
        <p:spPr>
          <a:xfrm>
            <a:off x="2769571" y="1214745"/>
            <a:ext cx="1513591" cy="369332"/>
          </a:xfrm>
          <a:prstGeom prst="rect">
            <a:avLst/>
          </a:prstGeom>
          <a:noFill/>
        </p:spPr>
        <p:txBody>
          <a:bodyPr wrap="square" rtlCol="0">
            <a:spAutoFit/>
          </a:bodyPr>
          <a:lstStyle/>
          <a:p>
            <a:pPr algn="ctr"/>
            <a:r>
              <a:rPr lang="en-US" b="1" dirty="0">
                <a:solidFill>
                  <a:srgbClr val="00B0F0"/>
                </a:solidFill>
              </a:rPr>
              <a:t>k = </a:t>
            </a:r>
            <a:r>
              <a:rPr lang="en-US" b="1" dirty="0" smtClean="0">
                <a:solidFill>
                  <a:srgbClr val="00B0F0"/>
                </a:solidFill>
              </a:rPr>
              <a:t>4, </a:t>
            </a:r>
            <a:r>
              <a:rPr lang="en-US" b="1" dirty="0" smtClean="0">
                <a:solidFill>
                  <a:srgbClr val="FF0000"/>
                </a:solidFill>
              </a:rPr>
              <a:t>3h28m</a:t>
            </a:r>
            <a:endParaRPr lang="en-US" b="1" dirty="0">
              <a:solidFill>
                <a:srgbClr val="FF0000"/>
              </a:solidFill>
            </a:endParaRPr>
          </a:p>
        </p:txBody>
      </p:sp>
      <p:sp>
        <p:nvSpPr>
          <p:cNvPr id="32" name="TextBox 31"/>
          <p:cNvSpPr txBox="1"/>
          <p:nvPr/>
        </p:nvSpPr>
        <p:spPr>
          <a:xfrm>
            <a:off x="2465748" y="1675467"/>
            <a:ext cx="1437885" cy="369332"/>
          </a:xfrm>
          <a:prstGeom prst="rect">
            <a:avLst/>
          </a:prstGeom>
          <a:noFill/>
        </p:spPr>
        <p:txBody>
          <a:bodyPr wrap="square" rtlCol="0">
            <a:spAutoFit/>
          </a:bodyPr>
          <a:lstStyle/>
          <a:p>
            <a:r>
              <a:rPr lang="en-US" b="1" dirty="0">
                <a:solidFill>
                  <a:srgbClr val="00B0F0"/>
                </a:solidFill>
              </a:rPr>
              <a:t>k = </a:t>
            </a:r>
            <a:r>
              <a:rPr lang="en-US" b="1" dirty="0" smtClean="0">
                <a:solidFill>
                  <a:srgbClr val="00B0F0"/>
                </a:solidFill>
              </a:rPr>
              <a:t>3, </a:t>
            </a:r>
            <a:r>
              <a:rPr lang="en-US" b="1" dirty="0" smtClean="0">
                <a:solidFill>
                  <a:srgbClr val="FF0000"/>
                </a:solidFill>
              </a:rPr>
              <a:t>590s</a:t>
            </a:r>
            <a:endParaRPr lang="en-US" b="1" dirty="0">
              <a:solidFill>
                <a:srgbClr val="FF0000"/>
              </a:solidFill>
            </a:endParaRPr>
          </a:p>
        </p:txBody>
      </p:sp>
      <p:sp>
        <p:nvSpPr>
          <p:cNvPr id="33" name="TextBox 32"/>
          <p:cNvSpPr txBox="1"/>
          <p:nvPr/>
        </p:nvSpPr>
        <p:spPr>
          <a:xfrm>
            <a:off x="1142993" y="1646709"/>
            <a:ext cx="1266940" cy="400110"/>
          </a:xfrm>
          <a:prstGeom prst="rect">
            <a:avLst/>
          </a:prstGeom>
          <a:noFill/>
        </p:spPr>
        <p:txBody>
          <a:bodyPr wrap="square" rtlCol="0">
            <a:spAutoFit/>
          </a:bodyPr>
          <a:lstStyle/>
          <a:p>
            <a:pPr algn="ctr"/>
            <a:r>
              <a:rPr lang="en-US" sz="2000" b="1" dirty="0" smtClean="0"/>
              <a:t>Baseline</a:t>
            </a:r>
            <a:endParaRPr lang="en-US" b="1" dirty="0"/>
          </a:p>
        </p:txBody>
      </p:sp>
      <p:sp>
        <p:nvSpPr>
          <p:cNvPr id="13" name="Date Placeholder 12"/>
          <p:cNvSpPr>
            <a:spLocks noGrp="1"/>
          </p:cNvSpPr>
          <p:nvPr>
            <p:ph type="dt" sz="half" idx="10"/>
          </p:nvPr>
        </p:nvSpPr>
        <p:spPr/>
        <p:txBody>
          <a:bodyPr/>
          <a:lstStyle/>
          <a:p>
            <a:r>
              <a:rPr lang="en-US" smtClean="0"/>
              <a:t>6/12/2014</a:t>
            </a:r>
            <a:endParaRPr lang="en-US" dirty="0"/>
          </a:p>
        </p:txBody>
      </p:sp>
      <p:sp>
        <p:nvSpPr>
          <p:cNvPr id="14" name="Slide Number Placeholder 13"/>
          <p:cNvSpPr>
            <a:spLocks noGrp="1"/>
          </p:cNvSpPr>
          <p:nvPr>
            <p:ph type="sldNum" sz="quarter" idx="12"/>
          </p:nvPr>
        </p:nvSpPr>
        <p:spPr/>
        <p:txBody>
          <a:bodyPr/>
          <a:lstStyle/>
          <a:p>
            <a:fld id="{1F7DF5D7-FF41-4BF6-8958-28DFF1DB182D}" type="slidenum">
              <a:rPr lang="en-US" smtClean="0"/>
              <a:pPr/>
              <a:t>83</a:t>
            </a:fld>
            <a:endParaRPr lang="en-US" dirty="0"/>
          </a:p>
        </p:txBody>
      </p:sp>
      <p:sp>
        <p:nvSpPr>
          <p:cNvPr id="15" name="Footer Placeholder 14"/>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309924676"/>
      </p:ext>
    </p:extLst>
  </p:cSld>
  <p:clrMapOvr>
    <a:masterClrMapping/>
  </p:clrMapOvr>
  <mc:AlternateContent xmlns:mc="http://schemas.openxmlformats.org/markup-compatibility/2006" xmlns:p14="http://schemas.microsoft.com/office/powerpoint/2010/main">
    <mc:Choice Requires="p14">
      <p:transition spd="slow" p14:dur="2000" advTm="40283"/>
    </mc:Choice>
    <mc:Fallback xmlns:mv="urn:schemas-microsoft-com:mac:vml" xmlns="">
      <mp:transition xmlns:mp="http://schemas.microsoft.com/office/mac/powerpoint/2008/main" spd="slow" advTm="40283"/>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6" grpId="0"/>
      <p:bldP spid="26" grpId="0"/>
      <p:bldP spid="32" grpId="0"/>
      <p:bldP spid="33"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Performance of </a:t>
            </a:r>
            <a:r>
              <a:rPr lang="en-US" dirty="0" smtClean="0"/>
              <a:t>MAXSAT: Pointer Analysis</a:t>
            </a:r>
            <a:endParaRPr lang="en-US" dirty="0"/>
          </a:p>
        </p:txBody>
      </p:sp>
      <p:pic>
        <p:nvPicPr>
          <p:cNvPr id="11" name="Content Placeholder 10"/>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1142993" y="1930031"/>
            <a:ext cx="6858014" cy="3200406"/>
          </a:xfrm>
        </p:spPr>
      </p:pic>
      <p:sp>
        <p:nvSpPr>
          <p:cNvPr id="12" name="TextBox 11"/>
          <p:cNvSpPr txBox="1"/>
          <p:nvPr/>
        </p:nvSpPr>
        <p:spPr>
          <a:xfrm>
            <a:off x="3526367" y="1491149"/>
            <a:ext cx="1600200" cy="400110"/>
          </a:xfrm>
          <a:prstGeom prst="rect">
            <a:avLst/>
          </a:prstGeom>
          <a:noFill/>
        </p:spPr>
        <p:txBody>
          <a:bodyPr wrap="square" rtlCol="0">
            <a:spAutoFit/>
          </a:bodyPr>
          <a:lstStyle/>
          <a:p>
            <a:pPr algn="ctr"/>
            <a:r>
              <a:rPr lang="en-US" sz="2000" b="1" dirty="0" err="1" smtClean="0">
                <a:solidFill>
                  <a:srgbClr val="0070C0"/>
                </a:solidFill>
              </a:rPr>
              <a:t>lusearch</a:t>
            </a:r>
            <a:endParaRPr lang="en-US" sz="2000" b="1" dirty="0">
              <a:solidFill>
                <a:srgbClr val="0070C0"/>
              </a:solidFill>
            </a:endParaRPr>
          </a:p>
        </p:txBody>
      </p:sp>
      <p:sp>
        <p:nvSpPr>
          <p:cNvPr id="15" name="Freeform 14"/>
          <p:cNvSpPr/>
          <p:nvPr/>
        </p:nvSpPr>
        <p:spPr>
          <a:xfrm>
            <a:off x="2126255" y="2500829"/>
            <a:ext cx="1156772" cy="1454226"/>
          </a:xfrm>
          <a:custGeom>
            <a:avLst/>
            <a:gdLst>
              <a:gd name="connsiteX0" fmla="*/ 0 w 1156772"/>
              <a:gd name="connsiteY0" fmla="*/ 1454226 h 1454226"/>
              <a:gd name="connsiteX1" fmla="*/ 396608 w 1156772"/>
              <a:gd name="connsiteY1" fmla="*/ 1344058 h 1454226"/>
              <a:gd name="connsiteX2" fmla="*/ 231355 w 1156772"/>
              <a:gd name="connsiteY2" fmla="*/ 1002535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760164 w 1156772"/>
              <a:gd name="connsiteY3" fmla="*/ 93643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451692 w 1156772"/>
              <a:gd name="connsiteY4" fmla="*/ 649995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947451 w 1156772"/>
              <a:gd name="connsiteY5" fmla="*/ 561860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616945 w 1156772"/>
              <a:gd name="connsiteY6" fmla="*/ 253388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22034 w 1156772"/>
              <a:gd name="connsiteY2" fmla="*/ 1123720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198304 w 1156772"/>
              <a:gd name="connsiteY2" fmla="*/ 969484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154237 w 1156772"/>
              <a:gd name="connsiteY4" fmla="*/ 782198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561860 w 1156772"/>
              <a:gd name="connsiteY3" fmla="*/ 1112704 h 1454226"/>
              <a:gd name="connsiteX4" fmla="*/ 297456 w 1156772"/>
              <a:gd name="connsiteY4" fmla="*/ 738130 h 1454226"/>
              <a:gd name="connsiteX5" fmla="*/ 793215 w 1156772"/>
              <a:gd name="connsiteY5" fmla="*/ 980501 h 1454226"/>
              <a:gd name="connsiteX6" fmla="*/ 308473 w 1156772"/>
              <a:gd name="connsiteY6" fmla="*/ 528810 h 1454226"/>
              <a:gd name="connsiteX7" fmla="*/ 980502 w 1156772"/>
              <a:gd name="connsiteY7" fmla="*/ 242371 h 1454226"/>
              <a:gd name="connsiteX8" fmla="*/ 1156772 w 1156772"/>
              <a:gd name="connsiteY8" fmla="*/ 0 h 1454226"/>
              <a:gd name="connsiteX0" fmla="*/ 0 w 1156772"/>
              <a:gd name="connsiteY0" fmla="*/ 1454226 h 1454226"/>
              <a:gd name="connsiteX1" fmla="*/ 396608 w 1156772"/>
              <a:gd name="connsiteY1" fmla="*/ 1344058 h 1454226"/>
              <a:gd name="connsiteX2" fmla="*/ 55085 w 1156772"/>
              <a:gd name="connsiteY2" fmla="*/ 991518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96608 w 1156772"/>
              <a:gd name="connsiteY1" fmla="*/ 1344058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7 w 1156772"/>
              <a:gd name="connsiteY2" fmla="*/ 1035585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297456 w 1156772"/>
              <a:gd name="connsiteY3" fmla="*/ 738130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793215 w 1156772"/>
              <a:gd name="connsiteY4" fmla="*/ 980501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308473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793215 w 1156772"/>
              <a:gd name="connsiteY5" fmla="*/ 672029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429658 w 1156772"/>
              <a:gd name="connsiteY4" fmla="*/ 782198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991519 w 1156772"/>
              <a:gd name="connsiteY5" fmla="*/ 539826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28810 w 1156772"/>
              <a:gd name="connsiteY4" fmla="*/ 539827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4 w 1156772"/>
              <a:gd name="connsiteY3" fmla="*/ 1101686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881350 w 1156772"/>
              <a:gd name="connsiteY5" fmla="*/ 638978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517793 w 1156772"/>
              <a:gd name="connsiteY4" fmla="*/ 672029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28810 w 1156772"/>
              <a:gd name="connsiteY3" fmla="*/ 1024568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121186 w 1156772"/>
              <a:gd name="connsiteY2" fmla="*/ 1057619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385591 w 1156772"/>
              <a:gd name="connsiteY1" fmla="*/ 1388126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47451 w 1156772"/>
              <a:gd name="connsiteY5" fmla="*/ 56186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330506 w 1156772"/>
              <a:gd name="connsiteY2" fmla="*/ 1112704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64405 w 1156772"/>
              <a:gd name="connsiteY1" fmla="*/ 1333042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550843 w 1156772"/>
              <a:gd name="connsiteY3" fmla="*/ 914400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013552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1013551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616945 w 1156772"/>
              <a:gd name="connsiteY4" fmla="*/ 572877 h 1454226"/>
              <a:gd name="connsiteX5" fmla="*/ 903384 w 1156772"/>
              <a:gd name="connsiteY5" fmla="*/ 528810 h 1454226"/>
              <a:gd name="connsiteX6" fmla="*/ 980502 w 1156772"/>
              <a:gd name="connsiteY6" fmla="*/ 242371 h 1454226"/>
              <a:gd name="connsiteX7" fmla="*/ 1156772 w 1156772"/>
              <a:gd name="connsiteY7" fmla="*/ 0 h 1454226"/>
              <a:gd name="connsiteX0" fmla="*/ 0 w 1156772"/>
              <a:gd name="connsiteY0" fmla="*/ 1454226 h 1454226"/>
              <a:gd name="connsiteX1" fmla="*/ 297455 w 1156772"/>
              <a:gd name="connsiteY1" fmla="*/ 1377110 h 1454226"/>
              <a:gd name="connsiteX2" fmla="*/ 264405 w 1156772"/>
              <a:gd name="connsiteY2" fmla="*/ 1123720 h 1454226"/>
              <a:gd name="connsiteX3" fmla="*/ 661011 w 1156772"/>
              <a:gd name="connsiteY3" fmla="*/ 914399 h 1454226"/>
              <a:gd name="connsiteX4" fmla="*/ 594911 w 1156772"/>
              <a:gd name="connsiteY4" fmla="*/ 638979 h 1454226"/>
              <a:gd name="connsiteX5" fmla="*/ 903384 w 1156772"/>
              <a:gd name="connsiteY5" fmla="*/ 528810 h 1454226"/>
              <a:gd name="connsiteX6" fmla="*/ 980502 w 1156772"/>
              <a:gd name="connsiteY6" fmla="*/ 242371 h 1454226"/>
              <a:gd name="connsiteX7" fmla="*/ 1156772 w 1156772"/>
              <a:gd name="connsiteY7" fmla="*/ 0 h 14542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56772" h="1454226">
                <a:moveTo>
                  <a:pt x="0" y="1454226"/>
                </a:moveTo>
                <a:lnTo>
                  <a:pt x="297455" y="1377110"/>
                </a:lnTo>
                <a:lnTo>
                  <a:pt x="264405" y="1123720"/>
                </a:lnTo>
                <a:lnTo>
                  <a:pt x="661011" y="914399"/>
                </a:lnTo>
                <a:lnTo>
                  <a:pt x="594911" y="638979"/>
                </a:lnTo>
                <a:lnTo>
                  <a:pt x="903384" y="528810"/>
                </a:lnTo>
                <a:lnTo>
                  <a:pt x="980502" y="242371"/>
                </a:lnTo>
                <a:lnTo>
                  <a:pt x="1156772" y="0"/>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4737253" y="2478795"/>
            <a:ext cx="2644048" cy="1476260"/>
          </a:xfrm>
          <a:custGeom>
            <a:avLst/>
            <a:gdLst>
              <a:gd name="connsiteX0" fmla="*/ 0 w 2247441"/>
              <a:gd name="connsiteY0" fmla="*/ 0 h 1112704"/>
              <a:gd name="connsiteX1" fmla="*/ 550843 w 2247441"/>
              <a:gd name="connsiteY1" fmla="*/ 110169 h 1112704"/>
              <a:gd name="connsiteX2" fmla="*/ 672029 w 2247441"/>
              <a:gd name="connsiteY2" fmla="*/ 517793 h 1112704"/>
              <a:gd name="connsiteX3" fmla="*/ 1355075 w 2247441"/>
              <a:gd name="connsiteY3" fmla="*/ 594911 h 1112704"/>
              <a:gd name="connsiteX4" fmla="*/ 1553378 w 2247441"/>
              <a:gd name="connsiteY4" fmla="*/ 947451 h 1112704"/>
              <a:gd name="connsiteX5" fmla="*/ 2005070 w 2247441"/>
              <a:gd name="connsiteY5" fmla="*/ 969485 h 1112704"/>
              <a:gd name="connsiteX6" fmla="*/ 2247441 w 2247441"/>
              <a:gd name="connsiteY6" fmla="*/ 1112704 h 111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47441" h="1112704">
                <a:moveTo>
                  <a:pt x="0" y="0"/>
                </a:moveTo>
                <a:lnTo>
                  <a:pt x="550843" y="110169"/>
                </a:lnTo>
                <a:lnTo>
                  <a:pt x="672029" y="517793"/>
                </a:lnTo>
                <a:lnTo>
                  <a:pt x="1355075" y="594911"/>
                </a:lnTo>
                <a:lnTo>
                  <a:pt x="1553378" y="947451"/>
                </a:lnTo>
                <a:lnTo>
                  <a:pt x="2005070" y="969485"/>
                </a:lnTo>
                <a:lnTo>
                  <a:pt x="2247441" y="1112704"/>
                </a:lnTo>
              </a:path>
            </a:pathLst>
          </a:custGeom>
          <a:noFill/>
          <a:ln w="88900">
            <a:solidFill>
              <a:srgbClr val="00B0F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p:cNvSpPr>
            <a:spLocks noGrp="1"/>
          </p:cNvSpPr>
          <p:nvPr>
            <p:ph type="dt" sz="half" idx="10"/>
          </p:nvPr>
        </p:nvSpPr>
        <p:spPr/>
        <p:txBody>
          <a:bodyPr/>
          <a:lstStyle/>
          <a:p>
            <a:r>
              <a:rPr lang="en-US" smtClean="0"/>
              <a:t>6/12/2014</a:t>
            </a:r>
            <a:endParaRPr lang="en-US" dirty="0"/>
          </a:p>
        </p:txBody>
      </p:sp>
      <p:sp>
        <p:nvSpPr>
          <p:cNvPr id="13" name="Slide Number Placeholder 12"/>
          <p:cNvSpPr>
            <a:spLocks noGrp="1"/>
          </p:cNvSpPr>
          <p:nvPr>
            <p:ph type="sldNum" sz="quarter" idx="12"/>
          </p:nvPr>
        </p:nvSpPr>
        <p:spPr/>
        <p:txBody>
          <a:bodyPr/>
          <a:lstStyle/>
          <a:p>
            <a:fld id="{1F7DF5D7-FF41-4BF6-8958-28DFF1DB182D}" type="slidenum">
              <a:rPr lang="en-US" smtClean="0"/>
              <a:pPr/>
              <a:t>84</a:t>
            </a:fld>
            <a:endParaRPr lang="en-US" dirty="0"/>
          </a:p>
        </p:txBody>
      </p:sp>
      <p:sp>
        <p:nvSpPr>
          <p:cNvPr id="14" name="Footer Placeholder 13"/>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1887472201"/>
      </p:ext>
    </p:extLst>
  </p:cSld>
  <p:clrMapOvr>
    <a:masterClrMapping/>
  </p:clrMapOvr>
  <mc:AlternateContent xmlns:mc="http://schemas.openxmlformats.org/markup-compatibility/2006" xmlns:p14="http://schemas.microsoft.com/office/powerpoint/2010/main">
    <mc:Choice Requires="p14">
      <p:transition spd="slow" p14:dur="2000" advTm="57842"/>
    </mc:Choice>
    <mc:Fallback xmlns:mv="urn:schemas-microsoft-com:mac:vml" xmlns="">
      <mp:transition xmlns:mp="http://schemas.microsoft.com/office/mac/powerpoint/2008/main" spd="slow" advTm="57842"/>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up)">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Statistics of MAXSAT Formulae</a:t>
            </a: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8512051"/>
              </p:ext>
            </p:extLst>
          </p:nvPr>
        </p:nvGraphicFramePr>
        <p:xfrm>
          <a:off x="2076480" y="1680060"/>
          <a:ext cx="4324319" cy="4175990"/>
        </p:xfrm>
        <a:graphic>
          <a:graphicData uri="http://schemas.openxmlformats.org/drawingml/2006/table">
            <a:tbl>
              <a:tblPr firstRow="1" bandRow="1">
                <a:tableStyleId>{5C22544A-7EE6-4342-B048-85BDC9FD1C3A}</a:tableStyleId>
              </a:tblPr>
              <a:tblGrid>
                <a:gridCol w="1768041"/>
                <a:gridCol w="1305052"/>
                <a:gridCol w="1251226"/>
              </a:tblGrid>
              <a:tr h="489797">
                <a:tc rowSpan="2">
                  <a:txBody>
                    <a:bodyPr/>
                    <a:lstStyle/>
                    <a:p>
                      <a:endParaRPr lang="en-US" sz="2000" dirty="0"/>
                    </a:p>
                  </a:txBody>
                  <a:tcPr/>
                </a:tc>
                <a:tc gridSpan="2">
                  <a:txBody>
                    <a:bodyPr/>
                    <a:lstStyle/>
                    <a:p>
                      <a:pPr algn="ctr"/>
                      <a:r>
                        <a:rPr lang="en-US" sz="2000" dirty="0" smtClean="0"/>
                        <a:t>pointer analysis</a:t>
                      </a:r>
                      <a:endParaRPr lang="en-US" sz="2000" dirty="0"/>
                    </a:p>
                  </a:txBody>
                  <a:tcPr/>
                </a:tc>
                <a:tc hMerge="1">
                  <a:txBody>
                    <a:bodyPr/>
                    <a:lstStyle/>
                    <a:p>
                      <a:pPr algn="ctr"/>
                      <a:endParaRPr lang="en-US" sz="2000" dirty="0"/>
                    </a:p>
                  </a:txBody>
                  <a:tcPr/>
                </a:tc>
              </a:tr>
              <a:tr h="452121">
                <a:tc vMerge="1">
                  <a:txBody>
                    <a:bodyPr/>
                    <a:lstStyle/>
                    <a:p>
                      <a:endParaRPr lang="en-US"/>
                    </a:p>
                  </a:txBody>
                  <a:tcPr/>
                </a:tc>
                <a:tc>
                  <a:txBody>
                    <a:bodyPr/>
                    <a:lstStyle/>
                    <a:p>
                      <a:pPr algn="ctr"/>
                      <a:r>
                        <a:rPr lang="en-US" sz="2000" b="1" dirty="0" smtClean="0"/>
                        <a:t>variables</a:t>
                      </a:r>
                      <a:endParaRPr lang="en-US" sz="2000" b="1" dirty="0"/>
                    </a:p>
                  </a:txBody>
                  <a:tcPr/>
                </a:tc>
                <a:tc>
                  <a:txBody>
                    <a:bodyPr/>
                    <a:lstStyle/>
                    <a:p>
                      <a:pPr algn="ctr"/>
                      <a:r>
                        <a:rPr lang="en-US" sz="2000" b="1" dirty="0" smtClean="0"/>
                        <a:t>clauses</a:t>
                      </a:r>
                      <a:endParaRPr lang="en-US" sz="2000" b="1" dirty="0"/>
                    </a:p>
                  </a:txBody>
                  <a:tcPr/>
                </a:tc>
              </a:tr>
              <a:tr h="404259">
                <a:tc>
                  <a:txBody>
                    <a:bodyPr/>
                    <a:lstStyle/>
                    <a:p>
                      <a:r>
                        <a:rPr lang="en-US" sz="2000" dirty="0" err="1" smtClean="0"/>
                        <a:t>toba</a:t>
                      </a:r>
                      <a:r>
                        <a:rPr lang="en-US" sz="2000" dirty="0" smtClean="0"/>
                        <a:t>-s</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1.5M</a:t>
                      </a:r>
                      <a:endParaRPr lang="en-US" sz="2000" dirty="0"/>
                    </a:p>
                  </a:txBody>
                  <a:tcPr/>
                </a:tc>
              </a:tr>
              <a:tr h="404259">
                <a:tc>
                  <a:txBody>
                    <a:bodyPr/>
                    <a:lstStyle/>
                    <a:p>
                      <a:r>
                        <a:rPr lang="en-US" sz="2000" dirty="0" err="1" smtClean="0"/>
                        <a:t>javasrc</a:t>
                      </a:r>
                      <a:r>
                        <a:rPr lang="en-US" sz="2000" dirty="0" smtClean="0"/>
                        <a:t>-p</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0.5M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0.9M</a:t>
                      </a:r>
                      <a:endParaRPr lang="en-US" sz="2000" dirty="0"/>
                    </a:p>
                  </a:txBody>
                  <a:tcPr/>
                </a:tc>
              </a:tr>
              <a:tr h="404259">
                <a:tc>
                  <a:txBody>
                    <a:bodyPr/>
                    <a:lstStyle/>
                    <a:p>
                      <a:r>
                        <a:rPr lang="en-US" sz="2000" dirty="0" err="1" smtClean="0"/>
                        <a:t>weblech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3.3M</a:t>
                      </a:r>
                      <a:endParaRPr lang="en-US" sz="2000" dirty="0"/>
                    </a:p>
                  </a:txBody>
                  <a:tcPr/>
                </a:tc>
              </a:tr>
              <a:tr h="404259">
                <a:tc>
                  <a:txBody>
                    <a:bodyPr/>
                    <a:lstStyle/>
                    <a:p>
                      <a:r>
                        <a:rPr lang="en-US" sz="2000" dirty="0" err="1" smtClean="0"/>
                        <a:t>hedc</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1.2M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2.7M</a:t>
                      </a:r>
                      <a:endParaRPr lang="en-US" sz="2000" dirty="0"/>
                    </a:p>
                  </a:txBody>
                  <a:tcPr/>
                </a:tc>
              </a:tr>
              <a:tr h="404259">
                <a:tc>
                  <a:txBody>
                    <a:bodyPr/>
                    <a:lstStyle/>
                    <a:p>
                      <a:r>
                        <a:rPr lang="en-US" sz="2000" dirty="0" err="1" smtClean="0"/>
                        <a:t>antlr</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3.6M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6.9M</a:t>
                      </a:r>
                      <a:endParaRPr lang="en-US" sz="2000" dirty="0"/>
                    </a:p>
                  </a:txBody>
                  <a:tcPr/>
                </a:tc>
              </a:tr>
              <a:tr h="404259">
                <a:tc>
                  <a:txBody>
                    <a:bodyPr/>
                    <a:lstStyle/>
                    <a:p>
                      <a:r>
                        <a:rPr lang="en-US" sz="2000" dirty="0" err="1" smtClean="0"/>
                        <a:t>luindex</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2.4M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5.6M</a:t>
                      </a:r>
                      <a:endParaRPr lang="en-US" sz="2000" dirty="0"/>
                    </a:p>
                  </a:txBody>
                  <a:tcPr/>
                </a:tc>
              </a:tr>
              <a:tr h="404259">
                <a:tc>
                  <a:txBody>
                    <a:bodyPr/>
                    <a:lstStyle/>
                    <a:p>
                      <a:r>
                        <a:rPr lang="en-US" sz="2000" dirty="0" err="1" smtClean="0"/>
                        <a:t>lusearch</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2.1M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5M</a:t>
                      </a:r>
                      <a:endParaRPr lang="en-US" sz="2000" dirty="0"/>
                    </a:p>
                  </a:txBody>
                  <a:tcPr/>
                </a:tc>
              </a:tr>
              <a:tr h="404259">
                <a:tc>
                  <a:txBody>
                    <a:bodyPr/>
                    <a:lstStyle/>
                    <a:p>
                      <a:r>
                        <a:rPr lang="en-US" sz="2000" dirty="0" err="1" smtClean="0"/>
                        <a:t>schroeder</a:t>
                      </a:r>
                      <a:r>
                        <a:rPr lang="en-US" sz="2000" dirty="0" smtClean="0"/>
                        <a:t>-m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6.7M</a:t>
                      </a:r>
                      <a:endParaRPr lang="en-US" sz="2000" dirty="0"/>
                    </a:p>
                  </a:txBody>
                  <a:tcPr/>
                </a:tc>
                <a:tc>
                  <a:txBody>
                    <a:bodyPr/>
                    <a:lstStyle/>
                    <a:p>
                      <a:pPr algn="ctr"/>
                      <a:r>
                        <a:rPr kumimoji="0" lang="en-US" sz="1800" b="0" i="0" u="none" strike="noStrike" kern="1200" baseline="0" dirty="0" smtClean="0">
                          <a:solidFill>
                            <a:schemeClr val="dk1"/>
                          </a:solidFill>
                          <a:latin typeface="+mn-lt"/>
                          <a:ea typeface="+mn-ea"/>
                          <a:cs typeface="+mn-cs"/>
                        </a:rPr>
                        <a:t>23.7M</a:t>
                      </a:r>
                      <a:endParaRPr lang="en-US" sz="2000" dirty="0"/>
                    </a:p>
                  </a:txBody>
                  <a:tcPr/>
                </a:tc>
              </a:tr>
            </a:tbl>
          </a:graphicData>
        </a:graphic>
      </p:graphicFrame>
      <p:sp>
        <p:nvSpPr>
          <p:cNvPr id="8" name="Date Placeholder 7"/>
          <p:cNvSpPr>
            <a:spLocks noGrp="1"/>
          </p:cNvSpPr>
          <p:nvPr>
            <p:ph type="dt" sz="half" idx="10"/>
          </p:nvPr>
        </p:nvSpPr>
        <p:spPr/>
        <p:txBody>
          <a:bodyPr/>
          <a:lstStyle/>
          <a:p>
            <a:r>
              <a:rPr lang="en-US" smtClean="0"/>
              <a:t>6/12/2014</a:t>
            </a:r>
            <a:endParaRPr lang="en-US" dirty="0"/>
          </a:p>
        </p:txBody>
      </p:sp>
      <p:sp>
        <p:nvSpPr>
          <p:cNvPr id="9" name="Slide Number Placeholder 8"/>
          <p:cNvSpPr>
            <a:spLocks noGrp="1"/>
          </p:cNvSpPr>
          <p:nvPr>
            <p:ph type="sldNum" sz="quarter" idx="12"/>
          </p:nvPr>
        </p:nvSpPr>
        <p:spPr/>
        <p:txBody>
          <a:bodyPr/>
          <a:lstStyle/>
          <a:p>
            <a:fld id="{1F7DF5D7-FF41-4BF6-8958-28DFF1DB182D}" type="slidenum">
              <a:rPr lang="en-US" smtClean="0"/>
              <a:pPr/>
              <a:t>85</a:t>
            </a:fld>
            <a:endParaRPr lang="en-US" dirty="0"/>
          </a:p>
        </p:txBody>
      </p:sp>
      <p:sp>
        <p:nvSpPr>
          <p:cNvPr id="10" name="Footer Placeholder 9"/>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4033568399"/>
      </p:ext>
    </p:extLst>
  </p:cSld>
  <p:clrMapOvr>
    <a:masterClrMapping/>
  </p:clrMapOvr>
  <mc:AlternateContent xmlns:mc="http://schemas.openxmlformats.org/markup-compatibility/2006" xmlns:p14="http://schemas.microsoft.com/office/powerpoint/2010/main">
    <mc:Choice Requires="p14">
      <p:transition spd="slow" p14:dur="2000" advTm="20293"/>
    </mc:Choice>
    <mc:Fallback xmlns:mv="urn:schemas-microsoft-com:mac:vml" xmlns="">
      <mp:transition xmlns:mp="http://schemas.microsoft.com/office/mac/powerpoint/2008/main" spd="slow" advTm="20293"/>
    </mc:Fallback>
  </mc:AlternateContent>
  <p:timing>
    <p:tnLst>
      <p:par>
        <p:cTn xmlns:p14="http://schemas.microsoft.com/office/powerpoint/2010/mai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10" name="Left Arrow 9"/>
          <p:cNvSpPr/>
          <p:nvPr/>
        </p:nvSpPr>
        <p:spPr>
          <a:xfrm>
            <a:off x="3797433" y="2320567"/>
            <a:ext cx="2304704" cy="3275316"/>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Abstraction</a:t>
            </a:r>
            <a:endParaRPr lang="en-US" b="1" dirty="0"/>
          </a:p>
        </p:txBody>
      </p:sp>
      <p:sp>
        <p:nvSpPr>
          <p:cNvPr id="9" name="Rectangle 8"/>
          <p:cNvSpPr/>
          <p:nvPr/>
        </p:nvSpPr>
        <p:spPr>
          <a:xfrm>
            <a:off x="199549" y="2038949"/>
            <a:ext cx="3506691" cy="3838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smtClean="0">
                <a:solidFill>
                  <a:schemeClr val="tx1"/>
                </a:solidFill>
              </a:rPr>
              <a:t>Datalog</a:t>
            </a:r>
            <a:endParaRPr lang="en-US" sz="2400" b="1" dirty="0">
              <a:solidFill>
                <a:schemeClr val="tx1"/>
              </a:solidFill>
            </a:endParaRPr>
          </a:p>
        </p:txBody>
      </p:sp>
      <p:sp>
        <p:nvSpPr>
          <p:cNvPr id="11" name="Rectangle 10"/>
          <p:cNvSpPr/>
          <p:nvPr/>
        </p:nvSpPr>
        <p:spPr>
          <a:xfrm>
            <a:off x="6263161" y="2038949"/>
            <a:ext cx="2658301" cy="3965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MAXSAT</a:t>
            </a:r>
            <a:endParaRPr lang="en-US" sz="2400" b="1" dirty="0">
              <a:solidFill>
                <a:schemeClr val="tx1"/>
              </a:solidFill>
            </a:endParaRPr>
          </a:p>
        </p:txBody>
      </p:sp>
      <p:sp>
        <p:nvSpPr>
          <p:cNvPr id="12" name="Date Placeholder 11"/>
          <p:cNvSpPr>
            <a:spLocks noGrp="1"/>
          </p:cNvSpPr>
          <p:nvPr>
            <p:ph type="dt" sz="half" idx="10"/>
          </p:nvPr>
        </p:nvSpPr>
        <p:spPr/>
        <p:txBody>
          <a:bodyPr/>
          <a:lstStyle/>
          <a:p>
            <a:r>
              <a:rPr lang="en-US" smtClean="0"/>
              <a:t>6/12/2014</a:t>
            </a:r>
            <a:endParaRPr lang="en-US" dirty="0"/>
          </a:p>
        </p:txBody>
      </p:sp>
      <p:sp>
        <p:nvSpPr>
          <p:cNvPr id="13" name="Slide Number Placeholder 12"/>
          <p:cNvSpPr>
            <a:spLocks noGrp="1"/>
          </p:cNvSpPr>
          <p:nvPr>
            <p:ph type="sldNum" sz="quarter" idx="12"/>
          </p:nvPr>
        </p:nvSpPr>
        <p:spPr/>
        <p:txBody>
          <a:bodyPr/>
          <a:lstStyle/>
          <a:p>
            <a:fld id="{1F7DF5D7-FF41-4BF6-8958-28DFF1DB182D}" type="slidenum">
              <a:rPr lang="en-US" smtClean="0"/>
              <a:pPr/>
              <a:t>86</a:t>
            </a:fld>
            <a:endParaRPr lang="en-US" dirty="0"/>
          </a:p>
        </p:txBody>
      </p:sp>
      <p:sp>
        <p:nvSpPr>
          <p:cNvPr id="14" name="Footer Placeholder 13"/>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911673653"/>
      </p:ext>
    </p:extLst>
  </p:cSld>
  <p:clrMapOvr>
    <a:masterClrMapping/>
  </p:clrMapOvr>
  <p:timing>
    <p:tnLst>
      <p:par>
        <p:cTn xmlns:p14="http://schemas.microsoft.com/office/powerpoint/2010/mai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Conclusion</a:t>
            </a:r>
            <a:endParaRPr lang="en-US" dirty="0"/>
          </a:p>
        </p:txBody>
      </p:sp>
      <p:sp>
        <p:nvSpPr>
          <p:cNvPr id="7" name="Rectangle 6"/>
          <p:cNvSpPr/>
          <p:nvPr/>
        </p:nvSpPr>
        <p:spPr>
          <a:xfrm>
            <a:off x="199549" y="2038949"/>
            <a:ext cx="3506691" cy="38385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err="1" smtClean="0">
                <a:solidFill>
                  <a:schemeClr val="tx1"/>
                </a:solidFill>
              </a:rPr>
              <a:t>Datalog</a:t>
            </a:r>
            <a:endParaRPr lang="en-US" sz="2400" b="1" dirty="0">
              <a:solidFill>
                <a:schemeClr val="tx1"/>
              </a:solidFill>
            </a:endParaRPr>
          </a:p>
        </p:txBody>
      </p:sp>
      <p:sp>
        <p:nvSpPr>
          <p:cNvPr id="2" name="Rounded Rectangle 1"/>
          <p:cNvSpPr/>
          <p:nvPr/>
        </p:nvSpPr>
        <p:spPr>
          <a:xfrm>
            <a:off x="447163" y="2686929"/>
            <a:ext cx="2979744" cy="54864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Soundness</a:t>
            </a:r>
            <a:endParaRPr lang="en-US" sz="2000" b="1" dirty="0"/>
          </a:p>
        </p:txBody>
      </p:sp>
      <p:sp>
        <p:nvSpPr>
          <p:cNvPr id="14" name="Rounded Rectangle 13"/>
          <p:cNvSpPr/>
          <p:nvPr/>
        </p:nvSpPr>
        <p:spPr>
          <a:xfrm>
            <a:off x="406878" y="3796879"/>
            <a:ext cx="3018111" cy="187240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2000" b="1" dirty="0" smtClean="0"/>
              <a:t>Tradeoffs</a:t>
            </a:r>
            <a:endParaRPr lang="en-US" sz="2000" b="1" dirty="0"/>
          </a:p>
        </p:txBody>
      </p:sp>
      <p:sp>
        <p:nvSpPr>
          <p:cNvPr id="9" name="Rectangle 8"/>
          <p:cNvSpPr/>
          <p:nvPr/>
        </p:nvSpPr>
        <p:spPr>
          <a:xfrm>
            <a:off x="6263161" y="2038949"/>
            <a:ext cx="2658301" cy="39651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400" b="1" dirty="0" smtClean="0">
                <a:solidFill>
                  <a:schemeClr val="tx1"/>
                </a:solidFill>
              </a:rPr>
              <a:t>MAXSAT</a:t>
            </a:r>
            <a:endParaRPr lang="en-US" sz="2400" b="1" dirty="0">
              <a:solidFill>
                <a:schemeClr val="tx1"/>
              </a:solidFill>
            </a:endParaRPr>
          </a:p>
        </p:txBody>
      </p:sp>
      <p:sp>
        <p:nvSpPr>
          <p:cNvPr id="11" name="Rounded Rectangle 10"/>
          <p:cNvSpPr/>
          <p:nvPr/>
        </p:nvSpPr>
        <p:spPr>
          <a:xfrm>
            <a:off x="6410625" y="2686929"/>
            <a:ext cx="2363372" cy="54864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Hard Constraints</a:t>
            </a:r>
            <a:endParaRPr lang="en-US" sz="2000" b="1" dirty="0"/>
          </a:p>
        </p:txBody>
      </p:sp>
      <p:sp>
        <p:nvSpPr>
          <p:cNvPr id="15" name="Rounded Rectangle 14"/>
          <p:cNvSpPr/>
          <p:nvPr/>
        </p:nvSpPr>
        <p:spPr>
          <a:xfrm>
            <a:off x="6434379" y="4357144"/>
            <a:ext cx="2363372" cy="548640"/>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Soft Constraints</a:t>
            </a:r>
            <a:endParaRPr lang="en-US" sz="2000" b="1" dirty="0"/>
          </a:p>
        </p:txBody>
      </p:sp>
      <p:sp>
        <p:nvSpPr>
          <p:cNvPr id="16" name="Left Arrow 15"/>
          <p:cNvSpPr/>
          <p:nvPr/>
        </p:nvSpPr>
        <p:spPr>
          <a:xfrm>
            <a:off x="3469959" y="4455344"/>
            <a:ext cx="2862072" cy="352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443766" y="4264681"/>
            <a:ext cx="2911819" cy="4504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Precise vs. Scalable</a:t>
            </a:r>
            <a:endParaRPr lang="en-US" sz="2000" b="1" dirty="0"/>
          </a:p>
        </p:txBody>
      </p:sp>
      <p:sp>
        <p:nvSpPr>
          <p:cNvPr id="18" name="Rounded Rectangle 17"/>
          <p:cNvSpPr/>
          <p:nvPr/>
        </p:nvSpPr>
        <p:spPr>
          <a:xfrm>
            <a:off x="444837" y="4840911"/>
            <a:ext cx="2933233" cy="450439"/>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2000" b="1" dirty="0" smtClean="0"/>
              <a:t>Sound vs. Complete </a:t>
            </a:r>
            <a:endParaRPr lang="en-US" sz="2000" b="1" dirty="0"/>
          </a:p>
        </p:txBody>
      </p:sp>
      <p:sp>
        <p:nvSpPr>
          <p:cNvPr id="19" name="TextBox 18"/>
          <p:cNvSpPr txBox="1"/>
          <p:nvPr/>
        </p:nvSpPr>
        <p:spPr>
          <a:xfrm>
            <a:off x="907364" y="5242250"/>
            <a:ext cx="2011680" cy="400110"/>
          </a:xfrm>
          <a:prstGeom prst="rect">
            <a:avLst/>
          </a:prstGeom>
          <a:noFill/>
        </p:spPr>
        <p:txBody>
          <a:bodyPr wrap="square" rtlCol="0">
            <a:spAutoFit/>
          </a:bodyPr>
          <a:lstStyle/>
          <a:p>
            <a:pPr algn="ctr"/>
            <a:r>
              <a:rPr lang="en-US" sz="2000" b="1" dirty="0" smtClean="0">
                <a:solidFill>
                  <a:schemeClr val="bg1"/>
                </a:solidFill>
              </a:rPr>
              <a:t>…</a:t>
            </a:r>
            <a:endParaRPr lang="en-US" sz="2000" b="1" dirty="0">
              <a:solidFill>
                <a:schemeClr val="bg1"/>
              </a:solidFill>
            </a:endParaRPr>
          </a:p>
        </p:txBody>
      </p:sp>
      <p:sp>
        <p:nvSpPr>
          <p:cNvPr id="12" name="TextBox 11"/>
          <p:cNvSpPr txBox="1"/>
          <p:nvPr/>
        </p:nvSpPr>
        <p:spPr>
          <a:xfrm>
            <a:off x="3887438" y="2423979"/>
            <a:ext cx="2617279" cy="369332"/>
          </a:xfrm>
          <a:prstGeom prst="rect">
            <a:avLst/>
          </a:prstGeom>
          <a:noFill/>
        </p:spPr>
        <p:txBody>
          <a:bodyPr wrap="square" rtlCol="0">
            <a:spAutoFit/>
          </a:bodyPr>
          <a:lstStyle/>
          <a:p>
            <a:r>
              <a:rPr lang="en-US" dirty="0" smtClean="0"/>
              <a:t>A(x, y):- B(x, z), C(z, y)</a:t>
            </a:r>
            <a:endParaRPr lang="en-US" dirty="0"/>
          </a:p>
        </p:txBody>
      </p:sp>
      <mc:AlternateContent xmlns:mc="http://schemas.openxmlformats.org/markup-compatibility/2006" xmlns:a14="http://schemas.microsoft.com/office/drawing/2010/main">
        <mc:Choice Requires="a14">
          <p:sp>
            <p:nvSpPr>
              <p:cNvPr id="13" name="TextBox 12"/>
              <p:cNvSpPr txBox="1"/>
              <p:nvPr/>
            </p:nvSpPr>
            <p:spPr>
              <a:xfrm>
                <a:off x="3547077" y="3176298"/>
                <a:ext cx="2887302" cy="338554"/>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a:rPr lang="en-US" sz="1600" b="0" i="1" smtClean="0">
                          <a:latin typeface="Cambria Math" panose="02040503050406030204" pitchFamily="18" charset="0"/>
                        </a:rPr>
                        <m:t>𝐴</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𝑦</m:t>
                          </m:r>
                        </m:e>
                      </m:d>
                      <m:r>
                        <a:rPr lang="en-US" sz="1600" b="0" i="1" smtClean="0">
                          <a:latin typeface="Cambria Math" panose="02040503050406030204" pitchFamily="18" charset="0"/>
                        </a:rPr>
                        <m:t>∨¬</m:t>
                      </m:r>
                      <m:r>
                        <a:rPr lang="en-US" sz="1600" b="0" i="1" smtClean="0">
                          <a:latin typeface="Cambria Math" panose="02040503050406030204" pitchFamily="18" charset="0"/>
                        </a:rPr>
                        <m:t>𝐵</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𝑥</m:t>
                          </m:r>
                          <m:r>
                            <a:rPr lang="en-US" sz="1600" b="0" i="1" smtClean="0">
                              <a:latin typeface="Cambria Math" panose="02040503050406030204" pitchFamily="18" charset="0"/>
                            </a:rPr>
                            <m:t>, </m:t>
                          </m:r>
                          <m:r>
                            <a:rPr lang="en-US" sz="1600" b="0" i="1" smtClean="0">
                              <a:latin typeface="Cambria Math" panose="02040503050406030204" pitchFamily="18" charset="0"/>
                            </a:rPr>
                            <m:t>𝑧</m:t>
                          </m:r>
                        </m:e>
                      </m:d>
                      <m:r>
                        <a:rPr lang="en-US" sz="1600" b="0" i="1" smtClean="0">
                          <a:latin typeface="Cambria Math" panose="02040503050406030204" pitchFamily="18" charset="0"/>
                        </a:rPr>
                        <m:t>∨</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𝑧</m:t>
                      </m:r>
                      <m:r>
                        <a:rPr lang="en-US" sz="1600" b="0" i="1" smtClean="0">
                          <a:latin typeface="Cambria Math" panose="02040503050406030204" pitchFamily="18" charset="0"/>
                        </a:rPr>
                        <m:t>, </m:t>
                      </m:r>
                      <m:r>
                        <a:rPr lang="en-US" sz="1600" b="0" i="1" smtClean="0">
                          <a:latin typeface="Cambria Math" panose="02040503050406030204" pitchFamily="18" charset="0"/>
                        </a:rPr>
                        <m:t>𝑦</m:t>
                      </m:r>
                      <m:r>
                        <a:rPr lang="en-US" sz="1600" b="0" i="1" smtClean="0">
                          <a:latin typeface="Cambria Math" panose="02040503050406030204" pitchFamily="18" charset="0"/>
                        </a:rPr>
                        <m:t>)</m:t>
                      </m:r>
                    </m:oMath>
                  </m:oMathPara>
                </a14:m>
                <a:endParaRPr lang="en-US" sz="1600" dirty="0"/>
              </a:p>
            </p:txBody>
          </p:sp>
        </mc:Choice>
        <mc:Fallback xmlns:mv="urn:schemas-microsoft-com:mac:vml" xmlns="">
          <p:sp>
            <p:nvSpPr>
              <p:cNvPr id="13" name="TextBox 12"/>
              <p:cNvSpPr txBox="1">
                <a:spLocks noRot="1" noChangeAspect="1" noMove="1" noResize="1" noEditPoints="1" noAdjustHandles="1" noChangeArrowheads="1" noChangeShapeType="1" noTextEdit="1"/>
              </p:cNvSpPr>
              <p:nvPr/>
            </p:nvSpPr>
            <p:spPr>
              <a:xfrm>
                <a:off x="3547077" y="3176298"/>
                <a:ext cx="2887302" cy="338554"/>
              </a:xfrm>
              <a:prstGeom prst="rect">
                <a:avLst/>
              </a:prstGeom>
              <a:blipFill rotWithShape="0">
                <a:blip r:embed="rId3"/>
                <a:stretch>
                  <a:fillRect b="-8929"/>
                </a:stretch>
              </a:blipFill>
            </p:spPr>
            <p:txBody>
              <a:bodyPr/>
              <a:lstStyle/>
              <a:p>
                <a:r>
                  <a:rPr lang="en-US">
                    <a:noFill/>
                  </a:rPr>
                  <a:t> </a:t>
                </a:r>
              </a:p>
            </p:txBody>
          </p:sp>
        </mc:Fallback>
      </mc:AlternateContent>
      <p:sp>
        <p:nvSpPr>
          <p:cNvPr id="8" name="Left Arrow 7"/>
          <p:cNvSpPr/>
          <p:nvPr/>
        </p:nvSpPr>
        <p:spPr>
          <a:xfrm>
            <a:off x="3469958" y="2824088"/>
            <a:ext cx="2862072" cy="352239"/>
          </a:xfrm>
          <a:prstGeom prst="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aphicFrame>
        <p:nvGraphicFramePr>
          <p:cNvPr id="22" name="Table 21"/>
          <p:cNvGraphicFramePr>
            <a:graphicFrameLocks noGrp="1"/>
          </p:cNvGraphicFramePr>
          <p:nvPr>
            <p:extLst>
              <p:ext uri="{D42A27DB-BD31-4B8C-83A1-F6EECF244321}">
                <p14:modId xmlns:p14="http://schemas.microsoft.com/office/powerpoint/2010/main" val="2196673917"/>
              </p:ext>
            </p:extLst>
          </p:nvPr>
        </p:nvGraphicFramePr>
        <p:xfrm>
          <a:off x="3964555" y="4076258"/>
          <a:ext cx="1907435" cy="376845"/>
        </p:xfrm>
        <a:graphic>
          <a:graphicData uri="http://schemas.openxmlformats.org/drawingml/2006/table">
            <a:tbl>
              <a:tblPr/>
              <a:tblGrid>
                <a:gridCol w="381487"/>
                <a:gridCol w="381487"/>
                <a:gridCol w="381487"/>
                <a:gridCol w="381487"/>
                <a:gridCol w="381487"/>
              </a:tblGrid>
              <a:tr h="376845">
                <a:tc>
                  <a:txBody>
                    <a:bodyPr/>
                    <a:lstStyle/>
                    <a:p>
                      <a:pPr algn="ctr"/>
                      <a:r>
                        <a:rPr lang="en-US" sz="1800" dirty="0" smtClean="0"/>
                        <a:t>1</a:t>
                      </a:r>
                      <a:endParaRPr lang="en-US" sz="1800" dirty="0"/>
                    </a:p>
                  </a:txBody>
                  <a:tcPr>
                    <a:lnL w="38100" cmpd="sng">
                      <a:solidFill>
                        <a:schemeClr val="tx1"/>
                      </a:solidFill>
                      <a:prstDash val="solid"/>
                    </a:lnL>
                    <a:lnR w="38100" cmpd="sng">
                      <a:solidFill>
                        <a:schemeClr val="tx1"/>
                      </a:solidFill>
                      <a:prstDash val="solid"/>
                    </a:lnR>
                    <a:lnT w="38100" cmpd="sng">
                      <a:solidFill>
                        <a:schemeClr val="tx1"/>
                      </a:solidFill>
                      <a:prstDash val="solid"/>
                    </a:lnT>
                    <a:lnB w="38100" cmpd="sng">
                      <a:solidFill>
                        <a:schemeClr val="tx1"/>
                      </a:solidFill>
                      <a:prstDash val="solid"/>
                    </a:lnB>
                  </a:tcPr>
                </a:tc>
                <a:tc>
                  <a:txBody>
                    <a:bodyPr/>
                    <a:lstStyle/>
                    <a:p>
                      <a:pPr algn="ctr"/>
                      <a:r>
                        <a:rPr lang="en-US" sz="1800" dirty="0" smtClean="0"/>
                        <a:t>0</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1</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1</a:t>
                      </a:r>
                      <a:endParaRPr lang="en-US" sz="18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mpd="sng">
                      <a:solidFill>
                        <a:schemeClr val="tx1"/>
                      </a:solidFill>
                      <a:prstDash val="solid"/>
                    </a:lnT>
                    <a:lnB w="38100" cmpd="sng">
                      <a:solidFill>
                        <a:schemeClr val="tx1"/>
                      </a:solidFill>
                      <a:prstDash val="solid"/>
                    </a:lnB>
                  </a:tcPr>
                </a:tc>
                <a:tc>
                  <a:txBody>
                    <a:bodyPr/>
                    <a:lstStyle/>
                    <a:p>
                      <a:pPr algn="ctr"/>
                      <a:r>
                        <a:rPr lang="en-US" sz="1800" dirty="0" smtClean="0"/>
                        <a:t>0</a:t>
                      </a:r>
                      <a:endParaRPr lang="en-US" sz="1800" dirty="0"/>
                    </a:p>
                  </a:txBody>
                  <a:tcPr>
                    <a:lnL w="38100" cap="flat" cmpd="sng" algn="ctr">
                      <a:solidFill>
                        <a:schemeClr val="tx1"/>
                      </a:solidFill>
                      <a:prstDash val="solid"/>
                      <a:round/>
                      <a:headEnd type="none" w="med" len="med"/>
                      <a:tailEnd type="none" w="med" len="med"/>
                    </a:lnL>
                    <a:lnR w="38100" cmpd="sng">
                      <a:solidFill>
                        <a:schemeClr val="tx1"/>
                      </a:solidFill>
                      <a:prstDash val="solid"/>
                    </a:lnR>
                    <a:lnT w="38100" cmpd="sng">
                      <a:solidFill>
                        <a:schemeClr val="tx1"/>
                      </a:solidFill>
                      <a:prstDash val="solid"/>
                    </a:lnT>
                    <a:lnB w="38100" cmpd="sng">
                      <a:solidFill>
                        <a:schemeClr val="tx1"/>
                      </a:solidFill>
                      <a:prstDash val="solid"/>
                    </a:lnB>
                  </a:tcPr>
                </a:tc>
              </a:tr>
            </a:tbl>
          </a:graphicData>
        </a:graphic>
      </p:graphicFrame>
      <mc:AlternateContent xmlns:mc="http://schemas.openxmlformats.org/markup-compatibility/2006" xmlns:a14="http://schemas.microsoft.com/office/drawing/2010/main">
        <mc:Choice Requires="a14">
          <p:sp>
            <p:nvSpPr>
              <p:cNvPr id="23" name="TextBox 22"/>
              <p:cNvSpPr txBox="1"/>
              <p:nvPr/>
            </p:nvSpPr>
            <p:spPr>
              <a:xfrm>
                <a:off x="3955055" y="4818877"/>
                <a:ext cx="1916935" cy="369332"/>
              </a:xfrm>
              <a:prstGeom prst="rect">
                <a:avLst/>
              </a:prstGeom>
              <a:noFill/>
            </p:spPr>
            <p:txBody>
              <a:bodyPr wrap="square" rtlCol="0">
                <a:spAutoFit/>
              </a:bodyPr>
              <a:lstStyle/>
              <a:p>
                <a14:m>
                  <m:oMathPara xmlns:m="http://schemas.openxmlformats.org/officeDocument/2006/math" xmlns="" xmlns:mv="urn:schemas-microsoft-com:mac:vml">
                    <m:oMathParaPr>
                      <m:jc m:val="centerGroup"/>
                    </m:oMathParaPr>
                    <m:oMath xmlns:m="http://schemas.openxmlformats.org/officeDocument/2006/math">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oMath>
                  </m:oMathPara>
                </a14:m>
                <a:endParaRPr lang="en-US" dirty="0"/>
              </a:p>
            </p:txBody>
          </p:sp>
        </mc:Choice>
        <mc:Fallback xmlns:mv="urn:schemas-microsoft-com:mac:vml" xmlns="">
          <p:sp>
            <p:nvSpPr>
              <p:cNvPr id="23" name="TextBox 22"/>
              <p:cNvSpPr txBox="1">
                <a:spLocks noRot="1" noChangeAspect="1" noMove="1" noResize="1" noEditPoints="1" noAdjustHandles="1" noChangeArrowheads="1" noChangeShapeType="1" noTextEdit="1"/>
              </p:cNvSpPr>
              <p:nvPr/>
            </p:nvSpPr>
            <p:spPr>
              <a:xfrm>
                <a:off x="3955055" y="4818877"/>
                <a:ext cx="1916935" cy="369332"/>
              </a:xfrm>
              <a:prstGeom prst="rect">
                <a:avLst/>
              </a:prstGeom>
              <a:blipFill rotWithShape="0">
                <a:blip r:embed="rId4"/>
                <a:stretch>
                  <a:fillRect r="-955" b="-13115"/>
                </a:stretch>
              </a:blipFill>
            </p:spPr>
            <p:txBody>
              <a:bodyPr/>
              <a:lstStyle/>
              <a:p>
                <a:r>
                  <a:rPr lang="en-US">
                    <a:noFill/>
                  </a:rPr>
                  <a:t> </a:t>
                </a:r>
              </a:p>
            </p:txBody>
          </p:sp>
        </mc:Fallback>
      </mc:AlternateContent>
      <p:sp>
        <p:nvSpPr>
          <p:cNvPr id="21" name="Date Placeholder 20"/>
          <p:cNvSpPr>
            <a:spLocks noGrp="1"/>
          </p:cNvSpPr>
          <p:nvPr>
            <p:ph type="dt" sz="half" idx="10"/>
          </p:nvPr>
        </p:nvSpPr>
        <p:spPr/>
        <p:txBody>
          <a:bodyPr/>
          <a:lstStyle/>
          <a:p>
            <a:r>
              <a:rPr lang="en-US" smtClean="0"/>
              <a:t>6/12/2014</a:t>
            </a:r>
            <a:endParaRPr lang="en-US" dirty="0"/>
          </a:p>
        </p:txBody>
      </p:sp>
      <p:sp>
        <p:nvSpPr>
          <p:cNvPr id="24" name="Slide Number Placeholder 23"/>
          <p:cNvSpPr>
            <a:spLocks noGrp="1"/>
          </p:cNvSpPr>
          <p:nvPr>
            <p:ph type="sldNum" sz="quarter" idx="12"/>
          </p:nvPr>
        </p:nvSpPr>
        <p:spPr/>
        <p:txBody>
          <a:bodyPr/>
          <a:lstStyle/>
          <a:p>
            <a:fld id="{1F7DF5D7-FF41-4BF6-8958-28DFF1DB182D}" type="slidenum">
              <a:rPr lang="en-US" smtClean="0"/>
              <a:pPr/>
              <a:t>87</a:t>
            </a:fld>
            <a:endParaRPr lang="en-US" dirty="0"/>
          </a:p>
        </p:txBody>
      </p:sp>
      <p:sp>
        <p:nvSpPr>
          <p:cNvPr id="25" name="Footer Placeholder 24"/>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1707003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500"/>
                                  </p:stCondLst>
                                  <p:childTnLst>
                                    <p:set>
                                      <p:cBhvr>
                                        <p:cTn id="3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P spid="11" grpId="0" animBg="1"/>
      <p:bldP spid="15" grpId="0" animBg="1"/>
      <p:bldP spid="16" grpId="0" animBg="1"/>
      <p:bldP spid="17" grpId="0" animBg="1"/>
      <p:bldP spid="18" grpId="0" animBg="1"/>
      <p:bldP spid="19" grpId="0"/>
      <p:bldP spid="12" grpId="0"/>
      <p:bldP spid="13" grpId="0" animBg="1"/>
      <p:bldP spid="8" grpId="0" animBg="1"/>
      <p:bldP spid="23"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Future Directions</a:t>
            </a:r>
            <a:endParaRPr lang="en-US" dirty="0"/>
          </a:p>
        </p:txBody>
      </p:sp>
      <p:grpSp>
        <p:nvGrpSpPr>
          <p:cNvPr id="14" name="Group 13"/>
          <p:cNvGrpSpPr/>
          <p:nvPr/>
        </p:nvGrpSpPr>
        <p:grpSpPr>
          <a:xfrm>
            <a:off x="457200" y="1447860"/>
            <a:ext cx="4314950" cy="4233888"/>
            <a:chOff x="4672483" y="1465445"/>
            <a:chExt cx="4314950" cy="4233888"/>
          </a:xfrm>
        </p:grpSpPr>
        <mc:AlternateContent xmlns:mc="http://schemas.openxmlformats.org/markup-compatibility/2006" xmlns:a14="http://schemas.microsoft.com/office/drawing/2010/main">
          <mc:Choice Requires="a14">
            <p:sp>
              <p:nvSpPr>
                <p:cNvPr id="11" name="TextBox 10"/>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t>Hard constraints:</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mv="urn:schemas-microsoft-com:mac:vml" xmlns="">
            <p:sp>
              <p:nvSpPr>
                <p:cNvPr id="11" name="TextBox 10"/>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2"/>
                  <a:stretch>
                    <a:fillRect l="-1268" t="-1471" r="-986" b="-35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mv="urn:schemas-microsoft-com:mac:vml" xmlns="">
            <p:sp>
              <p:nvSpPr>
                <p:cNvPr id="13" name="TextBox 12"/>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3"/>
                  <a:stretch>
                    <a:fillRect l="-1268" t="-1471" b="-1471"/>
                  </a:stretch>
                </a:blipFill>
                <a:ln>
                  <a:solidFill>
                    <a:schemeClr val="tx1"/>
                  </a:solidFill>
                </a:ln>
              </p:spPr>
              <p:txBody>
                <a:bodyPr/>
                <a:lstStyle/>
                <a:p>
                  <a:r>
                    <a:rPr lang="en-US">
                      <a:noFill/>
                    </a:rPr>
                    <a:t> </a:t>
                  </a:r>
                </a:p>
              </p:txBody>
            </p:sp>
          </mc:Fallback>
        </mc:AlternateContent>
      </p:grpSp>
      <p:sp>
        <p:nvSpPr>
          <p:cNvPr id="15" name="TextBox 14"/>
          <p:cNvSpPr txBox="1"/>
          <p:nvPr/>
        </p:nvSpPr>
        <p:spPr>
          <a:xfrm>
            <a:off x="5517176" y="2935809"/>
            <a:ext cx="835269" cy="461665"/>
          </a:xfrm>
          <a:prstGeom prst="rect">
            <a:avLst/>
          </a:prstGeom>
          <a:noFill/>
          <a:ln w="19050">
            <a:solidFill>
              <a:schemeClr val="tx1"/>
            </a:solidFill>
          </a:ln>
        </p:spPr>
        <p:txBody>
          <a:bodyPr wrap="square" rtlCol="0">
            <a:spAutoFit/>
          </a:bodyPr>
          <a:lstStyle/>
          <a:p>
            <a:r>
              <a:rPr lang="en-US" sz="2400" b="1" dirty="0" smtClean="0"/>
              <a:t>Cost</a:t>
            </a:r>
            <a:endParaRPr lang="en-US" sz="2400" b="1" dirty="0"/>
          </a:p>
        </p:txBody>
      </p:sp>
      <p:sp>
        <p:nvSpPr>
          <p:cNvPr id="16" name="Rectangle 15"/>
          <p:cNvSpPr/>
          <p:nvPr/>
        </p:nvSpPr>
        <p:spPr>
          <a:xfrm>
            <a:off x="3429000" y="3989387"/>
            <a:ext cx="1046285" cy="1110151"/>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rot="19405853">
            <a:off x="4957823" y="3499555"/>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530095" y="3046552"/>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7129776" y="2763528"/>
            <a:ext cx="1816425" cy="806226"/>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rPr>
              <a:t>Optimum </a:t>
            </a:r>
          </a:p>
          <a:p>
            <a:pPr algn="ctr"/>
            <a:r>
              <a:rPr lang="en-US" sz="2400" b="1" dirty="0" smtClean="0">
                <a:solidFill>
                  <a:srgbClr val="00B050"/>
                </a:solidFill>
              </a:rPr>
              <a:t>Abstraction</a:t>
            </a:r>
            <a:endParaRPr lang="en-US" sz="2400" b="1" dirty="0">
              <a:solidFill>
                <a:srgbClr val="00B050"/>
              </a:solidFill>
            </a:endParaRPr>
          </a:p>
        </p:txBody>
      </p:sp>
      <p:pic>
        <p:nvPicPr>
          <p:cNvPr id="21" name="Picture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41260" y="4605533"/>
            <a:ext cx="987099" cy="987099"/>
          </a:xfrm>
          <a:prstGeom prst="rect">
            <a:avLst/>
          </a:prstGeom>
        </p:spPr>
      </p:pic>
      <p:sp>
        <p:nvSpPr>
          <p:cNvPr id="22" name="Right Arrow 21"/>
          <p:cNvSpPr/>
          <p:nvPr/>
        </p:nvSpPr>
        <p:spPr>
          <a:xfrm rot="1039327">
            <a:off x="4991865" y="4842963"/>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p:cNvSpPr/>
          <p:nvPr/>
        </p:nvSpPr>
        <p:spPr>
          <a:xfrm>
            <a:off x="6530095" y="4978993"/>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7006647" y="4695969"/>
            <a:ext cx="1998068" cy="806226"/>
          </a:xfrm>
          <a:prstGeom prst="roundRect">
            <a:avLst/>
          </a:prstGeom>
          <a:solidFill>
            <a:schemeClr val="bg1"/>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00B050"/>
                </a:solidFill>
              </a:rPr>
              <a:t>Early</a:t>
            </a:r>
          </a:p>
          <a:p>
            <a:pPr algn="ctr"/>
            <a:r>
              <a:rPr lang="en-US" sz="2400" b="1" dirty="0" smtClean="0">
                <a:solidFill>
                  <a:srgbClr val="00B050"/>
                </a:solidFill>
              </a:rPr>
              <a:t>Convergence</a:t>
            </a:r>
            <a:endParaRPr lang="en-US" sz="2400" b="1" dirty="0">
              <a:solidFill>
                <a:srgbClr val="00B050"/>
              </a:solidFill>
            </a:endParaRPr>
          </a:p>
        </p:txBody>
      </p:sp>
      <p:sp>
        <p:nvSpPr>
          <p:cNvPr id="18" name="Date Placeholder 17"/>
          <p:cNvSpPr>
            <a:spLocks noGrp="1"/>
          </p:cNvSpPr>
          <p:nvPr>
            <p:ph type="dt" sz="half" idx="10"/>
          </p:nvPr>
        </p:nvSpPr>
        <p:spPr/>
        <p:txBody>
          <a:bodyPr/>
          <a:lstStyle/>
          <a:p>
            <a:r>
              <a:rPr lang="en-US" smtClean="0"/>
              <a:t>6/12/2014</a:t>
            </a:r>
            <a:endParaRPr lang="en-US" dirty="0"/>
          </a:p>
        </p:txBody>
      </p:sp>
      <p:sp>
        <p:nvSpPr>
          <p:cNvPr id="25" name="Slide Number Placeholder 24"/>
          <p:cNvSpPr>
            <a:spLocks noGrp="1"/>
          </p:cNvSpPr>
          <p:nvPr>
            <p:ph type="sldNum" sz="quarter" idx="12"/>
          </p:nvPr>
        </p:nvSpPr>
        <p:spPr/>
        <p:txBody>
          <a:bodyPr/>
          <a:lstStyle/>
          <a:p>
            <a:fld id="{1F7DF5D7-FF41-4BF6-8958-28DFF1DB182D}" type="slidenum">
              <a:rPr lang="en-US" smtClean="0"/>
              <a:pPr/>
              <a:t>88</a:t>
            </a:fld>
            <a:endParaRPr lang="en-US" dirty="0"/>
          </a:p>
        </p:txBody>
      </p:sp>
      <p:sp>
        <p:nvSpPr>
          <p:cNvPr id="26" name="Footer Placeholder 25"/>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044146873"/>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animBg="1"/>
      <p:bldP spid="20" grpId="0" animBg="1"/>
      <p:bldP spid="22" grpId="0" animBg="1"/>
      <p:bldP spid="23" grpId="0" animBg="1"/>
      <p:bldP spid="24"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Future Directions</a:t>
            </a:r>
            <a:endParaRPr lang="en-US" dirty="0"/>
          </a:p>
        </p:txBody>
      </p:sp>
      <p:grpSp>
        <p:nvGrpSpPr>
          <p:cNvPr id="14" name="Group 13"/>
          <p:cNvGrpSpPr/>
          <p:nvPr/>
        </p:nvGrpSpPr>
        <p:grpSpPr>
          <a:xfrm>
            <a:off x="457200" y="1447860"/>
            <a:ext cx="4314950" cy="4233888"/>
            <a:chOff x="4672483" y="1465445"/>
            <a:chExt cx="4314950" cy="4233888"/>
          </a:xfrm>
        </p:grpSpPr>
        <mc:AlternateContent xmlns:mc="http://schemas.openxmlformats.org/markup-compatibility/2006" xmlns:a14="http://schemas.microsoft.com/office/drawing/2010/main">
          <mc:Choice Requires="a14">
            <p:sp>
              <p:nvSpPr>
                <p:cNvPr id="11" name="TextBox 10"/>
                <p:cNvSpPr txBox="1"/>
                <p:nvPr/>
              </p:nvSpPr>
              <p:spPr>
                <a:xfrm>
                  <a:off x="4672483" y="1465445"/>
                  <a:ext cx="4314950" cy="2062103"/>
                </a:xfrm>
                <a:prstGeom prst="rect">
                  <a:avLst/>
                </a:prstGeom>
                <a:noFill/>
                <a:ln>
                  <a:solidFill>
                    <a:schemeClr val="tx1"/>
                  </a:solidFill>
                </a:ln>
              </p:spPr>
              <p:txBody>
                <a:bodyPr wrap="square" rIns="91440" rtlCol="0">
                  <a:spAutoFit/>
                </a:bodyPr>
                <a:lstStyle/>
                <a:p>
                  <a:r>
                    <a:rPr lang="en-US" sz="2000" b="1" dirty="0" smtClean="0"/>
                    <a:t>Hard constraints:</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r>
                          <a:rPr lang="en-US" i="1" dirty="0">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endParaRPr lang="en-US" dirty="0"/>
                </a:p>
              </p:txBody>
            </p:sp>
          </mc:Choice>
          <mc:Fallback xmlns:mv="urn:schemas-microsoft-com:mac:vml" xmlns="">
            <p:sp>
              <p:nvSpPr>
                <p:cNvPr id="11" name="TextBox 10"/>
                <p:cNvSpPr txBox="1">
                  <a:spLocks noRot="1" noChangeAspect="1" noMove="1" noResize="1" noEditPoints="1" noAdjustHandles="1" noChangeArrowheads="1" noChangeShapeType="1" noTextEdit="1"/>
                </p:cNvSpPr>
                <p:nvPr/>
              </p:nvSpPr>
              <p:spPr>
                <a:xfrm>
                  <a:off x="4672483" y="1465445"/>
                  <a:ext cx="4314950" cy="2062103"/>
                </a:xfrm>
                <a:prstGeom prst="rect">
                  <a:avLst/>
                </a:prstGeom>
                <a:blipFill rotWithShape="0">
                  <a:blip r:embed="rId2"/>
                  <a:stretch>
                    <a:fillRect l="-1268" t="-1471" r="-986" b="-352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4672483" y="3637230"/>
                  <a:ext cx="4314950" cy="2062103"/>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0" i="1" dirty="0" smtClean="0">
                            <a:latin typeface="Cambria Math" panose="02040503050406030204" pitchFamily="18" charset="0"/>
                          </a:rPr>
                          <m:t> </m:t>
                        </m:r>
                        <m:r>
                          <a:rPr lang="en-US" b="1" i="0" dirty="0" smtClean="0">
                            <a:latin typeface="Cambria Math" panose="02040503050406030204" pitchFamily="18" charset="0"/>
                          </a:rPr>
                          <m:t>𝐰𝐞𝐢𝐠𝐡𝐭</m:t>
                        </m:r>
                        <m:r>
                          <a:rPr lang="en-US" b="1" i="0" dirty="0" smtClean="0">
                            <a:latin typeface="Cambria Math" panose="02040503050406030204" pitchFamily="18" charset="0"/>
                          </a:rPr>
                          <m:t> </m:t>
                        </m:r>
                        <m:r>
                          <a:rPr lang="en-US" b="1" i="0" dirty="0" smtClean="0">
                            <a:latin typeface="Cambria Math" panose="02040503050406030204" pitchFamily="18" charset="0"/>
                          </a:rPr>
                          <m:t>𝟏</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𝑐</m:t>
                                </m:r>
                              </m:e>
                              <m:sub>
                                <m:r>
                                  <a:rPr lang="en-US" b="0" i="1" dirty="0" smtClean="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d>
                          <m:dPr>
                            <m:ctrlPr>
                              <a:rPr lang="en-US" i="1" dirty="0">
                                <a:latin typeface="Cambria Math" panose="02040503050406030204" pitchFamily="18" charset="0"/>
                              </a:rPr>
                            </m:ctrlPr>
                          </m:dPr>
                          <m:e>
                            <m:r>
                              <a:rPr lang="en-US" b="0" i="1" dirty="0" smtClean="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i="0" dirty="0" smtClean="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m:t>
                            </m:r>
                            <m:r>
                              <a:rPr lang="en-US" b="0" i="1" dirty="0" smtClean="0">
                                <a:latin typeface="Cambria Math" panose="02040503050406030204" pitchFamily="18" charset="0"/>
                              </a:rPr>
                              <m:t>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smtClean="0">
                            <a:solidFill>
                              <a:schemeClr val="bg1"/>
                            </a:solidFill>
                            <a:latin typeface="Cambria Math" panose="02040503050406030204" pitchFamily="18" charset="0"/>
                          </a:rPr>
                          <m:t>∧</m:t>
                        </m:r>
                      </m:oMath>
                    </m:oMathPara>
                  </a14:m>
                  <a:endParaRPr lang="en-US" dirty="0"/>
                </a:p>
              </p:txBody>
            </p:sp>
          </mc:Choice>
          <mc:Fallback xmlns:mv="urn:schemas-microsoft-com:mac:vml" xmlns="">
            <p:sp>
              <p:nvSpPr>
                <p:cNvPr id="13" name="TextBox 12"/>
                <p:cNvSpPr txBox="1">
                  <a:spLocks noRot="1" noChangeAspect="1" noMove="1" noResize="1" noEditPoints="1" noAdjustHandles="1" noChangeArrowheads="1" noChangeShapeType="1" noTextEdit="1"/>
                </p:cNvSpPr>
                <p:nvPr/>
              </p:nvSpPr>
              <p:spPr>
                <a:xfrm>
                  <a:off x="4672483" y="3637230"/>
                  <a:ext cx="4314950" cy="2062103"/>
                </a:xfrm>
                <a:prstGeom prst="rect">
                  <a:avLst/>
                </a:prstGeom>
                <a:blipFill rotWithShape="0">
                  <a:blip r:embed="rId3"/>
                  <a:stretch>
                    <a:fillRect l="-1268" t="-1471" b="-1471"/>
                  </a:stretch>
                </a:blipFill>
                <a:ln>
                  <a:solidFill>
                    <a:schemeClr val="tx1"/>
                  </a:solidFill>
                </a:ln>
              </p:spPr>
              <p:txBody>
                <a:bodyPr/>
                <a:lstStyle/>
                <a:p>
                  <a:r>
                    <a:rPr lang="en-US">
                      <a:noFill/>
                    </a:rPr>
                    <a:t> </a:t>
                  </a:r>
                </a:p>
              </p:txBody>
            </p:sp>
          </mc:Fallback>
        </mc:AlternateContent>
      </p:grpSp>
      <p:sp>
        <p:nvSpPr>
          <p:cNvPr id="5" name="TextBox 4"/>
          <p:cNvSpPr txBox="1"/>
          <p:nvPr/>
        </p:nvSpPr>
        <p:spPr>
          <a:xfrm>
            <a:off x="5364100" y="2150490"/>
            <a:ext cx="3286891" cy="461665"/>
          </a:xfrm>
          <a:prstGeom prst="rect">
            <a:avLst/>
          </a:prstGeom>
          <a:noFill/>
        </p:spPr>
        <p:txBody>
          <a:bodyPr wrap="square" rtlCol="0">
            <a:spAutoFit/>
          </a:bodyPr>
          <a:lstStyle/>
          <a:p>
            <a:pPr algn="ctr"/>
            <a:r>
              <a:rPr lang="en-US" sz="2400" dirty="0" smtClean="0">
                <a:solidFill>
                  <a:srgbClr val="00B0F0"/>
                </a:solidFill>
              </a:rPr>
              <a:t>Precise</a:t>
            </a:r>
            <a:r>
              <a:rPr lang="en-US" sz="2400" dirty="0" smtClean="0"/>
              <a:t> vs. </a:t>
            </a:r>
            <a:r>
              <a:rPr lang="en-US" sz="2400" dirty="0" smtClean="0">
                <a:solidFill>
                  <a:srgbClr val="00B050"/>
                </a:solidFill>
              </a:rPr>
              <a:t>Scalable</a:t>
            </a:r>
            <a:endParaRPr lang="en-US" sz="2400" dirty="0">
              <a:solidFill>
                <a:srgbClr val="00B050"/>
              </a:solidFill>
            </a:endParaRPr>
          </a:p>
        </p:txBody>
      </p:sp>
      <p:sp>
        <p:nvSpPr>
          <p:cNvPr id="27" name="Right Arrow 26"/>
          <p:cNvSpPr/>
          <p:nvPr/>
        </p:nvSpPr>
        <p:spPr>
          <a:xfrm rot="5400000">
            <a:off x="6691661" y="2851049"/>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259232" y="3288009"/>
            <a:ext cx="3612206" cy="461665"/>
          </a:xfrm>
          <a:prstGeom prst="rect">
            <a:avLst/>
          </a:prstGeom>
          <a:noFill/>
        </p:spPr>
        <p:txBody>
          <a:bodyPr wrap="square" rtlCol="0">
            <a:spAutoFit/>
          </a:bodyPr>
          <a:lstStyle/>
          <a:p>
            <a:pPr algn="ctr"/>
            <a:r>
              <a:rPr lang="en-US" sz="2400" dirty="0" smtClean="0">
                <a:solidFill>
                  <a:srgbClr val="FF0000"/>
                </a:solidFill>
              </a:rPr>
              <a:t>Sound</a:t>
            </a:r>
            <a:r>
              <a:rPr lang="en-US" sz="2400" dirty="0" smtClean="0">
                <a:solidFill>
                  <a:srgbClr val="00B0F0"/>
                </a:solidFill>
              </a:rPr>
              <a:t> </a:t>
            </a:r>
            <a:r>
              <a:rPr lang="en-US" sz="2400" dirty="0" smtClean="0"/>
              <a:t>vs. </a:t>
            </a:r>
            <a:r>
              <a:rPr lang="en-US" sz="2400" dirty="0" smtClean="0">
                <a:solidFill>
                  <a:srgbClr val="7030A0"/>
                </a:solidFill>
              </a:rPr>
              <a:t>Complete</a:t>
            </a:r>
            <a:endParaRPr lang="en-US" sz="2400" dirty="0">
              <a:solidFill>
                <a:srgbClr val="7030A0"/>
              </a:solidFill>
            </a:endParaRPr>
          </a:p>
        </p:txBody>
      </p:sp>
      <p:sp>
        <p:nvSpPr>
          <p:cNvPr id="12" name="Date Placeholder 11"/>
          <p:cNvSpPr>
            <a:spLocks noGrp="1"/>
          </p:cNvSpPr>
          <p:nvPr>
            <p:ph type="dt" sz="half" idx="10"/>
          </p:nvPr>
        </p:nvSpPr>
        <p:spPr/>
        <p:txBody>
          <a:bodyPr/>
          <a:lstStyle/>
          <a:p>
            <a:r>
              <a:rPr lang="en-US" smtClean="0"/>
              <a:t>6/12/2014</a:t>
            </a:r>
            <a:endParaRPr lang="en-US" dirty="0"/>
          </a:p>
        </p:txBody>
      </p:sp>
      <p:sp>
        <p:nvSpPr>
          <p:cNvPr id="15" name="Slide Number Placeholder 14"/>
          <p:cNvSpPr>
            <a:spLocks noGrp="1"/>
          </p:cNvSpPr>
          <p:nvPr>
            <p:ph type="sldNum" sz="quarter" idx="12"/>
          </p:nvPr>
        </p:nvSpPr>
        <p:spPr/>
        <p:txBody>
          <a:bodyPr/>
          <a:lstStyle/>
          <a:p>
            <a:fld id="{1F7DF5D7-FF41-4BF6-8958-28DFF1DB182D}" type="slidenum">
              <a:rPr lang="en-US" smtClean="0"/>
              <a:pPr/>
              <a:t>89</a:t>
            </a:fld>
            <a:endParaRPr lang="en-US" dirty="0"/>
          </a:p>
        </p:txBody>
      </p:sp>
      <p:sp>
        <p:nvSpPr>
          <p:cNvPr id="16" name="Footer Placeholder 15"/>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94361149"/>
      </p:ext>
    </p:extLst>
  </p:cSld>
  <p:clrMapOvr>
    <a:masterClrMapping/>
  </p:clrMapOvr>
  <p:transition xmlns:p14="http://schemas.microsoft.com/office/powerpoint/2010/main" spd="slow"/>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allend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1576" y="1371611"/>
            <a:ext cx="5673497" cy="4255123"/>
          </a:xfrm>
          <a:prstGeom prst="rect">
            <a:avLst/>
          </a:prstGeom>
        </p:spPr>
      </p:pic>
      <p:sp>
        <p:nvSpPr>
          <p:cNvPr id="2" name="Title 1"/>
          <p:cNvSpPr>
            <a:spLocks noGrp="1"/>
          </p:cNvSpPr>
          <p:nvPr>
            <p:ph type="title"/>
          </p:nvPr>
        </p:nvSpPr>
        <p:spPr/>
        <p:txBody>
          <a:bodyPr/>
          <a:lstStyle/>
          <a:p>
            <a:r>
              <a:rPr lang="en-US" dirty="0" smtClean="0"/>
              <a:t>Balancing Precision and Scalability</a:t>
            </a:r>
            <a:endParaRPr lang="en-US" dirty="0"/>
          </a:p>
        </p:txBody>
      </p:sp>
      <p:sp>
        <p:nvSpPr>
          <p:cNvPr id="8" name="Oval 7"/>
          <p:cNvSpPr/>
          <p:nvPr/>
        </p:nvSpPr>
        <p:spPr>
          <a:xfrm>
            <a:off x="966926" y="2219495"/>
            <a:ext cx="1905000" cy="1371600"/>
          </a:xfrm>
          <a:prstGeom prst="ellipse">
            <a:avLst/>
          </a:prstGeom>
          <a:ln w="38100">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70C0"/>
                </a:solidFill>
              </a:rPr>
              <a:t>Precision</a:t>
            </a:r>
            <a:endParaRPr lang="en-US" b="1" dirty="0">
              <a:solidFill>
                <a:srgbClr val="0070C0"/>
              </a:solidFill>
            </a:endParaRPr>
          </a:p>
        </p:txBody>
      </p:sp>
      <p:sp>
        <p:nvSpPr>
          <p:cNvPr id="9" name="Oval 8"/>
          <p:cNvSpPr/>
          <p:nvPr/>
        </p:nvSpPr>
        <p:spPr>
          <a:xfrm>
            <a:off x="6494806" y="2163870"/>
            <a:ext cx="1905000" cy="1371600"/>
          </a:xfrm>
          <a:prstGeom prst="ellipse">
            <a:avLst/>
          </a:prstGeom>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solidFill>
                  <a:srgbClr val="0070C0"/>
                </a:solidFill>
              </a:rPr>
              <a:t>Scalability</a:t>
            </a:r>
            <a:endParaRPr lang="en-US" b="1" dirty="0">
              <a:solidFill>
                <a:srgbClr val="0070C0"/>
              </a:solidFill>
            </a:endParaRPr>
          </a:p>
        </p:txBody>
      </p:sp>
      <p:sp>
        <p:nvSpPr>
          <p:cNvPr id="10" name="Date Placeholder 9"/>
          <p:cNvSpPr>
            <a:spLocks noGrp="1"/>
          </p:cNvSpPr>
          <p:nvPr>
            <p:ph type="dt" sz="half" idx="10"/>
          </p:nvPr>
        </p:nvSpPr>
        <p:spPr/>
        <p:txBody>
          <a:bodyPr/>
          <a:lstStyle/>
          <a:p>
            <a:r>
              <a:rPr lang="en-US" smtClean="0"/>
              <a:t>6/12/2014</a:t>
            </a:r>
            <a:endParaRPr lang="en-US" dirty="0"/>
          </a:p>
        </p:txBody>
      </p:sp>
      <p:sp>
        <p:nvSpPr>
          <p:cNvPr id="11" name="Slide Number Placeholder 10"/>
          <p:cNvSpPr>
            <a:spLocks noGrp="1"/>
          </p:cNvSpPr>
          <p:nvPr>
            <p:ph type="sldNum" sz="quarter" idx="12"/>
          </p:nvPr>
        </p:nvSpPr>
        <p:spPr/>
        <p:txBody>
          <a:bodyPr/>
          <a:lstStyle/>
          <a:p>
            <a:fld id="{1F7DF5D7-FF41-4BF6-8958-28DFF1DB182D}" type="slidenum">
              <a:rPr lang="en-US" smtClean="0"/>
              <a:pPr/>
              <a:t>9</a:t>
            </a:fld>
            <a:endParaRPr lang="en-US" dirty="0"/>
          </a:p>
        </p:txBody>
      </p:sp>
      <p:sp>
        <p:nvSpPr>
          <p:cNvPr id="12" name="Footer Placeholder 11"/>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3122661604"/>
      </p:ext>
    </p:extLst>
  </p:cSld>
  <p:clrMapOvr>
    <a:masterClrMapping/>
  </p:clrMapOvr>
  <p:timing>
    <p:tnLst>
      <p:par>
        <p:cTn xmlns:p14="http://schemas.microsoft.com/office/powerpoint/2010/mai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Future Directions</a:t>
            </a:r>
            <a:endParaRPr lang="en-US" dirty="0"/>
          </a:p>
        </p:txBody>
      </p:sp>
      <mc:AlternateContent xmlns:mc="http://schemas.openxmlformats.org/markup-compatibility/2006" xmlns:a14="http://schemas.microsoft.com/office/drawing/2010/main">
        <mc:Choice Requires="a14">
          <p:sp>
            <p:nvSpPr>
              <p:cNvPr id="11" name="TextBox 10"/>
              <p:cNvSpPr txBox="1"/>
              <p:nvPr/>
            </p:nvSpPr>
            <p:spPr>
              <a:xfrm>
                <a:off x="96716" y="1447860"/>
                <a:ext cx="5178672" cy="4001095"/>
              </a:xfrm>
              <a:prstGeom prst="rect">
                <a:avLst/>
              </a:prstGeom>
              <a:noFill/>
              <a:ln>
                <a:solidFill>
                  <a:schemeClr val="tx1"/>
                </a:solidFill>
              </a:ln>
            </p:spPr>
            <p:txBody>
              <a:bodyPr wrap="square" rIns="91440" rtlCol="0">
                <a:spAutoFit/>
              </a:bodyPr>
              <a:lstStyle/>
              <a:p>
                <a:r>
                  <a:rPr lang="en-US" sz="2000" b="1" dirty="0" smtClean="0"/>
                  <a:t>Soft constraints:</a:t>
                </a:r>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(0, 0</m:t>
                      </m:r>
                      <m:r>
                        <m:rPr>
                          <m:nor/>
                        </m:rPr>
                        <a:rPr lang="en-US" dirty="0">
                          <a:latin typeface="Cambria Math" panose="02040503050406030204" pitchFamily="18" charset="0"/>
                        </a:rPr>
                        <m:t>)</m:t>
                      </m:r>
                      <m:r>
                        <a:rPr lang="en-US" b="1" i="0"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i="0" dirty="0" smtClean="0">
                          <a:solidFill>
                            <a:srgbClr val="FF0000"/>
                          </a:solidFill>
                          <a:latin typeface="Cambria Math" panose="02040503050406030204" pitchFamily="18" charset="0"/>
                        </a:rPr>
                        <m:t>?</m:t>
                      </m:r>
                      <m:r>
                        <m:rPr>
                          <m:nor/>
                        </m:rPr>
                        <a:rPr lang="en-US" b="0" i="0" dirty="0" smtClean="0">
                          <a:latin typeface="Cambria Math" panose="02040503050406030204" pitchFamily="18" charset="0"/>
                        </a:rPr>
                        <m:t>)</m:t>
                      </m:r>
                      <m:r>
                        <a:rPr lang="en-US" b="0" i="1" dirty="0" smtClean="0">
                          <a:latin typeface="Cambria Math" panose="02040503050406030204" pitchFamily="18" charset="0"/>
                        </a:rPr>
                        <m:t>∧</m:t>
                      </m:r>
                    </m:oMath>
                  </m:oMathPara>
                </a14:m>
                <a:endParaRPr lang="en-US" b="0" dirty="0" smtClean="0"/>
              </a:p>
              <a:p>
                <a:pPr algn="r"/>
                <a14:m>
                  <m:oMathPara xmlns:m="http://schemas.openxmlformats.org/officeDocument/2006/math" xmlns="" xmlns:mv="urn:schemas-microsoft-com:mac:vml">
                    <m:oMathParaPr>
                      <m:jc m:val="right"/>
                    </m:oMathParaPr>
                    <m:oMath xmlns:m="http://schemas.openxmlformats.org/officeDocument/2006/math">
                      <m:r>
                        <a:rPr lang="en-US" b="0" i="1" dirty="0" smtClean="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b="0" i="1" dirty="0" smtClean="0">
                          <a:latin typeface="Cambria Math" panose="02040503050406030204" pitchFamily="18" charset="0"/>
                        </a:rPr>
                        <m:t>∨¬</m:t>
                      </m:r>
                      <m:r>
                        <a:rPr lang="en-US" b="0" i="1" dirty="0" smtClean="0">
                          <a:latin typeface="Cambria Math" panose="02040503050406030204" pitchFamily="18" charset="0"/>
                        </a:rPr>
                        <m:t>𝑝𝑎𝑡h</m:t>
                      </m:r>
                      <m:r>
                        <a:rPr lang="en-US" b="0" i="1" dirty="0" smtClean="0">
                          <a:latin typeface="Cambria Math" panose="02040503050406030204" pitchFamily="18" charset="0"/>
                        </a:rPr>
                        <m:t>(0, </m:t>
                      </m:r>
                      <m:r>
                        <m:rPr>
                          <m:nor/>
                        </m:rPr>
                        <a:rPr lang="en-US" b="0" i="0" dirty="0" smtClean="0">
                          <a:latin typeface="Cambria Math" panose="02040503050406030204" pitchFamily="18" charset="0"/>
                        </a:rPr>
                        <m:t>0)</m:t>
                      </m:r>
                      <m:r>
                        <a:rPr lang="en-US" i="1" dirty="0">
                          <a:latin typeface="Cambria Math" panose="02040503050406030204" pitchFamily="18" charset="0"/>
                        </a:rPr>
                        <m:t>∨¬</m:t>
                      </m:r>
                      <m:r>
                        <a:rPr lang="en-US" b="0" i="1" dirty="0" smtClean="0">
                          <a:latin typeface="Cambria Math" panose="02040503050406030204" pitchFamily="18" charset="0"/>
                        </a:rPr>
                        <m:t>𝑎𝑏𝑠</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0</m:t>
                              </m:r>
                            </m:sub>
                          </m:sSub>
                        </m:e>
                      </m:d>
                      <m:r>
                        <a:rPr lang="en-US" b="1" i="0"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b="0" i="0" dirty="0" smtClean="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dirty="0">
                          <a:latin typeface="Cambria Math" panose="02040503050406030204" pitchFamily="18" charset="0"/>
                        </a:rPr>
                        <m:t>6)</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7</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1</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b="0" i="1" dirty="0" smtClean="0">
                                  <a:latin typeface="Cambria Math" panose="02040503050406030204" pitchFamily="18" charset="0"/>
                                </a:rPr>
                                <m:t>𝑐</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smtClean="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4</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𝑝𝑎𝑡h</m:t>
                      </m:r>
                      <m:r>
                        <a:rPr lang="en-US" i="1" dirty="0">
                          <a:latin typeface="Cambria Math" panose="02040503050406030204" pitchFamily="18" charset="0"/>
                        </a:rPr>
                        <m:t>(0, </m:t>
                      </m:r>
                      <m:r>
                        <m:rPr>
                          <m:nor/>
                        </m:rPr>
                        <a:rPr lang="en-US" b="0" i="0" dirty="0" smtClean="0">
                          <a:latin typeface="Cambria Math" panose="02040503050406030204" pitchFamily="18" charset="0"/>
                        </a:rPr>
                        <m:t>6</m:t>
                      </m:r>
                      <m:r>
                        <m:rPr>
                          <m:nor/>
                        </m:rPr>
                        <a:rPr lang="en-US" dirty="0">
                          <a:latin typeface="Cambria Math" panose="02040503050406030204" pitchFamily="18" charset="0"/>
                        </a:rPr>
                        <m:t>)</m:t>
                      </m:r>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e>
                      </m:d>
                      <m:r>
                        <a:rPr lang="en-US" b="0" i="1" dirty="0" smtClean="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m:rPr>
                          <m:nor/>
                        </m:rPr>
                        <a:rPr lang="en-US" b="1" dirty="0" smtClean="0">
                          <a:solidFill>
                            <a:srgbClr val="FF0000"/>
                          </a:solidFill>
                          <a:latin typeface="Cambria Math" panose="02040503050406030204" pitchFamily="18" charset="0"/>
                        </a:rPr>
                        <m:t>?</m:t>
                      </m:r>
                      <m:r>
                        <m:rPr>
                          <m:nor/>
                        </m:rPr>
                        <a:rPr lang="en-US" dirty="0">
                          <a:latin typeface="Cambria Math" panose="02040503050406030204" pitchFamily="18" charset="0"/>
                        </a:rPr>
                        <m:t>)</m:t>
                      </m:r>
                      <m:r>
                        <a:rPr lang="en-US" i="1" dirty="0">
                          <a:latin typeface="Cambria Math" panose="02040503050406030204" pitchFamily="18" charset="0"/>
                        </a:rPr>
                        <m:t>∧</m:t>
                      </m:r>
                    </m:oMath>
                  </m:oMathPara>
                </a14:m>
                <a:endParaRPr lang="en-US" dirty="0"/>
              </a:p>
              <a:p>
                <a:pPr algn="r"/>
                <a:r>
                  <a:rPr lang="en-US" dirty="0" smtClean="0"/>
                  <a:t>……</a:t>
                </a:r>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𝑏</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𝑐</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𝑎𝑏𝑠</m:t>
                      </m:r>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0</m:t>
                              </m:r>
                            </m:sub>
                          </m:sSub>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𝟏</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0, 2</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oMath>
                  </m:oMathPara>
                </a14:m>
                <a:endParaRPr lang="en-US" dirty="0"/>
              </a:p>
              <a:p>
                <a:pPr algn="r"/>
                <a14:m>
                  <m:oMathPara xmlns:m="http://schemas.openxmlformats.org/officeDocument/2006/math" xmlns="" xmlns:mv="urn:schemas-microsoft-com:mac:vml">
                    <m:oMathParaPr>
                      <m:jc m:val="right"/>
                    </m:oMathParaPr>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𝑝𝑎𝑡h</m:t>
                      </m:r>
                      <m:d>
                        <m:dPr>
                          <m:ctrlPr>
                            <a:rPr lang="en-US" i="1" dirty="0">
                              <a:latin typeface="Cambria Math" panose="02040503050406030204" pitchFamily="18" charset="0"/>
                            </a:rPr>
                          </m:ctrlPr>
                        </m:dPr>
                        <m:e>
                          <m:r>
                            <a:rPr lang="en-US" i="1" dirty="0">
                              <a:latin typeface="Cambria Math" panose="02040503050406030204" pitchFamily="18" charset="0"/>
                            </a:rPr>
                            <m:t>0, 5</m:t>
                          </m:r>
                        </m:e>
                      </m:d>
                      <m:r>
                        <a:rPr lang="en-US" i="1" dirty="0">
                          <a:latin typeface="Cambria Math" panose="02040503050406030204" pitchFamily="18" charset="0"/>
                        </a:rPr>
                        <m:t> </m:t>
                      </m:r>
                      <m:r>
                        <a:rPr lang="en-US" b="1" dirty="0">
                          <a:latin typeface="Cambria Math" panose="02040503050406030204" pitchFamily="18" charset="0"/>
                        </a:rPr>
                        <m:t>𝐰𝐞𝐢𝐠𝐡𝐭</m:t>
                      </m:r>
                      <m:r>
                        <a:rPr lang="en-US" b="1" dirty="0">
                          <a:latin typeface="Cambria Math" panose="02040503050406030204" pitchFamily="18" charset="0"/>
                        </a:rPr>
                        <m:t> </m:t>
                      </m:r>
                      <m:r>
                        <a:rPr lang="en-US" b="1" dirty="0">
                          <a:latin typeface="Cambria Math" panose="02040503050406030204" pitchFamily="18" charset="0"/>
                        </a:rPr>
                        <m:t>𝟓</m:t>
                      </m:r>
                      <m:r>
                        <a:rPr lang="en-US" i="1" dirty="0">
                          <a:latin typeface="Cambria Math" panose="02040503050406030204" pitchFamily="18" charset="0"/>
                        </a:rPr>
                        <m:t>)</m:t>
                      </m:r>
                      <m:r>
                        <a:rPr lang="en-US" i="1" dirty="0">
                          <a:solidFill>
                            <a:schemeClr val="bg1"/>
                          </a:solidFill>
                          <a:latin typeface="Cambria Math" panose="02040503050406030204" pitchFamily="18" charset="0"/>
                        </a:rPr>
                        <m:t>∧</m:t>
                      </m:r>
                    </m:oMath>
                  </m:oMathPara>
                </a14:m>
                <a:endParaRPr lang="en-US" dirty="0"/>
              </a:p>
              <a:p>
                <a:pPr algn="r"/>
                <a:endParaRPr lang="en-US" dirty="0"/>
              </a:p>
            </p:txBody>
          </p:sp>
        </mc:Choice>
        <mc:Fallback xmlns:mv="urn:schemas-microsoft-com:mac:vml" xmlns="">
          <p:sp>
            <p:nvSpPr>
              <p:cNvPr id="11" name="TextBox 10"/>
              <p:cNvSpPr txBox="1">
                <a:spLocks noRot="1" noChangeAspect="1" noMove="1" noResize="1" noEditPoints="1" noAdjustHandles="1" noChangeArrowheads="1" noChangeShapeType="1" noTextEdit="1"/>
              </p:cNvSpPr>
              <p:nvPr/>
            </p:nvSpPr>
            <p:spPr>
              <a:xfrm>
                <a:off x="96716" y="1447860"/>
                <a:ext cx="5178672" cy="4001095"/>
              </a:xfrm>
              <a:prstGeom prst="rect">
                <a:avLst/>
              </a:prstGeom>
              <a:blipFill rotWithShape="0">
                <a:blip r:embed="rId2"/>
                <a:stretch>
                  <a:fillRect l="-1175" t="-760" r="-823"/>
                </a:stretch>
              </a:blipFill>
              <a:ln>
                <a:solidFill>
                  <a:schemeClr val="tx1"/>
                </a:solidFill>
              </a:ln>
            </p:spPr>
            <p:txBody>
              <a:bodyPr/>
              <a:lstStyle/>
              <a:p>
                <a:r>
                  <a:rPr lang="en-US">
                    <a:noFill/>
                  </a:rPr>
                  <a:t> </a:t>
                </a:r>
              </a:p>
            </p:txBody>
          </p:sp>
        </mc:Fallback>
      </mc:AlternateContent>
      <p:sp>
        <p:nvSpPr>
          <p:cNvPr id="5" name="TextBox 4"/>
          <p:cNvSpPr txBox="1"/>
          <p:nvPr/>
        </p:nvSpPr>
        <p:spPr>
          <a:xfrm>
            <a:off x="5259232" y="2150490"/>
            <a:ext cx="3286891" cy="461665"/>
          </a:xfrm>
          <a:prstGeom prst="rect">
            <a:avLst/>
          </a:prstGeom>
          <a:noFill/>
        </p:spPr>
        <p:txBody>
          <a:bodyPr wrap="square" rtlCol="0">
            <a:spAutoFit/>
          </a:bodyPr>
          <a:lstStyle/>
          <a:p>
            <a:pPr algn="ctr"/>
            <a:r>
              <a:rPr lang="en-US" sz="2400" dirty="0" smtClean="0">
                <a:solidFill>
                  <a:srgbClr val="00B0F0"/>
                </a:solidFill>
              </a:rPr>
              <a:t>Precision</a:t>
            </a:r>
            <a:r>
              <a:rPr lang="en-US" sz="2400" dirty="0" smtClean="0"/>
              <a:t> vs. </a:t>
            </a:r>
            <a:r>
              <a:rPr lang="en-US" sz="2400" dirty="0" smtClean="0">
                <a:solidFill>
                  <a:srgbClr val="00B050"/>
                </a:solidFill>
              </a:rPr>
              <a:t>Scalability</a:t>
            </a:r>
            <a:endParaRPr lang="en-US" sz="2400" dirty="0">
              <a:solidFill>
                <a:srgbClr val="00B050"/>
              </a:solidFill>
            </a:endParaRPr>
          </a:p>
        </p:txBody>
      </p:sp>
      <p:sp>
        <p:nvSpPr>
          <p:cNvPr id="28" name="TextBox 27"/>
          <p:cNvSpPr txBox="1"/>
          <p:nvPr/>
        </p:nvSpPr>
        <p:spPr>
          <a:xfrm>
            <a:off x="5259232" y="3288009"/>
            <a:ext cx="3612206" cy="461665"/>
          </a:xfrm>
          <a:prstGeom prst="rect">
            <a:avLst/>
          </a:prstGeom>
          <a:noFill/>
        </p:spPr>
        <p:txBody>
          <a:bodyPr wrap="square" rtlCol="0">
            <a:spAutoFit/>
          </a:bodyPr>
          <a:lstStyle/>
          <a:p>
            <a:pPr algn="ctr"/>
            <a:r>
              <a:rPr lang="en-US" sz="2400" dirty="0" smtClean="0">
                <a:solidFill>
                  <a:srgbClr val="FF0000"/>
                </a:solidFill>
              </a:rPr>
              <a:t>Soundness</a:t>
            </a:r>
            <a:r>
              <a:rPr lang="en-US" sz="2400" dirty="0" smtClean="0">
                <a:solidFill>
                  <a:srgbClr val="00B0F0"/>
                </a:solidFill>
              </a:rPr>
              <a:t> </a:t>
            </a:r>
            <a:r>
              <a:rPr lang="en-US" sz="2400" dirty="0" smtClean="0"/>
              <a:t>vs. </a:t>
            </a:r>
            <a:r>
              <a:rPr lang="en-US" sz="2400" dirty="0" smtClean="0">
                <a:solidFill>
                  <a:srgbClr val="7030A0"/>
                </a:solidFill>
              </a:rPr>
              <a:t>Completeness</a:t>
            </a:r>
            <a:endParaRPr lang="en-US" sz="2400" dirty="0">
              <a:solidFill>
                <a:srgbClr val="7030A0"/>
              </a:solidFill>
            </a:endParaRPr>
          </a:p>
        </p:txBody>
      </p:sp>
      <p:sp>
        <p:nvSpPr>
          <p:cNvPr id="10" name="Right Arrow 9"/>
          <p:cNvSpPr/>
          <p:nvPr/>
        </p:nvSpPr>
        <p:spPr>
          <a:xfrm rot="5400000">
            <a:off x="6691661" y="2851049"/>
            <a:ext cx="422031" cy="2401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ate Placeholder 11"/>
          <p:cNvSpPr>
            <a:spLocks noGrp="1"/>
          </p:cNvSpPr>
          <p:nvPr>
            <p:ph type="dt" sz="half" idx="10"/>
          </p:nvPr>
        </p:nvSpPr>
        <p:spPr/>
        <p:txBody>
          <a:bodyPr/>
          <a:lstStyle/>
          <a:p>
            <a:r>
              <a:rPr lang="en-US" smtClean="0"/>
              <a:t>6/12/2014</a:t>
            </a:r>
            <a:endParaRPr lang="en-US" dirty="0"/>
          </a:p>
        </p:txBody>
      </p:sp>
      <p:sp>
        <p:nvSpPr>
          <p:cNvPr id="13" name="Slide Number Placeholder 12"/>
          <p:cNvSpPr>
            <a:spLocks noGrp="1"/>
          </p:cNvSpPr>
          <p:nvPr>
            <p:ph type="sldNum" sz="quarter" idx="12"/>
          </p:nvPr>
        </p:nvSpPr>
        <p:spPr/>
        <p:txBody>
          <a:bodyPr/>
          <a:lstStyle/>
          <a:p>
            <a:fld id="{1F7DF5D7-FF41-4BF6-8958-28DFF1DB182D}" type="slidenum">
              <a:rPr lang="en-US" smtClean="0"/>
              <a:pPr/>
              <a:t>90</a:t>
            </a:fld>
            <a:endParaRPr lang="en-US" dirty="0"/>
          </a:p>
        </p:txBody>
      </p:sp>
      <p:sp>
        <p:nvSpPr>
          <p:cNvPr id="14" name="Footer Placeholder 13"/>
          <p:cNvSpPr>
            <a:spLocks noGrp="1"/>
          </p:cNvSpPr>
          <p:nvPr>
            <p:ph type="ftr" sz="quarter" idx="11"/>
          </p:nvPr>
        </p:nvSpPr>
        <p:spPr/>
        <p:txBody>
          <a:bodyPr/>
          <a:lstStyle/>
          <a:p>
            <a:pPr algn="ctr"/>
            <a:r>
              <a:rPr lang="en-US" smtClean="0"/>
              <a:t>SOAP 2014</a:t>
            </a:r>
            <a:endParaRPr lang="en-US" dirty="0"/>
          </a:p>
        </p:txBody>
      </p:sp>
    </p:spTree>
    <p:extLst>
      <p:ext uri="{BB962C8B-B14F-4D97-AF65-F5344CB8AC3E}">
        <p14:creationId xmlns:p14="http://schemas.microsoft.com/office/powerpoint/2010/main" val="2863959614"/>
      </p:ext>
    </p:extLst>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
          </p:nvPr>
        </p:nvSpPr>
        <p:spPr/>
        <p:txBody>
          <a:bodyPr/>
          <a:lstStyle/>
          <a:p>
            <a:pPr>
              <a:buNone/>
            </a:pPr>
            <a:endParaRPr lang="en-US" dirty="0" smtClean="0"/>
          </a:p>
          <a:p>
            <a:pPr>
              <a:buNone/>
            </a:pPr>
            <a:endParaRPr lang="en-US" dirty="0" smtClean="0"/>
          </a:p>
          <a:p>
            <a:pPr>
              <a:buNone/>
            </a:pPr>
            <a:r>
              <a:rPr lang="en-US" dirty="0" smtClean="0"/>
              <a:t/>
            </a:r>
            <a:br>
              <a:rPr lang="en-US" dirty="0" smtClean="0"/>
            </a:br>
            <a:r>
              <a:rPr lang="en-US" dirty="0" smtClean="0"/>
              <a:t/>
            </a:r>
            <a:br>
              <a:rPr lang="en-US" dirty="0" smtClean="0"/>
            </a:br>
            <a:r>
              <a:rPr lang="en-US" dirty="0" smtClean="0"/>
              <a:t/>
            </a:r>
            <a:br>
              <a:rPr lang="en-US" dirty="0" smtClean="0"/>
            </a:br>
            <a:endParaRPr lang="en-US" dirty="0" smtClean="0"/>
          </a:p>
          <a:p>
            <a:pPr>
              <a:buNone/>
            </a:pPr>
            <a:endParaRPr lang="en-US" dirty="0" smtClean="0"/>
          </a:p>
          <a:p>
            <a:pPr algn="ctr">
              <a:buNone/>
            </a:pPr>
            <a:r>
              <a:rPr lang="en-US" sz="3600" dirty="0" smtClean="0"/>
              <a:t>http://</a:t>
            </a:r>
            <a:r>
              <a:rPr lang="en-US" sz="3600" dirty="0" err="1" smtClean="0"/>
              <a:t>pag.gatech.edu</a:t>
            </a:r>
            <a:r>
              <a:rPr lang="en-US" sz="3600" dirty="0" smtClean="0"/>
              <a:t>/prism</a:t>
            </a:r>
          </a:p>
        </p:txBody>
      </p:sp>
      <p:sp>
        <p:nvSpPr>
          <p:cNvPr id="3" name="Date Placeholder 2"/>
          <p:cNvSpPr>
            <a:spLocks noGrp="1"/>
          </p:cNvSpPr>
          <p:nvPr>
            <p:ph type="dt" sz="half" idx="10"/>
          </p:nvPr>
        </p:nvSpPr>
        <p:spPr/>
        <p:txBody>
          <a:bodyPr/>
          <a:lstStyle/>
          <a:p>
            <a:r>
              <a:rPr lang="en-US" smtClean="0"/>
              <a:t>6/12/2014</a:t>
            </a:r>
            <a:endParaRPr lang="en-US" dirty="0"/>
          </a:p>
        </p:txBody>
      </p:sp>
      <p:sp>
        <p:nvSpPr>
          <p:cNvPr id="4" name="Slide Number Placeholder 3"/>
          <p:cNvSpPr>
            <a:spLocks noGrp="1"/>
          </p:cNvSpPr>
          <p:nvPr>
            <p:ph type="sldNum" sz="quarter" idx="12"/>
          </p:nvPr>
        </p:nvSpPr>
        <p:spPr/>
        <p:txBody>
          <a:bodyPr/>
          <a:lstStyle/>
          <a:p>
            <a:fld id="{1F7DF5D7-FF41-4BF6-8958-28DFF1DB182D}" type="slidenum">
              <a:rPr lang="en-US" smtClean="0"/>
              <a:pPr/>
              <a:t>91</a:t>
            </a:fld>
            <a:endParaRPr lang="en-US" dirty="0"/>
          </a:p>
        </p:txBody>
      </p:sp>
      <p:sp>
        <p:nvSpPr>
          <p:cNvPr id="5" name="Title 4"/>
          <p:cNvSpPr>
            <a:spLocks noGrp="1"/>
          </p:cNvSpPr>
          <p:nvPr>
            <p:ph type="title"/>
          </p:nvPr>
        </p:nvSpPr>
        <p:spPr/>
        <p:txBody>
          <a:bodyPr/>
          <a:lstStyle/>
          <a:p>
            <a:r>
              <a:rPr lang="en-US" dirty="0" smtClean="0"/>
              <a:t>Thank You!</a:t>
            </a:r>
            <a:endParaRPr lang="en-US" dirty="0"/>
          </a:p>
        </p:txBody>
      </p:sp>
      <p:sp>
        <p:nvSpPr>
          <p:cNvPr id="6" name="Footer Placeholder 5"/>
          <p:cNvSpPr>
            <a:spLocks noGrp="1"/>
          </p:cNvSpPr>
          <p:nvPr>
            <p:ph type="ftr" sz="quarter" idx="11"/>
          </p:nvPr>
        </p:nvSpPr>
        <p:spPr/>
        <p:txBody>
          <a:bodyPr/>
          <a:lstStyle/>
          <a:p>
            <a:pPr algn="ctr"/>
            <a:r>
              <a:rPr lang="en-US" smtClean="0"/>
              <a:t>SOAP 2014</a:t>
            </a:r>
            <a:endParaRPr lang="en-US" dirty="0"/>
          </a:p>
        </p:txBody>
      </p:sp>
      <p:pic>
        <p:nvPicPr>
          <p:cNvPr id="7" name="Picture 6" descr="prism_logo.png"/>
          <p:cNvPicPr>
            <a:picLocks noChangeAspect="1"/>
          </p:cNvPicPr>
          <p:nvPr/>
        </p:nvPicPr>
        <p:blipFill>
          <a:blip r:embed="rId2"/>
          <a:stretch>
            <a:fillRect/>
          </a:stretch>
        </p:blipFill>
        <p:spPr>
          <a:xfrm>
            <a:off x="2493553" y="1761435"/>
            <a:ext cx="4058913" cy="1989663"/>
          </a:xfrm>
          <a:prstGeom prst="rect">
            <a:avLst/>
          </a:prstGeom>
        </p:spPr>
      </p:pic>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8"/>
</p:tagLst>
</file>

<file path=ppt/tags/tag10.xml><?xml version="1.0" encoding="utf-8"?>
<p:tagLst xmlns:a="http://schemas.openxmlformats.org/drawingml/2006/main" xmlns:r="http://schemas.openxmlformats.org/officeDocument/2006/relationships" xmlns:p="http://schemas.openxmlformats.org/presentationml/2006/main">
  <p:tag name="TIMING" val="|1.7|8.1|5.4"/>
</p:tagLst>
</file>

<file path=ppt/tags/tag11.xml><?xml version="1.0" encoding="utf-8"?>
<p:tagLst xmlns:a="http://schemas.openxmlformats.org/drawingml/2006/main" xmlns:r="http://schemas.openxmlformats.org/officeDocument/2006/relationships" xmlns:p="http://schemas.openxmlformats.org/presentationml/2006/main">
  <p:tag name="TIMING" val="|1.9|5.8|17.6"/>
</p:tagLst>
</file>

<file path=ppt/tags/tag12.xml><?xml version="1.0" encoding="utf-8"?>
<p:tagLst xmlns:a="http://schemas.openxmlformats.org/drawingml/2006/main" xmlns:r="http://schemas.openxmlformats.org/officeDocument/2006/relationships" xmlns:p="http://schemas.openxmlformats.org/presentationml/2006/main">
  <p:tag name="TIMING" val="|1.9|5.8|17.6"/>
</p:tagLst>
</file>

<file path=ppt/tags/tag13.xml><?xml version="1.0" encoding="utf-8"?>
<p:tagLst xmlns:a="http://schemas.openxmlformats.org/drawingml/2006/main" xmlns:r="http://schemas.openxmlformats.org/officeDocument/2006/relationships" xmlns:p="http://schemas.openxmlformats.org/presentationml/2006/main">
  <p:tag name="TIMING" val="|1.9|5.8|17.6"/>
</p:tagLst>
</file>

<file path=ppt/tags/tag14.xml><?xml version="1.0" encoding="utf-8"?>
<p:tagLst xmlns:a="http://schemas.openxmlformats.org/drawingml/2006/main" xmlns:r="http://schemas.openxmlformats.org/officeDocument/2006/relationships" xmlns:p="http://schemas.openxmlformats.org/presentationml/2006/main">
  <p:tag name="TIMING" val="|1.9|5.8|17.6"/>
</p:tagLst>
</file>

<file path=ppt/tags/tag15.xml><?xml version="1.0" encoding="utf-8"?>
<p:tagLst xmlns:a="http://schemas.openxmlformats.org/drawingml/2006/main" xmlns:r="http://schemas.openxmlformats.org/officeDocument/2006/relationships" xmlns:p="http://schemas.openxmlformats.org/presentationml/2006/main">
  <p:tag name="TIMING" val="|1.9|5.8|17.6"/>
</p:tagLst>
</file>

<file path=ppt/tags/tag16.xml><?xml version="1.0" encoding="utf-8"?>
<p:tagLst xmlns:a="http://schemas.openxmlformats.org/drawingml/2006/main" xmlns:r="http://schemas.openxmlformats.org/officeDocument/2006/relationships" xmlns:p="http://schemas.openxmlformats.org/presentationml/2006/main">
  <p:tag name="TIMING" val="|1.9|5.8|17.6"/>
</p:tagLst>
</file>

<file path=ppt/tags/tag17.xml><?xml version="1.0" encoding="utf-8"?>
<p:tagLst xmlns:a="http://schemas.openxmlformats.org/drawingml/2006/main" xmlns:r="http://schemas.openxmlformats.org/officeDocument/2006/relationships" xmlns:p="http://schemas.openxmlformats.org/presentationml/2006/main">
  <p:tag name="TIMING" val="|18.3"/>
</p:tagLst>
</file>

<file path=ppt/tags/tag18.xml><?xml version="1.0" encoding="utf-8"?>
<p:tagLst xmlns:a="http://schemas.openxmlformats.org/drawingml/2006/main" xmlns:r="http://schemas.openxmlformats.org/officeDocument/2006/relationships" xmlns:p="http://schemas.openxmlformats.org/presentationml/2006/main">
  <p:tag name="TIMING" val="|1.9|6.9|2.2"/>
</p:tagLst>
</file>

<file path=ppt/tags/tag19.xml><?xml version="1.0" encoding="utf-8"?>
<p:tagLst xmlns:a="http://schemas.openxmlformats.org/drawingml/2006/main" xmlns:r="http://schemas.openxmlformats.org/officeDocument/2006/relationships" xmlns:p="http://schemas.openxmlformats.org/presentationml/2006/main">
  <p:tag name="TIMING" val="|7.2|16.5"/>
</p:tagLst>
</file>

<file path=ppt/tags/tag2.xml><?xml version="1.0" encoding="utf-8"?>
<p:tagLst xmlns:a="http://schemas.openxmlformats.org/drawingml/2006/main" xmlns:r="http://schemas.openxmlformats.org/officeDocument/2006/relationships" xmlns:p="http://schemas.openxmlformats.org/presentationml/2006/main">
  <p:tag name="TIMING" val="|6.9|14.8"/>
</p:tagLst>
</file>

<file path=ppt/tags/tag3.xml><?xml version="1.0" encoding="utf-8"?>
<p:tagLst xmlns:a="http://schemas.openxmlformats.org/drawingml/2006/main" xmlns:r="http://schemas.openxmlformats.org/officeDocument/2006/relationships" xmlns:p="http://schemas.openxmlformats.org/presentationml/2006/main">
  <p:tag name="TIMING" val="|24.6|16.9"/>
</p:tagLst>
</file>

<file path=ppt/tags/tag4.xml><?xml version="1.0" encoding="utf-8"?>
<p:tagLst xmlns:a="http://schemas.openxmlformats.org/drawingml/2006/main" xmlns:r="http://schemas.openxmlformats.org/officeDocument/2006/relationships" xmlns:p="http://schemas.openxmlformats.org/presentationml/2006/main">
  <p:tag name="TIMING" val="|4.4|33.5|3.1"/>
</p:tagLst>
</file>

<file path=ppt/tags/tag5.xml><?xml version="1.0" encoding="utf-8"?>
<p:tagLst xmlns:a="http://schemas.openxmlformats.org/drawingml/2006/main" xmlns:r="http://schemas.openxmlformats.org/officeDocument/2006/relationships" xmlns:p="http://schemas.openxmlformats.org/presentationml/2006/main">
  <p:tag name="TIMING" val="|8.4"/>
</p:tagLst>
</file>

<file path=ppt/tags/tag6.xml><?xml version="1.0" encoding="utf-8"?>
<p:tagLst xmlns:a="http://schemas.openxmlformats.org/drawingml/2006/main" xmlns:r="http://schemas.openxmlformats.org/officeDocument/2006/relationships" xmlns:p="http://schemas.openxmlformats.org/presentationml/2006/main">
  <p:tag name="TIMING" val="|19.3"/>
</p:tagLst>
</file>

<file path=ppt/tags/tag7.xml><?xml version="1.0" encoding="utf-8"?>
<p:tagLst xmlns:a="http://schemas.openxmlformats.org/drawingml/2006/main" xmlns:r="http://schemas.openxmlformats.org/officeDocument/2006/relationships" xmlns:p="http://schemas.openxmlformats.org/presentationml/2006/main">
  <p:tag name="TIMING" val="|52.7|30.9|10.1|23"/>
</p:tagLst>
</file>

<file path=ppt/tags/tag8.xml><?xml version="1.0" encoding="utf-8"?>
<p:tagLst xmlns:a="http://schemas.openxmlformats.org/drawingml/2006/main" xmlns:r="http://schemas.openxmlformats.org/officeDocument/2006/relationships" xmlns:p="http://schemas.openxmlformats.org/presentationml/2006/main">
  <p:tag name="TIMING" val="|10.8|0.9"/>
</p:tagLst>
</file>

<file path=ppt/tags/tag9.xml><?xml version="1.0" encoding="utf-8"?>
<p:tagLst xmlns:a="http://schemas.openxmlformats.org/drawingml/2006/main" xmlns:r="http://schemas.openxmlformats.org/officeDocument/2006/relationships" xmlns:p="http://schemas.openxmlformats.org/presentationml/2006/main">
  <p:tag name="TIMING" val="|1.2|18.1|2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gant">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Custom 1">
      <a:majorFont>
        <a:latin typeface="Garamond"/>
        <a:ea typeface=""/>
        <a:cs typeface=""/>
      </a:majorFont>
      <a:minorFont>
        <a:latin typeface="Garamond"/>
        <a:ea typeface=""/>
        <a:cs typeface=""/>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xmlns="" name="elegant" id="{4F5F41D9-9FFF-4ED8-9C7F-C1ACADA51854}" vid="{60351B06-E032-4235-A2F9-2C204A0F36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8ED355A42788143AE0FB0D22F302F2E" ma:contentTypeVersion="1" ma:contentTypeDescription="Create a new document." ma:contentTypeScope="" ma:versionID="31bce0da7b120c2ed0a0b0f7e09a2746">
  <xsd:schema xmlns:xsd="http://www.w3.org/2001/XMLSchema" xmlns:xs="http://www.w3.org/2001/XMLSchema" xmlns:p="http://schemas.microsoft.com/office/2006/metadata/properties" xmlns:ns3="645017dd-093d-4fe6-8749-94edcd17ab36" targetNamespace="http://schemas.microsoft.com/office/2006/metadata/properties" ma:root="true" ma:fieldsID="436f62787a1dbbb720be1912f308f81f" ns3:_="">
    <xsd:import namespace="645017dd-093d-4fe6-8749-94edcd17ab36"/>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017dd-093d-4fe6-8749-94edcd17ab36"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621055-3A2D-42F9-B8D3-AEB84A18ED49}">
  <ds:schemaRefs>
    <ds:schemaRef ds:uri="http://schemas.microsoft.com/sharepoint/v3/contenttype/forms"/>
  </ds:schemaRefs>
</ds:datastoreItem>
</file>

<file path=customXml/itemProps2.xml><?xml version="1.0" encoding="utf-8"?>
<ds:datastoreItem xmlns:ds="http://schemas.openxmlformats.org/officeDocument/2006/customXml" ds:itemID="{1A6884DA-E94B-4DCE-9FF8-5930163FDDBC}">
  <ds:schemaRefs>
    <ds:schemaRef ds:uri="http://purl.org/dc/elements/1.1/"/>
    <ds:schemaRef ds:uri="http://schemas.openxmlformats.org/package/2006/metadata/core-properties"/>
    <ds:schemaRef ds:uri="http://purl.org/dc/terms/"/>
    <ds:schemaRef ds:uri="645017dd-093d-4fe6-8749-94edcd17ab36"/>
    <ds:schemaRef ds:uri="http://schemas.microsoft.com/office/2006/documentManagement/typ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2D6EF29-6828-4236-AFDE-D4CDBE69BB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017dd-093d-4fe6-8749-94edcd17ab3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elegant</Template>
  <TotalTime>14097</TotalTime>
  <Words>9576</Words>
  <Application>Microsoft Macintosh PowerPoint</Application>
  <PresentationFormat>On-screen Show (4:3)</PresentationFormat>
  <Paragraphs>1822</Paragraphs>
  <Slides>91</Slides>
  <Notes>37</Notes>
  <HiddenSlides>0</HiddenSlides>
  <MMClips>0</MMClips>
  <ScaleCrop>false</ScaleCrop>
  <HeadingPairs>
    <vt:vector size="4" baseType="variant">
      <vt:variant>
        <vt:lpstr>Theme</vt:lpstr>
      </vt:variant>
      <vt:variant>
        <vt:i4>1</vt:i4>
      </vt:variant>
      <vt:variant>
        <vt:lpstr>Slide Titles</vt:lpstr>
      </vt:variant>
      <vt:variant>
        <vt:i4>91</vt:i4>
      </vt:variant>
    </vt:vector>
  </HeadingPairs>
  <TitlesOfParts>
    <vt:vector size="92" baseType="lpstr">
      <vt:lpstr>elegant</vt:lpstr>
      <vt:lpstr>Large-Scale Configurable Static Analysis</vt:lpstr>
      <vt:lpstr>What is Program Analysis?</vt:lpstr>
      <vt:lpstr>Example: Information-Flow Analysis</vt:lpstr>
      <vt:lpstr>Information-Flow Analysis</vt:lpstr>
      <vt:lpstr>Static Analysis as Building Blocks</vt:lpstr>
      <vt:lpstr>All Analyses in Chord</vt:lpstr>
      <vt:lpstr>A Pointer Analysis (0-CFA) in Chord</vt:lpstr>
      <vt:lpstr>Pointer analysis example</vt:lpstr>
      <vt:lpstr>Balancing Precision and Scalability</vt:lpstr>
      <vt:lpstr>Satic Analysis: 70’s to 90’s</vt:lpstr>
      <vt:lpstr>Static Analysis as Building Blocks</vt:lpstr>
      <vt:lpstr>Static Analysis: 00’s to Present</vt:lpstr>
      <vt:lpstr>Static Analysis: 00’s to Present</vt:lpstr>
      <vt:lpstr>Our Static Analysis Setting</vt:lpstr>
      <vt:lpstr>Example 1: Predicate Abstraction (CEGAR)</vt:lpstr>
      <vt:lpstr>Example 2: Shape Analysis (TVLA)</vt:lpstr>
      <vt:lpstr>Example 3: Cloning-based Pointer Analysis</vt:lpstr>
      <vt:lpstr>Problem Statement</vt:lpstr>
      <vt:lpstr>Problem Statement</vt:lpstr>
      <vt:lpstr>Orderings on A</vt:lpstr>
      <vt:lpstr>Why Optimality?</vt:lpstr>
      <vt:lpstr>Why is this Hard in Practice?</vt:lpstr>
      <vt:lpstr>Talk Outline</vt:lpstr>
      <vt:lpstr>Abstraction Coarsening [POPL’11]</vt:lpstr>
      <vt:lpstr>Randomized Coarsening Algorithm</vt:lpstr>
      <vt:lpstr>Performance of Randomized Coarsening</vt:lpstr>
      <vt:lpstr>Application: Pointer Analysis Abstractions</vt:lpstr>
      <vt:lpstr>Experimental Results: All Queries</vt:lpstr>
      <vt:lpstr>Empirical Results: Per Query</vt:lpstr>
      <vt:lpstr>Empirical Results: Per Query, contd.</vt:lpstr>
      <vt:lpstr>Talk Outline</vt:lpstr>
      <vt:lpstr>Abstractions From Tests [POPL’12]</vt:lpstr>
      <vt:lpstr>Combining Dynamic and Static Analysis</vt:lpstr>
      <vt:lpstr>Example: Thread-Escape Analysis</vt:lpstr>
      <vt:lpstr>Example: Thread-Escape Analysis</vt:lpstr>
      <vt:lpstr>Example: Thread-Escape Analysis</vt:lpstr>
      <vt:lpstr>Benchmarks</vt:lpstr>
      <vt:lpstr>Precision: Thread-Escape Analysis</vt:lpstr>
      <vt:lpstr>Running Time (seconds) CDFs</vt:lpstr>
      <vt:lpstr>Running Time (seconds) CDFs</vt:lpstr>
      <vt:lpstr>Talk Outline</vt:lpstr>
      <vt:lpstr>Example: Type-State Analysis</vt:lpstr>
      <vt:lpstr>Example: Type-State Analysis</vt:lpstr>
      <vt:lpstr>test</vt:lpstr>
      <vt:lpstr>Example: Type-State Analysis</vt:lpstr>
      <vt:lpstr>Precision: Thread-Escape Analysis</vt:lpstr>
      <vt:lpstr>Comparison with Abstractions from Tests</vt:lpstr>
      <vt:lpstr>Number of Iterations</vt:lpstr>
      <vt:lpstr>Running Time</vt:lpstr>
      <vt:lpstr>Size of Optimal Abstraction</vt:lpstr>
      <vt:lpstr>Size of Optimal Abstraction</vt:lpstr>
      <vt:lpstr>Talk Outline</vt:lpstr>
      <vt:lpstr>Datalog for Program Analysis</vt:lpstr>
      <vt:lpstr>What is Datalog?</vt:lpstr>
      <vt:lpstr>What is Datalog?</vt:lpstr>
      <vt:lpstr>Why Datalog?</vt:lpstr>
      <vt:lpstr>Why Datalog?</vt:lpstr>
      <vt:lpstr>Limitation</vt:lpstr>
      <vt:lpstr>Pointer Analysis as Graph Reachability</vt:lpstr>
      <vt:lpstr>Graph Reachability in Datalog</vt:lpstr>
      <vt:lpstr>Desired Result</vt:lpstr>
      <vt:lpstr>Iteration 1</vt:lpstr>
      <vt:lpstr>Iteration 1 - Derivation Graph</vt:lpstr>
      <vt:lpstr>Iteration 1 - Derivation Graph</vt:lpstr>
      <vt:lpstr>Iteration 1 - Derivation Graph</vt:lpstr>
      <vt:lpstr>Iteration 1 - Derivation Graph</vt:lpstr>
      <vt:lpstr>Iteration 1 - Derivation Graph</vt:lpstr>
      <vt:lpstr>Iteration 1 - Derivation Graph</vt:lpstr>
      <vt:lpstr>Encoded as MAXSAT</vt:lpstr>
      <vt:lpstr>Encoded as MAXSAT</vt:lpstr>
      <vt:lpstr>Encoded as MAXSAT</vt:lpstr>
      <vt:lpstr>Iteration 2 and Beyond</vt:lpstr>
      <vt:lpstr>Iteration 2 and Beyond</vt:lpstr>
      <vt:lpstr>Iteration 2 and Beyond</vt:lpstr>
      <vt:lpstr>Iteration 2 and Beyond</vt:lpstr>
      <vt:lpstr>Iteration 2 and Beyond</vt:lpstr>
      <vt:lpstr>Iteration 2 and Beyond</vt:lpstr>
      <vt:lpstr>Mixing Counterexamples</vt:lpstr>
      <vt:lpstr>Mixing Counterexamples</vt:lpstr>
      <vt:lpstr>Experimental Setup</vt:lpstr>
      <vt:lpstr>Benchmark Characteristics</vt:lpstr>
      <vt:lpstr>Results: Pointer Analysis</vt:lpstr>
      <vt:lpstr>Performance of Datalog: Pointer Analysis</vt:lpstr>
      <vt:lpstr>Performance of MAXSAT: Pointer Analysis</vt:lpstr>
      <vt:lpstr>Statistics of MAXSAT Formulae</vt:lpstr>
      <vt:lpstr>Conclusion</vt:lpstr>
      <vt:lpstr>Conclusion</vt:lpstr>
      <vt:lpstr>Future Directions</vt:lpstr>
      <vt:lpstr>Future Directions</vt:lpstr>
      <vt:lpstr>Future Directions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Abstraction Refinement for Program Analyses in Datalog</dc:title>
  <dc:creator>Zhang, Xin</dc:creator>
  <cp:lastModifiedBy>Mayur Naik</cp:lastModifiedBy>
  <cp:revision>771</cp:revision>
  <dcterms:created xsi:type="dcterms:W3CDTF">2014-06-11T13:38:33Z</dcterms:created>
  <dcterms:modified xsi:type="dcterms:W3CDTF">2014-06-20T03:01:34Z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0x010100F8ED355A42788143AE0FB0D22F302F2E</vt:lpwstr>
  </property>
  <property fmtid="{D5CDD505-2E9C-101B-9397-08002B2CF9AE}" pid="3" name="IsMyDocuments">
    <vt:bool>true</vt:bool>
  </property>
</Properties>
</file>