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2344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82"/>
  </p:normalViewPr>
  <p:slideViewPr>
    <p:cSldViewPr snapToGrid="0" snapToObjects="1">
      <p:cViewPr>
        <p:scale>
          <a:sx n="138" d="100"/>
          <a:sy n="138" d="100"/>
        </p:scale>
        <p:origin x="-2160" y="-5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20253"/>
            <a:ext cx="10363200" cy="429768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83668"/>
            <a:ext cx="9144000" cy="298037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FE28-2331-0C4C-9570-DABB516E3206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491-4396-C648-A663-FFDADE788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FE28-2331-0C4C-9570-DABB516E3206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491-4396-C648-A663-FFDADE788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57225"/>
            <a:ext cx="2628900" cy="1046130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57225"/>
            <a:ext cx="7734300" cy="1046130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FE28-2331-0C4C-9570-DABB516E3206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491-4396-C648-A663-FFDADE788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FE28-2331-0C4C-9570-DABB516E3206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491-4396-C648-A663-FFDADE788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77531"/>
            <a:ext cx="10515600" cy="513492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261036"/>
            <a:ext cx="10515600" cy="270033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FE28-2331-0C4C-9570-DABB516E3206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491-4396-C648-A663-FFDADE788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86125"/>
            <a:ext cx="5181600" cy="78324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86125"/>
            <a:ext cx="5181600" cy="78324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FE28-2331-0C4C-9570-DABB516E3206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491-4396-C648-A663-FFDADE788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57228"/>
            <a:ext cx="10515600" cy="23860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26093"/>
            <a:ext cx="5157787" cy="148304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509135"/>
            <a:ext cx="5157787" cy="66322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26093"/>
            <a:ext cx="5183188" cy="148304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509135"/>
            <a:ext cx="5183188" cy="66322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FE28-2331-0C4C-9570-DABB516E3206}" type="datetimeFigureOut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491-4396-C648-A663-FFDADE788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FE28-2331-0C4C-9570-DABB516E3206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491-4396-C648-A663-FFDADE788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FE28-2331-0C4C-9570-DABB516E3206}" type="datetimeFigureOut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491-4396-C648-A663-FFDADE788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22960"/>
            <a:ext cx="3932237" cy="28803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77368"/>
            <a:ext cx="6172200" cy="877252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03320"/>
            <a:ext cx="3932237" cy="68608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FE28-2331-0C4C-9570-DABB516E3206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491-4396-C648-A663-FFDADE788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22960"/>
            <a:ext cx="3932237" cy="28803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77368"/>
            <a:ext cx="6172200" cy="877252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03320"/>
            <a:ext cx="3932237" cy="68608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DFE28-2331-0C4C-9570-DABB516E3206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0491-4396-C648-A663-FFDADE788E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57228"/>
            <a:ext cx="10515600" cy="238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86125"/>
            <a:ext cx="10515600" cy="783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441433"/>
            <a:ext cx="274320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DFE28-2331-0C4C-9570-DABB516E3206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441433"/>
            <a:ext cx="411480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441433"/>
            <a:ext cx="2743200" cy="657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60491-4396-C648-A663-FFDADE788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Rounded Rectangle 832"/>
          <p:cNvSpPr/>
          <p:nvPr/>
        </p:nvSpPr>
        <p:spPr>
          <a:xfrm>
            <a:off x="2818073" y="6125644"/>
            <a:ext cx="6821227" cy="224200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/>
              <p:cNvSpPr txBox="1"/>
              <p:nvPr/>
            </p:nvSpPr>
            <p:spPr>
              <a:xfrm>
                <a:off x="5708324" y="707276"/>
                <a:ext cx="1243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𝜑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≔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𝑡𝑟𝑢𝑒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324" y="707276"/>
                <a:ext cx="124303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>
            <a:off x="6292076" y="1042949"/>
            <a:ext cx="0" cy="1047595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4125786" y="1796756"/>
            <a:ext cx="2148924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529864" y="668144"/>
            <a:ext cx="1171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SAT Solver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519690" y="180757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No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 flipH="1" flipV="1">
            <a:off x="2834441" y="2200363"/>
            <a:ext cx="1268014" cy="1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1207652" y="1890640"/>
            <a:ext cx="15232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output</a:t>
            </a:r>
            <a:br>
              <a:rPr lang="en-US" dirty="0" smtClean="0"/>
            </a:b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“</a:t>
            </a:r>
            <a:r>
              <a:rPr lang="en-US" dirty="0" smtClean="0"/>
              <a:t>no solution</a:t>
            </a:r>
            <a:r>
              <a:rPr lang="en-US" dirty="0" smtClean="0">
                <a:latin typeface="Times" charset="0"/>
                <a:ea typeface="Times" charset="0"/>
                <a:cs typeface="Times" charset="0"/>
              </a:rPr>
              <a:t>”</a:t>
            </a:r>
            <a:endParaRPr lang="en-US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4125786" y="2537600"/>
            <a:ext cx="2142841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4731000" y="2128676"/>
            <a:ext cx="1032243" cy="369849"/>
            <a:chOff x="6316114" y="3177117"/>
            <a:chExt cx="1032243" cy="369849"/>
          </a:xfrm>
          <a:solidFill>
            <a:schemeClr val="bg1"/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6316114" y="3177634"/>
                  <a:ext cx="555280" cy="3693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  <m:r>
                          <a:rPr lang="en-US" b="0" i="1" baseline="30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6114" y="3177634"/>
                  <a:ext cx="55528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Rectangle 101"/>
                <p:cNvSpPr/>
                <p:nvPr/>
              </p:nvSpPr>
              <p:spPr>
                <a:xfrm>
                  <a:off x="6789871" y="3177117"/>
                  <a:ext cx="558486" cy="369332"/>
                </a:xfrm>
                <a:prstGeom prst="rect">
                  <a:avLst/>
                </a:prstGeom>
                <a:grp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  <m:r>
                          <a:rPr lang="en-US" b="0" i="1" baseline="30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9871" y="3177117"/>
                  <a:ext cx="55848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5401369" y="375347"/>
            <a:ext cx="1897315" cy="369332"/>
            <a:chOff x="8680421" y="2665140"/>
            <a:chExt cx="1897315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8680421" y="2665140"/>
                  <a:ext cx="14609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ea typeface="Cambria Math" charset="0"/>
                            <a:cs typeface="Cambria Math" charset="0"/>
                          </a:rPr>
                          <m:t>initialize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  <m:r>
                          <a:rPr lang="en-US" b="0" i="1" baseline="30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0421" y="2665140"/>
                  <a:ext cx="146097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98333" b="-1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Rectangle 104"/>
                <p:cNvSpPr/>
                <p:nvPr/>
              </p:nvSpPr>
              <p:spPr>
                <a:xfrm>
                  <a:off x="10019250" y="2665140"/>
                  <a:ext cx="55848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  <m:r>
                          <a:rPr lang="en-US" b="0" i="1" baseline="3000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9250" y="2665140"/>
                  <a:ext cx="55848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6" name="Straight Arrow Connector 105"/>
          <p:cNvCxnSpPr/>
          <p:nvPr/>
        </p:nvCxnSpPr>
        <p:spPr>
          <a:xfrm flipV="1">
            <a:off x="6289123" y="3347258"/>
            <a:ext cx="2104608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8393732" y="1056959"/>
            <a:ext cx="0" cy="1046194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/>
              <p:cNvSpPr txBox="1"/>
              <p:nvPr/>
            </p:nvSpPr>
            <p:spPr>
              <a:xfrm>
                <a:off x="5432027" y="4426074"/>
                <a:ext cx="1607876" cy="3907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>
                    <a:ea typeface="Cambria Math" charset="0"/>
                    <a:cs typeface="Cambria Math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𝑒𝑥𝑝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27" y="4426074"/>
                <a:ext cx="1607876" cy="390748"/>
              </a:xfrm>
              <a:prstGeom prst="rect">
                <a:avLst/>
              </a:prstGeom>
              <a:blipFill rotWithShape="0">
                <a:blip r:embed="rId7"/>
                <a:stretch>
                  <a:fillRect l="-3030" t="-6250" b="-203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/>
              <p:cNvSpPr/>
              <p:nvPr/>
            </p:nvSpPr>
            <p:spPr>
              <a:xfrm>
                <a:off x="6502897" y="3577725"/>
                <a:ext cx="1745541" cy="3629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≔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110" name="Rectangle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897" y="3577725"/>
                <a:ext cx="1745541" cy="362984"/>
              </a:xfrm>
              <a:prstGeom prst="rect">
                <a:avLst/>
              </a:prstGeom>
              <a:blipFill rotWithShape="0">
                <a:blip r:embed="rId8"/>
                <a:stretch>
                  <a:fillRect b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Straight Arrow Connector 110"/>
          <p:cNvCxnSpPr/>
          <p:nvPr/>
        </p:nvCxnSpPr>
        <p:spPr>
          <a:xfrm flipH="1">
            <a:off x="6288230" y="4007621"/>
            <a:ext cx="2096103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/>
              <p:cNvSpPr txBox="1"/>
              <p:nvPr/>
            </p:nvSpPr>
            <p:spPr>
              <a:xfrm>
                <a:off x="4401631" y="1364667"/>
                <a:ext cx="164743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Is </a:t>
                </a:r>
                <a14:m>
                  <m:oMath xmlns:m="http://schemas.openxmlformats.org/officeDocument/2006/math">
                    <m:r>
                      <a:rPr lang="mr-I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</m:oMath>
                </a14:m>
                <a:r>
                  <a:rPr lang="en-US" dirty="0" smtClean="0"/>
                  <a:t> satisfiable?</a:t>
                </a:r>
                <a:endParaRPr lang="en-US" dirty="0"/>
              </a:p>
            </p:txBody>
          </p:sp>
        </mc:Choice>
        <mc:Fallback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631" y="1364667"/>
                <a:ext cx="164743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2963" t="-10000" r="-3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/>
              <p:cNvSpPr/>
              <p:nvPr/>
            </p:nvSpPr>
            <p:spPr>
              <a:xfrm>
                <a:off x="1245209" y="5101082"/>
                <a:ext cx="152329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output program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latin typeface="Times" charset="0"/>
                  <a:ea typeface="Times" charset="0"/>
                  <a:cs typeface="Times" charset="0"/>
                </a:endParaRPr>
              </a:p>
            </p:txBody>
          </p:sp>
        </mc:Choice>
        <mc:Fallback>
          <p:sp>
            <p:nvSpPr>
              <p:cNvPr id="115" name="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209" y="5101082"/>
                <a:ext cx="1523293" cy="646331"/>
              </a:xfrm>
              <a:prstGeom prst="rect">
                <a:avLst/>
              </a:prstGeom>
              <a:blipFill rotWithShape="0">
                <a:blip r:embed="rId10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5015068" y="5920946"/>
                <a:ext cx="2181495" cy="3908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/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𝑒𝑥𝑝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r>
                  <a:rPr lang="en-US" b="0" i="0" dirty="0" smtClean="0">
                    <a:latin typeface="Cambria Math" charset="0"/>
                    <a:ea typeface="Cambria Math" charset="0"/>
                    <a:cs typeface="Cambria Math" charset="0"/>
                  </a:rPr>
                  <a:t/>
                </a:r>
                <a:br>
                  <a:rPr lang="en-US" b="0" i="0" dirty="0" smtClean="0">
                    <a:latin typeface="Cambria Math" charset="0"/>
                    <a:ea typeface="Cambria Math" charset="0"/>
                    <a:cs typeface="Cambria Math" charset="0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068" y="5920946"/>
                <a:ext cx="2181495" cy="390813"/>
              </a:xfrm>
              <a:prstGeom prst="rect">
                <a:avLst/>
              </a:prstGeom>
              <a:blipFill rotWithShape="0">
                <a:blip r:embed="rId11"/>
                <a:stretch>
                  <a:fillRect t="-89063" b="-1109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6741374" y="6299243"/>
                <a:ext cx="906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why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374" y="6299243"/>
                <a:ext cx="906850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95082" b="-1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/>
          <p:cNvCxnSpPr/>
          <p:nvPr/>
        </p:nvCxnSpPr>
        <p:spPr>
          <a:xfrm flipH="1">
            <a:off x="6301476" y="7353662"/>
            <a:ext cx="2092258" cy="3426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6446323" y="6931322"/>
                <a:ext cx="1872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𝜓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≔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prov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</m:sup>
                      </m:sSup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323" y="6931322"/>
                <a:ext cx="1872307" cy="369332"/>
              </a:xfrm>
              <a:prstGeom prst="rect">
                <a:avLst/>
              </a:prstGeom>
              <a:blipFill rotWithShape="0"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/>
              <p:cNvSpPr txBox="1"/>
              <p:nvPr/>
            </p:nvSpPr>
            <p:spPr>
              <a:xfrm>
                <a:off x="4550357" y="7531359"/>
                <a:ext cx="1310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𝜑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≔</m:t>
                      </m:r>
                      <m:r>
                        <a:rPr lang="mr-IN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𝜑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∧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357" y="7531359"/>
                <a:ext cx="1310422" cy="369332"/>
              </a:xfrm>
              <a:prstGeom prst="rect">
                <a:avLst/>
              </a:prstGeom>
              <a:blipFill rotWithShape="0">
                <a:blip r:embed="rId1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/>
              <p:cNvSpPr txBox="1"/>
              <p:nvPr/>
            </p:nvSpPr>
            <p:spPr>
              <a:xfrm>
                <a:off x="4548191" y="10289984"/>
                <a:ext cx="1265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mr-I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≔</m:t>
                    </m:r>
                    <m:r>
                      <a:rPr lang="mr-I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191" y="10289984"/>
                <a:ext cx="1265603" cy="369332"/>
              </a:xfrm>
              <a:prstGeom prst="rect">
                <a:avLst/>
              </a:prstGeom>
              <a:blipFill rotWithShape="0"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6403236" y="2933633"/>
                <a:ext cx="1908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b="0" dirty="0" smtClean="0">
                    <a:ea typeface="Cambria Math" charset="0"/>
                    <a:cs typeface="Cambria Math" charset="0"/>
                  </a:rPr>
                  <a:t>Evaluate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ea typeface="Cambria Math" charset="0"/>
                        <a:cs typeface="Cambria Math" charset="0"/>
                      </a:rPr>
                      <m:t>on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baseline="-25000" dirty="0"/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236" y="2933633"/>
                <a:ext cx="1908536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2556" t="-95082" b="-1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124"/>
              <p:cNvSpPr/>
              <p:nvPr/>
            </p:nvSpPr>
            <p:spPr>
              <a:xfrm>
                <a:off x="6430670" y="9795149"/>
                <a:ext cx="1872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𝜔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≔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prov</m:t>
                          </m:r>
                        </m:e>
                      </m:ba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670" y="9795149"/>
                <a:ext cx="1872307" cy="369332"/>
              </a:xfrm>
              <a:prstGeom prst="rect">
                <a:avLst/>
              </a:prstGeom>
              <a:blipFill rotWithShape="0"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/>
          <p:cNvCxnSpPr/>
          <p:nvPr/>
        </p:nvCxnSpPr>
        <p:spPr>
          <a:xfrm flipH="1">
            <a:off x="6289124" y="10215281"/>
            <a:ext cx="2113201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/>
              <p:cNvSpPr/>
              <p:nvPr/>
            </p:nvSpPr>
            <p:spPr>
              <a:xfrm>
                <a:off x="6586370" y="9161267"/>
                <a:ext cx="13204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why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not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0" name="Rectangle 1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370" y="9161267"/>
                <a:ext cx="1320425" cy="369332"/>
              </a:xfrm>
              <a:prstGeom prst="rect">
                <a:avLst/>
              </a:prstGeom>
              <a:blipFill rotWithShape="0">
                <a:blip r:embed="rId18"/>
                <a:stretch>
                  <a:fillRect t="-98333" b="-1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/>
          <p:cNvCxnSpPr/>
          <p:nvPr/>
        </p:nvCxnSpPr>
        <p:spPr>
          <a:xfrm flipV="1">
            <a:off x="6282604" y="9564700"/>
            <a:ext cx="2119721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Arrow Connector 795"/>
          <p:cNvCxnSpPr>
            <a:stCxn id="93" idx="2"/>
          </p:cNvCxnSpPr>
          <p:nvPr/>
        </p:nvCxnSpPr>
        <p:spPr>
          <a:xfrm flipH="1">
            <a:off x="4102429" y="1037476"/>
            <a:ext cx="13301" cy="1048142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Arrow Connector 807"/>
          <p:cNvCxnSpPr/>
          <p:nvPr/>
        </p:nvCxnSpPr>
        <p:spPr>
          <a:xfrm flipV="1">
            <a:off x="6288230" y="6686553"/>
            <a:ext cx="2105501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TextBox 811"/>
          <p:cNvSpPr txBox="1"/>
          <p:nvPr/>
        </p:nvSpPr>
        <p:spPr>
          <a:xfrm>
            <a:off x="5655093" y="5054916"/>
            <a:ext cx="48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828" name="TextBox 827"/>
          <p:cNvSpPr txBox="1"/>
          <p:nvPr/>
        </p:nvSpPr>
        <p:spPr>
          <a:xfrm>
            <a:off x="3848100" y="5384800"/>
            <a:ext cx="513154" cy="1538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" dirty="0"/>
          </a:p>
        </p:txBody>
      </p:sp>
      <p:cxnSp>
        <p:nvCxnSpPr>
          <p:cNvPr id="813" name="Straight Arrow Connector 812"/>
          <p:cNvCxnSpPr/>
          <p:nvPr/>
        </p:nvCxnSpPr>
        <p:spPr>
          <a:xfrm flipH="1">
            <a:off x="2945195" y="5459665"/>
            <a:ext cx="3356281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Arrow Connector 829"/>
          <p:cNvCxnSpPr/>
          <p:nvPr/>
        </p:nvCxnSpPr>
        <p:spPr>
          <a:xfrm flipH="1" flipV="1">
            <a:off x="4102429" y="7927656"/>
            <a:ext cx="2186694" cy="1901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4" name="Rectangle 833"/>
          <p:cNvSpPr/>
          <p:nvPr/>
        </p:nvSpPr>
        <p:spPr>
          <a:xfrm>
            <a:off x="1245335" y="6789851"/>
            <a:ext cx="1523293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“</a:t>
            </a:r>
            <a:r>
              <a:rPr lang="en-US" b="1" dirty="0" smtClean="0"/>
              <a:t>why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”</a:t>
            </a:r>
            <a:r>
              <a:rPr lang="en-US" b="1" dirty="0" smtClean="0"/>
              <a:t> provenance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36" name="Rounded Rectangle 835"/>
          <p:cNvSpPr/>
          <p:nvPr/>
        </p:nvSpPr>
        <p:spPr>
          <a:xfrm>
            <a:off x="2816811" y="8933610"/>
            <a:ext cx="6822489" cy="2250368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7" name="Rectangle 836"/>
          <p:cNvSpPr/>
          <p:nvPr/>
        </p:nvSpPr>
        <p:spPr>
          <a:xfrm>
            <a:off x="1235609" y="9683385"/>
            <a:ext cx="1523293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“</a:t>
            </a:r>
            <a:r>
              <a:rPr lang="en-US" b="1" dirty="0" smtClean="0"/>
              <a:t>why not</a:t>
            </a:r>
            <a:r>
              <a:rPr lang="en-US" b="1" dirty="0" smtClean="0">
                <a:latin typeface="Times" charset="0"/>
                <a:ea typeface="Times" charset="0"/>
                <a:cs typeface="Times" charset="0"/>
              </a:rPr>
              <a:t>”</a:t>
            </a:r>
            <a:r>
              <a:rPr lang="en-US" b="1" dirty="0" smtClean="0"/>
              <a:t> provenance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38" name="TextBox 837"/>
          <p:cNvSpPr txBox="1"/>
          <p:nvPr/>
        </p:nvSpPr>
        <p:spPr>
          <a:xfrm>
            <a:off x="7625957" y="662227"/>
            <a:ext cx="156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Datalog</a:t>
            </a:r>
            <a:r>
              <a:rPr lang="en-US" b="1" dirty="0" smtClean="0"/>
              <a:t> Solver</a:t>
            </a:r>
            <a:endParaRPr lang="en-US" b="1" dirty="0"/>
          </a:p>
        </p:txBody>
      </p:sp>
      <p:cxnSp>
        <p:nvCxnSpPr>
          <p:cNvPr id="846" name="Straight Arrow Connector 845"/>
          <p:cNvCxnSpPr/>
          <p:nvPr/>
        </p:nvCxnSpPr>
        <p:spPr>
          <a:xfrm flipH="1" flipV="1">
            <a:off x="4102429" y="10709315"/>
            <a:ext cx="2186694" cy="1901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/>
              <p:cNvSpPr txBox="1"/>
              <p:nvPr/>
            </p:nvSpPr>
            <p:spPr>
              <a:xfrm>
                <a:off x="4983694" y="8763362"/>
                <a:ext cx="2256002" cy="3908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 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∈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𝑒𝑥𝑝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/</m:t>
                      </m:r>
                      <m:sSub>
                        <m:sSubPr>
                          <m:ctrlP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  <m:r>
                        <a:rPr lang="en-US" b="0" i="0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:</m:t>
                      </m:r>
                    </m:oMath>
                  </m:oMathPara>
                </a14:m>
                <a:r>
                  <a:rPr lang="en-US" b="0" i="0" dirty="0" smtClean="0">
                    <a:latin typeface="Cambria Math" charset="0"/>
                    <a:ea typeface="Cambria Math" charset="0"/>
                    <a:cs typeface="Cambria Math" charset="0"/>
                  </a:rPr>
                  <a:t/>
                </a:r>
                <a:br>
                  <a:rPr lang="en-US" b="0" i="0" dirty="0" smtClean="0">
                    <a:latin typeface="Cambria Math" charset="0"/>
                    <a:ea typeface="Cambria Math" charset="0"/>
                    <a:cs typeface="Cambria Math" charset="0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694" y="8763362"/>
                <a:ext cx="2256002" cy="390813"/>
              </a:xfrm>
              <a:prstGeom prst="rect">
                <a:avLst/>
              </a:prstGeom>
              <a:blipFill rotWithShape="0">
                <a:blip r:embed="rId19"/>
                <a:stretch>
                  <a:fillRect t="-90625" b="-1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1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132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Cambria Math</vt:lpstr>
      <vt:lpstr>Times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81</cp:revision>
  <dcterms:created xsi:type="dcterms:W3CDTF">2019-07-09T02:56:36Z</dcterms:created>
  <dcterms:modified xsi:type="dcterms:W3CDTF">2019-07-09T04:23:42Z</dcterms:modified>
</cp:coreProperties>
</file>