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257" r:id="rId3"/>
    <p:sldId id="258" r:id="rId4"/>
    <p:sldId id="259" r:id="rId5"/>
    <p:sldId id="260" r:id="rId6"/>
    <p:sldId id="262" r:id="rId7"/>
    <p:sldId id="269" r:id="rId8"/>
    <p:sldId id="263" r:id="rId9"/>
    <p:sldId id="264" r:id="rId10"/>
    <p:sldId id="265" r:id="rId11"/>
    <p:sldId id="266" r:id="rId12"/>
    <p:sldId id="267" r:id="rId13"/>
    <p:sldId id="268" r:id="rId14"/>
    <p:sldId id="270" r:id="rId15"/>
    <p:sldId id="27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sto MT" panose="02040603050505030304" pitchFamily="18" charset="0"/>
      <p:regular r:id="rId22"/>
      <p:bold r:id="rId23"/>
      <p:italic r:id="rId24"/>
      <p:boldItalic r:id="rId25"/>
    </p:embeddedFont>
    <p:embeddedFont>
      <p:font typeface="Times" panose="02020603050405020304" pitchFamily="18" charset="0"/>
      <p:regular r:id="rId26"/>
      <p:bold r:id="rId27"/>
      <p:italic r:id="rId28"/>
      <p:boldItalic r:id="rId29"/>
    </p:embeddedFont>
    <p:embeddedFont>
      <p:font typeface="Wingdings 2" panose="050201020105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8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632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73965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54299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59221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83918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31060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53900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923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838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795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321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796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786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432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813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919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9946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3844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Thyroid Detection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36900" indent="0" rtl="0">
              <a:spcBef>
                <a:spcPts val="1846"/>
              </a:spcBef>
              <a:spcAft>
                <a:spcPts val="0"/>
              </a:spcAft>
              <a:buNone/>
            </a:pPr>
            <a:br>
              <a:rPr lang="en-US" b="0" dirty="0">
                <a:solidFill>
                  <a:schemeClr val="tx1"/>
                </a:solidFill>
                <a:effectLst/>
              </a:rPr>
            </a:br>
            <a:r>
              <a:rPr lang="en-US" sz="1800" b="1" i="0" u="none" strike="noStrike" dirty="0">
                <a:solidFill>
                  <a:schemeClr val="tx1"/>
                </a:solidFill>
                <a:effectLst/>
                <a:latin typeface="Calibri" panose="020F0502020204030204" pitchFamily="34" charset="0"/>
              </a:rPr>
              <a:t>XG Boost Classifier Model </a:t>
            </a:r>
            <a:endParaRPr lang="en-US" sz="1800" b="1" dirty="0">
              <a:solidFill>
                <a:schemeClr val="tx1"/>
              </a:solidFill>
              <a:effectLst/>
              <a:latin typeface="Calibri" panose="020F0502020204030204" pitchFamily="34" charset="0"/>
            </a:endParaRPr>
          </a:p>
          <a:p>
            <a:pPr marL="36900" indent="0" rtl="0">
              <a:spcBef>
                <a:spcPts val="1846"/>
              </a:spcBef>
              <a:spcAft>
                <a:spcPts val="0"/>
              </a:spcAft>
              <a:buNone/>
            </a:pPr>
            <a:r>
              <a:rPr lang="en-US" sz="1800" b="1" i="0" u="none" strike="noStrike" dirty="0">
                <a:solidFill>
                  <a:schemeClr val="tx1"/>
                </a:solidFill>
                <a:effectLst/>
                <a:latin typeface="Calibri" panose="020F0502020204030204" pitchFamily="34" charset="0"/>
              </a:rPr>
              <a:t>A decision-tree-based ensemble Machine Learning algorithm that uses a  gradient boosting framework. </a:t>
            </a:r>
            <a:endParaRPr lang="en-US" b="0" dirty="0">
              <a:solidFill>
                <a:schemeClr val="tx1"/>
              </a:solidFill>
              <a:effectLst/>
            </a:endParaRPr>
          </a:p>
          <a:p>
            <a:pPr marL="673811" marR="642823" indent="-7493" rtl="0">
              <a:spcBef>
                <a:spcPts val="2022"/>
              </a:spcBef>
              <a:spcAft>
                <a:spcPts val="0"/>
              </a:spcAft>
            </a:pPr>
            <a:r>
              <a:rPr lang="en-US" sz="1800" b="0" i="0" u="none" strike="noStrike" dirty="0">
                <a:solidFill>
                  <a:schemeClr val="tx1"/>
                </a:solidFill>
                <a:effectLst/>
                <a:latin typeface="Calibri" panose="020F0502020204030204" pitchFamily="34" charset="0"/>
              </a:rPr>
              <a:t>The </a:t>
            </a:r>
            <a:r>
              <a:rPr lang="en-US" sz="1800" b="0" i="0" u="none" strike="noStrike" dirty="0" err="1">
                <a:solidFill>
                  <a:schemeClr val="tx1"/>
                </a:solidFill>
                <a:effectLst/>
                <a:latin typeface="Calibri" panose="020F0502020204030204" pitchFamily="34" charset="0"/>
              </a:rPr>
              <a:t>XGBoost</a:t>
            </a:r>
            <a:r>
              <a:rPr lang="en-US" sz="1800" b="0" i="0" u="none" strike="noStrike" dirty="0">
                <a:solidFill>
                  <a:schemeClr val="tx1"/>
                </a:solidFill>
                <a:effectLst/>
                <a:latin typeface="Calibri" panose="020F0502020204030204" pitchFamily="34" charset="0"/>
              </a:rPr>
              <a:t> Classifier is a supervised learning algorithm which we can use for regression and  classification problems. It is among the most popular machine learning algorithms comes  under boosting ensemble technique.  </a:t>
            </a:r>
            <a:endParaRPr lang="en-US" b="0" dirty="0">
              <a:solidFill>
                <a:schemeClr val="tx1"/>
              </a:solidFill>
              <a:effectLst/>
            </a:endParaRPr>
          </a:p>
          <a:p>
            <a:pPr marL="677062" marR="532003" indent="-4255" rtl="0">
              <a:spcBef>
                <a:spcPts val="1977"/>
              </a:spcBef>
              <a:spcAft>
                <a:spcPts val="0"/>
              </a:spcAft>
            </a:pPr>
            <a:r>
              <a:rPr lang="en-US" sz="1800" b="0" i="0" u="none" strike="noStrike" dirty="0" err="1">
                <a:solidFill>
                  <a:schemeClr val="tx1"/>
                </a:solidFill>
                <a:effectLst/>
                <a:latin typeface="Calibri" panose="020F0502020204030204" pitchFamily="34" charset="0"/>
              </a:rPr>
              <a:t>XGBoost</a:t>
            </a:r>
            <a:r>
              <a:rPr lang="en-US" sz="1800" b="0" i="0" u="none" strike="noStrike" dirty="0">
                <a:solidFill>
                  <a:schemeClr val="tx1"/>
                </a:solidFill>
                <a:effectLst/>
                <a:latin typeface="Calibri" panose="020F0502020204030204" pitchFamily="34" charset="0"/>
              </a:rPr>
              <a:t> Classifier being ensemble algorithm tends to give more accurate result. This is  because it works on the principle i.e. number of weak estimators when combined forms strong  estimator. Even if one or few decision tree are prone to noise, overall results would tend to be  correct.  </a:t>
            </a:r>
            <a:endParaRPr lang="en-US" b="0" dirty="0">
              <a:solidFill>
                <a:schemeClr val="tx1"/>
              </a:solidFill>
              <a:effectLst/>
            </a:endParaRPr>
          </a:p>
          <a:p>
            <a:pPr marL="689420" rtl="0">
              <a:spcBef>
                <a:spcPts val="1974"/>
              </a:spcBef>
              <a:spcAft>
                <a:spcPts val="0"/>
              </a:spcAft>
            </a:pPr>
            <a:r>
              <a:rPr lang="en-US" sz="1800" b="0" i="0" u="none" strike="noStrike" dirty="0">
                <a:solidFill>
                  <a:schemeClr val="tx1"/>
                </a:solidFill>
                <a:effectLst/>
                <a:latin typeface="Calibri" panose="020F0502020204030204" pitchFamily="34" charset="0"/>
              </a:rPr>
              <a:t>Reason to use </a:t>
            </a:r>
            <a:r>
              <a:rPr lang="en-US" sz="1800" b="0" i="0" u="none" strike="noStrike" dirty="0" err="1">
                <a:solidFill>
                  <a:schemeClr val="tx1"/>
                </a:solidFill>
                <a:effectLst/>
                <a:latin typeface="Calibri" panose="020F0502020204030204" pitchFamily="34" charset="0"/>
              </a:rPr>
              <a:t>XGBoost</a:t>
            </a:r>
            <a:r>
              <a:rPr lang="en-US" sz="1800" b="0" i="0" u="none" strike="noStrike" dirty="0">
                <a:solidFill>
                  <a:schemeClr val="tx1"/>
                </a:solidFill>
                <a:effectLst/>
                <a:latin typeface="Calibri" panose="020F0502020204030204" pitchFamily="34" charset="0"/>
              </a:rPr>
              <a:t> Classifier model: </a:t>
            </a:r>
            <a:endParaRPr lang="en-US" b="0" dirty="0">
              <a:solidFill>
                <a:schemeClr val="tx1"/>
              </a:solidFill>
              <a:effectLst/>
            </a:endParaRPr>
          </a:p>
          <a:p>
            <a:pPr marL="683133" rtl="0">
              <a:spcBef>
                <a:spcPts val="59"/>
              </a:spcBef>
              <a:spcAft>
                <a:spcPts val="0"/>
              </a:spcAft>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Calibri" panose="020F0502020204030204" pitchFamily="34" charset="0"/>
              </a:rPr>
              <a:t>It has high execution speed. </a:t>
            </a:r>
            <a:endParaRPr lang="en-US" b="0" dirty="0">
              <a:solidFill>
                <a:schemeClr val="tx1"/>
              </a:solidFill>
              <a:effectLst/>
            </a:endParaRPr>
          </a:p>
          <a:p>
            <a:pPr marL="683133" rtl="0">
              <a:spcBef>
                <a:spcPts val="58"/>
              </a:spcBef>
              <a:spcAft>
                <a:spcPts val="0"/>
              </a:spcAft>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Calibri" panose="020F0502020204030204" pitchFamily="34" charset="0"/>
              </a:rPr>
              <a:t>It gives better model performance. </a:t>
            </a:r>
            <a:endParaRPr lang="en-US" b="0" dirty="0">
              <a:solidFill>
                <a:schemeClr val="tx1"/>
              </a:solidFill>
              <a:effectLst/>
            </a:endParaRPr>
          </a:p>
          <a:p>
            <a:pPr marL="36900" indent="0">
              <a:buNone/>
            </a:pPr>
            <a:br>
              <a:rPr lang="en-US" dirty="0">
                <a:solidFill>
                  <a:schemeClr val="tx1"/>
                </a:solidFill>
              </a:rPr>
            </a:br>
            <a:endParaRPr sz="20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SzPts val="1600"/>
              <a:buNone/>
            </a:pPr>
            <a:endParaRPr lang="en-IN" dirty="0">
              <a:solidFill>
                <a:schemeClr val="l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2D0D6361-897A-4067-B30B-EEBF09D36B0A}"/>
              </a:ext>
            </a:extLst>
          </p:cNvPr>
          <p:cNvPicPr>
            <a:picLocks noChangeAspect="1"/>
          </p:cNvPicPr>
          <p:nvPr/>
        </p:nvPicPr>
        <p:blipFill>
          <a:blip r:embed="rId3"/>
          <a:stretch>
            <a:fillRect/>
          </a:stretch>
        </p:blipFill>
        <p:spPr>
          <a:xfrm>
            <a:off x="1476375" y="862012"/>
            <a:ext cx="9239250" cy="5133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Database connection and deployment strategy</a:t>
            </a:r>
          </a:p>
          <a:p>
            <a:pPr marL="0" lvl="0" indent="0" algn="l"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Database connection- Cassandra </a:t>
            </a:r>
          </a:p>
          <a:p>
            <a:pPr marL="0" lvl="0" indent="0" algn="l" rtl="0">
              <a:spcBef>
                <a:spcPts val="0"/>
              </a:spcBef>
              <a:spcAft>
                <a:spcPts val="0"/>
              </a:spcAft>
              <a:buSzPts val="1440"/>
              <a:buNone/>
            </a:pPr>
            <a:endParaRPr lang="en-US" sz="1800" dirty="0">
              <a:solidFill>
                <a:schemeClr val="lt1"/>
              </a:solidFill>
              <a:latin typeface="Times New Roman"/>
              <a:cs typeface="Times New Roman"/>
              <a:sym typeface="Times New Roman"/>
            </a:endParaRPr>
          </a:p>
          <a:p>
            <a:pPr marL="0" lvl="0" indent="0" algn="l" rtl="0">
              <a:spcBef>
                <a:spcPts val="0"/>
              </a:spcBef>
              <a:spcAft>
                <a:spcPts val="0"/>
              </a:spcAft>
              <a:buSzPts val="1440"/>
              <a:buNone/>
            </a:pPr>
            <a:r>
              <a:rPr lang="en-US" sz="1800" dirty="0">
                <a:solidFill>
                  <a:schemeClr val="lt1"/>
                </a:solidFill>
                <a:latin typeface="Times New Roman"/>
                <a:cs typeface="Times New Roman"/>
                <a:sym typeface="Times New Roman"/>
              </a:rPr>
              <a:t>Model Deployment – The model is deployed on Heroku using flask framework.</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46545" cy="5635978"/>
          </a:xfrm>
          <a:prstGeom prst="rect">
            <a:avLst/>
          </a:prstGeom>
          <a:noFill/>
          <a:ln>
            <a:noFill/>
          </a:ln>
        </p:spPr>
        <p:txBody>
          <a:bodyPr spcFirstLastPara="1" wrap="square" lIns="91425" tIns="45700" rIns="91425" bIns="45700" anchor="ctr" anchorCtr="0">
            <a:noAutofit/>
          </a:bodyPr>
          <a:lstStyle/>
          <a:p>
            <a:pPr marL="2481587" indent="0" rtl="0">
              <a:spcBef>
                <a:spcPts val="0"/>
              </a:spcBef>
              <a:spcAft>
                <a:spcPts val="0"/>
              </a:spcAft>
              <a:buNone/>
            </a:pPr>
            <a:endParaRPr lang="en-US" sz="1800" b="1" dirty="0">
              <a:solidFill>
                <a:schemeClr val="tx1"/>
              </a:solidFill>
              <a:effectLst/>
              <a:latin typeface="Calibri" panose="020F0502020204030204" pitchFamily="34" charset="0"/>
            </a:endParaRPr>
          </a:p>
          <a:p>
            <a:pPr marL="2787587" rtl="0">
              <a:spcBef>
                <a:spcPts val="0"/>
              </a:spcBef>
              <a:spcAft>
                <a:spcPts val="0"/>
              </a:spcAft>
            </a:pPr>
            <a:endParaRPr lang="en-US" sz="1800" b="1" i="0" u="none" strike="noStrike" dirty="0">
              <a:solidFill>
                <a:schemeClr val="tx1"/>
              </a:solidFill>
              <a:effectLst/>
              <a:latin typeface="Calibri" panose="020F0502020204030204" pitchFamily="34" charset="0"/>
            </a:endParaRPr>
          </a:p>
          <a:p>
            <a:pPr marL="2787587" rtl="0">
              <a:spcBef>
                <a:spcPts val="0"/>
              </a:spcBef>
              <a:spcAft>
                <a:spcPts val="0"/>
              </a:spcAft>
            </a:pPr>
            <a:endParaRPr lang="en-US" sz="1800" b="1" dirty="0">
              <a:solidFill>
                <a:schemeClr val="tx1"/>
              </a:solidFill>
              <a:effectLst/>
              <a:latin typeface="Calibri" panose="020F0502020204030204" pitchFamily="34" charset="0"/>
            </a:endParaRPr>
          </a:p>
          <a:p>
            <a:pPr marL="2787587" rtl="0">
              <a:spcBef>
                <a:spcPts val="0"/>
              </a:spcBef>
              <a:spcAft>
                <a:spcPts val="0"/>
              </a:spcAft>
            </a:pPr>
            <a:endParaRPr lang="en-US" sz="1800" b="1" i="0" u="none" strike="noStrike" dirty="0">
              <a:solidFill>
                <a:schemeClr val="tx1"/>
              </a:solidFill>
              <a:effectLst/>
              <a:latin typeface="Calibri" panose="020F0502020204030204" pitchFamily="34" charset="0"/>
            </a:endParaRPr>
          </a:p>
          <a:p>
            <a:pPr marL="36900" indent="0">
              <a:buNone/>
            </a:pPr>
            <a:br>
              <a:rPr lang="en-US" sz="1800" dirty="0">
                <a:solidFill>
                  <a:schemeClr val="tx1"/>
                </a:solidFill>
              </a:rPr>
            </a:br>
            <a:endParaRPr sz="1800" dirty="0">
              <a:solidFill>
                <a:schemeClr val="tx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01BEB540-A5F1-462B-9A63-B60459548714}"/>
              </a:ext>
            </a:extLst>
          </p:cNvPr>
          <p:cNvSpPr txBox="1"/>
          <p:nvPr/>
        </p:nvSpPr>
        <p:spPr>
          <a:xfrm>
            <a:off x="564445" y="536222"/>
            <a:ext cx="10114844" cy="5465599"/>
          </a:xfrm>
          <a:prstGeom prst="rect">
            <a:avLst/>
          </a:prstGeom>
          <a:noFill/>
        </p:spPr>
        <p:txBody>
          <a:bodyPr wrap="square" rtlCol="0">
            <a:spAutoFit/>
          </a:bodyPr>
          <a:lstStyle/>
          <a:p>
            <a:pPr marL="2787587" rtl="0">
              <a:spcBef>
                <a:spcPts val="0"/>
              </a:spcBef>
              <a:spcAft>
                <a:spcPts val="0"/>
              </a:spcAft>
            </a:pPr>
            <a:r>
              <a:rPr lang="en-US" sz="1800" b="1" i="0" u="none" strike="noStrike" dirty="0">
                <a:solidFill>
                  <a:schemeClr val="tx1"/>
                </a:solidFill>
                <a:effectLst/>
                <a:latin typeface="Calibri" panose="020F0502020204030204" pitchFamily="34" charset="0"/>
              </a:rPr>
              <a:t>FREQUENTLY ASKED QUESTIONS</a:t>
            </a:r>
          </a:p>
          <a:p>
            <a:pPr marL="2787587" rtl="0">
              <a:spcBef>
                <a:spcPts val="0"/>
              </a:spcBef>
              <a:spcAft>
                <a:spcPts val="0"/>
              </a:spcAft>
            </a:pPr>
            <a:endParaRPr lang="en-US" sz="1800" b="0" dirty="0">
              <a:solidFill>
                <a:schemeClr val="tx1"/>
              </a:solidFill>
              <a:effectLst/>
            </a:endParaRPr>
          </a:p>
          <a:p>
            <a:pPr marL="218542" rtl="0">
              <a:spcBef>
                <a:spcPts val="57"/>
              </a:spcBef>
              <a:spcAft>
                <a:spcPts val="0"/>
              </a:spcAft>
            </a:pPr>
            <a:r>
              <a:rPr lang="en-US" sz="1800" b="0" i="0" u="none" strike="noStrike" dirty="0">
                <a:solidFill>
                  <a:schemeClr val="tx1"/>
                </a:solidFill>
                <a:effectLst/>
                <a:latin typeface="Times" panose="02020603050405020304" pitchFamily="18" charset="0"/>
              </a:rPr>
              <a:t>Q1) What is the source of data? </a:t>
            </a:r>
          </a:p>
          <a:p>
            <a:pPr marL="218542" rtl="0">
              <a:spcBef>
                <a:spcPts val="57"/>
              </a:spcBef>
              <a:spcAft>
                <a:spcPts val="0"/>
              </a:spcAft>
            </a:pPr>
            <a:r>
              <a:rPr lang="en-US" sz="1800" b="0" i="0" u="none" strike="noStrike" dirty="0">
                <a:solidFill>
                  <a:schemeClr val="tx1"/>
                </a:solidFill>
                <a:effectLst/>
                <a:latin typeface="Times" panose="02020603050405020304" pitchFamily="18" charset="0"/>
              </a:rPr>
              <a:t>The data for training is obtained from famous machine learning repository. </a:t>
            </a:r>
            <a:endParaRPr lang="en-US" sz="1800" b="0" dirty="0">
              <a:solidFill>
                <a:schemeClr val="tx1"/>
              </a:solidFill>
              <a:effectLst/>
            </a:endParaRPr>
          </a:p>
          <a:p>
            <a:pPr marL="168250" rtl="0">
              <a:spcBef>
                <a:spcPts val="21"/>
              </a:spcBef>
              <a:spcAft>
                <a:spcPts val="0"/>
              </a:spcAft>
            </a:pPr>
            <a:r>
              <a:rPr lang="en-US" sz="1800" b="0" i="0" u="none" strike="noStrike" dirty="0">
                <a:solidFill>
                  <a:schemeClr val="tx1"/>
                </a:solidFill>
                <a:effectLst/>
                <a:latin typeface="Times" panose="02020603050405020304" pitchFamily="18" charset="0"/>
              </a:rPr>
              <a:t> UCI Machine Learning Repository: </a:t>
            </a:r>
            <a:r>
              <a:rPr lang="en-US" sz="1800" b="0" i="0" u="sng" dirty="0">
                <a:solidFill>
                  <a:schemeClr val="tx1"/>
                </a:solidFill>
                <a:effectLst/>
                <a:latin typeface="Calibri" panose="020F0502020204030204" pitchFamily="34" charset="0"/>
              </a:rPr>
              <a:t>https://archive.ics.uci.edu/ml/datasets/thyroid+disease </a:t>
            </a:r>
            <a:r>
              <a:rPr lang="en-US" sz="1800" b="0" i="0" u="none" strike="noStrike" dirty="0">
                <a:solidFill>
                  <a:schemeClr val="tx1"/>
                </a:solidFill>
                <a:effectLst/>
                <a:latin typeface="Calibri" panose="020F0502020204030204" pitchFamily="34" charset="0"/>
              </a:rPr>
              <a:t> </a:t>
            </a:r>
            <a:endParaRPr lang="en-US" sz="1800" b="0" dirty="0">
              <a:solidFill>
                <a:schemeClr val="tx1"/>
              </a:solidFill>
              <a:effectLst/>
            </a:endParaRPr>
          </a:p>
          <a:p>
            <a:pPr marL="195174" rtl="0">
              <a:spcBef>
                <a:spcPts val="1961"/>
              </a:spcBef>
              <a:spcAft>
                <a:spcPts val="0"/>
              </a:spcAft>
            </a:pPr>
            <a:r>
              <a:rPr lang="en-US" sz="1800" b="0" i="0" u="none" strike="noStrike" baseline="30000" dirty="0">
                <a:solidFill>
                  <a:schemeClr val="tx1"/>
                </a:solidFill>
                <a:effectLst/>
                <a:latin typeface="Calibri" panose="020F0502020204030204" pitchFamily="34" charset="0"/>
              </a:rPr>
              <a:t> </a:t>
            </a:r>
            <a:r>
              <a:rPr lang="en-US" sz="1800" b="0" i="0" u="none" strike="noStrike" dirty="0">
                <a:solidFill>
                  <a:schemeClr val="tx1"/>
                </a:solidFill>
                <a:effectLst/>
                <a:latin typeface="Times" panose="02020603050405020304" pitchFamily="18" charset="0"/>
              </a:rPr>
              <a:t>Q2) What was the type of data? </a:t>
            </a:r>
            <a:endParaRPr lang="en-US" sz="1800" b="0" dirty="0">
              <a:solidFill>
                <a:schemeClr val="tx1"/>
              </a:solidFill>
              <a:effectLst/>
            </a:endParaRPr>
          </a:p>
          <a:p>
            <a:pPr marL="186233" rtl="0">
              <a:spcBef>
                <a:spcPts val="0"/>
              </a:spcBef>
              <a:spcAft>
                <a:spcPts val="0"/>
              </a:spcAft>
            </a:pPr>
            <a:r>
              <a:rPr lang="en-US" sz="1800" b="0" i="0" u="none" strike="noStrike" dirty="0">
                <a:solidFill>
                  <a:schemeClr val="tx1"/>
                </a:solidFill>
                <a:effectLst/>
                <a:latin typeface="Times" panose="02020603050405020304" pitchFamily="18" charset="0"/>
              </a:rPr>
              <a:t> The data was the combination of numerical and Categorical values. </a:t>
            </a:r>
            <a:endParaRPr lang="en-US" sz="1800" b="0" dirty="0">
              <a:solidFill>
                <a:schemeClr val="tx1"/>
              </a:solidFill>
              <a:effectLst/>
            </a:endParaRPr>
          </a:p>
          <a:p>
            <a:pPr marL="236830" rtl="0">
              <a:spcBef>
                <a:spcPts val="83"/>
              </a:spcBef>
              <a:spcAft>
                <a:spcPts val="0"/>
              </a:spcAft>
            </a:pPr>
            <a:r>
              <a:rPr lang="en-US" sz="1800" b="0" i="0" u="none" strike="noStrike" dirty="0">
                <a:solidFill>
                  <a:schemeClr val="tx1"/>
                </a:solidFill>
                <a:effectLst/>
                <a:latin typeface="Times" panose="02020603050405020304" pitchFamily="18" charset="0"/>
              </a:rPr>
              <a:t> </a:t>
            </a:r>
            <a:endParaRPr lang="en-US" sz="1800" b="0" dirty="0">
              <a:solidFill>
                <a:schemeClr val="tx1"/>
              </a:solidFill>
              <a:effectLst/>
            </a:endParaRPr>
          </a:p>
          <a:p>
            <a:pPr marL="189205" marR="602425" indent="5944" rtl="0">
              <a:spcBef>
                <a:spcPts val="2148"/>
              </a:spcBef>
              <a:spcAft>
                <a:spcPts val="0"/>
              </a:spcAft>
            </a:pPr>
            <a:r>
              <a:rPr lang="en-US" sz="1800" b="0" i="0" u="none" strike="noStrike" dirty="0">
                <a:solidFill>
                  <a:schemeClr val="tx1"/>
                </a:solidFill>
                <a:effectLst/>
                <a:latin typeface="Times" panose="02020603050405020304" pitchFamily="18" charset="0"/>
              </a:rPr>
              <a:t>Q3) After the File validation what you do with incompatible file or files which didn’t pass  the validation? </a:t>
            </a:r>
            <a:endParaRPr lang="en-US" sz="1800" b="0" dirty="0">
              <a:solidFill>
                <a:schemeClr val="tx1"/>
              </a:solidFill>
              <a:effectLst/>
            </a:endParaRPr>
          </a:p>
          <a:p>
            <a:pPr marL="188379" marR="273304" indent="-178" rtl="0">
              <a:spcBef>
                <a:spcPts val="1156"/>
              </a:spcBef>
              <a:spcAft>
                <a:spcPts val="0"/>
              </a:spcAft>
            </a:pPr>
            <a:r>
              <a:rPr lang="en-US" sz="1800" b="0" i="0" u="none" strike="noStrike" dirty="0">
                <a:solidFill>
                  <a:schemeClr val="tx1"/>
                </a:solidFill>
                <a:effectLst/>
                <a:latin typeface="Times" panose="02020603050405020304" pitchFamily="18" charset="0"/>
              </a:rPr>
              <a:t>Files like these are moved to the Achieve Folder and a list of these files has been shared with the client and we removed  the bad data folder. </a:t>
            </a:r>
            <a:endParaRPr lang="en-US" sz="1800" b="0" dirty="0">
              <a:solidFill>
                <a:schemeClr val="tx1"/>
              </a:solidFill>
              <a:effectLst/>
            </a:endParaRPr>
          </a:p>
          <a:p>
            <a:pPr marL="195174" rtl="0">
              <a:spcBef>
                <a:spcPts val="2807"/>
              </a:spcBef>
              <a:spcAft>
                <a:spcPts val="0"/>
              </a:spcAft>
            </a:pPr>
            <a:r>
              <a:rPr lang="en-US" sz="1800" b="0" i="0" u="none" strike="noStrike" dirty="0">
                <a:solidFill>
                  <a:schemeClr val="tx1"/>
                </a:solidFill>
                <a:effectLst/>
                <a:latin typeface="Times" panose="02020603050405020304" pitchFamily="18" charset="0"/>
              </a:rPr>
              <a:t>Q4) How logs are managed? </a:t>
            </a:r>
            <a:endParaRPr lang="en-US" sz="1800" b="0" dirty="0">
              <a:solidFill>
                <a:schemeClr val="tx1"/>
              </a:solidFill>
              <a:effectLst/>
            </a:endParaRPr>
          </a:p>
          <a:p>
            <a:pPr marL="187135" marR="876313" rtl="0">
              <a:spcBef>
                <a:spcPts val="1115"/>
              </a:spcBef>
              <a:spcAft>
                <a:spcPts val="0"/>
              </a:spcAft>
            </a:pPr>
            <a:r>
              <a:rPr lang="en-US" sz="1800" b="0" i="0" u="none" strike="noStrike" dirty="0">
                <a:solidFill>
                  <a:schemeClr val="tx1"/>
                </a:solidFill>
                <a:effectLst/>
                <a:latin typeface="Times" panose="02020603050405020304" pitchFamily="18" charset="0"/>
              </a:rPr>
              <a:t>We are using different logs as per the steps that we follow in training and prediction like model training log and  prediction log etc. And then sub log are inside those folder.</a:t>
            </a:r>
            <a:endParaRPr lang="en-US" sz="1800" b="0" dirty="0">
              <a:solidFill>
                <a:schemeClr val="tx1"/>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90329-3637-4997-9377-C6EADFE229CF}"/>
              </a:ext>
            </a:extLst>
          </p:cNvPr>
          <p:cNvSpPr>
            <a:spLocks noGrp="1"/>
          </p:cNvSpPr>
          <p:nvPr>
            <p:ph idx="1"/>
          </p:nvPr>
        </p:nvSpPr>
        <p:spPr>
          <a:xfrm>
            <a:off x="913795" y="485422"/>
            <a:ext cx="10353762" cy="5305779"/>
          </a:xfrm>
        </p:spPr>
        <p:txBody>
          <a:bodyPr>
            <a:noAutofit/>
          </a:bodyPr>
          <a:lstStyle/>
          <a:p>
            <a:pPr marL="0" indent="0" rtl="0">
              <a:spcBef>
                <a:spcPts val="0"/>
              </a:spcBef>
              <a:spcAft>
                <a:spcPts val="0"/>
              </a:spcAft>
              <a:buNone/>
            </a:pPr>
            <a:r>
              <a:rPr lang="en-US" sz="1800" b="0" i="0" u="none" strike="noStrike" dirty="0">
                <a:solidFill>
                  <a:schemeClr val="tx1"/>
                </a:solidFill>
                <a:effectLst/>
                <a:latin typeface="Times" panose="02020603050405020304" pitchFamily="18" charset="0"/>
              </a:rPr>
              <a:t>Q 6) What techniques were you using for data pre-processing? </a:t>
            </a:r>
            <a:endParaRPr lang="en-US" sz="1800" b="0" dirty="0">
              <a:solidFill>
                <a:schemeClr val="tx1"/>
              </a:solidFill>
              <a:effectLst/>
            </a:endParaRPr>
          </a:p>
          <a:p>
            <a:pPr marL="328911" indent="0" rtl="0">
              <a:spcBef>
                <a:spcPts val="1017"/>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Removing unwanted attributes </a:t>
            </a:r>
            <a:endParaRPr lang="en-US" sz="1800" b="0" dirty="0">
              <a:solidFill>
                <a:schemeClr val="tx1"/>
              </a:solidFill>
              <a:effectLst/>
            </a:endParaRPr>
          </a:p>
          <a:p>
            <a:pPr marL="328911" indent="0" rtl="0">
              <a:spcBef>
                <a:spcPts val="1050"/>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Visualizing relation of independent variables with each other and output variables </a:t>
            </a:r>
            <a:endParaRPr lang="en-US" sz="1800" b="0" dirty="0">
              <a:solidFill>
                <a:schemeClr val="tx1"/>
              </a:solidFill>
              <a:effectLst/>
            </a:endParaRPr>
          </a:p>
          <a:p>
            <a:pPr marL="328911" indent="0" rtl="0">
              <a:spcBef>
                <a:spcPts val="1040"/>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Checking and changing Distribution of continuous values </a:t>
            </a:r>
            <a:endParaRPr lang="en-US" sz="1800" b="0" dirty="0">
              <a:solidFill>
                <a:schemeClr val="tx1"/>
              </a:solidFill>
              <a:effectLst/>
            </a:endParaRPr>
          </a:p>
          <a:p>
            <a:pPr marL="328911" indent="0" rtl="0">
              <a:spcBef>
                <a:spcPts val="1038"/>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Removing outliers </a:t>
            </a:r>
            <a:endParaRPr lang="en-US" sz="1800" b="0" dirty="0">
              <a:solidFill>
                <a:schemeClr val="tx1"/>
              </a:solidFill>
              <a:effectLst/>
            </a:endParaRPr>
          </a:p>
          <a:p>
            <a:pPr marL="328911" indent="0" rtl="0">
              <a:spcBef>
                <a:spcPts val="1050"/>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Cleaning data and imputing if null values are present.  </a:t>
            </a:r>
            <a:endParaRPr lang="en-US" sz="1800" b="0" dirty="0">
              <a:solidFill>
                <a:schemeClr val="tx1"/>
              </a:solidFill>
              <a:effectLst/>
            </a:endParaRPr>
          </a:p>
          <a:p>
            <a:pPr marL="328911" indent="0" rtl="0">
              <a:spcBef>
                <a:spcPts val="1038"/>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Converting categorical data into numeric values. </a:t>
            </a:r>
            <a:endParaRPr lang="en-US" sz="1800" b="0" dirty="0">
              <a:solidFill>
                <a:schemeClr val="tx1"/>
              </a:solidFill>
              <a:effectLst/>
            </a:endParaRPr>
          </a:p>
          <a:p>
            <a:pPr marL="0" indent="0" rtl="0">
              <a:spcBef>
                <a:spcPts val="4156"/>
              </a:spcBef>
              <a:spcAft>
                <a:spcPts val="0"/>
              </a:spcAft>
              <a:buNone/>
            </a:pPr>
            <a:r>
              <a:rPr lang="en-US" sz="1800" b="0" i="0" u="none" strike="noStrike" dirty="0">
                <a:solidFill>
                  <a:schemeClr val="tx1"/>
                </a:solidFill>
                <a:effectLst/>
                <a:latin typeface="Times" panose="02020603050405020304" pitchFamily="18" charset="0"/>
              </a:rPr>
              <a:t>Q 7) How training was done or what models were used? </a:t>
            </a:r>
            <a:endParaRPr lang="en-US" sz="1800" b="0" dirty="0">
              <a:solidFill>
                <a:schemeClr val="tx1"/>
              </a:solidFill>
              <a:effectLst/>
            </a:endParaRPr>
          </a:p>
          <a:p>
            <a:pPr marL="328911" indent="0" rtl="0">
              <a:spcBef>
                <a:spcPts val="1055"/>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First Data validation done on raw data and then good data insertion happen in DB. </a:t>
            </a:r>
            <a:endParaRPr lang="en-US" sz="1800" b="0" dirty="0">
              <a:solidFill>
                <a:schemeClr val="tx1"/>
              </a:solidFill>
              <a:effectLst/>
            </a:endParaRPr>
          </a:p>
          <a:p>
            <a:pPr marL="328911" indent="0" rtl="0">
              <a:spcBef>
                <a:spcPts val="1050"/>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Then Data preprocessing done on final CSV file received from DB. </a:t>
            </a:r>
            <a:endParaRPr lang="en-US" sz="1800" b="0" dirty="0">
              <a:solidFill>
                <a:schemeClr val="tx1"/>
              </a:solidFill>
              <a:effectLst/>
            </a:endParaRPr>
          </a:p>
          <a:p>
            <a:pPr marL="328911" indent="0" rtl="0">
              <a:spcBef>
                <a:spcPts val="1038"/>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We did clustering over the data to divide it on desired cluster based on elbow method. </a:t>
            </a:r>
            <a:endParaRPr lang="en-US" sz="1800" b="0" dirty="0">
              <a:solidFill>
                <a:schemeClr val="tx1"/>
              </a:solidFill>
              <a:effectLst/>
            </a:endParaRPr>
          </a:p>
          <a:p>
            <a:pPr marL="357022" marR="560375" indent="0" rtl="0">
              <a:spcBef>
                <a:spcPts val="1074"/>
              </a:spcBef>
              <a:spcAft>
                <a:spcPts val="0"/>
              </a:spcAft>
              <a:buNone/>
            </a:pPr>
            <a:r>
              <a:rPr lang="en-US" sz="1800" b="0" i="0" u="none" strike="noStrike" dirty="0">
                <a:solidFill>
                  <a:schemeClr val="tx1"/>
                </a:solidFill>
                <a:effectLst/>
                <a:latin typeface="Arial" panose="020B0604020202020204" pitchFamily="34" charset="0"/>
              </a:rPr>
              <a:t>• </a:t>
            </a:r>
            <a:r>
              <a:rPr lang="en-US" sz="1800" b="0" i="0" u="none" strike="noStrike" dirty="0">
                <a:solidFill>
                  <a:schemeClr val="tx1"/>
                </a:solidFill>
                <a:effectLst/>
                <a:latin typeface="Times" panose="02020603050405020304" pitchFamily="18" charset="0"/>
              </a:rPr>
              <a:t>Various model such as Decision Tree, Random Forest and </a:t>
            </a:r>
            <a:r>
              <a:rPr lang="en-US" sz="1800" b="0" i="0" u="none" strike="noStrike" dirty="0" err="1">
                <a:solidFill>
                  <a:schemeClr val="tx1"/>
                </a:solidFill>
                <a:effectLst/>
                <a:latin typeface="Times" panose="02020603050405020304" pitchFamily="18" charset="0"/>
              </a:rPr>
              <a:t>XGBoost</a:t>
            </a:r>
            <a:r>
              <a:rPr lang="en-US" sz="1800" b="0" i="0" u="none" strike="noStrike" dirty="0">
                <a:solidFill>
                  <a:schemeClr val="tx1"/>
                </a:solidFill>
                <a:effectLst/>
                <a:latin typeface="Times" panose="02020603050405020304" pitchFamily="18" charset="0"/>
              </a:rPr>
              <a:t> models are trained on all clusters and  based on performance, for each cluster different model is saved. </a:t>
            </a:r>
            <a:endParaRPr lang="en-US" sz="1800" b="0" dirty="0">
              <a:solidFill>
                <a:schemeClr val="tx1"/>
              </a:solidFill>
              <a:effectLst/>
            </a:endParaRPr>
          </a:p>
          <a:p>
            <a:pPr marL="36900" indent="0">
              <a:buNone/>
            </a:pPr>
            <a:br>
              <a:rPr lang="en-US"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344083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2C72D-2D69-4788-B3F7-E73F2770D01C}"/>
              </a:ext>
            </a:extLst>
          </p:cNvPr>
          <p:cNvSpPr>
            <a:spLocks noGrp="1"/>
          </p:cNvSpPr>
          <p:nvPr>
            <p:ph idx="1"/>
          </p:nvPr>
        </p:nvSpPr>
        <p:spPr>
          <a:xfrm>
            <a:off x="913795" y="225778"/>
            <a:ext cx="10353762" cy="5565423"/>
          </a:xfrm>
        </p:spPr>
        <p:txBody>
          <a:bodyPr>
            <a:noAutofit/>
          </a:bodyPr>
          <a:lstStyle/>
          <a:p>
            <a:pPr marL="23578" indent="0" rtl="0">
              <a:spcBef>
                <a:spcPts val="2150"/>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Q 8) How Prediction was done? </a:t>
            </a:r>
            <a:endParaRPr lang="en-US" sz="1800" b="0" dirty="0">
              <a:solidFill>
                <a:schemeClr val="tx1"/>
              </a:solidFill>
              <a:effectLst/>
              <a:latin typeface="Times" panose="02020603050405020304" pitchFamily="18" charset="0"/>
              <a:cs typeface="Times" panose="02020603050405020304" pitchFamily="18" charset="0"/>
            </a:endParaRPr>
          </a:p>
          <a:p>
            <a:pPr marL="481311" indent="0" rtl="0">
              <a:spcBef>
                <a:spcPts val="1089"/>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The testing files are shared by the client .We Perform the same life cycle till the data is clustered . </a:t>
            </a:r>
            <a:endParaRPr lang="en-US" sz="1800" b="0" dirty="0">
              <a:solidFill>
                <a:schemeClr val="tx1"/>
              </a:solidFill>
              <a:effectLst/>
              <a:latin typeface="Times" panose="02020603050405020304" pitchFamily="18" charset="0"/>
              <a:cs typeface="Times" panose="02020603050405020304" pitchFamily="18" charset="0"/>
            </a:endParaRPr>
          </a:p>
          <a:p>
            <a:pPr marL="503352" marR="958406" indent="0" rtl="0">
              <a:spcBef>
                <a:spcPts val="1038"/>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Then on the basis of cluster number model is loaded and perform prediction. In the end we get the  accumulated data of predictions.</a:t>
            </a:r>
          </a:p>
          <a:p>
            <a:pPr marL="503352" marR="958406" indent="0" rtl="0">
              <a:spcBef>
                <a:spcPts val="1038"/>
              </a:spcBef>
              <a:spcAft>
                <a:spcPts val="0"/>
              </a:spcAft>
              <a:buNone/>
            </a:pPr>
            <a:endParaRPr lang="en-US" sz="1800" b="0" dirty="0">
              <a:solidFill>
                <a:schemeClr val="tx1"/>
              </a:solidFill>
              <a:effectLst/>
              <a:latin typeface="Times" panose="02020603050405020304" pitchFamily="18" charset="0"/>
              <a:cs typeface="Times" panose="02020603050405020304" pitchFamily="18" charset="0"/>
            </a:endParaRPr>
          </a:p>
          <a:p>
            <a:pPr marL="36900" indent="0" rtl="0">
              <a:spcBef>
                <a:spcPts val="0"/>
              </a:spcBef>
              <a:spcAft>
                <a:spcPts val="0"/>
              </a:spcAft>
              <a:buNone/>
            </a:pPr>
            <a:endParaRPr lang="en-US" sz="1800" b="0" dirty="0">
              <a:solidFill>
                <a:schemeClr val="tx1"/>
              </a:solidFill>
              <a:effectLst/>
              <a:latin typeface="Times" panose="02020603050405020304" pitchFamily="18" charset="0"/>
              <a:cs typeface="Times" panose="02020603050405020304" pitchFamily="18" charset="0"/>
            </a:endParaRPr>
          </a:p>
          <a:p>
            <a:pPr marL="0" indent="0" rtl="0">
              <a:spcBef>
                <a:spcPts val="2546"/>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Q 9) What are the different stages of deployment? </a:t>
            </a:r>
          </a:p>
          <a:p>
            <a:pPr marL="0" indent="0" rtl="0">
              <a:spcBef>
                <a:spcPts val="2546"/>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After model training and finalizing all models. We created required files for deployment. • Finally deployed our model over various cloud platforms such as Heroku and AWS. </a:t>
            </a:r>
            <a:endParaRPr lang="en-US" sz="1800" b="0" dirty="0">
              <a:solidFill>
                <a:schemeClr val="tx1"/>
              </a:solidFill>
              <a:effectLst/>
              <a:latin typeface="Times" panose="02020603050405020304" pitchFamily="18" charset="0"/>
              <a:cs typeface="Times" panose="02020603050405020304" pitchFamily="18" charset="0"/>
            </a:endParaRPr>
          </a:p>
          <a:p>
            <a:pPr marL="0" indent="0" rtl="0">
              <a:spcBef>
                <a:spcPts val="3122"/>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Q 10) How is the User Interface present for this project? </a:t>
            </a:r>
            <a:endParaRPr lang="en-US" sz="1800" b="0" dirty="0">
              <a:solidFill>
                <a:schemeClr val="tx1"/>
              </a:solidFill>
              <a:effectLst/>
              <a:latin typeface="Times" panose="02020603050405020304" pitchFamily="18" charset="0"/>
              <a:cs typeface="Times" panose="02020603050405020304" pitchFamily="18" charset="0"/>
            </a:endParaRPr>
          </a:p>
          <a:p>
            <a:pPr marL="338665" indent="0" rtl="0">
              <a:spcBef>
                <a:spcPts val="1053"/>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For this project I have made two types of UI. </a:t>
            </a:r>
            <a:endParaRPr lang="en-US" sz="1800" b="0" dirty="0">
              <a:solidFill>
                <a:schemeClr val="tx1"/>
              </a:solidFill>
              <a:effectLst/>
              <a:latin typeface="Times" panose="02020603050405020304" pitchFamily="18" charset="0"/>
              <a:cs typeface="Times" panose="02020603050405020304" pitchFamily="18" charset="0"/>
            </a:endParaRPr>
          </a:p>
          <a:p>
            <a:pPr marL="338665" indent="0" rtl="0">
              <a:spcBef>
                <a:spcPts val="1040"/>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First is for bulk prediction. </a:t>
            </a:r>
            <a:endParaRPr lang="en-US" sz="1800" b="0" dirty="0">
              <a:solidFill>
                <a:schemeClr val="tx1"/>
              </a:solidFill>
              <a:effectLst/>
              <a:latin typeface="Times" panose="02020603050405020304" pitchFamily="18" charset="0"/>
              <a:cs typeface="Times" panose="02020603050405020304" pitchFamily="18" charset="0"/>
            </a:endParaRPr>
          </a:p>
          <a:p>
            <a:pPr marL="338665" indent="0" rtl="0">
              <a:spcBef>
                <a:spcPts val="1050"/>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Second is for one user input prediction. </a:t>
            </a:r>
            <a:endParaRPr lang="en-US" sz="1800" b="0" dirty="0">
              <a:solidFill>
                <a:schemeClr val="tx1"/>
              </a:solidFill>
              <a:effectLst/>
              <a:latin typeface="Times" panose="02020603050405020304" pitchFamily="18" charset="0"/>
              <a:cs typeface="Times" panose="02020603050405020304" pitchFamily="18" charset="0"/>
            </a:endParaRPr>
          </a:p>
          <a:p>
            <a:pPr marL="338665" indent="0" rtl="0">
              <a:spcBef>
                <a:spcPts val="1002"/>
              </a:spcBef>
              <a:spcAft>
                <a:spcPts val="0"/>
              </a:spcAft>
              <a:buNone/>
            </a:pPr>
            <a:r>
              <a:rPr lang="en-US" sz="1800" b="0" i="0" u="none" strike="noStrike" dirty="0">
                <a:solidFill>
                  <a:schemeClr val="tx1"/>
                </a:solidFill>
                <a:effectLst/>
                <a:latin typeface="Times" panose="02020603050405020304" pitchFamily="18" charset="0"/>
                <a:cs typeface="Times" panose="02020603050405020304" pitchFamily="18" charset="0"/>
              </a:rPr>
              <a:t>• Both UI are very user friendly and easy to use.</a:t>
            </a:r>
            <a:endParaRPr lang="en-US" sz="1800" b="0" dirty="0">
              <a:solidFill>
                <a:schemeClr val="tx1"/>
              </a:solidFill>
              <a:effectLst/>
              <a:latin typeface="Times" panose="02020603050405020304" pitchFamily="18" charset="0"/>
              <a:cs typeface="Times" panose="02020603050405020304" pitchFamily="18" charset="0"/>
            </a:endParaRPr>
          </a:p>
          <a:p>
            <a:pPr marL="36900" indent="0">
              <a:buNone/>
            </a:pPr>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7275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classification model for detecting Thyroid and its type.</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threats.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on customer health.</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estimation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fraud is 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fraudDetection_20062021_101010)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a:extLst>
              <a:ext uri="{FF2B5EF4-FFF2-40B4-BE49-F238E27FC236}">
                <a16:creationId xmlns:a16="http://schemas.microsoft.com/office/drawing/2014/main" id="{2665FBF5-E2D5-468D-B94B-B7D735F29322}"/>
              </a:ext>
            </a:extLst>
          </p:cNvPr>
          <p:cNvPicPr>
            <a:picLocks noChangeAspect="1"/>
          </p:cNvPicPr>
          <p:nvPr/>
        </p:nvPicPr>
        <p:blipFill>
          <a:blip r:embed="rId3"/>
          <a:stretch>
            <a:fillRect/>
          </a:stretch>
        </p:blipFill>
        <p:spPr>
          <a:xfrm>
            <a:off x="1511559" y="1714500"/>
            <a:ext cx="7300971" cy="46079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 https://archive.ics.uci.edu/ml/datasets/thyroid+disease</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5E0A3EB-C7E6-455F-9415-F170D185E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1443038"/>
            <a:ext cx="76295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7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lnSpcReduction="10000"/>
          </a:bodyPr>
          <a:lstStyle/>
          <a:p>
            <a:pPr marL="97555" indent="0" rtl="0">
              <a:spcBef>
                <a:spcPts val="4914"/>
              </a:spcBef>
              <a:spcAft>
                <a:spcPts val="0"/>
              </a:spcAft>
              <a:buNone/>
            </a:pPr>
            <a:r>
              <a:rPr lang="en-IN" sz="1800" b="0" i="0" u="none" strike="noStrike" dirty="0">
                <a:solidFill>
                  <a:schemeClr val="tx1"/>
                </a:solidFill>
                <a:effectLst/>
                <a:latin typeface="Calibri" panose="020F0502020204030204" pitchFamily="34" charset="0"/>
              </a:rPr>
              <a:t>Data Pre-Processing </a:t>
            </a:r>
            <a:endParaRPr lang="en-IN" b="0" dirty="0">
              <a:solidFill>
                <a:schemeClr val="tx1"/>
              </a:solidFill>
              <a:effectLst/>
            </a:endParaRPr>
          </a:p>
          <a:p>
            <a:pPr marL="395097" marR="2710510" rtl="0">
              <a:spcBef>
                <a:spcPts val="2003"/>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Missing values handling by Simple imputation (Used KNN Imputer) </a:t>
            </a:r>
          </a:p>
          <a:p>
            <a:pPr marL="395097" marR="2710510" rtl="0">
              <a:spcBef>
                <a:spcPts val="2003"/>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Outliers' detection and removal by boxplot and percentile methods </a:t>
            </a:r>
          </a:p>
          <a:p>
            <a:pPr marL="395097" marR="2710510" rtl="0">
              <a:spcBef>
                <a:spcPts val="2003"/>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Categorical features handling by ordinal encoding and label encoding </a:t>
            </a:r>
          </a:p>
          <a:p>
            <a:pPr marL="89097" marR="2710510" indent="0" rtl="0">
              <a:spcBef>
                <a:spcPts val="2003"/>
              </a:spcBef>
              <a:spcAft>
                <a:spcPts val="0"/>
              </a:spcAft>
              <a:buNone/>
            </a:pPr>
            <a:r>
              <a:rPr lang="en-IN" sz="1800" b="0" i="0" u="none" strike="noStrike" dirty="0">
                <a:solidFill>
                  <a:schemeClr val="tx1"/>
                </a:solidFill>
                <a:effectLst/>
                <a:latin typeface="Calibri" panose="020F0502020204030204" pitchFamily="34" charset="0"/>
              </a:rPr>
              <a:t>      </a:t>
            </a: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Feature scaling done by Standard Scalar method </a:t>
            </a:r>
            <a:endParaRPr lang="en-IN" b="0" dirty="0">
              <a:solidFill>
                <a:schemeClr val="tx1"/>
              </a:solidFill>
              <a:effectLst/>
            </a:endParaRPr>
          </a:p>
          <a:p>
            <a:pPr marL="395097" marR="3813683" rtl="0">
              <a:spcBef>
                <a:spcPts val="54"/>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Imbalanced dataset handled by SMOTE -Over sampling  </a:t>
            </a:r>
          </a:p>
          <a:p>
            <a:pPr marL="395097" marR="3813683" rtl="0">
              <a:spcBef>
                <a:spcPts val="54"/>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Drop unnecessary columns </a:t>
            </a:r>
            <a:endParaRPr lang="en-IN" b="0" dirty="0">
              <a:solidFill>
                <a:schemeClr val="tx1"/>
              </a:solidFill>
              <a:effectLst/>
            </a:endParaRPr>
          </a:p>
          <a:p>
            <a:br>
              <a:rPr lang="en-IN"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r>
              <a:rPr lang="en-US" dirty="0">
                <a:solidFill>
                  <a:schemeClr val="tx1"/>
                </a:solidFill>
              </a:rPr>
              <a:t>Model creation and evaluation</a:t>
            </a:r>
            <a:endParaRPr dirty="0">
              <a:solidFill>
                <a:schemeClr val="tx1"/>
              </a:solidFill>
            </a:endParaRPr>
          </a:p>
          <a:p>
            <a:pPr marL="370103" marR="747268" indent="13" rtl="0">
              <a:spcBef>
                <a:spcPts val="2243"/>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Various classification algorithms like Random Forest, XG Boost, KNN etc tested. </a:t>
            </a: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Random Forest, </a:t>
            </a:r>
            <a:r>
              <a:rPr lang="en-IN" sz="1800" b="0" i="0" u="none" strike="noStrike" dirty="0" err="1">
                <a:solidFill>
                  <a:schemeClr val="tx1"/>
                </a:solidFill>
                <a:effectLst/>
                <a:latin typeface="Calibri" panose="020F0502020204030204" pitchFamily="34" charset="0"/>
              </a:rPr>
              <a:t>XGBoost</a:t>
            </a:r>
            <a:r>
              <a:rPr lang="en-IN" sz="1800" b="0" i="0" u="none" strike="noStrike" dirty="0">
                <a:solidFill>
                  <a:schemeClr val="tx1"/>
                </a:solidFill>
                <a:effectLst/>
                <a:latin typeface="Calibri" panose="020F0502020204030204" pitchFamily="34" charset="0"/>
              </a:rPr>
              <a:t> and KNN all were given better results. XG Boost was chosen for the  final model training and testing. </a:t>
            </a:r>
            <a:endParaRPr lang="en-IN" sz="2000" b="0" dirty="0">
              <a:solidFill>
                <a:schemeClr val="tx1"/>
              </a:solidFill>
              <a:effectLst/>
            </a:endParaRPr>
          </a:p>
          <a:p>
            <a:pPr marL="370103" rtl="0">
              <a:spcBef>
                <a:spcPts val="54"/>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Hyper parameter tuning was performed. </a:t>
            </a:r>
            <a:endParaRPr lang="en-IN" sz="2000" b="0" dirty="0">
              <a:solidFill>
                <a:schemeClr val="tx1"/>
              </a:solidFill>
              <a:effectLst/>
            </a:endParaRPr>
          </a:p>
          <a:p>
            <a:pPr marL="370103" rtl="0">
              <a:spcBef>
                <a:spcPts val="57"/>
              </a:spcBef>
              <a:spcAft>
                <a:spcPts val="0"/>
              </a:spcAft>
            </a:pPr>
            <a:r>
              <a:rPr lang="en-IN" sz="1800" b="0" i="0" u="none" strike="noStrike" dirty="0">
                <a:solidFill>
                  <a:schemeClr val="tx1"/>
                </a:solidFill>
                <a:effectLst/>
                <a:latin typeface="Arial" panose="020B0604020202020204" pitchFamily="34" charset="0"/>
              </a:rPr>
              <a:t>• </a:t>
            </a:r>
            <a:r>
              <a:rPr lang="en-IN" sz="1800" b="0" i="0" u="none" strike="noStrike" dirty="0">
                <a:solidFill>
                  <a:schemeClr val="tx1"/>
                </a:solidFill>
                <a:effectLst/>
                <a:latin typeface="Calibri" panose="020F0502020204030204" pitchFamily="34" charset="0"/>
              </a:rPr>
              <a:t>Model performance evaluated based on accuracy, confusion matrix, classification report. </a:t>
            </a:r>
            <a:endParaRPr lang="en-IN" sz="2000" b="0" dirty="0">
              <a:solidFill>
                <a:schemeClr val="tx1"/>
              </a:solidFill>
              <a:effectLst/>
            </a:endParaRPr>
          </a:p>
          <a:p>
            <a:pPr marL="36900" indent="0">
              <a:buNone/>
            </a:pPr>
            <a:br>
              <a:rPr lang="en-IN" sz="2000" dirty="0">
                <a:solidFill>
                  <a:schemeClr val="tx1"/>
                </a:solidFill>
              </a:rPr>
            </a:br>
            <a:endParaRPr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0</TotalTime>
  <Words>1130</Words>
  <Application>Microsoft Office PowerPoint</Application>
  <PresentationFormat>Widescreen</PresentationFormat>
  <Paragraphs>103</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Times New Roman</vt:lpstr>
      <vt:lpstr>Calibri</vt:lpstr>
      <vt:lpstr>Wingdings 2</vt:lpstr>
      <vt:lpstr>Times</vt:lpstr>
      <vt:lpstr>Noto Sans Symbols</vt:lpstr>
      <vt:lpstr>Calisto MT</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Vivek Tumulu</cp:lastModifiedBy>
  <cp:revision>2</cp:revision>
  <dcterms:created xsi:type="dcterms:W3CDTF">2021-06-19T13:01:53Z</dcterms:created>
  <dcterms:modified xsi:type="dcterms:W3CDTF">2022-01-04T18:28:10Z</dcterms:modified>
</cp:coreProperties>
</file>