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1" r:id="rId2"/>
    <p:sldId id="256" r:id="rId3"/>
    <p:sldId id="310" r:id="rId4"/>
    <p:sldId id="259" r:id="rId5"/>
    <p:sldId id="260" r:id="rId6"/>
    <p:sldId id="312" r:id="rId7"/>
    <p:sldId id="313" r:id="rId8"/>
    <p:sldId id="270" r:id="rId9"/>
    <p:sldId id="314" r:id="rId10"/>
    <p:sldId id="315" r:id="rId11"/>
    <p:sldId id="261"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989"/>
    <a:srgbClr val="FF5893"/>
    <a:srgbClr val="2087DC"/>
    <a:srgbClr val="60E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notesViewPr>
    <p:cSldViewPr snapToGrid="0">
      <p:cViewPr varScale="1">
        <p:scale>
          <a:sx n="53" d="100"/>
          <a:sy n="53" d="100"/>
        </p:scale>
        <p:origin x="284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0FF9E-6534-40ED-8E31-F43581861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7D43B-8E8E-4B96-AB50-06362A1404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7C0FCF-BCEA-4CEA-BB0A-0D2013A1B61B}" type="datetimeFigureOut">
              <a:rPr lang="en-US" smtClean="0"/>
              <a:t>3/31/2020</a:t>
            </a:fld>
            <a:endParaRPr lang="en-US"/>
          </a:p>
        </p:txBody>
      </p:sp>
      <p:sp>
        <p:nvSpPr>
          <p:cNvPr id="4" name="Footer Placeholder 3">
            <a:extLst>
              <a:ext uri="{FF2B5EF4-FFF2-40B4-BE49-F238E27FC236}">
                <a16:creationId xmlns:a16="http://schemas.microsoft.com/office/drawing/2014/main" id="{6A73C576-661E-46F8-A20A-1E18977A1F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13BEA7-C755-41AA-A19A-9D678C9BF0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984ED1-2C10-4C30-AF79-5FED516762E7}" type="slidenum">
              <a:rPr lang="en-US" smtClean="0"/>
              <a:t>‹#›</a:t>
            </a:fld>
            <a:endParaRPr lang="en-US"/>
          </a:p>
        </p:txBody>
      </p:sp>
    </p:spTree>
    <p:extLst>
      <p:ext uri="{BB962C8B-B14F-4D97-AF65-F5344CB8AC3E}">
        <p14:creationId xmlns:p14="http://schemas.microsoft.com/office/powerpoint/2010/main" val="584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A5856-72F5-4219-8B80-DABF8454FA06}"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800C4-8AE4-4080-80DE-A5439C685FC3}" type="slidenum">
              <a:rPr lang="en-US" smtClean="0"/>
              <a:t>‹#›</a:t>
            </a:fld>
            <a:endParaRPr lang="en-US"/>
          </a:p>
        </p:txBody>
      </p:sp>
    </p:spTree>
    <p:extLst>
      <p:ext uri="{BB962C8B-B14F-4D97-AF65-F5344CB8AC3E}">
        <p14:creationId xmlns:p14="http://schemas.microsoft.com/office/powerpoint/2010/main" val="398109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52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68F4281-2192-4CAF-8B23-9812DECC5673}"/>
              </a:ext>
            </a:extLst>
          </p:cNvPr>
          <p:cNvSpPr>
            <a:spLocks noGrp="1"/>
          </p:cNvSpPr>
          <p:nvPr>
            <p:ph type="pic" sz="quarter" idx="10"/>
          </p:nvPr>
        </p:nvSpPr>
        <p:spPr>
          <a:xfrm>
            <a:off x="2390739" y="398125"/>
            <a:ext cx="2002971" cy="1944914"/>
          </a:xfrm>
          <a:custGeom>
            <a:avLst/>
            <a:gdLst>
              <a:gd name="connsiteX0" fmla="*/ 0 w 2002971"/>
              <a:gd name="connsiteY0" fmla="*/ 0 h 1944914"/>
              <a:gd name="connsiteX1" fmla="*/ 2002971 w 2002971"/>
              <a:gd name="connsiteY1" fmla="*/ 0 h 1944914"/>
              <a:gd name="connsiteX2" fmla="*/ 2002971 w 2002971"/>
              <a:gd name="connsiteY2" fmla="*/ 1944914 h 1944914"/>
              <a:gd name="connsiteX3" fmla="*/ 0 w 2002971"/>
              <a:gd name="connsiteY3" fmla="*/ 1944914 h 1944914"/>
            </a:gdLst>
            <a:ahLst/>
            <a:cxnLst>
              <a:cxn ang="0">
                <a:pos x="connsiteX0" y="connsiteY0"/>
              </a:cxn>
              <a:cxn ang="0">
                <a:pos x="connsiteX1" y="connsiteY1"/>
              </a:cxn>
              <a:cxn ang="0">
                <a:pos x="connsiteX2" y="connsiteY2"/>
              </a:cxn>
              <a:cxn ang="0">
                <a:pos x="connsiteX3" y="connsiteY3"/>
              </a:cxn>
            </a:cxnLst>
            <a:rect l="l" t="t" r="r" b="b"/>
            <a:pathLst>
              <a:path w="2002971" h="1944914">
                <a:moveTo>
                  <a:pt x="0" y="0"/>
                </a:moveTo>
                <a:lnTo>
                  <a:pt x="2002971" y="0"/>
                </a:lnTo>
                <a:lnTo>
                  <a:pt x="2002971" y="1944914"/>
                </a:lnTo>
                <a:lnTo>
                  <a:pt x="0" y="1944914"/>
                </a:lnTo>
                <a:close/>
              </a:path>
            </a:pathLst>
          </a:custGeom>
        </p:spPr>
        <p:txBody>
          <a:bodyPr wrap="square">
            <a:noAutofit/>
          </a:bodyPr>
          <a:lstStyle/>
          <a:p>
            <a:endParaRPr lang="en-US"/>
          </a:p>
        </p:txBody>
      </p:sp>
      <p:sp>
        <p:nvSpPr>
          <p:cNvPr id="12" name="Picture Placeholder 11">
            <a:extLst>
              <a:ext uri="{FF2B5EF4-FFF2-40B4-BE49-F238E27FC236}">
                <a16:creationId xmlns:a16="http://schemas.microsoft.com/office/drawing/2014/main" id="{20DD2FA3-4B76-4BB0-BE19-0EDC01D3FD15}"/>
              </a:ext>
            </a:extLst>
          </p:cNvPr>
          <p:cNvSpPr>
            <a:spLocks noGrp="1"/>
          </p:cNvSpPr>
          <p:nvPr>
            <p:ph type="pic" sz="quarter" idx="11"/>
          </p:nvPr>
        </p:nvSpPr>
        <p:spPr>
          <a:xfrm>
            <a:off x="324576" y="1544248"/>
            <a:ext cx="2002971" cy="3185668"/>
          </a:xfrm>
          <a:custGeom>
            <a:avLst/>
            <a:gdLst>
              <a:gd name="connsiteX0" fmla="*/ 0 w 2002971"/>
              <a:gd name="connsiteY0" fmla="*/ 0 h 3185668"/>
              <a:gd name="connsiteX1" fmla="*/ 2002971 w 2002971"/>
              <a:gd name="connsiteY1" fmla="*/ 0 h 3185668"/>
              <a:gd name="connsiteX2" fmla="*/ 2002971 w 2002971"/>
              <a:gd name="connsiteY2" fmla="*/ 3185668 h 3185668"/>
              <a:gd name="connsiteX3" fmla="*/ 0 w 2002971"/>
              <a:gd name="connsiteY3" fmla="*/ 3185668 h 3185668"/>
            </a:gdLst>
            <a:ahLst/>
            <a:cxnLst>
              <a:cxn ang="0">
                <a:pos x="connsiteX0" y="connsiteY0"/>
              </a:cxn>
              <a:cxn ang="0">
                <a:pos x="connsiteX1" y="connsiteY1"/>
              </a:cxn>
              <a:cxn ang="0">
                <a:pos x="connsiteX2" y="connsiteY2"/>
              </a:cxn>
              <a:cxn ang="0">
                <a:pos x="connsiteX3" y="connsiteY3"/>
              </a:cxn>
            </a:cxnLst>
            <a:rect l="l" t="t" r="r" b="b"/>
            <a:pathLst>
              <a:path w="2002971" h="3185668">
                <a:moveTo>
                  <a:pt x="0" y="0"/>
                </a:moveTo>
                <a:lnTo>
                  <a:pt x="2002971" y="0"/>
                </a:lnTo>
                <a:lnTo>
                  <a:pt x="2002971" y="3185668"/>
                </a:lnTo>
                <a:lnTo>
                  <a:pt x="0" y="3185668"/>
                </a:ln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D81295AC-3C68-4F09-9052-724ED89ECF4D}"/>
              </a:ext>
            </a:extLst>
          </p:cNvPr>
          <p:cNvSpPr>
            <a:spLocks noGrp="1"/>
          </p:cNvSpPr>
          <p:nvPr>
            <p:ph type="pic" sz="quarter" idx="12"/>
          </p:nvPr>
        </p:nvSpPr>
        <p:spPr>
          <a:xfrm>
            <a:off x="4491110" y="1544248"/>
            <a:ext cx="2002971" cy="3185668"/>
          </a:xfrm>
          <a:custGeom>
            <a:avLst/>
            <a:gdLst>
              <a:gd name="connsiteX0" fmla="*/ 0 w 2002971"/>
              <a:gd name="connsiteY0" fmla="*/ 0 h 3185668"/>
              <a:gd name="connsiteX1" fmla="*/ 2002971 w 2002971"/>
              <a:gd name="connsiteY1" fmla="*/ 0 h 3185668"/>
              <a:gd name="connsiteX2" fmla="*/ 2002971 w 2002971"/>
              <a:gd name="connsiteY2" fmla="*/ 3185668 h 3185668"/>
              <a:gd name="connsiteX3" fmla="*/ 0 w 2002971"/>
              <a:gd name="connsiteY3" fmla="*/ 3185668 h 3185668"/>
            </a:gdLst>
            <a:ahLst/>
            <a:cxnLst>
              <a:cxn ang="0">
                <a:pos x="connsiteX0" y="connsiteY0"/>
              </a:cxn>
              <a:cxn ang="0">
                <a:pos x="connsiteX1" y="connsiteY1"/>
              </a:cxn>
              <a:cxn ang="0">
                <a:pos x="connsiteX2" y="connsiteY2"/>
              </a:cxn>
              <a:cxn ang="0">
                <a:pos x="connsiteX3" y="connsiteY3"/>
              </a:cxn>
            </a:cxnLst>
            <a:rect l="l" t="t" r="r" b="b"/>
            <a:pathLst>
              <a:path w="2002971" h="3185668">
                <a:moveTo>
                  <a:pt x="0" y="0"/>
                </a:moveTo>
                <a:lnTo>
                  <a:pt x="2002971" y="0"/>
                </a:lnTo>
                <a:lnTo>
                  <a:pt x="2002971" y="3185668"/>
                </a:lnTo>
                <a:lnTo>
                  <a:pt x="0" y="3185668"/>
                </a:lnTo>
                <a:close/>
              </a:path>
            </a:pathLst>
          </a:custGeom>
        </p:spPr>
        <p:txBody>
          <a:bodyPr wrap="square">
            <a:noAutofit/>
          </a:bodyPr>
          <a:lstStyle/>
          <a:p>
            <a:endParaRPr lang="en-US"/>
          </a:p>
        </p:txBody>
      </p:sp>
      <p:sp>
        <p:nvSpPr>
          <p:cNvPr id="18" name="Picture Placeholder 17">
            <a:extLst>
              <a:ext uri="{FF2B5EF4-FFF2-40B4-BE49-F238E27FC236}">
                <a16:creationId xmlns:a16="http://schemas.microsoft.com/office/drawing/2014/main" id="{63AA787F-6141-4886-91EC-BCFD6C4EE641}"/>
              </a:ext>
            </a:extLst>
          </p:cNvPr>
          <p:cNvSpPr>
            <a:spLocks noGrp="1"/>
          </p:cNvSpPr>
          <p:nvPr>
            <p:ph type="pic" sz="quarter" idx="13"/>
          </p:nvPr>
        </p:nvSpPr>
        <p:spPr>
          <a:xfrm>
            <a:off x="2390739" y="3764935"/>
            <a:ext cx="2002971" cy="2640667"/>
          </a:xfrm>
          <a:custGeom>
            <a:avLst/>
            <a:gdLst>
              <a:gd name="connsiteX0" fmla="*/ 0 w 2002971"/>
              <a:gd name="connsiteY0" fmla="*/ 0 h 2640667"/>
              <a:gd name="connsiteX1" fmla="*/ 2002971 w 2002971"/>
              <a:gd name="connsiteY1" fmla="*/ 0 h 2640667"/>
              <a:gd name="connsiteX2" fmla="*/ 2002971 w 2002971"/>
              <a:gd name="connsiteY2" fmla="*/ 2640667 h 2640667"/>
              <a:gd name="connsiteX3" fmla="*/ 0 w 2002971"/>
              <a:gd name="connsiteY3" fmla="*/ 2640667 h 2640667"/>
            </a:gdLst>
            <a:ahLst/>
            <a:cxnLst>
              <a:cxn ang="0">
                <a:pos x="connsiteX0" y="connsiteY0"/>
              </a:cxn>
              <a:cxn ang="0">
                <a:pos x="connsiteX1" y="connsiteY1"/>
              </a:cxn>
              <a:cxn ang="0">
                <a:pos x="connsiteX2" y="connsiteY2"/>
              </a:cxn>
              <a:cxn ang="0">
                <a:pos x="connsiteX3" y="connsiteY3"/>
              </a:cxn>
            </a:cxnLst>
            <a:rect l="l" t="t" r="r" b="b"/>
            <a:pathLst>
              <a:path w="2002971" h="2640667">
                <a:moveTo>
                  <a:pt x="0" y="0"/>
                </a:moveTo>
                <a:lnTo>
                  <a:pt x="2002971" y="0"/>
                </a:lnTo>
                <a:lnTo>
                  <a:pt x="2002971" y="2640667"/>
                </a:lnTo>
                <a:lnTo>
                  <a:pt x="0" y="2640667"/>
                </a:lnTo>
                <a:close/>
              </a:path>
            </a:pathLst>
          </a:custGeom>
        </p:spPr>
        <p:txBody>
          <a:bodyPr wrap="square">
            <a:noAutofit/>
          </a:bodyPr>
          <a:lstStyle/>
          <a:p>
            <a:endParaRPr lang="en-US"/>
          </a:p>
        </p:txBody>
      </p:sp>
    </p:spTree>
    <p:extLst>
      <p:ext uri="{BB962C8B-B14F-4D97-AF65-F5344CB8AC3E}">
        <p14:creationId xmlns:p14="http://schemas.microsoft.com/office/powerpoint/2010/main" val="337495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7E85C36-7B5B-42B3-B14C-A76AACB11EF9}"/>
              </a:ext>
            </a:extLst>
          </p:cNvPr>
          <p:cNvSpPr>
            <a:spLocks noGrp="1"/>
          </p:cNvSpPr>
          <p:nvPr>
            <p:ph type="pic" sz="quarter" idx="10"/>
          </p:nvPr>
        </p:nvSpPr>
        <p:spPr>
          <a:xfrm>
            <a:off x="5299225" y="377113"/>
            <a:ext cx="2209800" cy="2209800"/>
          </a:xfrm>
          <a:custGeom>
            <a:avLst/>
            <a:gdLst>
              <a:gd name="connsiteX0" fmla="*/ 1104900 w 2209800"/>
              <a:gd name="connsiteY0" fmla="*/ 0 h 2209800"/>
              <a:gd name="connsiteX1" fmla="*/ 2209800 w 2209800"/>
              <a:gd name="connsiteY1" fmla="*/ 1104900 h 2209800"/>
              <a:gd name="connsiteX2" fmla="*/ 1104900 w 2209800"/>
              <a:gd name="connsiteY2" fmla="*/ 2209800 h 2209800"/>
              <a:gd name="connsiteX3" fmla="*/ 0 w 2209800"/>
              <a:gd name="connsiteY3" fmla="*/ 1104900 h 2209800"/>
              <a:gd name="connsiteX4" fmla="*/ 1104900 w 2209800"/>
              <a:gd name="connsiteY4" fmla="*/ 0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0" h="2209800">
                <a:moveTo>
                  <a:pt x="1104900" y="0"/>
                </a:moveTo>
                <a:cubicBezTo>
                  <a:pt x="1715119" y="0"/>
                  <a:pt x="2209800" y="494681"/>
                  <a:pt x="2209800" y="1104900"/>
                </a:cubicBezTo>
                <a:cubicBezTo>
                  <a:pt x="2209800" y="1715119"/>
                  <a:pt x="1715119" y="2209800"/>
                  <a:pt x="1104900" y="2209800"/>
                </a:cubicBezTo>
                <a:cubicBezTo>
                  <a:pt x="494681" y="2209800"/>
                  <a:pt x="0" y="1715119"/>
                  <a:pt x="0" y="1104900"/>
                </a:cubicBezTo>
                <a:cubicBezTo>
                  <a:pt x="0" y="494681"/>
                  <a:pt x="494681" y="0"/>
                  <a:pt x="110490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40034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DAD9F7-5544-471F-99C7-0E6BBC5520EA}"/>
              </a:ext>
            </a:extLst>
          </p:cNvPr>
          <p:cNvSpPr>
            <a:spLocks noGrp="1"/>
          </p:cNvSpPr>
          <p:nvPr>
            <p:ph type="pic" sz="quarter" idx="10"/>
          </p:nvPr>
        </p:nvSpPr>
        <p:spPr>
          <a:xfrm>
            <a:off x="5981700" y="571500"/>
            <a:ext cx="5867400" cy="5702300"/>
          </a:xfrm>
          <a:prstGeom prst="rect">
            <a:avLst/>
          </a:prstGeom>
        </p:spPr>
        <p:txBody>
          <a:bodyPr/>
          <a:lstStyle/>
          <a:p>
            <a:endParaRPr lang="en-US"/>
          </a:p>
        </p:txBody>
      </p:sp>
    </p:spTree>
    <p:extLst>
      <p:ext uri="{BB962C8B-B14F-4D97-AF65-F5344CB8AC3E}">
        <p14:creationId xmlns:p14="http://schemas.microsoft.com/office/powerpoint/2010/main" val="323199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B3C14D1-3B46-419D-B22C-5C04787C67F6}"/>
              </a:ext>
            </a:extLst>
          </p:cNvPr>
          <p:cNvSpPr>
            <a:spLocks noGrp="1"/>
          </p:cNvSpPr>
          <p:nvPr>
            <p:ph type="pic" sz="quarter" idx="10"/>
          </p:nvPr>
        </p:nvSpPr>
        <p:spPr>
          <a:xfrm>
            <a:off x="0" y="0"/>
            <a:ext cx="4781550" cy="6858000"/>
          </a:xfrm>
          <a:custGeom>
            <a:avLst/>
            <a:gdLst>
              <a:gd name="connsiteX0" fmla="*/ 0 w 4781550"/>
              <a:gd name="connsiteY0" fmla="*/ 0 h 6858000"/>
              <a:gd name="connsiteX1" fmla="*/ 2390775 w 4781550"/>
              <a:gd name="connsiteY1" fmla="*/ 0 h 6858000"/>
              <a:gd name="connsiteX2" fmla="*/ 4781550 w 4781550"/>
              <a:gd name="connsiteY2" fmla="*/ 3429000 h 6858000"/>
              <a:gd name="connsiteX3" fmla="*/ 2390775 w 4781550"/>
              <a:gd name="connsiteY3" fmla="*/ 6858000 h 6858000"/>
              <a:gd name="connsiteX4" fmla="*/ 0 w 47815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550" h="6858000">
                <a:moveTo>
                  <a:pt x="0" y="0"/>
                </a:moveTo>
                <a:lnTo>
                  <a:pt x="2390775" y="0"/>
                </a:lnTo>
                <a:lnTo>
                  <a:pt x="4781550" y="3429000"/>
                </a:lnTo>
                <a:lnTo>
                  <a:pt x="2390775"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419730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F8616-D98C-43DC-B47A-2112A3B50B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4446" y="725714"/>
            <a:ext cx="4700877" cy="6132286"/>
          </a:xfrm>
          <a:prstGeom prst="rect">
            <a:avLst/>
          </a:prstGeom>
        </p:spPr>
      </p:pic>
      <p:sp>
        <p:nvSpPr>
          <p:cNvPr id="4" name="Picture Placeholder 5">
            <a:extLst>
              <a:ext uri="{FF2B5EF4-FFF2-40B4-BE49-F238E27FC236}">
                <a16:creationId xmlns:a16="http://schemas.microsoft.com/office/drawing/2014/main" id="{4280463C-A52F-4274-9CF8-4474A55C6A0B}"/>
              </a:ext>
            </a:extLst>
          </p:cNvPr>
          <p:cNvSpPr>
            <a:spLocks noGrp="1"/>
          </p:cNvSpPr>
          <p:nvPr>
            <p:ph type="pic" sz="quarter" idx="10"/>
          </p:nvPr>
        </p:nvSpPr>
        <p:spPr>
          <a:xfrm>
            <a:off x="6718300" y="1363663"/>
            <a:ext cx="2017713" cy="3687762"/>
          </a:xfrm>
          <a:prstGeom prst="rect">
            <a:avLst/>
          </a:prstGeom>
        </p:spPr>
        <p:txBody>
          <a:bodyPr/>
          <a:lstStyle/>
          <a:p>
            <a:endParaRPr lang="en-US" dirty="0"/>
          </a:p>
        </p:txBody>
      </p:sp>
      <p:sp>
        <p:nvSpPr>
          <p:cNvPr id="6" name="Picture Placeholder 5">
            <a:extLst>
              <a:ext uri="{FF2B5EF4-FFF2-40B4-BE49-F238E27FC236}">
                <a16:creationId xmlns:a16="http://schemas.microsoft.com/office/drawing/2014/main" id="{E9FF4F0D-E18F-4F41-8E9F-4C264619A263}"/>
              </a:ext>
            </a:extLst>
          </p:cNvPr>
          <p:cNvSpPr>
            <a:spLocks noGrp="1"/>
          </p:cNvSpPr>
          <p:nvPr>
            <p:ph type="pic" sz="quarter" idx="11"/>
          </p:nvPr>
        </p:nvSpPr>
        <p:spPr>
          <a:xfrm>
            <a:off x="895350" y="895350"/>
            <a:ext cx="2133600" cy="1866900"/>
          </a:xfrm>
          <a:prstGeom prst="rect">
            <a:avLst/>
          </a:prstGeom>
        </p:spPr>
        <p:txBody>
          <a:bodyPr/>
          <a:lstStyle/>
          <a:p>
            <a:endParaRPr lang="en-US"/>
          </a:p>
        </p:txBody>
      </p:sp>
    </p:spTree>
    <p:extLst>
      <p:ext uri="{BB962C8B-B14F-4D97-AF65-F5344CB8AC3E}">
        <p14:creationId xmlns:p14="http://schemas.microsoft.com/office/powerpoint/2010/main" val="291430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AB37D951-C845-4BBA-BD92-B9615A01FEA4}"/>
              </a:ext>
            </a:extLst>
          </p:cNvPr>
          <p:cNvSpPr>
            <a:spLocks noGrp="1"/>
          </p:cNvSpPr>
          <p:nvPr>
            <p:ph type="pic" sz="quarter" idx="10"/>
          </p:nvPr>
        </p:nvSpPr>
        <p:spPr>
          <a:xfrm>
            <a:off x="0" y="2086378"/>
            <a:ext cx="7791719" cy="4117805"/>
          </a:xfrm>
          <a:custGeom>
            <a:avLst/>
            <a:gdLst>
              <a:gd name="connsiteX0" fmla="*/ 0 w 7791719"/>
              <a:gd name="connsiteY0" fmla="*/ 0 h 4117805"/>
              <a:gd name="connsiteX1" fmla="*/ 7791719 w 7791719"/>
              <a:gd name="connsiteY1" fmla="*/ 0 h 4117805"/>
              <a:gd name="connsiteX2" fmla="*/ 7791719 w 7791719"/>
              <a:gd name="connsiteY2" fmla="*/ 4117805 h 4117805"/>
              <a:gd name="connsiteX3" fmla="*/ 0 w 7791719"/>
              <a:gd name="connsiteY3" fmla="*/ 4117805 h 4117805"/>
            </a:gdLst>
            <a:ahLst/>
            <a:cxnLst>
              <a:cxn ang="0">
                <a:pos x="connsiteX0" y="connsiteY0"/>
              </a:cxn>
              <a:cxn ang="0">
                <a:pos x="connsiteX1" y="connsiteY1"/>
              </a:cxn>
              <a:cxn ang="0">
                <a:pos x="connsiteX2" y="connsiteY2"/>
              </a:cxn>
              <a:cxn ang="0">
                <a:pos x="connsiteX3" y="connsiteY3"/>
              </a:cxn>
            </a:cxnLst>
            <a:rect l="l" t="t" r="r" b="b"/>
            <a:pathLst>
              <a:path w="7791719" h="4117805">
                <a:moveTo>
                  <a:pt x="0" y="0"/>
                </a:moveTo>
                <a:lnTo>
                  <a:pt x="7791719" y="0"/>
                </a:lnTo>
                <a:lnTo>
                  <a:pt x="7791719" y="4117805"/>
                </a:lnTo>
                <a:lnTo>
                  <a:pt x="0" y="4117805"/>
                </a:lnTo>
                <a:close/>
              </a:path>
            </a:pathLst>
          </a:custGeom>
        </p:spPr>
        <p:txBody>
          <a:bodyPr wrap="square">
            <a:noAutofit/>
          </a:bodyPr>
          <a:lstStyle/>
          <a:p>
            <a:endParaRPr lang="en-US"/>
          </a:p>
        </p:txBody>
      </p:sp>
    </p:spTree>
    <p:extLst>
      <p:ext uri="{BB962C8B-B14F-4D97-AF65-F5344CB8AC3E}">
        <p14:creationId xmlns:p14="http://schemas.microsoft.com/office/powerpoint/2010/main" val="285341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33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09B4C9A-DC46-43ED-B84D-626E3EC09F14}"/>
              </a:ext>
            </a:extLst>
          </p:cNvPr>
          <p:cNvSpPr>
            <a:spLocks noGrp="1"/>
          </p:cNvSpPr>
          <p:nvPr>
            <p:ph type="pic" sz="quarter" idx="10"/>
          </p:nvPr>
        </p:nvSpPr>
        <p:spPr>
          <a:xfrm>
            <a:off x="3367768" y="740228"/>
            <a:ext cx="2220913" cy="2844800"/>
          </a:xfrm>
          <a:prstGeom prst="rect">
            <a:avLst/>
          </a:prstGeom>
        </p:spPr>
        <p:txBody>
          <a:bodyPr/>
          <a:lstStyle/>
          <a:p>
            <a:endParaRPr lang="en-US"/>
          </a:p>
        </p:txBody>
      </p:sp>
      <p:sp>
        <p:nvSpPr>
          <p:cNvPr id="4" name="Picture Placeholder 2">
            <a:extLst>
              <a:ext uri="{FF2B5EF4-FFF2-40B4-BE49-F238E27FC236}">
                <a16:creationId xmlns:a16="http://schemas.microsoft.com/office/drawing/2014/main" id="{282242EB-5B24-4118-A46E-27E0D45180B5}"/>
              </a:ext>
            </a:extLst>
          </p:cNvPr>
          <p:cNvSpPr>
            <a:spLocks noGrp="1"/>
          </p:cNvSpPr>
          <p:nvPr>
            <p:ph type="pic" sz="quarter" idx="11"/>
          </p:nvPr>
        </p:nvSpPr>
        <p:spPr>
          <a:xfrm>
            <a:off x="6023883" y="3193143"/>
            <a:ext cx="2220913" cy="2844800"/>
          </a:xfrm>
          <a:prstGeom prst="rect">
            <a:avLst/>
          </a:prstGeom>
        </p:spPr>
        <p:txBody>
          <a:bodyPr/>
          <a:lstStyle/>
          <a:p>
            <a:endParaRPr lang="en-US"/>
          </a:p>
        </p:txBody>
      </p:sp>
    </p:spTree>
    <p:extLst>
      <p:ext uri="{BB962C8B-B14F-4D97-AF65-F5344CB8AC3E}">
        <p14:creationId xmlns:p14="http://schemas.microsoft.com/office/powerpoint/2010/main" val="269104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2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49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8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0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846077"/>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79" r:id="rId3"/>
    <p:sldLayoutId id="2147483673" r:id="rId4"/>
    <p:sldLayoutId id="2147483649" r:id="rId5"/>
    <p:sldLayoutId id="2147483669" r:id="rId6"/>
    <p:sldLayoutId id="2147483668" r:id="rId7"/>
    <p:sldLayoutId id="2147483667" r:id="rId8"/>
    <p:sldLayoutId id="2147483666" r:id="rId9"/>
    <p:sldLayoutId id="2147483665" r:id="rId10"/>
    <p:sldLayoutId id="2147483657" r:id="rId11"/>
    <p:sldLayoutId id="2147483656" r:id="rId12"/>
    <p:sldLayoutId id="214748365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6E2951-A8B7-41C4-998C-3F7DA80FB447}"/>
              </a:ext>
            </a:extLst>
          </p:cNvPr>
          <p:cNvSpPr/>
          <p:nvPr/>
        </p:nvSpPr>
        <p:spPr>
          <a:xfrm>
            <a:off x="1451428" y="623207"/>
            <a:ext cx="9724572" cy="51525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Shape 3767">
            <a:extLst>
              <a:ext uri="{FF2B5EF4-FFF2-40B4-BE49-F238E27FC236}">
                <a16:creationId xmlns:a16="http://schemas.microsoft.com/office/drawing/2014/main" id="{F4F140D3-ABA7-4011-A386-DA62FFD898D7}"/>
              </a:ext>
            </a:extLst>
          </p:cNvPr>
          <p:cNvSpPr/>
          <p:nvPr/>
        </p:nvSpPr>
        <p:spPr>
          <a:xfrm>
            <a:off x="8797927" y="3570885"/>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tx1"/>
          </a:solidFill>
          <a:ln w="12700">
            <a:miter lim="400000"/>
          </a:ln>
        </p:spPr>
        <p:txBody>
          <a:bodyPr lIns="38100" tIns="38100" rIns="38100" bIns="38100" anchor="ctr"/>
          <a:lstStyle/>
          <a:p>
            <a:endParaRPr>
              <a:solidFill>
                <a:prstClr val="black"/>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7" name="Shape 3620">
            <a:extLst>
              <a:ext uri="{FF2B5EF4-FFF2-40B4-BE49-F238E27FC236}">
                <a16:creationId xmlns:a16="http://schemas.microsoft.com/office/drawing/2014/main" id="{720F1034-E254-4DE9-9E19-C68C3DFD62B2}"/>
              </a:ext>
            </a:extLst>
          </p:cNvPr>
          <p:cNvSpPr/>
          <p:nvPr/>
        </p:nvSpPr>
        <p:spPr>
          <a:xfrm>
            <a:off x="3013888" y="1167990"/>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8" name="TextBox 7">
            <a:extLst>
              <a:ext uri="{FF2B5EF4-FFF2-40B4-BE49-F238E27FC236}">
                <a16:creationId xmlns:a16="http://schemas.microsoft.com/office/drawing/2014/main" id="{0E5A0CA8-C9D3-4C05-A757-220A08A54AEF}"/>
              </a:ext>
            </a:extLst>
          </p:cNvPr>
          <p:cNvSpPr txBox="1"/>
          <p:nvPr/>
        </p:nvSpPr>
        <p:spPr>
          <a:xfrm>
            <a:off x="2341601" y="1745474"/>
            <a:ext cx="1754372" cy="153055"/>
          </a:xfrm>
          <a:prstGeom prst="rect">
            <a:avLst/>
          </a:prstGeom>
          <a:noFill/>
        </p:spPr>
        <p:txBody>
          <a:bodyPr wrap="square" lIns="0" tIns="0" rIns="0" bIns="0" rtlCol="0">
            <a:spAutoFit/>
          </a:bodyPr>
          <a:lstStyle/>
          <a:p>
            <a:pPr algn="ctr">
              <a:lnSpc>
                <a:spcPct val="80000"/>
              </a:lnSpc>
            </a:pPr>
            <a:r>
              <a:rPr lang="en-US" sz="1200" b="1" spc="200" dirty="0" smtClean="0">
                <a:latin typeface="Google Sans" panose="020B0503030502040204" pitchFamily="34" charset="0"/>
                <a:ea typeface="Lato Semibold" panose="020F0502020204030203" pitchFamily="34" charset="0"/>
                <a:cs typeface="Lato Semibold" panose="020F0502020204030203" pitchFamily="34" charset="0"/>
              </a:rPr>
              <a:t>PROJECT THEME</a:t>
            </a:r>
            <a:endParaRPr lang="en-US" sz="1200" b="1" spc="200" dirty="0">
              <a:latin typeface="Google Sans" panose="020B0503030502040204" pitchFamily="34" charset="0"/>
              <a:ea typeface="Lato Semibold" panose="020F0502020204030203" pitchFamily="34" charset="0"/>
              <a:cs typeface="Lato Semibold" panose="020F0502020204030203" pitchFamily="34" charset="0"/>
            </a:endParaRPr>
          </a:p>
        </p:txBody>
      </p:sp>
      <p:sp>
        <p:nvSpPr>
          <p:cNvPr id="9" name="TextBox 8">
            <a:extLst>
              <a:ext uri="{FF2B5EF4-FFF2-40B4-BE49-F238E27FC236}">
                <a16:creationId xmlns:a16="http://schemas.microsoft.com/office/drawing/2014/main" id="{4641AEB4-0428-40DB-858D-846126E19887}"/>
              </a:ext>
            </a:extLst>
          </p:cNvPr>
          <p:cNvSpPr txBox="1"/>
          <p:nvPr/>
        </p:nvSpPr>
        <p:spPr>
          <a:xfrm>
            <a:off x="2174300" y="1906677"/>
            <a:ext cx="2052628" cy="646331"/>
          </a:xfrm>
          <a:prstGeom prst="rect">
            <a:avLst/>
          </a:prstGeom>
          <a:noFill/>
        </p:spPr>
        <p:txBody>
          <a:bodyPr wrap="square" lIns="0" tIns="0" rIns="91440" bIns="0" rtlCol="0">
            <a:spAutoFit/>
          </a:bodyPr>
          <a:lstStyle/>
          <a:p>
            <a:pPr algn="ctr">
              <a:lnSpc>
                <a:spcPct val="150000"/>
              </a:lnSpc>
            </a:pP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SOCIAL IMPACT COVID -19</a:t>
            </a:r>
            <a:endParaRPr lang="en-US" sz="1400" b="1" dirty="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endParaRPr>
          </a:p>
        </p:txBody>
      </p:sp>
      <p:sp>
        <p:nvSpPr>
          <p:cNvPr id="10" name="Shape 3624">
            <a:extLst>
              <a:ext uri="{FF2B5EF4-FFF2-40B4-BE49-F238E27FC236}">
                <a16:creationId xmlns:a16="http://schemas.microsoft.com/office/drawing/2014/main" id="{F79D1FB8-B76A-47BA-8686-5C0CC1204481}"/>
              </a:ext>
            </a:extLst>
          </p:cNvPr>
          <p:cNvSpPr/>
          <p:nvPr/>
        </p:nvSpPr>
        <p:spPr>
          <a:xfrm>
            <a:off x="3049036" y="3570885"/>
            <a:ext cx="339502" cy="339502"/>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1" name="TextBox 10">
            <a:extLst>
              <a:ext uri="{FF2B5EF4-FFF2-40B4-BE49-F238E27FC236}">
                <a16:creationId xmlns:a16="http://schemas.microsoft.com/office/drawing/2014/main" id="{AD0B1E13-4B46-439D-8810-5198B522137D}"/>
              </a:ext>
            </a:extLst>
          </p:cNvPr>
          <p:cNvSpPr txBox="1"/>
          <p:nvPr/>
        </p:nvSpPr>
        <p:spPr>
          <a:xfrm>
            <a:off x="2341601" y="4108666"/>
            <a:ext cx="1754372" cy="153055"/>
          </a:xfrm>
          <a:prstGeom prst="rect">
            <a:avLst/>
          </a:prstGeom>
          <a:noFill/>
        </p:spPr>
        <p:txBody>
          <a:bodyPr wrap="square" lIns="0" tIns="0" rIns="0" bIns="0" rtlCol="0">
            <a:spAutoFit/>
          </a:bodyPr>
          <a:lstStyle/>
          <a:p>
            <a:pPr algn="ctr">
              <a:lnSpc>
                <a:spcPct val="80000"/>
              </a:lnSpc>
            </a:pPr>
            <a:r>
              <a:rPr lang="en-US" sz="1200" b="1" spc="200" dirty="0" smtClean="0">
                <a:latin typeface="Google Sans" panose="020B0503030502040204" pitchFamily="34" charset="0"/>
                <a:ea typeface="Lato Semibold" panose="020F0502020204030203" pitchFamily="34" charset="0"/>
                <a:cs typeface="Lato Semibold" panose="020F0502020204030203" pitchFamily="34" charset="0"/>
              </a:rPr>
              <a:t>PROJECT TITLE</a:t>
            </a:r>
            <a:endParaRPr lang="en-US" sz="1200" b="1" spc="200" dirty="0">
              <a:latin typeface="Google Sans" panose="020B0503030502040204" pitchFamily="34" charset="0"/>
              <a:ea typeface="Lato Semibold" panose="020F0502020204030203" pitchFamily="34" charset="0"/>
              <a:cs typeface="Lato Semibold" panose="020F0502020204030203" pitchFamily="34" charset="0"/>
            </a:endParaRPr>
          </a:p>
        </p:txBody>
      </p:sp>
      <p:sp>
        <p:nvSpPr>
          <p:cNvPr id="12" name="TextBox 11">
            <a:extLst>
              <a:ext uri="{FF2B5EF4-FFF2-40B4-BE49-F238E27FC236}">
                <a16:creationId xmlns:a16="http://schemas.microsoft.com/office/drawing/2014/main" id="{E94B50A3-0713-4FB7-85B1-0AE5FC3BD066}"/>
              </a:ext>
            </a:extLst>
          </p:cNvPr>
          <p:cNvSpPr txBox="1"/>
          <p:nvPr/>
        </p:nvSpPr>
        <p:spPr>
          <a:xfrm>
            <a:off x="2061519" y="4270446"/>
            <a:ext cx="2314538" cy="286745"/>
          </a:xfrm>
          <a:prstGeom prst="rect">
            <a:avLst/>
          </a:prstGeom>
          <a:noFill/>
        </p:spPr>
        <p:txBody>
          <a:bodyPr wrap="square" lIns="0" tIns="0" rIns="91440" bIns="0" rtlCol="0">
            <a:spAutoFit/>
          </a:bodyPr>
          <a:lstStyle/>
          <a:p>
            <a:pPr algn="ctr">
              <a:lnSpc>
                <a:spcPct val="150000"/>
              </a:lnSpc>
            </a:pP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GO CORONA</a:t>
            </a:r>
            <a:endParaRPr lang="en-US" sz="1400" b="1" dirty="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endParaRPr>
          </a:p>
        </p:txBody>
      </p:sp>
      <p:sp>
        <p:nvSpPr>
          <p:cNvPr id="13" name="TextBox 12">
            <a:extLst>
              <a:ext uri="{FF2B5EF4-FFF2-40B4-BE49-F238E27FC236}">
                <a16:creationId xmlns:a16="http://schemas.microsoft.com/office/drawing/2014/main" id="{123E6BD6-FBDF-4144-A876-AEB6F1667C25}"/>
              </a:ext>
            </a:extLst>
          </p:cNvPr>
          <p:cNvSpPr txBox="1"/>
          <p:nvPr/>
        </p:nvSpPr>
        <p:spPr>
          <a:xfrm>
            <a:off x="8100144" y="1745474"/>
            <a:ext cx="1754372" cy="153055"/>
          </a:xfrm>
          <a:prstGeom prst="rect">
            <a:avLst/>
          </a:prstGeom>
          <a:noFill/>
        </p:spPr>
        <p:txBody>
          <a:bodyPr wrap="square" lIns="0" tIns="0" rIns="0" bIns="0" rtlCol="0">
            <a:spAutoFit/>
          </a:bodyPr>
          <a:lstStyle/>
          <a:p>
            <a:pPr algn="ctr">
              <a:lnSpc>
                <a:spcPct val="80000"/>
              </a:lnSpc>
            </a:pPr>
            <a:r>
              <a:rPr lang="en-US" sz="1200" b="1" spc="200" dirty="0" smtClean="0">
                <a:latin typeface="Google Sans" panose="020B0503030502040204" pitchFamily="34" charset="0"/>
                <a:ea typeface="Lato Semibold" panose="020F0502020204030203" pitchFamily="34" charset="0"/>
                <a:cs typeface="Lato Semibold" panose="020F0502020204030203" pitchFamily="34" charset="0"/>
              </a:rPr>
              <a:t>TEAM NAME</a:t>
            </a:r>
            <a:endParaRPr lang="en-US" sz="1200" b="1" spc="200" dirty="0">
              <a:latin typeface="Google Sans" panose="020B0503030502040204" pitchFamily="34" charset="0"/>
              <a:ea typeface="Lato Semibold" panose="020F0502020204030203" pitchFamily="34" charset="0"/>
              <a:cs typeface="Lato Semibold" panose="020F0502020204030203" pitchFamily="34" charset="0"/>
            </a:endParaRPr>
          </a:p>
        </p:txBody>
      </p:sp>
      <p:sp>
        <p:nvSpPr>
          <p:cNvPr id="14" name="TextBox 13">
            <a:extLst>
              <a:ext uri="{FF2B5EF4-FFF2-40B4-BE49-F238E27FC236}">
                <a16:creationId xmlns:a16="http://schemas.microsoft.com/office/drawing/2014/main" id="{509D06C1-D7CE-43AD-A141-2FEE6189C6A1}"/>
              </a:ext>
            </a:extLst>
          </p:cNvPr>
          <p:cNvSpPr txBox="1"/>
          <p:nvPr/>
        </p:nvSpPr>
        <p:spPr>
          <a:xfrm>
            <a:off x="7903443" y="1886304"/>
            <a:ext cx="2314538" cy="323165"/>
          </a:xfrm>
          <a:prstGeom prst="rect">
            <a:avLst/>
          </a:prstGeom>
          <a:noFill/>
        </p:spPr>
        <p:txBody>
          <a:bodyPr wrap="square" lIns="0" tIns="0" rIns="91440" bIns="0" rtlCol="0">
            <a:spAutoFit/>
          </a:bodyPr>
          <a:lstStyle/>
          <a:p>
            <a:pPr algn="ctr">
              <a:lnSpc>
                <a:spcPct val="150000"/>
              </a:lnSpc>
            </a:pP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R_A_M</a:t>
            </a:r>
            <a:endParaRPr lang="en-US" sz="1400" b="1" dirty="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endParaRPr>
          </a:p>
        </p:txBody>
      </p:sp>
      <p:sp>
        <p:nvSpPr>
          <p:cNvPr id="15" name="TextBox 14">
            <a:extLst>
              <a:ext uri="{FF2B5EF4-FFF2-40B4-BE49-F238E27FC236}">
                <a16:creationId xmlns:a16="http://schemas.microsoft.com/office/drawing/2014/main" id="{9DC490B5-88A7-4D64-AFCE-F755E2F40951}"/>
              </a:ext>
            </a:extLst>
          </p:cNvPr>
          <p:cNvSpPr txBox="1"/>
          <p:nvPr/>
        </p:nvSpPr>
        <p:spPr>
          <a:xfrm>
            <a:off x="8100144" y="4108666"/>
            <a:ext cx="1754372" cy="153055"/>
          </a:xfrm>
          <a:prstGeom prst="rect">
            <a:avLst/>
          </a:prstGeom>
          <a:noFill/>
        </p:spPr>
        <p:txBody>
          <a:bodyPr wrap="square" lIns="0" tIns="0" rIns="0" bIns="0" rtlCol="0">
            <a:spAutoFit/>
          </a:bodyPr>
          <a:lstStyle/>
          <a:p>
            <a:pPr algn="ctr">
              <a:lnSpc>
                <a:spcPct val="80000"/>
              </a:lnSpc>
            </a:pPr>
            <a:r>
              <a:rPr lang="en-US" sz="1200" b="1" spc="200" dirty="0" smtClean="0">
                <a:latin typeface="Google Sans" panose="020B0503030502040204" pitchFamily="34" charset="0"/>
                <a:ea typeface="Lato Semibold" panose="020F0502020204030203" pitchFamily="34" charset="0"/>
                <a:cs typeface="Lato Semibold" panose="020F0502020204030203" pitchFamily="34" charset="0"/>
              </a:rPr>
              <a:t>TEAM MEMBERS</a:t>
            </a:r>
            <a:endParaRPr lang="en-US" sz="1200" b="1" spc="200" dirty="0">
              <a:latin typeface="Google Sans" panose="020B0503030502040204" pitchFamily="34" charset="0"/>
              <a:ea typeface="Lato Semibold" panose="020F0502020204030203" pitchFamily="34" charset="0"/>
              <a:cs typeface="Lato Semibold" panose="020F0502020204030203" pitchFamily="34" charset="0"/>
            </a:endParaRPr>
          </a:p>
        </p:txBody>
      </p:sp>
      <p:sp>
        <p:nvSpPr>
          <p:cNvPr id="16" name="TextBox 15">
            <a:extLst>
              <a:ext uri="{FF2B5EF4-FFF2-40B4-BE49-F238E27FC236}">
                <a16:creationId xmlns:a16="http://schemas.microsoft.com/office/drawing/2014/main" id="{D655A91F-EE8B-48FB-B194-5B6CDE7EBB88}"/>
              </a:ext>
            </a:extLst>
          </p:cNvPr>
          <p:cNvSpPr txBox="1"/>
          <p:nvPr/>
        </p:nvSpPr>
        <p:spPr>
          <a:xfrm>
            <a:off x="7827384" y="4296593"/>
            <a:ext cx="2314538" cy="969496"/>
          </a:xfrm>
          <a:prstGeom prst="rect">
            <a:avLst/>
          </a:prstGeom>
          <a:noFill/>
        </p:spPr>
        <p:txBody>
          <a:bodyPr wrap="square" lIns="0" tIns="0" rIns="91440" bIns="0" rtlCol="0">
            <a:spAutoFit/>
          </a:bodyPr>
          <a:lstStyle/>
          <a:p>
            <a:pPr algn="ctr">
              <a:lnSpc>
                <a:spcPct val="150000"/>
              </a:lnSpc>
            </a:pPr>
            <a:r>
              <a:rPr lang="en-US" sz="1400" b="1" dirty="0" err="1"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Raghav</a:t>
            </a: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 Agarwal</a:t>
            </a:r>
          </a:p>
          <a:p>
            <a:pPr algn="ctr">
              <a:lnSpc>
                <a:spcPct val="150000"/>
              </a:lnSpc>
            </a:pPr>
            <a:r>
              <a:rPr lang="en-US" sz="1400" b="1" dirty="0" err="1"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Ayush</a:t>
            </a: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 Bansal</a:t>
            </a:r>
          </a:p>
          <a:p>
            <a:pPr algn="ctr">
              <a:lnSpc>
                <a:spcPct val="150000"/>
              </a:lnSpc>
            </a:pPr>
            <a:r>
              <a:rPr lang="en-US" sz="1400" b="1" dirty="0" smtClean="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rPr>
              <a:t>Mayur Nile</a:t>
            </a:r>
            <a:endParaRPr lang="en-US" sz="1400" b="1" dirty="0">
              <a:solidFill>
                <a:schemeClr val="tx1">
                  <a:alpha val="60000"/>
                </a:schemeClr>
              </a:solidFill>
              <a:latin typeface="Montserrat" panose="00000500000000000000" pitchFamily="2" charset="0"/>
              <a:ea typeface="Lato Semibold" panose="020F0502020204030203" pitchFamily="34" charset="0"/>
              <a:cs typeface="Lato Semibold" panose="020F0502020204030203" pitchFamily="34" charset="0"/>
            </a:endParaRPr>
          </a:p>
        </p:txBody>
      </p:sp>
      <p:grpSp>
        <p:nvGrpSpPr>
          <p:cNvPr id="28" name="Group 27">
            <a:extLst>
              <a:ext uri="{FF2B5EF4-FFF2-40B4-BE49-F238E27FC236}">
                <a16:creationId xmlns:a16="http://schemas.microsoft.com/office/drawing/2014/main" id="{F8BB14B4-61F7-4275-91F3-82A70929929F}"/>
              </a:ext>
            </a:extLst>
          </p:cNvPr>
          <p:cNvGrpSpPr/>
          <p:nvPr/>
        </p:nvGrpSpPr>
        <p:grpSpPr>
          <a:xfrm>
            <a:off x="4657310" y="5301998"/>
            <a:ext cx="3312808" cy="1140768"/>
            <a:chOff x="697917" y="746013"/>
            <a:chExt cx="1596571" cy="319315"/>
          </a:xfrm>
        </p:grpSpPr>
        <p:cxnSp>
          <p:nvCxnSpPr>
            <p:cNvPr id="29" name="Straight Connector 28">
              <a:extLst>
                <a:ext uri="{FF2B5EF4-FFF2-40B4-BE49-F238E27FC236}">
                  <a16:creationId xmlns:a16="http://schemas.microsoft.com/office/drawing/2014/main" id="{3C53849F-BFB4-420B-9555-963ABC14026F}"/>
                </a:ext>
              </a:extLst>
            </p:cNvPr>
            <p:cNvCxnSpPr>
              <a:cxnSpLocks/>
            </p:cNvCxnSpPr>
            <p:nvPr/>
          </p:nvCxnSpPr>
          <p:spPr>
            <a:xfrm>
              <a:off x="697917" y="746013"/>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B63580-56FD-4C8D-846F-70A3A5D9F154}"/>
                </a:ext>
              </a:extLst>
            </p:cNvPr>
            <p:cNvCxnSpPr>
              <a:cxnSpLocks/>
            </p:cNvCxnSpPr>
            <p:nvPr/>
          </p:nvCxnSpPr>
          <p:spPr>
            <a:xfrm>
              <a:off x="697917" y="891156"/>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9FAACF-ABC7-4831-82D2-DEC10522103D}"/>
                </a:ext>
              </a:extLst>
            </p:cNvPr>
            <p:cNvCxnSpPr>
              <a:cxnSpLocks/>
            </p:cNvCxnSpPr>
            <p:nvPr/>
          </p:nvCxnSpPr>
          <p:spPr>
            <a:xfrm>
              <a:off x="697917" y="1065328"/>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grpSp>
      <p:sp>
        <p:nvSpPr>
          <p:cNvPr id="32" name="Isosceles Triangle 31">
            <a:extLst>
              <a:ext uri="{FF2B5EF4-FFF2-40B4-BE49-F238E27FC236}">
                <a16:creationId xmlns:a16="http://schemas.microsoft.com/office/drawing/2014/main" id="{C25D7E65-9911-425D-86D9-BA901FA3B142}"/>
              </a:ext>
            </a:extLst>
          </p:cNvPr>
          <p:cNvSpPr/>
          <p:nvPr/>
        </p:nvSpPr>
        <p:spPr>
          <a:xfrm rot="16712883">
            <a:off x="724056" y="2394024"/>
            <a:ext cx="1014955" cy="874961"/>
          </a:xfrm>
          <a:prstGeom prst="triangle">
            <a:avLst/>
          </a:prstGeom>
          <a:noFill/>
          <a:ln w="28575">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86487" y="1164393"/>
            <a:ext cx="396332" cy="396332"/>
          </a:xfrm>
          <a:prstGeom prst="rect">
            <a:avLst/>
          </a:prstGeom>
        </p:spPr>
      </p:pic>
    </p:spTree>
    <p:extLst>
      <p:ext uri="{BB962C8B-B14F-4D97-AF65-F5344CB8AC3E}">
        <p14:creationId xmlns:p14="http://schemas.microsoft.com/office/powerpoint/2010/main" val="41991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10A44F-00F9-4AFF-94A2-9DAB689BB2CC}"/>
              </a:ext>
            </a:extLst>
          </p:cNvPr>
          <p:cNvSpPr/>
          <p:nvPr/>
        </p:nvSpPr>
        <p:spPr>
          <a:xfrm>
            <a:off x="681639" y="2180883"/>
            <a:ext cx="4268187" cy="1077218"/>
          </a:xfrm>
          <a:prstGeom prst="rect">
            <a:avLst/>
          </a:prstGeom>
        </p:spPr>
        <p:txBody>
          <a:bodyPr wrap="square">
            <a:spAutoFit/>
          </a:bodyPr>
          <a:lstStyle/>
          <a:p>
            <a:pPr>
              <a:defRPr/>
            </a:pPr>
            <a:r>
              <a:rPr lang="en-IN" sz="3200" dirty="0" smtClean="0">
                <a:latin typeface="Lato Black" panose="020F0A02020204030203" pitchFamily="34" charset="0"/>
                <a:ea typeface="Source Sans Pro Black" panose="020B0803030403020204" pitchFamily="34" charset="0"/>
                <a:cs typeface="Open Sans" panose="020B0606030504020204" pitchFamily="34" charset="0"/>
              </a:rPr>
              <a:t>ADMI</a:t>
            </a:r>
            <a:r>
              <a:rPr lang="en-IN" sz="3200" dirty="0" smtClean="0">
                <a:latin typeface="Lato Black" panose="020F0A02020204030203" pitchFamily="34" charset="0"/>
                <a:ea typeface="Source Sans Pro Black" panose="020B0803030403020204" pitchFamily="34" charset="0"/>
                <a:cs typeface="Open Sans" panose="020B0606030504020204" pitchFamily="34" charset="0"/>
              </a:rPr>
              <a:t>N</a:t>
            </a:r>
          </a:p>
          <a:p>
            <a:pPr>
              <a:defRPr/>
            </a:pPr>
            <a:r>
              <a:rPr lang="en-IN" sz="3200" dirty="0" smtClean="0">
                <a:latin typeface="Lato Black" panose="020F0A02020204030203" pitchFamily="34" charset="0"/>
                <a:ea typeface="Source Sans Pro Black" panose="020B0803030403020204" pitchFamily="34" charset="0"/>
                <a:cs typeface="Open Sans" panose="020B0606030504020204" pitchFamily="34" charset="0"/>
              </a:rPr>
              <a:t>PANEL</a:t>
            </a:r>
          </a:p>
        </p:txBody>
      </p:sp>
      <p:cxnSp>
        <p:nvCxnSpPr>
          <p:cNvPr id="7" name="Straight Connector 6">
            <a:extLst>
              <a:ext uri="{FF2B5EF4-FFF2-40B4-BE49-F238E27FC236}">
                <a16:creationId xmlns:a16="http://schemas.microsoft.com/office/drawing/2014/main" id="{2BEEB285-6B2B-4AB0-A5F9-1F414933A960}"/>
              </a:ext>
            </a:extLst>
          </p:cNvPr>
          <p:cNvCxnSpPr>
            <a:cxnSpLocks/>
          </p:cNvCxnSpPr>
          <p:nvPr/>
        </p:nvCxnSpPr>
        <p:spPr>
          <a:xfrm flipV="1">
            <a:off x="529421" y="2762250"/>
            <a:ext cx="0" cy="4095750"/>
          </a:xfrm>
          <a:prstGeom prst="line">
            <a:avLst/>
          </a:prstGeom>
          <a:ln w="19050">
            <a:solidFill>
              <a:srgbClr val="FF5893"/>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33649209-51E1-4969-A888-C5C50EEEB18E}"/>
              </a:ext>
            </a:extLst>
          </p:cNvPr>
          <p:cNvGrpSpPr/>
          <p:nvPr/>
        </p:nvGrpSpPr>
        <p:grpSpPr>
          <a:xfrm>
            <a:off x="2815731" y="1553134"/>
            <a:ext cx="2347138" cy="551332"/>
            <a:chOff x="10262832" y="1373440"/>
            <a:chExt cx="1596571" cy="319315"/>
          </a:xfrm>
        </p:grpSpPr>
        <p:cxnSp>
          <p:nvCxnSpPr>
            <p:cNvPr id="9" name="Straight Connector 8">
              <a:extLst>
                <a:ext uri="{FF2B5EF4-FFF2-40B4-BE49-F238E27FC236}">
                  <a16:creationId xmlns:a16="http://schemas.microsoft.com/office/drawing/2014/main" id="{BAC15DCA-E4D7-46A3-87F8-4F91AEECF0AF}"/>
                </a:ext>
              </a:extLst>
            </p:cNvPr>
            <p:cNvCxnSpPr>
              <a:cxnSpLocks/>
            </p:cNvCxnSpPr>
            <p:nvPr/>
          </p:nvCxnSpPr>
          <p:spPr>
            <a:xfrm>
              <a:off x="10262832" y="1373440"/>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39B9AF-B0B1-45F4-AE17-94DCBC1890FD}"/>
                </a:ext>
              </a:extLst>
            </p:cNvPr>
            <p:cNvCxnSpPr>
              <a:cxnSpLocks/>
            </p:cNvCxnSpPr>
            <p:nvPr/>
          </p:nvCxnSpPr>
          <p:spPr>
            <a:xfrm>
              <a:off x="10262832" y="1518583"/>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BAF968-F2E5-4A38-A160-5170C7171BC2}"/>
                </a:ext>
              </a:extLst>
            </p:cNvPr>
            <p:cNvCxnSpPr>
              <a:cxnSpLocks/>
            </p:cNvCxnSpPr>
            <p:nvPr/>
          </p:nvCxnSpPr>
          <p:spPr>
            <a:xfrm>
              <a:off x="10262832" y="1692755"/>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pic>
        <p:nvPicPr>
          <p:cNvPr id="12" name="Picture Placeholder 1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802" t="8112" r="5900" b="13041"/>
          <a:stretch/>
        </p:blipFill>
        <p:spPr>
          <a:xfrm>
            <a:off x="6791325" y="1301750"/>
            <a:ext cx="1952626" cy="3717926"/>
          </a:xfrm>
        </p:spPr>
      </p:pic>
      <p:sp>
        <p:nvSpPr>
          <p:cNvPr id="13" name="Rectangle 12">
            <a:extLst>
              <a:ext uri="{FF2B5EF4-FFF2-40B4-BE49-F238E27FC236}">
                <a16:creationId xmlns:a16="http://schemas.microsoft.com/office/drawing/2014/main" id="{8710603A-BB1B-44B1-AFEF-B5243FE24336}"/>
              </a:ext>
            </a:extLst>
          </p:cNvPr>
          <p:cNvSpPr/>
          <p:nvPr/>
        </p:nvSpPr>
        <p:spPr>
          <a:xfrm>
            <a:off x="682331" y="3160713"/>
            <a:ext cx="4595212" cy="2677656"/>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 admin is the supervisor of the app</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It can send notifications/alerts to all registered users of the app.</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It can also see the request for the distress call.</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And call can be directly dialed from the app which will redirect to default dialer.</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Tree>
    <p:extLst>
      <p:ext uri="{BB962C8B-B14F-4D97-AF65-F5344CB8AC3E}">
        <p14:creationId xmlns:p14="http://schemas.microsoft.com/office/powerpoint/2010/main" val="307938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3682921-C742-4E8F-9BED-77116F64660F}"/>
              </a:ext>
            </a:extLst>
          </p:cNvPr>
          <p:cNvSpPr/>
          <p:nvPr/>
        </p:nvSpPr>
        <p:spPr>
          <a:xfrm>
            <a:off x="9565188" y="1919604"/>
            <a:ext cx="656091" cy="656091"/>
          </a:xfrm>
          <a:prstGeom prst="ellipse">
            <a:avLst/>
          </a:prstGeom>
          <a:solidFill>
            <a:schemeClr val="bg1"/>
          </a:solidFill>
          <a:ln w="190500">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Pentagon 1">
            <a:extLst>
              <a:ext uri="{FF2B5EF4-FFF2-40B4-BE49-F238E27FC236}">
                <a16:creationId xmlns:a16="http://schemas.microsoft.com/office/drawing/2014/main" id="{A1130C53-E171-407D-A8E1-F0D02B1CA6BC}"/>
              </a:ext>
            </a:extLst>
          </p:cNvPr>
          <p:cNvSpPr/>
          <p:nvPr/>
        </p:nvSpPr>
        <p:spPr>
          <a:xfrm>
            <a:off x="1143000" y="409205"/>
            <a:ext cx="3962400" cy="5982070"/>
          </a:xfrm>
          <a:prstGeom prst="homePlate">
            <a:avLst>
              <a:gd name="adj" fmla="val 61166"/>
            </a:avLst>
          </a:prstGeom>
          <a:solidFill>
            <a:srgbClr val="208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176363-42FB-48AD-8F9D-45A2B95F3977}"/>
              </a:ext>
            </a:extLst>
          </p:cNvPr>
          <p:cNvSpPr/>
          <p:nvPr/>
        </p:nvSpPr>
        <p:spPr>
          <a:xfrm>
            <a:off x="4022164" y="1170431"/>
            <a:ext cx="3518919" cy="1077218"/>
          </a:xfrm>
          <a:prstGeom prst="rect">
            <a:avLst/>
          </a:prstGeom>
        </p:spPr>
        <p:txBody>
          <a:bodyPr wrap="square">
            <a:spAutoFit/>
          </a:bodyPr>
          <a:lstStyle/>
          <a:p>
            <a:pPr>
              <a:defRPr/>
            </a:pPr>
            <a:r>
              <a:rPr lang="en-US" sz="3200" b="1" dirty="0" smtClean="0">
                <a:solidFill>
                  <a:schemeClr val="tx1">
                    <a:lumMod val="95000"/>
                    <a:lumOff val="5000"/>
                  </a:schemeClr>
                </a:solidFill>
                <a:latin typeface="Lato" panose="020F0502020204030203" pitchFamily="34" charset="0"/>
                <a:ea typeface="Source Sans Pro Black" panose="020B0803030403020204" pitchFamily="34" charset="0"/>
                <a:cs typeface="Open Sans" panose="020B0606030504020204" pitchFamily="34" charset="0"/>
              </a:rPr>
              <a:t>FUTURE</a:t>
            </a:r>
          </a:p>
          <a:p>
            <a:pPr>
              <a:defRPr/>
            </a:pPr>
            <a:r>
              <a:rPr lang="en-US" sz="3200" b="1" dirty="0" smtClean="0">
                <a:solidFill>
                  <a:schemeClr val="tx1">
                    <a:lumMod val="95000"/>
                    <a:lumOff val="5000"/>
                  </a:schemeClr>
                </a:solidFill>
                <a:latin typeface="Lato" panose="020F0502020204030203" pitchFamily="34" charset="0"/>
                <a:ea typeface="Source Sans Pro Black" panose="020B0803030403020204" pitchFamily="34" charset="0"/>
                <a:cs typeface="Open Sans" panose="020B0606030504020204" pitchFamily="34" charset="0"/>
              </a:rPr>
              <a:t>SCOPE</a:t>
            </a:r>
            <a:endParaRPr lang="en-US" sz="3200" b="1" dirty="0">
              <a:solidFill>
                <a:schemeClr val="tx1">
                  <a:lumMod val="95000"/>
                  <a:lumOff val="5000"/>
                </a:schemeClr>
              </a:solidFill>
              <a:latin typeface="Lato" panose="020F0502020204030203" pitchFamily="34" charset="0"/>
              <a:ea typeface="Source Sans Pro Black" panose="020B0803030403020204" pitchFamily="34" charset="0"/>
              <a:cs typeface="Open Sans" panose="020B0606030504020204" pitchFamily="34" charset="0"/>
            </a:endParaRPr>
          </a:p>
        </p:txBody>
      </p:sp>
      <p:sp>
        <p:nvSpPr>
          <p:cNvPr id="8" name="Isosceles Triangle 7">
            <a:extLst>
              <a:ext uri="{FF2B5EF4-FFF2-40B4-BE49-F238E27FC236}">
                <a16:creationId xmlns:a16="http://schemas.microsoft.com/office/drawing/2014/main" id="{0D71C4E2-C704-4A26-A169-4FBFEF805BBC}"/>
              </a:ext>
            </a:extLst>
          </p:cNvPr>
          <p:cNvSpPr/>
          <p:nvPr/>
        </p:nvSpPr>
        <p:spPr>
          <a:xfrm rot="2607719">
            <a:off x="9716423" y="1443057"/>
            <a:ext cx="1041191" cy="897578"/>
          </a:xfrm>
          <a:prstGeom prst="triangle">
            <a:avLst/>
          </a:prstGeom>
          <a:noFill/>
          <a:ln w="28575">
            <a:solidFill>
              <a:srgbClr val="FF5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C6A8800-0D64-42F2-86A9-4CFE642F56F1}"/>
              </a:ext>
            </a:extLst>
          </p:cNvPr>
          <p:cNvGrpSpPr/>
          <p:nvPr/>
        </p:nvGrpSpPr>
        <p:grpSpPr>
          <a:xfrm>
            <a:off x="4442158" y="5797252"/>
            <a:ext cx="1596571" cy="319315"/>
            <a:chOff x="10262832" y="1373440"/>
            <a:chExt cx="1596571" cy="319315"/>
          </a:xfrm>
        </p:grpSpPr>
        <p:cxnSp>
          <p:nvCxnSpPr>
            <p:cNvPr id="12" name="Straight Connector 11">
              <a:extLst>
                <a:ext uri="{FF2B5EF4-FFF2-40B4-BE49-F238E27FC236}">
                  <a16:creationId xmlns:a16="http://schemas.microsoft.com/office/drawing/2014/main" id="{B4B5CA85-988A-4EE4-A573-020E6654A72B}"/>
                </a:ext>
              </a:extLst>
            </p:cNvPr>
            <p:cNvCxnSpPr>
              <a:cxnSpLocks/>
            </p:cNvCxnSpPr>
            <p:nvPr/>
          </p:nvCxnSpPr>
          <p:spPr>
            <a:xfrm>
              <a:off x="10262832" y="1373440"/>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C058B6-0909-4420-90F2-86B5358781CA}"/>
                </a:ext>
              </a:extLst>
            </p:cNvPr>
            <p:cNvCxnSpPr>
              <a:cxnSpLocks/>
            </p:cNvCxnSpPr>
            <p:nvPr/>
          </p:nvCxnSpPr>
          <p:spPr>
            <a:xfrm>
              <a:off x="10262832" y="1518583"/>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84B080-2164-4E59-8C06-C73746B49605}"/>
                </a:ext>
              </a:extLst>
            </p:cNvPr>
            <p:cNvCxnSpPr>
              <a:cxnSpLocks/>
            </p:cNvCxnSpPr>
            <p:nvPr/>
          </p:nvCxnSpPr>
          <p:spPr>
            <a:xfrm>
              <a:off x="10262832" y="1692755"/>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710603A-BB1B-44B1-AFEF-B5243FE24336}"/>
              </a:ext>
            </a:extLst>
          </p:cNvPr>
          <p:cNvSpPr/>
          <p:nvPr/>
        </p:nvSpPr>
        <p:spPr>
          <a:xfrm>
            <a:off x="5105400" y="2237438"/>
            <a:ext cx="4595212" cy="3046988"/>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Add payment gateway to help NGO’s.</a:t>
            </a:r>
          </a:p>
          <a:p>
            <a:pPr marL="285750" indent="-285750" algn="just">
              <a:lnSpc>
                <a:spcPct val="150000"/>
              </a:lnSpc>
              <a:buFont typeface="Arial" panose="020B0604020202020204" pitchFamily="34" charset="0"/>
              <a:buChar char="•"/>
              <a:defRPr/>
            </a:pPr>
            <a:r>
              <a:rPr lang="en-US" sz="1600" dirty="0">
                <a:latin typeface="Google Sans" panose="020B0503030502040204" pitchFamily="34" charset="0"/>
                <a:ea typeface="Source Sans Pro" panose="020B0503030403020204" pitchFamily="34" charset="0"/>
                <a:cs typeface="Open Sans" panose="020B0606030504020204" pitchFamily="34" charset="0"/>
              </a:rPr>
              <a:t>Backtracking through map history to find contacts of other Corona </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patients.</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Distributed admins based on locations.</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Alert notification of any increase corona patients in users location.</a:t>
            </a:r>
          </a:p>
          <a:p>
            <a:pPr marL="285750" indent="-285750" algn="just">
              <a:lnSpc>
                <a:spcPct val="150000"/>
              </a:lnSpc>
              <a:buFont typeface="Arial" panose="020B0604020202020204" pitchFamily="34" charset="0"/>
              <a:buChar char="•"/>
              <a:defRPr/>
            </a:pPr>
            <a:endParaRPr lang="en-US" sz="1600" dirty="0" smtClean="0">
              <a:latin typeface="Google Sans" panose="020B0503030502040204" pitchFamily="34" charset="0"/>
              <a:ea typeface="Source Sans Pro" panose="020B0503030403020204" pitchFamily="34" charset="0"/>
              <a:cs typeface="Open Sans" panose="020B0606030504020204" pitchFamily="34" charset="0"/>
            </a:endParaRPr>
          </a:p>
          <a:p>
            <a:pPr marL="285750" indent="-285750" algn="just">
              <a:lnSpc>
                <a:spcPct val="150000"/>
              </a:lnSpc>
              <a:buFont typeface="Arial" panose="020B0604020202020204" pitchFamily="34" charset="0"/>
              <a:buChar char="•"/>
              <a:defRPr/>
            </a:pP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Tree>
    <p:extLst>
      <p:ext uri="{BB962C8B-B14F-4D97-AF65-F5344CB8AC3E}">
        <p14:creationId xmlns:p14="http://schemas.microsoft.com/office/powerpoint/2010/main" val="373034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675FB2-812C-4638-8EFE-EC30946CB851}"/>
              </a:ext>
            </a:extLst>
          </p:cNvPr>
          <p:cNvSpPr/>
          <p:nvPr/>
        </p:nvSpPr>
        <p:spPr>
          <a:xfrm>
            <a:off x="423687" y="2123262"/>
            <a:ext cx="2443994" cy="1350130"/>
          </a:xfrm>
          <a:prstGeom prst="rect">
            <a:avLst/>
          </a:prstGeom>
          <a:solidFill>
            <a:srgbClr val="4239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44E37A-B99D-4559-BCD7-B5BAB8846764}"/>
              </a:ext>
            </a:extLst>
          </p:cNvPr>
          <p:cNvSpPr/>
          <p:nvPr/>
        </p:nvSpPr>
        <p:spPr>
          <a:xfrm>
            <a:off x="6477327" y="1733218"/>
            <a:ext cx="4268187" cy="769441"/>
          </a:xfrm>
          <a:prstGeom prst="rect">
            <a:avLst/>
          </a:prstGeom>
        </p:spPr>
        <p:txBody>
          <a:bodyPr wrap="square">
            <a:spAutoFit/>
          </a:bodyPr>
          <a:lstStyle/>
          <a:p>
            <a:pPr>
              <a:defRPr/>
            </a:pPr>
            <a:r>
              <a:rPr lang="en-IN" sz="4400" dirty="0" smtClean="0">
                <a:latin typeface="Lato Black" panose="020F0A02020204030203" pitchFamily="34" charset="0"/>
                <a:ea typeface="Source Sans Pro Black" panose="020B0803030403020204" pitchFamily="34" charset="0"/>
                <a:cs typeface="Open Sans" panose="020B0606030504020204" pitchFamily="34" charset="0"/>
              </a:rPr>
              <a:t>CONCLUSION</a:t>
            </a:r>
            <a:endParaRPr lang="en-US" sz="44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A7F1BE3F-255F-4939-9691-EAB7B5095EBB}"/>
              </a:ext>
            </a:extLst>
          </p:cNvPr>
          <p:cNvSpPr/>
          <p:nvPr/>
        </p:nvSpPr>
        <p:spPr>
          <a:xfrm>
            <a:off x="3327063" y="2639214"/>
            <a:ext cx="6752968" cy="1995290"/>
          </a:xfrm>
          <a:prstGeom prst="rect">
            <a:avLst/>
          </a:prstGeom>
        </p:spPr>
        <p:txBody>
          <a:bodyPr wrap="square">
            <a:spAutoFit/>
          </a:bodyPr>
          <a:lstStyle/>
          <a:p>
            <a:pPr algn="just">
              <a:lnSpc>
                <a:spcPct val="200000"/>
              </a:lnSpc>
              <a:defRPr/>
            </a:pPr>
            <a:r>
              <a:rPr lang="en-US" sz="1600" dirty="0">
                <a:latin typeface="Google Sans" panose="020B0503030502040204" pitchFamily="34" charset="0"/>
                <a:ea typeface="Lato Semibold" panose="020F0502020204030203" pitchFamily="34" charset="0"/>
                <a:cs typeface="Lato Semibold" panose="020F0502020204030203" pitchFamily="34" charset="0"/>
              </a:rPr>
              <a:t>The basic idea </a:t>
            </a:r>
            <a:r>
              <a:rPr lang="en-US" sz="1600" dirty="0" smtClean="0">
                <a:latin typeface="Google Sans" panose="020B0503030502040204" pitchFamily="34" charset="0"/>
                <a:ea typeface="Lato Semibold" panose="020F0502020204030203" pitchFamily="34" charset="0"/>
                <a:cs typeface="Lato Semibold" panose="020F0502020204030203" pitchFamily="34" charset="0"/>
              </a:rPr>
              <a:t>hence to conclude is to </a:t>
            </a:r>
            <a:r>
              <a:rPr lang="en-US" sz="1600" dirty="0">
                <a:latin typeface="Google Sans" panose="020B0503030502040204" pitchFamily="34" charset="0"/>
                <a:ea typeface="Lato Semibold" panose="020F0502020204030203" pitchFamily="34" charset="0"/>
                <a:cs typeface="Lato Semibold" panose="020F0502020204030203" pitchFamily="34" charset="0"/>
              </a:rPr>
              <a:t>clear the air of tensions of this pandemic</a:t>
            </a:r>
            <a:r>
              <a:rPr lang="en-US" sz="1600" dirty="0" smtClean="0">
                <a:latin typeface="Google Sans" panose="020B0503030502040204" pitchFamily="34" charset="0"/>
                <a:ea typeface="Lato Semibold" panose="020F0502020204030203" pitchFamily="34" charset="0"/>
                <a:cs typeface="Lato Semibold" panose="020F0502020204030203" pitchFamily="34" charset="0"/>
              </a:rPr>
              <a:t>. Amidst the tension  the only motto being to stay safe and sound and not inculcate the lifestyle the pandemic has given to us. Rather be productive and work towards the better.</a:t>
            </a:r>
            <a:endParaRPr lang="en-US" sz="1600" dirty="0">
              <a:latin typeface="Google Sans" panose="020B0503030502040204" pitchFamily="34" charset="0"/>
              <a:ea typeface="Lato Semibold" panose="020F0502020204030203" pitchFamily="34" charset="0"/>
              <a:cs typeface="Lato Semibold" panose="020F0502020204030203" pitchFamily="34" charset="0"/>
            </a:endParaRPr>
          </a:p>
        </p:txBody>
      </p:sp>
      <p:cxnSp>
        <p:nvCxnSpPr>
          <p:cNvPr id="7" name="Straight Connector 6">
            <a:extLst>
              <a:ext uri="{FF2B5EF4-FFF2-40B4-BE49-F238E27FC236}">
                <a16:creationId xmlns:a16="http://schemas.microsoft.com/office/drawing/2014/main" id="{14635E4C-3602-41D6-BFAE-E19A62489383}"/>
              </a:ext>
            </a:extLst>
          </p:cNvPr>
          <p:cNvCxnSpPr>
            <a:cxnSpLocks/>
          </p:cNvCxnSpPr>
          <p:nvPr/>
        </p:nvCxnSpPr>
        <p:spPr>
          <a:xfrm flipH="1">
            <a:off x="10539413" y="1437552"/>
            <a:ext cx="3045" cy="1360775"/>
          </a:xfrm>
          <a:prstGeom prst="line">
            <a:avLst/>
          </a:prstGeom>
          <a:ln w="19050">
            <a:solidFill>
              <a:srgbClr val="FF58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4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6A3E69-A9F1-4434-8BA0-F51EA1C9497A}"/>
              </a:ext>
            </a:extLst>
          </p:cNvPr>
          <p:cNvSpPr/>
          <p:nvPr/>
        </p:nvSpPr>
        <p:spPr>
          <a:xfrm>
            <a:off x="1459605" y="919575"/>
            <a:ext cx="9272789" cy="2150405"/>
          </a:xfrm>
          <a:prstGeom prst="rect">
            <a:avLst/>
          </a:prstGeom>
          <a:noFill/>
          <a:ln w="136525">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8DC59B2-947B-4162-B3DA-CDF4085EE32B}"/>
              </a:ext>
            </a:extLst>
          </p:cNvPr>
          <p:cNvSpPr txBox="1">
            <a:spLocks/>
          </p:cNvSpPr>
          <p:nvPr/>
        </p:nvSpPr>
        <p:spPr>
          <a:xfrm>
            <a:off x="1193756" y="1364730"/>
            <a:ext cx="10014691" cy="1284098"/>
          </a:xfrm>
          <a:prstGeom prst="rect">
            <a:avLst/>
          </a:prstGeom>
        </p:spPr>
        <p:txBody>
          <a:bodyPr vert="horz" lIns="36094" tIns="18047" rIns="36094" bIns="18047" rtlCol="0" anchor="b">
            <a:noAutofit/>
          </a:bodyPr>
          <a:lstStyle>
            <a:lvl1pPr algn="ctr" defTabSz="2263140" rtl="0" eaLnBrk="1" latinLnBrk="0" hangingPunct="1">
              <a:lnSpc>
                <a:spcPct val="90000"/>
              </a:lnSpc>
              <a:spcBef>
                <a:spcPct val="0"/>
              </a:spcBef>
              <a:buNone/>
              <a:defRPr sz="14850" kern="1200">
                <a:solidFill>
                  <a:schemeClr val="tx1"/>
                </a:solidFill>
                <a:latin typeface="+mj-lt"/>
                <a:ea typeface="+mj-ea"/>
                <a:cs typeface="+mj-cs"/>
              </a:defRPr>
            </a:lvl1pPr>
          </a:lstStyle>
          <a:p>
            <a:r>
              <a:rPr lang="en-US" sz="8000" b="1" kern="3000" spc="2000" dirty="0" smtClean="0">
                <a:latin typeface="Montserrat" panose="00000500000000000000" pitchFamily="2" charset="0"/>
                <a:ea typeface="Lato Black" panose="020F0502020204030203" pitchFamily="34" charset="0"/>
                <a:cs typeface="Lato Black" panose="020F0502020204030203" pitchFamily="34" charset="0"/>
              </a:rPr>
              <a:t>GO CORONA</a:t>
            </a:r>
            <a:endParaRPr lang="en-US" sz="8000" b="1" kern="3000" spc="2000" dirty="0">
              <a:latin typeface="Montserrat" panose="00000500000000000000" pitchFamily="2" charset="0"/>
              <a:ea typeface="Lato Black" panose="020F0502020204030203" pitchFamily="34" charset="0"/>
              <a:cs typeface="Lato Black" panose="020F0502020204030203" pitchFamily="34" charset="0"/>
            </a:endParaRPr>
          </a:p>
        </p:txBody>
      </p:sp>
      <p:sp>
        <p:nvSpPr>
          <p:cNvPr id="7" name="Title 1">
            <a:extLst>
              <a:ext uri="{FF2B5EF4-FFF2-40B4-BE49-F238E27FC236}">
                <a16:creationId xmlns:a16="http://schemas.microsoft.com/office/drawing/2014/main" id="{D087A11E-41B8-4F0B-9154-9C90BB24D0CB}"/>
              </a:ext>
            </a:extLst>
          </p:cNvPr>
          <p:cNvSpPr txBox="1">
            <a:spLocks/>
          </p:cNvSpPr>
          <p:nvPr/>
        </p:nvSpPr>
        <p:spPr>
          <a:xfrm>
            <a:off x="1459605" y="3643566"/>
            <a:ext cx="9272789" cy="1094106"/>
          </a:xfrm>
          <a:prstGeom prst="rect">
            <a:avLst/>
          </a:prstGeom>
        </p:spPr>
        <p:txBody>
          <a:bodyPr vert="horz" lIns="36094" tIns="18047" rIns="36094" bIns="18047" rtlCol="0" anchor="b">
            <a:noAutofit/>
          </a:bodyPr>
          <a:lstStyle>
            <a:lvl1pPr algn="ctr" defTabSz="2263140" rtl="0" eaLnBrk="1" latinLnBrk="0" hangingPunct="1">
              <a:lnSpc>
                <a:spcPct val="90000"/>
              </a:lnSpc>
              <a:spcBef>
                <a:spcPct val="0"/>
              </a:spcBef>
              <a:buNone/>
              <a:defRPr sz="14850" kern="1200">
                <a:solidFill>
                  <a:schemeClr val="tx1"/>
                </a:solidFill>
                <a:latin typeface="+mj-lt"/>
                <a:ea typeface="+mj-ea"/>
                <a:cs typeface="+mj-cs"/>
              </a:defRPr>
            </a:lvl1pPr>
          </a:lstStyle>
          <a:p>
            <a:pPr algn="just">
              <a:lnSpc>
                <a:spcPct val="150000"/>
              </a:lnSpc>
            </a:pPr>
            <a:r>
              <a:rPr lang="en-US" sz="1400" spc="300" dirty="0" smtClean="0">
                <a:latin typeface="Lato Light" panose="020F0302020204030203" pitchFamily="34" charset="0"/>
                <a:ea typeface="Lato Semibold" panose="020F0502020204030203" pitchFamily="34" charset="0"/>
                <a:cs typeface="Lato Semibold" panose="020F0502020204030203" pitchFamily="34" charset="0"/>
              </a:rPr>
              <a:t>	A FLUTTER BASED ANDROID APPLICATION WHICH USES FIREBASE FOR IT’S BACKEND TO HELP SOLVE THIS SOCIAL ISSUE AROUSED IN OUR COUNTRY.</a:t>
            </a:r>
            <a:endParaRPr lang="en-US" sz="1400" spc="300" dirty="0">
              <a:latin typeface="Lato Light" panose="020F0302020204030203" pitchFamily="34" charset="0"/>
              <a:ea typeface="Lato Semibold" panose="020F0502020204030203" pitchFamily="34" charset="0"/>
              <a:cs typeface="Lato Semibold" panose="020F0502020204030203" pitchFamily="34" charset="0"/>
            </a:endParaRPr>
          </a:p>
        </p:txBody>
      </p:sp>
      <p:sp>
        <p:nvSpPr>
          <p:cNvPr id="2" name="Isosceles Triangle 1">
            <a:extLst>
              <a:ext uri="{FF2B5EF4-FFF2-40B4-BE49-F238E27FC236}">
                <a16:creationId xmlns:a16="http://schemas.microsoft.com/office/drawing/2014/main" id="{02ADB948-E79D-4324-A048-BED6B41EE905}"/>
              </a:ext>
            </a:extLst>
          </p:cNvPr>
          <p:cNvSpPr/>
          <p:nvPr/>
        </p:nvSpPr>
        <p:spPr>
          <a:xfrm rot="2607719">
            <a:off x="916373" y="5245903"/>
            <a:ext cx="1060704" cy="914400"/>
          </a:xfrm>
          <a:prstGeom prst="triangle">
            <a:avLst/>
          </a:prstGeom>
          <a:noFill/>
          <a:ln w="28575">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BCD6749-9E29-4A29-9C0B-CA31D0E0D29C}"/>
              </a:ext>
            </a:extLst>
          </p:cNvPr>
          <p:cNvSpPr/>
          <p:nvPr/>
        </p:nvSpPr>
        <p:spPr>
          <a:xfrm>
            <a:off x="803514" y="5703103"/>
            <a:ext cx="656091" cy="656091"/>
          </a:xfrm>
          <a:prstGeom prst="ellipse">
            <a:avLst/>
          </a:prstGeom>
          <a:solidFill>
            <a:schemeClr val="bg1"/>
          </a:solidFill>
          <a:ln w="190500">
            <a:solidFill>
              <a:srgbClr val="FF5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67727118-1559-49F0-9E7D-346B29EE3104}"/>
              </a:ext>
            </a:extLst>
          </p:cNvPr>
          <p:cNvSpPr/>
          <p:nvPr/>
        </p:nvSpPr>
        <p:spPr>
          <a:xfrm rot="19001745">
            <a:off x="10832723" y="585144"/>
            <a:ext cx="974822" cy="840364"/>
          </a:xfrm>
          <a:prstGeom prst="triangle">
            <a:avLst/>
          </a:prstGeom>
          <a:noFill/>
          <a:ln w="28575">
            <a:solidFill>
              <a:srgbClr val="208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0732A87-B378-47AF-9DB2-C067DBF1A3FB}"/>
              </a:ext>
            </a:extLst>
          </p:cNvPr>
          <p:cNvGrpSpPr/>
          <p:nvPr/>
        </p:nvGrpSpPr>
        <p:grpSpPr>
          <a:xfrm>
            <a:off x="9621581" y="5557649"/>
            <a:ext cx="2111327" cy="727037"/>
            <a:chOff x="697917" y="746013"/>
            <a:chExt cx="1596571" cy="319315"/>
          </a:xfrm>
        </p:grpSpPr>
        <p:cxnSp>
          <p:nvCxnSpPr>
            <p:cNvPr id="11" name="Straight Connector 10">
              <a:extLst>
                <a:ext uri="{FF2B5EF4-FFF2-40B4-BE49-F238E27FC236}">
                  <a16:creationId xmlns:a16="http://schemas.microsoft.com/office/drawing/2014/main" id="{AE82696F-C05A-4565-A3F2-73A237936685}"/>
                </a:ext>
              </a:extLst>
            </p:cNvPr>
            <p:cNvCxnSpPr>
              <a:cxnSpLocks/>
            </p:cNvCxnSpPr>
            <p:nvPr/>
          </p:nvCxnSpPr>
          <p:spPr>
            <a:xfrm>
              <a:off x="697917" y="746013"/>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C7F8B3-5A54-4222-9558-BE3DF39E7369}"/>
                </a:ext>
              </a:extLst>
            </p:cNvPr>
            <p:cNvCxnSpPr>
              <a:cxnSpLocks/>
            </p:cNvCxnSpPr>
            <p:nvPr/>
          </p:nvCxnSpPr>
          <p:spPr>
            <a:xfrm>
              <a:off x="697917" y="891156"/>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9099A0-E042-4A14-A937-1CB85B2DDBA6}"/>
                </a:ext>
              </a:extLst>
            </p:cNvPr>
            <p:cNvCxnSpPr>
              <a:cxnSpLocks/>
            </p:cNvCxnSpPr>
            <p:nvPr/>
          </p:nvCxnSpPr>
          <p:spPr>
            <a:xfrm>
              <a:off x="697917" y="1065328"/>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783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66F4E-28C3-43FC-ABC2-A2E95AB5DFD9}"/>
              </a:ext>
            </a:extLst>
          </p:cNvPr>
          <p:cNvSpPr txBox="1"/>
          <p:nvPr/>
        </p:nvSpPr>
        <p:spPr>
          <a:xfrm>
            <a:off x="742718" y="1701404"/>
            <a:ext cx="3109969" cy="707886"/>
          </a:xfrm>
          <a:prstGeom prst="rect">
            <a:avLst/>
          </a:prstGeom>
          <a:noFill/>
        </p:spPr>
        <p:txBody>
          <a:bodyPr wrap="square">
            <a:spAutoFit/>
          </a:bodyPr>
          <a:lstStyle/>
          <a:p>
            <a:pPr algn="just" eaLnBrk="1" fontAlgn="auto" hangingPunct="1">
              <a:spcBef>
                <a:spcPts val="0"/>
              </a:spcBef>
              <a:spcAft>
                <a:spcPts val="0"/>
              </a:spcAft>
              <a:defRPr/>
            </a:pPr>
            <a:r>
              <a:rPr lang="en-US" sz="4000" b="1" dirty="0">
                <a:latin typeface="Montserrat" panose="00000500000000000000" pitchFamily="2" charset="0"/>
                <a:ea typeface="Source Sans Pro" panose="020B0503030403020204" pitchFamily="34" charset="0"/>
                <a:cs typeface="Open Sans" panose="020B0606030504020204" pitchFamily="34" charset="0"/>
              </a:rPr>
              <a:t>YOUR</a:t>
            </a:r>
          </a:p>
        </p:txBody>
      </p:sp>
      <p:sp>
        <p:nvSpPr>
          <p:cNvPr id="3" name="TextBox 2">
            <a:extLst>
              <a:ext uri="{FF2B5EF4-FFF2-40B4-BE49-F238E27FC236}">
                <a16:creationId xmlns:a16="http://schemas.microsoft.com/office/drawing/2014/main" id="{958B343D-96D6-4C52-8632-27C41DB26BA0}"/>
              </a:ext>
            </a:extLst>
          </p:cNvPr>
          <p:cNvSpPr txBox="1"/>
          <p:nvPr/>
        </p:nvSpPr>
        <p:spPr>
          <a:xfrm>
            <a:off x="742718" y="2259103"/>
            <a:ext cx="3109969" cy="707886"/>
          </a:xfrm>
          <a:prstGeom prst="rect">
            <a:avLst/>
          </a:prstGeom>
          <a:noFill/>
        </p:spPr>
        <p:txBody>
          <a:bodyPr wrap="square">
            <a:spAutoFit/>
          </a:bodyPr>
          <a:lstStyle/>
          <a:p>
            <a:pPr algn="just">
              <a:defRPr/>
            </a:pPr>
            <a:r>
              <a:rPr lang="en-US" sz="4000" b="1" dirty="0" smtClean="0">
                <a:latin typeface="Montserrat" panose="00000500000000000000" pitchFamily="2" charset="0"/>
                <a:ea typeface="Source Sans Pro" panose="020B0503030403020204" pitchFamily="34" charset="0"/>
                <a:cs typeface="Open Sans" panose="020B0606030504020204" pitchFamily="34" charset="0"/>
              </a:rPr>
              <a:t>IDEA</a:t>
            </a:r>
            <a:endParaRPr lang="en-US" sz="4000" b="1" dirty="0">
              <a:latin typeface="Montserrat" panose="00000500000000000000" pitchFamily="2" charset="0"/>
              <a:ea typeface="Source Sans Pro" panose="020B0503030403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A91B230-785C-4451-90F6-09D39D933E1E}"/>
              </a:ext>
            </a:extLst>
          </p:cNvPr>
          <p:cNvSpPr txBox="1"/>
          <p:nvPr/>
        </p:nvSpPr>
        <p:spPr>
          <a:xfrm>
            <a:off x="742718" y="1164375"/>
            <a:ext cx="3109969" cy="707886"/>
          </a:xfrm>
          <a:prstGeom prst="rect">
            <a:avLst/>
          </a:prstGeom>
          <a:noFill/>
        </p:spPr>
        <p:txBody>
          <a:bodyPr wrap="square">
            <a:spAutoFit/>
          </a:bodyPr>
          <a:lstStyle/>
          <a:p>
            <a:pPr algn="just" eaLnBrk="1" fontAlgn="auto" hangingPunct="1">
              <a:spcBef>
                <a:spcPts val="0"/>
              </a:spcBef>
              <a:spcAft>
                <a:spcPts val="0"/>
              </a:spcAft>
              <a:defRPr/>
            </a:pPr>
            <a:r>
              <a:rPr lang="en-US" sz="4000" b="1" dirty="0">
                <a:latin typeface="Montserrat" panose="00000500000000000000" pitchFamily="2" charset="0"/>
                <a:ea typeface="Source Sans Pro" panose="020B0503030403020204" pitchFamily="34" charset="0"/>
                <a:cs typeface="Open Sans" panose="020B0606030504020204" pitchFamily="34" charset="0"/>
              </a:rPr>
              <a:t>ABOUT</a:t>
            </a:r>
          </a:p>
        </p:txBody>
      </p:sp>
      <p:sp>
        <p:nvSpPr>
          <p:cNvPr id="5" name="Rectangle 4">
            <a:extLst>
              <a:ext uri="{FF2B5EF4-FFF2-40B4-BE49-F238E27FC236}">
                <a16:creationId xmlns:a16="http://schemas.microsoft.com/office/drawing/2014/main" id="{76B02D82-2DE4-4DB8-93A5-CADEBAF8109C}"/>
              </a:ext>
            </a:extLst>
          </p:cNvPr>
          <p:cNvSpPr/>
          <p:nvPr/>
        </p:nvSpPr>
        <p:spPr>
          <a:xfrm>
            <a:off x="4103419" y="2186980"/>
            <a:ext cx="3337905" cy="3970318"/>
          </a:xfrm>
          <a:prstGeom prst="rect">
            <a:avLst/>
          </a:prstGeom>
        </p:spPr>
        <p:txBody>
          <a:bodyPr wrap="square">
            <a:spAutoFit/>
          </a:bodyPr>
          <a:lstStyle/>
          <a:p>
            <a:pPr algn="just">
              <a:lnSpc>
                <a:spcPct val="150000"/>
              </a:lnSpc>
            </a:pPr>
            <a:r>
              <a:rPr lang="en-US" sz="1200" dirty="0" smtClean="0">
                <a:latin typeface="Google Sans" panose="020B0503030502040204" pitchFamily="34" charset="0"/>
                <a:ea typeface="Source Sans Pro ExtraLight" panose="020B0303030403020204" pitchFamily="34" charset="0"/>
              </a:rPr>
              <a:t>	This project revolves around  easing the grievous state of COVID-19 by developing an app to distress the growing bulletins under one roof. This app  features an idea of descriptively how people can connect through electronic media and be updated with every area through the latter. This app requests the User to input their status on being infected to the virus twice to reduce any inaccuracy. To add on to the features, the  app also expands to an Admin Panel to take the correct measures at a quick response through notifications/alerts and distress numbers.</a:t>
            </a:r>
            <a:endParaRPr lang="en-US" sz="1200" dirty="0">
              <a:latin typeface="Google Sans" panose="020B0503030502040204" pitchFamily="34" charset="0"/>
              <a:ea typeface="Source Sans Pro ExtraLight" panose="020B0303030403020204" pitchFamily="34" charset="0"/>
            </a:endParaRPr>
          </a:p>
        </p:txBody>
      </p:sp>
      <p:sp>
        <p:nvSpPr>
          <p:cNvPr id="6" name="Title 1">
            <a:extLst>
              <a:ext uri="{FF2B5EF4-FFF2-40B4-BE49-F238E27FC236}">
                <a16:creationId xmlns:a16="http://schemas.microsoft.com/office/drawing/2014/main" id="{5D2178DB-1148-4B23-A624-19BAC185E894}"/>
              </a:ext>
            </a:extLst>
          </p:cNvPr>
          <p:cNvSpPr txBox="1">
            <a:spLocks/>
          </p:cNvSpPr>
          <p:nvPr/>
        </p:nvSpPr>
        <p:spPr>
          <a:xfrm>
            <a:off x="4029847" y="1032382"/>
            <a:ext cx="4330931" cy="11545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smtClean="0">
                <a:latin typeface="Google Sans" panose="020B0503030502040204" pitchFamily="34" charset="0"/>
                <a:ea typeface="Source Sans Pro" panose="020B0503030403020204" pitchFamily="34" charset="0"/>
              </a:rPr>
              <a:t>Go Corona </a:t>
            </a:r>
          </a:p>
          <a:p>
            <a:pPr algn="l"/>
            <a:r>
              <a:rPr lang="en-US" sz="3200" dirty="0" smtClean="0">
                <a:latin typeface="Google Sans" panose="020B0503030502040204" pitchFamily="34" charset="0"/>
                <a:ea typeface="Source Sans Pro" panose="020B0503030403020204" pitchFamily="34" charset="0"/>
              </a:rPr>
              <a:t>Project</a:t>
            </a:r>
            <a:endParaRPr lang="en-US" sz="3200" dirty="0">
              <a:latin typeface="Google Sans" panose="020B0503030502040204" pitchFamily="34" charset="0"/>
              <a:ea typeface="Source Sans Pro" panose="020B0503030403020204" pitchFamily="34" charset="0"/>
            </a:endParaRPr>
          </a:p>
        </p:txBody>
      </p:sp>
      <p:sp>
        <p:nvSpPr>
          <p:cNvPr id="8" name="Rectangle 7">
            <a:extLst>
              <a:ext uri="{FF2B5EF4-FFF2-40B4-BE49-F238E27FC236}">
                <a16:creationId xmlns:a16="http://schemas.microsoft.com/office/drawing/2014/main" id="{8725BD6C-7471-44E4-A2D2-F39EF22525CE}"/>
              </a:ext>
            </a:extLst>
          </p:cNvPr>
          <p:cNvSpPr/>
          <p:nvPr/>
        </p:nvSpPr>
        <p:spPr>
          <a:xfrm>
            <a:off x="7532288" y="2186980"/>
            <a:ext cx="3428993" cy="2308324"/>
          </a:xfrm>
          <a:prstGeom prst="rect">
            <a:avLst/>
          </a:prstGeom>
        </p:spPr>
        <p:txBody>
          <a:bodyPr wrap="square">
            <a:spAutoFit/>
          </a:bodyPr>
          <a:lstStyle/>
          <a:p>
            <a:pPr algn="just">
              <a:lnSpc>
                <a:spcPct val="150000"/>
              </a:lnSpc>
            </a:pPr>
            <a:r>
              <a:rPr lang="en-US" sz="1200" dirty="0" smtClean="0">
                <a:latin typeface="Google Sans" panose="020B0503030502040204" pitchFamily="34" charset="0"/>
                <a:ea typeface="Source Sans Pro ExtraLight" panose="020B0303030403020204" pitchFamily="34" charset="0"/>
              </a:rPr>
              <a:t>	An integrated map helps to find the location of the infected person as well as help in donating groceries to the ones in need. With great versatility this app  also takes a toll on any boredom due to its Chat feature. To conclude, in a pandemic like this on the cliff one can find the quintessential through this project designed.</a:t>
            </a:r>
            <a:endParaRPr lang="en-US" sz="1200" dirty="0">
              <a:latin typeface="Google Sans" panose="020B0503030502040204" pitchFamily="34" charset="0"/>
              <a:ea typeface="Source Sans Pro ExtraLight" panose="020B0303030403020204" pitchFamily="34" charset="0"/>
            </a:endParaRPr>
          </a:p>
        </p:txBody>
      </p:sp>
      <p:cxnSp>
        <p:nvCxnSpPr>
          <p:cNvPr id="9" name="Straight Connector 8">
            <a:extLst>
              <a:ext uri="{FF2B5EF4-FFF2-40B4-BE49-F238E27FC236}">
                <a16:creationId xmlns:a16="http://schemas.microsoft.com/office/drawing/2014/main" id="{19290086-1484-49CE-9C3B-D62FB58DBBBE}"/>
              </a:ext>
            </a:extLst>
          </p:cNvPr>
          <p:cNvCxnSpPr>
            <a:cxnSpLocks/>
          </p:cNvCxnSpPr>
          <p:nvPr/>
        </p:nvCxnSpPr>
        <p:spPr>
          <a:xfrm flipH="1">
            <a:off x="908050" y="3081953"/>
            <a:ext cx="1879601" cy="0"/>
          </a:xfrm>
          <a:prstGeom prst="line">
            <a:avLst/>
          </a:prstGeom>
          <a:ln w="19050">
            <a:solidFill>
              <a:srgbClr val="FF5893"/>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CEDA0650-C693-459B-B4E0-CF0067D15755}"/>
              </a:ext>
            </a:extLst>
          </p:cNvPr>
          <p:cNvGrpSpPr/>
          <p:nvPr/>
        </p:nvGrpSpPr>
        <p:grpSpPr>
          <a:xfrm>
            <a:off x="9787712" y="481050"/>
            <a:ext cx="2347138" cy="551332"/>
            <a:chOff x="10262832" y="1373440"/>
            <a:chExt cx="1596571" cy="319315"/>
          </a:xfrm>
        </p:grpSpPr>
        <p:cxnSp>
          <p:nvCxnSpPr>
            <p:cNvPr id="11" name="Straight Connector 10">
              <a:extLst>
                <a:ext uri="{FF2B5EF4-FFF2-40B4-BE49-F238E27FC236}">
                  <a16:creationId xmlns:a16="http://schemas.microsoft.com/office/drawing/2014/main" id="{682AB97F-CCEC-4E4E-BCA3-FC243F7EA4C3}"/>
                </a:ext>
              </a:extLst>
            </p:cNvPr>
            <p:cNvCxnSpPr>
              <a:cxnSpLocks/>
            </p:cNvCxnSpPr>
            <p:nvPr/>
          </p:nvCxnSpPr>
          <p:spPr>
            <a:xfrm>
              <a:off x="10262832" y="1373440"/>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1A359F-62B3-4A91-BEAA-14EA24E40935}"/>
                </a:ext>
              </a:extLst>
            </p:cNvPr>
            <p:cNvCxnSpPr>
              <a:cxnSpLocks/>
            </p:cNvCxnSpPr>
            <p:nvPr/>
          </p:nvCxnSpPr>
          <p:spPr>
            <a:xfrm>
              <a:off x="10262832" y="1518583"/>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77593C-0C90-4F59-8768-437C9490CA32}"/>
                </a:ext>
              </a:extLst>
            </p:cNvPr>
            <p:cNvCxnSpPr>
              <a:cxnSpLocks/>
            </p:cNvCxnSpPr>
            <p:nvPr/>
          </p:nvCxnSpPr>
          <p:spPr>
            <a:xfrm>
              <a:off x="10262832" y="1692755"/>
              <a:ext cx="1596571" cy="0"/>
            </a:xfrm>
            <a:prstGeom prst="line">
              <a:avLst/>
            </a:prstGeom>
            <a:ln w="28575">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sp>
        <p:nvSpPr>
          <p:cNvPr id="14" name="Isosceles Triangle 13">
            <a:extLst>
              <a:ext uri="{FF2B5EF4-FFF2-40B4-BE49-F238E27FC236}">
                <a16:creationId xmlns:a16="http://schemas.microsoft.com/office/drawing/2014/main" id="{1563527E-9DFD-4919-A5F9-7C1F27C0B02D}"/>
              </a:ext>
            </a:extLst>
          </p:cNvPr>
          <p:cNvSpPr/>
          <p:nvPr/>
        </p:nvSpPr>
        <p:spPr>
          <a:xfrm rot="17503790">
            <a:off x="2758787" y="4675039"/>
            <a:ext cx="836570" cy="721181"/>
          </a:xfrm>
          <a:prstGeom prst="triangle">
            <a:avLst/>
          </a:prstGeom>
          <a:noFill/>
          <a:ln w="28575">
            <a:solidFill>
              <a:srgbClr val="208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647BD81-4818-4D3C-A86F-EF47C8050AB0}"/>
              </a:ext>
            </a:extLst>
          </p:cNvPr>
          <p:cNvSpPr/>
          <p:nvPr/>
        </p:nvSpPr>
        <p:spPr>
          <a:xfrm>
            <a:off x="3385456" y="5056141"/>
            <a:ext cx="281445" cy="281445"/>
          </a:xfrm>
          <a:prstGeom prst="ellipse">
            <a:avLst/>
          </a:prstGeom>
          <a:noFill/>
          <a:ln w="76200">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2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D638C-20F3-4F99-A3C9-F8DE9036D0FD}"/>
              </a:ext>
            </a:extLst>
          </p:cNvPr>
          <p:cNvSpPr/>
          <p:nvPr/>
        </p:nvSpPr>
        <p:spPr>
          <a:xfrm>
            <a:off x="139700" y="647700"/>
            <a:ext cx="5619750" cy="553537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710603A-BB1B-44B1-AFEF-B5243FE24336}"/>
              </a:ext>
            </a:extLst>
          </p:cNvPr>
          <p:cNvSpPr/>
          <p:nvPr/>
        </p:nvSpPr>
        <p:spPr>
          <a:xfrm>
            <a:off x="588317" y="2146398"/>
            <a:ext cx="4809183" cy="1200329"/>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Interactive animated Login Screen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Email and Passwor</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d based authentication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Authentication is done using Firebase</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13073731-0B41-4FAF-9BC8-8B89A35EA4AB}"/>
              </a:ext>
            </a:extLst>
          </p:cNvPr>
          <p:cNvSpPr/>
          <p:nvPr/>
        </p:nvSpPr>
        <p:spPr>
          <a:xfrm>
            <a:off x="1925089" y="1426535"/>
            <a:ext cx="1995354"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AUTHENTICATION</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122B73EC-09F2-40EF-B892-585F29BC2B50}"/>
              </a:ext>
            </a:extLst>
          </p:cNvPr>
          <p:cNvSpPr/>
          <p:nvPr/>
        </p:nvSpPr>
        <p:spPr>
          <a:xfrm>
            <a:off x="1697108" y="1299275"/>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FA2715B-142A-447A-9449-177E5D69758A}"/>
              </a:ext>
            </a:extLst>
          </p:cNvPr>
          <p:cNvGrpSpPr/>
          <p:nvPr/>
        </p:nvGrpSpPr>
        <p:grpSpPr>
          <a:xfrm>
            <a:off x="4148420" y="393651"/>
            <a:ext cx="3257867" cy="651575"/>
            <a:chOff x="10262832" y="1373440"/>
            <a:chExt cx="1596571" cy="319315"/>
          </a:xfrm>
        </p:grpSpPr>
        <p:cxnSp>
          <p:nvCxnSpPr>
            <p:cNvPr id="8" name="Straight Connector 7">
              <a:extLst>
                <a:ext uri="{FF2B5EF4-FFF2-40B4-BE49-F238E27FC236}">
                  <a16:creationId xmlns:a16="http://schemas.microsoft.com/office/drawing/2014/main" id="{3FE2FB80-F9A3-4287-8A86-05EC9B41B5C8}"/>
                </a:ext>
              </a:extLst>
            </p:cNvPr>
            <p:cNvCxnSpPr>
              <a:cxnSpLocks/>
            </p:cNvCxnSpPr>
            <p:nvPr/>
          </p:nvCxnSpPr>
          <p:spPr>
            <a:xfrm>
              <a:off x="10262832" y="1373440"/>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2790E2-0FC8-4283-AE16-6C162EDC8501}"/>
                </a:ext>
              </a:extLst>
            </p:cNvPr>
            <p:cNvCxnSpPr>
              <a:cxnSpLocks/>
            </p:cNvCxnSpPr>
            <p:nvPr/>
          </p:nvCxnSpPr>
          <p:spPr>
            <a:xfrm>
              <a:off x="10262832" y="1518583"/>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91F2BD-54AF-4722-88BC-C2B3C0C92682}"/>
                </a:ext>
              </a:extLst>
            </p:cNvPr>
            <p:cNvCxnSpPr>
              <a:cxnSpLocks/>
            </p:cNvCxnSpPr>
            <p:nvPr/>
          </p:nvCxnSpPr>
          <p:spPr>
            <a:xfrm>
              <a:off x="10262832" y="1692755"/>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84" y="525214"/>
            <a:ext cx="2788547" cy="578034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265" y="525214"/>
            <a:ext cx="2752404" cy="5771953"/>
          </a:xfrm>
          <a:prstGeom prst="rect">
            <a:avLst/>
          </a:prstGeom>
        </p:spPr>
      </p:pic>
    </p:spTree>
    <p:extLst>
      <p:ext uri="{BB962C8B-B14F-4D97-AF65-F5344CB8AC3E}">
        <p14:creationId xmlns:p14="http://schemas.microsoft.com/office/powerpoint/2010/main" val="275054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8EAF53DB-15C0-448D-8043-7CB62FB2E7C1}"/>
              </a:ext>
            </a:extLst>
          </p:cNvPr>
          <p:cNvSpPr/>
          <p:nvPr/>
        </p:nvSpPr>
        <p:spPr>
          <a:xfrm rot="2607719">
            <a:off x="10922282" y="4169603"/>
            <a:ext cx="1774943" cy="1530123"/>
          </a:xfrm>
          <a:prstGeom prst="triangle">
            <a:avLst/>
          </a:prstGeom>
          <a:noFill/>
          <a:ln w="28575">
            <a:solidFill>
              <a:srgbClr val="208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AF2F68-9C19-44AB-98AB-1537B30EDAB9}"/>
              </a:ext>
            </a:extLst>
          </p:cNvPr>
          <p:cNvSpPr/>
          <p:nvPr/>
        </p:nvSpPr>
        <p:spPr>
          <a:xfrm>
            <a:off x="454276" y="682172"/>
            <a:ext cx="855768" cy="855768"/>
          </a:xfrm>
          <a:prstGeom prst="ellipse">
            <a:avLst/>
          </a:prstGeom>
          <a:solidFill>
            <a:schemeClr val="bg1"/>
          </a:solidFill>
          <a:ln w="190500">
            <a:solidFill>
              <a:srgbClr val="FF5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073731-0B41-4FAF-9BC8-8B89A35EA4AB}"/>
              </a:ext>
            </a:extLst>
          </p:cNvPr>
          <p:cNvSpPr/>
          <p:nvPr/>
        </p:nvSpPr>
        <p:spPr>
          <a:xfrm>
            <a:off x="2186365" y="512895"/>
            <a:ext cx="1371337"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HOME PAGE</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122B73EC-09F2-40EF-B892-585F29BC2B50}"/>
              </a:ext>
            </a:extLst>
          </p:cNvPr>
          <p:cNvSpPr/>
          <p:nvPr/>
        </p:nvSpPr>
        <p:spPr>
          <a:xfrm>
            <a:off x="1646375" y="385635"/>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600" y="1105969"/>
            <a:ext cx="2744020" cy="5719368"/>
          </a:xfrm>
          <a:prstGeom prst="rect">
            <a:avLst/>
          </a:prstGeom>
        </p:spPr>
      </p:pic>
      <p:sp>
        <p:nvSpPr>
          <p:cNvPr id="12" name="Rectangle 11">
            <a:extLst>
              <a:ext uri="{FF2B5EF4-FFF2-40B4-BE49-F238E27FC236}">
                <a16:creationId xmlns:a16="http://schemas.microsoft.com/office/drawing/2014/main" id="{8710603A-BB1B-44B1-AFEF-B5243FE24336}"/>
              </a:ext>
            </a:extLst>
          </p:cNvPr>
          <p:cNvSpPr/>
          <p:nvPr/>
        </p:nvSpPr>
        <p:spPr>
          <a:xfrm>
            <a:off x="4634800" y="1715474"/>
            <a:ext cx="6295959" cy="3046988"/>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 Map section to track your and infected person’s location.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 Red Marker points to peoples location.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Only the corona infected person’s location is shown.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 marker shows live location.</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Location of every user is stored in Real Time Database.</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Notification section to display messages passed on by admin regarding some issues or instructions which avoids fake news or rumors to get </a:t>
            </a:r>
            <a:r>
              <a:rPr lang="en-US" sz="1600" dirty="0" err="1" smtClean="0">
                <a:latin typeface="Google Sans" panose="020B0503030502040204" pitchFamily="34" charset="0"/>
                <a:ea typeface="Source Sans Pro" panose="020B0503030403020204" pitchFamily="34" charset="0"/>
                <a:cs typeface="Open Sans" panose="020B0606030504020204" pitchFamily="34" charset="0"/>
              </a:rPr>
              <a:t>spreaded</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Tree>
    <p:extLst>
      <p:ext uri="{BB962C8B-B14F-4D97-AF65-F5344CB8AC3E}">
        <p14:creationId xmlns:p14="http://schemas.microsoft.com/office/powerpoint/2010/main" val="295333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5953841-54D2-4541-9E90-E9CAD63E9A06}"/>
              </a:ext>
            </a:extLst>
          </p:cNvPr>
          <p:cNvGrpSpPr/>
          <p:nvPr/>
        </p:nvGrpSpPr>
        <p:grpSpPr>
          <a:xfrm>
            <a:off x="661334" y="4208855"/>
            <a:ext cx="2782207" cy="2116789"/>
            <a:chOff x="7923893" y="2385460"/>
            <a:chExt cx="3923644" cy="3512446"/>
          </a:xfrm>
        </p:grpSpPr>
        <p:cxnSp>
          <p:nvCxnSpPr>
            <p:cNvPr id="14" name="Straight Connector 13">
              <a:extLst>
                <a:ext uri="{FF2B5EF4-FFF2-40B4-BE49-F238E27FC236}">
                  <a16:creationId xmlns:a16="http://schemas.microsoft.com/office/drawing/2014/main" id="{693B2280-AE30-461A-8E91-FF34589A7233}"/>
                </a:ext>
              </a:extLst>
            </p:cNvPr>
            <p:cNvCxnSpPr>
              <a:cxnSpLocks/>
            </p:cNvCxnSpPr>
            <p:nvPr/>
          </p:nvCxnSpPr>
          <p:spPr>
            <a:xfrm>
              <a:off x="7923893" y="2385460"/>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7B0C48-2E13-423E-81D6-64B3FC5BFEF1}"/>
                </a:ext>
              </a:extLst>
            </p:cNvPr>
            <p:cNvCxnSpPr>
              <a:cxnSpLocks/>
            </p:cNvCxnSpPr>
            <p:nvPr/>
          </p:nvCxnSpPr>
          <p:spPr>
            <a:xfrm>
              <a:off x="7923893" y="2804389"/>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A6E82C-321E-48D0-B429-703E465A4F87}"/>
                </a:ext>
              </a:extLst>
            </p:cNvPr>
            <p:cNvCxnSpPr>
              <a:cxnSpLocks/>
            </p:cNvCxnSpPr>
            <p:nvPr/>
          </p:nvCxnSpPr>
          <p:spPr>
            <a:xfrm>
              <a:off x="7923893" y="3307106"/>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9DCFA3-0270-45EE-8299-0E0215B36F6B}"/>
                </a:ext>
              </a:extLst>
            </p:cNvPr>
            <p:cNvCxnSpPr>
              <a:cxnSpLocks/>
            </p:cNvCxnSpPr>
            <p:nvPr/>
          </p:nvCxnSpPr>
          <p:spPr>
            <a:xfrm>
              <a:off x="7923893" y="3699910"/>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0AA403-72BC-418B-B532-AA876937314A}"/>
                </a:ext>
              </a:extLst>
            </p:cNvPr>
            <p:cNvCxnSpPr>
              <a:cxnSpLocks/>
            </p:cNvCxnSpPr>
            <p:nvPr/>
          </p:nvCxnSpPr>
          <p:spPr>
            <a:xfrm>
              <a:off x="7923893" y="4118839"/>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E9472E-9A78-4AB0-A2C1-757195DF46CC}"/>
                </a:ext>
              </a:extLst>
            </p:cNvPr>
            <p:cNvCxnSpPr>
              <a:cxnSpLocks/>
            </p:cNvCxnSpPr>
            <p:nvPr/>
          </p:nvCxnSpPr>
          <p:spPr>
            <a:xfrm>
              <a:off x="7923893" y="4621556"/>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5C45E7-B46D-442E-8F37-3D2225960B34}"/>
                </a:ext>
              </a:extLst>
            </p:cNvPr>
            <p:cNvCxnSpPr>
              <a:cxnSpLocks/>
            </p:cNvCxnSpPr>
            <p:nvPr/>
          </p:nvCxnSpPr>
          <p:spPr>
            <a:xfrm>
              <a:off x="7923893" y="4976260"/>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085E09-1AF8-4F2C-BD4B-D806570A0669}"/>
                </a:ext>
              </a:extLst>
            </p:cNvPr>
            <p:cNvCxnSpPr>
              <a:cxnSpLocks/>
            </p:cNvCxnSpPr>
            <p:nvPr/>
          </p:nvCxnSpPr>
          <p:spPr>
            <a:xfrm>
              <a:off x="7923893" y="5395189"/>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667E24-400B-4270-A432-58167F328367}"/>
                </a:ext>
              </a:extLst>
            </p:cNvPr>
            <p:cNvCxnSpPr>
              <a:cxnSpLocks/>
            </p:cNvCxnSpPr>
            <p:nvPr/>
          </p:nvCxnSpPr>
          <p:spPr>
            <a:xfrm>
              <a:off x="7923893" y="5897906"/>
              <a:ext cx="3923644" cy="0"/>
            </a:xfrm>
            <a:prstGeom prst="line">
              <a:avLst/>
            </a:prstGeom>
            <a:ln w="28575">
              <a:solidFill>
                <a:srgbClr val="60EFCB"/>
              </a:solidFill>
              <a:prstDash val="sysDot"/>
            </a:ln>
          </p:spPr>
          <p:style>
            <a:lnRef idx="1">
              <a:schemeClr val="accent1"/>
            </a:lnRef>
            <a:fillRef idx="0">
              <a:schemeClr val="accent1"/>
            </a:fillRef>
            <a:effectRef idx="0">
              <a:schemeClr val="accent1"/>
            </a:effectRef>
            <a:fontRef idx="minor">
              <a:schemeClr val="tx1"/>
            </a:fontRef>
          </p:style>
        </p:cxnSp>
      </p:grpSp>
      <p:sp>
        <p:nvSpPr>
          <p:cNvPr id="5" name="Isosceles Triangle 4">
            <a:extLst>
              <a:ext uri="{FF2B5EF4-FFF2-40B4-BE49-F238E27FC236}">
                <a16:creationId xmlns:a16="http://schemas.microsoft.com/office/drawing/2014/main" id="{732EC176-0336-4498-87DD-FA4F145935CD}"/>
              </a:ext>
            </a:extLst>
          </p:cNvPr>
          <p:cNvSpPr/>
          <p:nvPr/>
        </p:nvSpPr>
        <p:spPr>
          <a:xfrm rot="2607719">
            <a:off x="822644" y="609759"/>
            <a:ext cx="1060704" cy="914400"/>
          </a:xfrm>
          <a:prstGeom prst="triangle">
            <a:avLst/>
          </a:prstGeom>
          <a:noFill/>
          <a:ln w="28575">
            <a:solidFill>
              <a:srgbClr val="423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F4E4927-4563-4CA8-BC4E-823E04C7A29E}"/>
              </a:ext>
            </a:extLst>
          </p:cNvPr>
          <p:cNvSpPr/>
          <p:nvPr/>
        </p:nvSpPr>
        <p:spPr>
          <a:xfrm>
            <a:off x="653554" y="1158499"/>
            <a:ext cx="656091" cy="656091"/>
          </a:xfrm>
          <a:prstGeom prst="ellipse">
            <a:avLst/>
          </a:prstGeom>
          <a:solidFill>
            <a:schemeClr val="bg1"/>
          </a:solidFill>
          <a:ln w="190500">
            <a:solidFill>
              <a:srgbClr val="FF5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9B40150-3A47-4684-8CC9-0B88733140F8}"/>
              </a:ext>
            </a:extLst>
          </p:cNvPr>
          <p:cNvGrpSpPr/>
          <p:nvPr/>
        </p:nvGrpSpPr>
        <p:grpSpPr>
          <a:xfrm>
            <a:off x="7932686" y="3187534"/>
            <a:ext cx="3312808" cy="1140768"/>
            <a:chOff x="697917" y="746013"/>
            <a:chExt cx="1596571" cy="319315"/>
          </a:xfrm>
        </p:grpSpPr>
        <p:cxnSp>
          <p:nvCxnSpPr>
            <p:cNvPr id="8" name="Straight Connector 7">
              <a:extLst>
                <a:ext uri="{FF2B5EF4-FFF2-40B4-BE49-F238E27FC236}">
                  <a16:creationId xmlns:a16="http://schemas.microsoft.com/office/drawing/2014/main" id="{F2E460FA-BF91-4E4C-9E88-7F30F6F9DCF9}"/>
                </a:ext>
              </a:extLst>
            </p:cNvPr>
            <p:cNvCxnSpPr>
              <a:cxnSpLocks/>
            </p:cNvCxnSpPr>
            <p:nvPr/>
          </p:nvCxnSpPr>
          <p:spPr>
            <a:xfrm>
              <a:off x="697917" y="746013"/>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77143F-17B6-46DB-B903-65FAFAC693D5}"/>
                </a:ext>
              </a:extLst>
            </p:cNvPr>
            <p:cNvCxnSpPr>
              <a:cxnSpLocks/>
            </p:cNvCxnSpPr>
            <p:nvPr/>
          </p:nvCxnSpPr>
          <p:spPr>
            <a:xfrm>
              <a:off x="697917" y="891156"/>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DF36DB-643F-4959-B01B-7CFAFE8AA87E}"/>
                </a:ext>
              </a:extLst>
            </p:cNvPr>
            <p:cNvCxnSpPr>
              <a:cxnSpLocks/>
            </p:cNvCxnSpPr>
            <p:nvPr/>
          </p:nvCxnSpPr>
          <p:spPr>
            <a:xfrm>
              <a:off x="697917" y="1065328"/>
              <a:ext cx="1596571" cy="0"/>
            </a:xfrm>
            <a:prstGeom prst="line">
              <a:avLst/>
            </a:prstGeom>
            <a:ln w="19050">
              <a:solidFill>
                <a:srgbClr val="FF5893"/>
              </a:solidFill>
              <a:prstDash val="lgDash"/>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3073731-0B41-4FAF-9BC8-8B89A35EA4AB}"/>
              </a:ext>
            </a:extLst>
          </p:cNvPr>
          <p:cNvSpPr/>
          <p:nvPr/>
        </p:nvSpPr>
        <p:spPr>
          <a:xfrm>
            <a:off x="3115195" y="933311"/>
            <a:ext cx="2177006"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ARE YOU INFECTED?</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122B73EC-09F2-40EF-B892-585F29BC2B50}"/>
              </a:ext>
            </a:extLst>
          </p:cNvPr>
          <p:cNvSpPr/>
          <p:nvPr/>
        </p:nvSpPr>
        <p:spPr>
          <a:xfrm>
            <a:off x="2978036" y="806051"/>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680" y="570820"/>
            <a:ext cx="3054196" cy="6270487"/>
          </a:xfrm>
          <a:prstGeom prst="rect">
            <a:avLst/>
          </a:prstGeom>
        </p:spPr>
      </p:pic>
      <p:sp>
        <p:nvSpPr>
          <p:cNvPr id="25" name="Rectangle 24">
            <a:extLst>
              <a:ext uri="{FF2B5EF4-FFF2-40B4-BE49-F238E27FC236}">
                <a16:creationId xmlns:a16="http://schemas.microsoft.com/office/drawing/2014/main" id="{8710603A-BB1B-44B1-AFEF-B5243FE24336}"/>
              </a:ext>
            </a:extLst>
          </p:cNvPr>
          <p:cNvSpPr/>
          <p:nvPr/>
        </p:nvSpPr>
        <p:spPr>
          <a:xfrm>
            <a:off x="1448910" y="1904006"/>
            <a:ext cx="4941380" cy="1569660"/>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It asks you if you  are infected by Corona or not.</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If you are infected by Corona then your location will be shared with users nearby you and they can track you to stay safe and distant.</a:t>
            </a:r>
          </a:p>
        </p:txBody>
      </p:sp>
    </p:spTree>
    <p:extLst>
      <p:ext uri="{BB962C8B-B14F-4D97-AF65-F5344CB8AC3E}">
        <p14:creationId xmlns:p14="http://schemas.microsoft.com/office/powerpoint/2010/main" val="214604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D638C-20F3-4F99-A3C9-F8DE9036D0FD}"/>
              </a:ext>
            </a:extLst>
          </p:cNvPr>
          <p:cNvSpPr/>
          <p:nvPr/>
        </p:nvSpPr>
        <p:spPr>
          <a:xfrm>
            <a:off x="139700" y="647700"/>
            <a:ext cx="4008720" cy="581616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710603A-BB1B-44B1-AFEF-B5243FE24336}"/>
              </a:ext>
            </a:extLst>
          </p:cNvPr>
          <p:cNvSpPr/>
          <p:nvPr/>
        </p:nvSpPr>
        <p:spPr>
          <a:xfrm>
            <a:off x="326360" y="1553324"/>
            <a:ext cx="3560103" cy="2308324"/>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It </a:t>
            </a:r>
            <a:r>
              <a:rPr lang="en-US" sz="1600" dirty="0">
                <a:latin typeface="Google Sans" panose="020B0503030502040204" pitchFamily="34" charset="0"/>
                <a:ea typeface="Source Sans Pro" panose="020B0503030403020204" pitchFamily="34" charset="0"/>
                <a:cs typeface="Open Sans" panose="020B0606030504020204" pitchFamily="34" charset="0"/>
              </a:rPr>
              <a:t>asks you to enter your name, then you can </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send </a:t>
            </a:r>
            <a:r>
              <a:rPr lang="en-US" sz="1600" dirty="0">
                <a:latin typeface="Google Sans" panose="020B0503030502040204" pitchFamily="34" charset="0"/>
                <a:ea typeface="Source Sans Pro" panose="020B0503030403020204" pitchFamily="34" charset="0"/>
                <a:cs typeface="Open Sans" panose="020B0606030504020204" pitchFamily="34" charset="0"/>
              </a:rPr>
              <a:t>messages to other users</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Then you can send texts to others users and can have discussion.</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13073731-0B41-4FAF-9BC8-8B89A35EA4AB}"/>
              </a:ext>
            </a:extLst>
          </p:cNvPr>
          <p:cNvSpPr/>
          <p:nvPr/>
        </p:nvSpPr>
        <p:spPr>
          <a:xfrm>
            <a:off x="1071994" y="931235"/>
            <a:ext cx="1927387"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MESSAGE SCREEN</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122B73EC-09F2-40EF-B892-585F29BC2B50}"/>
              </a:ext>
            </a:extLst>
          </p:cNvPr>
          <p:cNvSpPr/>
          <p:nvPr/>
        </p:nvSpPr>
        <p:spPr>
          <a:xfrm>
            <a:off x="810026" y="803975"/>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FA2715B-142A-447A-9449-177E5D69758A}"/>
              </a:ext>
            </a:extLst>
          </p:cNvPr>
          <p:cNvGrpSpPr/>
          <p:nvPr/>
        </p:nvGrpSpPr>
        <p:grpSpPr>
          <a:xfrm>
            <a:off x="4148420" y="393651"/>
            <a:ext cx="3257867" cy="651575"/>
            <a:chOff x="10262832" y="1373440"/>
            <a:chExt cx="1596571" cy="319315"/>
          </a:xfrm>
        </p:grpSpPr>
        <p:cxnSp>
          <p:nvCxnSpPr>
            <p:cNvPr id="8" name="Straight Connector 7">
              <a:extLst>
                <a:ext uri="{FF2B5EF4-FFF2-40B4-BE49-F238E27FC236}">
                  <a16:creationId xmlns:a16="http://schemas.microsoft.com/office/drawing/2014/main" id="{3FE2FB80-F9A3-4287-8A86-05EC9B41B5C8}"/>
                </a:ext>
              </a:extLst>
            </p:cNvPr>
            <p:cNvCxnSpPr>
              <a:cxnSpLocks/>
            </p:cNvCxnSpPr>
            <p:nvPr/>
          </p:nvCxnSpPr>
          <p:spPr>
            <a:xfrm>
              <a:off x="10262832" y="1373440"/>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2790E2-0FC8-4283-AE16-6C162EDC8501}"/>
                </a:ext>
              </a:extLst>
            </p:cNvPr>
            <p:cNvCxnSpPr>
              <a:cxnSpLocks/>
            </p:cNvCxnSpPr>
            <p:nvPr/>
          </p:nvCxnSpPr>
          <p:spPr>
            <a:xfrm>
              <a:off x="10262832" y="1518583"/>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91F2BD-54AF-4722-88BC-C2B3C0C92682}"/>
                </a:ext>
              </a:extLst>
            </p:cNvPr>
            <p:cNvCxnSpPr>
              <a:cxnSpLocks/>
            </p:cNvCxnSpPr>
            <p:nvPr/>
          </p:nvCxnSpPr>
          <p:spPr>
            <a:xfrm>
              <a:off x="10262832" y="1692755"/>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013" y="1642433"/>
            <a:ext cx="2471715" cy="499913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803" y="1675240"/>
            <a:ext cx="2375198" cy="496632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4856" y="1675240"/>
            <a:ext cx="2443772" cy="4971091"/>
          </a:xfrm>
          <a:prstGeom prst="rect">
            <a:avLst/>
          </a:prstGeom>
        </p:spPr>
      </p:pic>
    </p:spTree>
    <p:extLst>
      <p:ext uri="{BB962C8B-B14F-4D97-AF65-F5344CB8AC3E}">
        <p14:creationId xmlns:p14="http://schemas.microsoft.com/office/powerpoint/2010/main" val="91302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78CD8B26-4761-46DD-9A6D-95A802901154}"/>
              </a:ext>
            </a:extLst>
          </p:cNvPr>
          <p:cNvSpPr/>
          <p:nvPr/>
        </p:nvSpPr>
        <p:spPr>
          <a:xfrm rot="18383436">
            <a:off x="11189958" y="4971636"/>
            <a:ext cx="1041191" cy="897578"/>
          </a:xfrm>
          <a:prstGeom prst="triangle">
            <a:avLst/>
          </a:prstGeom>
          <a:noFill/>
          <a:ln w="28575">
            <a:solidFill>
              <a:srgbClr val="208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5C966DF-85AC-489B-AE05-B9C5CD848A9A}"/>
              </a:ext>
            </a:extLst>
          </p:cNvPr>
          <p:cNvSpPr/>
          <p:nvPr/>
        </p:nvSpPr>
        <p:spPr>
          <a:xfrm>
            <a:off x="11280423" y="5283959"/>
            <a:ext cx="386587" cy="386587"/>
          </a:xfrm>
          <a:prstGeom prst="ellipse">
            <a:avLst/>
          </a:prstGeom>
          <a:noFill/>
          <a:ln w="76200">
            <a:solidFill>
              <a:srgbClr val="FF5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3073731-0B41-4FAF-9BC8-8B89A35EA4AB}"/>
              </a:ext>
            </a:extLst>
          </p:cNvPr>
          <p:cNvSpPr/>
          <p:nvPr/>
        </p:nvSpPr>
        <p:spPr>
          <a:xfrm>
            <a:off x="8477915" y="702084"/>
            <a:ext cx="1646605"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DISTRESS CALL</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122B73EC-09F2-40EF-B892-585F29BC2B50}"/>
              </a:ext>
            </a:extLst>
          </p:cNvPr>
          <p:cNvSpPr/>
          <p:nvPr/>
        </p:nvSpPr>
        <p:spPr>
          <a:xfrm>
            <a:off x="8075553" y="574824"/>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13" y="838718"/>
            <a:ext cx="2781994" cy="573283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226" y="838718"/>
            <a:ext cx="2830237" cy="5732838"/>
          </a:xfrm>
          <a:prstGeom prst="rect">
            <a:avLst/>
          </a:prstGeom>
        </p:spPr>
      </p:pic>
      <p:sp>
        <p:nvSpPr>
          <p:cNvPr id="22" name="Rectangle 21">
            <a:extLst>
              <a:ext uri="{FF2B5EF4-FFF2-40B4-BE49-F238E27FC236}">
                <a16:creationId xmlns:a16="http://schemas.microsoft.com/office/drawing/2014/main" id="{8710603A-BB1B-44B1-AFEF-B5243FE24336}"/>
              </a:ext>
            </a:extLst>
          </p:cNvPr>
          <p:cNvSpPr/>
          <p:nvPr/>
        </p:nvSpPr>
        <p:spPr>
          <a:xfrm>
            <a:off x="6128070" y="1396813"/>
            <a:ext cx="5233613" cy="3046988"/>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User can request for emergency help through this screen by just filling up the form.</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This data is sent to admin panel and from there they will contact and help you out.</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Some Example Use Case: </a:t>
            </a:r>
          </a:p>
          <a:p>
            <a:pPr algn="just">
              <a:lnSpc>
                <a:spcPct val="150000"/>
              </a:lnSpc>
              <a:defRPr/>
            </a:pPr>
            <a:r>
              <a:rPr lang="en-US" sz="1600" dirty="0">
                <a:latin typeface="Google Sans" panose="020B0503030502040204" pitchFamily="34" charset="0"/>
                <a:ea typeface="Source Sans Pro" panose="020B0503030403020204" pitchFamily="34" charset="0"/>
                <a:cs typeface="Open Sans" panose="020B0606030504020204" pitchFamily="34" charset="0"/>
              </a:rPr>
              <a:t> </a:t>
            </a:r>
            <a:r>
              <a:rPr lang="en-US" sz="1600" dirty="0" smtClean="0">
                <a:latin typeface="Google Sans" panose="020B0503030502040204" pitchFamily="34" charset="0"/>
                <a:ea typeface="Source Sans Pro" panose="020B0503030403020204" pitchFamily="34" charset="0"/>
                <a:cs typeface="Open Sans" panose="020B0606030504020204" pitchFamily="34" charset="0"/>
              </a:rPr>
              <a:t>           User can ask for regular checkup, Suspect a public to sanitize, Ask for checkup in case of any seen symptoms, etc.</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Tree>
    <p:extLst>
      <p:ext uri="{BB962C8B-B14F-4D97-AF65-F5344CB8AC3E}">
        <p14:creationId xmlns:p14="http://schemas.microsoft.com/office/powerpoint/2010/main" val="216984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D638C-20F3-4F99-A3C9-F8DE9036D0FD}"/>
              </a:ext>
            </a:extLst>
          </p:cNvPr>
          <p:cNvSpPr/>
          <p:nvPr/>
        </p:nvSpPr>
        <p:spPr>
          <a:xfrm>
            <a:off x="97360" y="626475"/>
            <a:ext cx="5388741" cy="581616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710603A-BB1B-44B1-AFEF-B5243FE24336}"/>
              </a:ext>
            </a:extLst>
          </p:cNvPr>
          <p:cNvSpPr/>
          <p:nvPr/>
        </p:nvSpPr>
        <p:spPr>
          <a:xfrm>
            <a:off x="326360" y="1553324"/>
            <a:ext cx="5002385" cy="2677656"/>
          </a:xfrm>
          <a:prstGeom prst="rect">
            <a:avLst/>
          </a:prstGeom>
        </p:spPr>
        <p:txBody>
          <a:bodyPr wrap="square">
            <a:spAutoFit/>
          </a:bodyPr>
          <a:lstStyle/>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Any user willing to donate some food/groceries, he can inform users nearby him simply filling up the form.</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Then other users can check in the list and can get those items if interested.</a:t>
            </a:r>
          </a:p>
          <a:p>
            <a:pPr marL="285750" indent="-285750" algn="just">
              <a:lnSpc>
                <a:spcPct val="150000"/>
              </a:lnSpc>
              <a:buFont typeface="Arial" panose="020B0604020202020204" pitchFamily="34" charset="0"/>
              <a:buChar char="•"/>
              <a:defRPr/>
            </a:pPr>
            <a:r>
              <a:rPr lang="en-US" sz="1600" dirty="0" smtClean="0">
                <a:latin typeface="Google Sans" panose="020B0503030502040204" pitchFamily="34" charset="0"/>
                <a:ea typeface="Source Sans Pro" panose="020B0503030403020204" pitchFamily="34" charset="0"/>
                <a:cs typeface="Open Sans" panose="020B0606030504020204" pitchFamily="34" charset="0"/>
              </a:rPr>
              <a:t>The list is shown based on the filtered location of both the donator and receiver.</a:t>
            </a:r>
            <a:endParaRPr lang="en-US" sz="1600" dirty="0">
              <a:latin typeface="Google Sans" panose="020B0503030502040204" pitchFamily="34" charset="0"/>
              <a:ea typeface="Source Sans Pro" panose="020B0503030403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13073731-0B41-4FAF-9BC8-8B89A35EA4AB}"/>
              </a:ext>
            </a:extLst>
          </p:cNvPr>
          <p:cNvSpPr/>
          <p:nvPr/>
        </p:nvSpPr>
        <p:spPr>
          <a:xfrm>
            <a:off x="2209935" y="931030"/>
            <a:ext cx="1500732" cy="338554"/>
          </a:xfrm>
          <a:prstGeom prst="rect">
            <a:avLst/>
          </a:prstGeom>
        </p:spPr>
        <p:txBody>
          <a:bodyPr wrap="none">
            <a:spAutoFit/>
          </a:bodyPr>
          <a:lstStyle/>
          <a:p>
            <a:pPr algn="ctr">
              <a:defRPr/>
            </a:pPr>
            <a:r>
              <a:rPr lang="en-US" sz="1600" dirty="0" smtClean="0">
                <a:latin typeface="Lato Black" panose="020F0A02020204030203" pitchFamily="34" charset="0"/>
                <a:ea typeface="Source Sans Pro Black" panose="020B0803030403020204" pitchFamily="34" charset="0"/>
                <a:cs typeface="Open Sans" panose="020B0606030504020204" pitchFamily="34" charset="0"/>
              </a:rPr>
              <a:t>HELP SCREEN</a:t>
            </a:r>
            <a:endParaRPr lang="en-US" sz="1600" dirty="0">
              <a:latin typeface="Lato Black" panose="020F0A02020204030203" pitchFamily="34" charset="0"/>
              <a:ea typeface="Source Sans Pro Black" panose="020B0803030403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122B73EC-09F2-40EF-B892-585F29BC2B50}"/>
              </a:ext>
            </a:extLst>
          </p:cNvPr>
          <p:cNvSpPr/>
          <p:nvPr/>
        </p:nvSpPr>
        <p:spPr>
          <a:xfrm>
            <a:off x="1776976" y="803975"/>
            <a:ext cx="2451312" cy="59307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FA2715B-142A-447A-9449-177E5D69758A}"/>
              </a:ext>
            </a:extLst>
          </p:cNvPr>
          <p:cNvGrpSpPr/>
          <p:nvPr/>
        </p:nvGrpSpPr>
        <p:grpSpPr>
          <a:xfrm>
            <a:off x="4148420" y="393651"/>
            <a:ext cx="3257867" cy="651575"/>
            <a:chOff x="10262832" y="1373440"/>
            <a:chExt cx="1596571" cy="319315"/>
          </a:xfrm>
        </p:grpSpPr>
        <p:cxnSp>
          <p:nvCxnSpPr>
            <p:cNvPr id="8" name="Straight Connector 7">
              <a:extLst>
                <a:ext uri="{FF2B5EF4-FFF2-40B4-BE49-F238E27FC236}">
                  <a16:creationId xmlns:a16="http://schemas.microsoft.com/office/drawing/2014/main" id="{3FE2FB80-F9A3-4287-8A86-05EC9B41B5C8}"/>
                </a:ext>
              </a:extLst>
            </p:cNvPr>
            <p:cNvCxnSpPr>
              <a:cxnSpLocks/>
            </p:cNvCxnSpPr>
            <p:nvPr/>
          </p:nvCxnSpPr>
          <p:spPr>
            <a:xfrm>
              <a:off x="10262832" y="1373440"/>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2790E2-0FC8-4283-AE16-6C162EDC8501}"/>
                </a:ext>
              </a:extLst>
            </p:cNvPr>
            <p:cNvCxnSpPr>
              <a:cxnSpLocks/>
            </p:cNvCxnSpPr>
            <p:nvPr/>
          </p:nvCxnSpPr>
          <p:spPr>
            <a:xfrm>
              <a:off x="10262832" y="1518583"/>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91F2BD-54AF-4722-88BC-C2B3C0C92682}"/>
                </a:ext>
              </a:extLst>
            </p:cNvPr>
            <p:cNvCxnSpPr>
              <a:cxnSpLocks/>
            </p:cNvCxnSpPr>
            <p:nvPr/>
          </p:nvCxnSpPr>
          <p:spPr>
            <a:xfrm>
              <a:off x="10262832" y="1692755"/>
              <a:ext cx="1596571" cy="0"/>
            </a:xfrm>
            <a:prstGeom prst="line">
              <a:avLst/>
            </a:prstGeom>
            <a:ln w="19050">
              <a:solidFill>
                <a:srgbClr val="60EFCB"/>
              </a:solidFill>
              <a:prstDash val="lgDash"/>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731" y="393651"/>
            <a:ext cx="2940245" cy="604898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706" y="393651"/>
            <a:ext cx="2931820" cy="6048986"/>
          </a:xfrm>
          <a:prstGeom prst="rect">
            <a:avLst/>
          </a:prstGeom>
        </p:spPr>
      </p:pic>
    </p:spTree>
    <p:extLst>
      <p:ext uri="{BB962C8B-B14F-4D97-AF65-F5344CB8AC3E}">
        <p14:creationId xmlns:p14="http://schemas.microsoft.com/office/powerpoint/2010/main" val="28568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450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Calibri</vt:lpstr>
      <vt:lpstr>Google Sans</vt:lpstr>
      <vt:lpstr>Lato</vt:lpstr>
      <vt:lpstr>Lato Black</vt:lpstr>
      <vt:lpstr>Lato Light</vt:lpstr>
      <vt:lpstr>Lato Semibold</vt:lpstr>
      <vt:lpstr>Montserrat</vt:lpstr>
      <vt:lpstr>Open Sans</vt:lpstr>
      <vt:lpstr>Source Sans Pro</vt:lpstr>
      <vt:lpstr>Source Sans Pro Black</vt:lpstr>
      <vt:lpstr>Source Sans Pro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RITS</dc:creator>
  <cp:lastModifiedBy>Mayur Nile</cp:lastModifiedBy>
  <cp:revision>225</cp:revision>
  <dcterms:created xsi:type="dcterms:W3CDTF">2017-10-03T07:37:19Z</dcterms:created>
  <dcterms:modified xsi:type="dcterms:W3CDTF">2020-03-31T17:23:09Z</dcterms:modified>
</cp:coreProperties>
</file>