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2" r:id="rId5"/>
    <p:sldId id="263" r:id="rId6"/>
    <p:sldId id="266" r:id="rId7"/>
    <p:sldId id="267" r:id="rId8"/>
    <p:sldId id="268" r:id="rId9"/>
    <p:sldId id="269" r:id="rId10"/>
    <p:sldId id="270" r:id="rId11"/>
    <p:sldId id="271" r:id="rId12"/>
    <p:sldId id="272" r:id="rId13"/>
    <p:sldId id="296" r:id="rId14"/>
    <p:sldId id="295" r:id="rId15"/>
    <p:sldId id="273" r:id="rId16"/>
    <p:sldId id="274" r:id="rId17"/>
    <p:sldId id="275" r:id="rId18"/>
    <p:sldId id="276" r:id="rId19"/>
    <p:sldId id="277" r:id="rId20"/>
    <p:sldId id="278" r:id="rId21"/>
    <p:sldId id="279" r:id="rId22"/>
    <p:sldId id="280" r:id="rId23"/>
    <p:sldId id="281" r:id="rId24"/>
    <p:sldId id="284" r:id="rId25"/>
    <p:sldId id="285" r:id="rId26"/>
    <p:sldId id="294" r:id="rId27"/>
    <p:sldId id="286" r:id="rId28"/>
    <p:sldId id="287" r:id="rId29"/>
    <p:sldId id="288" r:id="rId30"/>
    <p:sldId id="289" r:id="rId31"/>
    <p:sldId id="290" r:id="rId32"/>
    <p:sldId id="292" r:id="rId33"/>
    <p:sldId id="293" r:id="rId34"/>
    <p:sldId id="297" r:id="rId35"/>
    <p:sldId id="298"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67F54B-38B9-41BF-A835-0AD113A8DB0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1302958310"/>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233966742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2327941790"/>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BD96881-CAA0-47B0-99EC-379B5E8DF20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6008408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206687800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67F54B-38B9-41BF-A835-0AD113A8DB0A}"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62694064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67F54B-38B9-41BF-A835-0AD113A8DB0A}"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977689343"/>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7F54B-38B9-41BF-A835-0AD113A8DB0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3964263248"/>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67F54B-38B9-41BF-A835-0AD113A8DB0A}" type="datetimeFigureOut">
              <a:rPr lang="en-US" smtClean="0"/>
              <a:t>12/8/2024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BD96881-CAA0-47B0-99EC-379B5E8DF205}" type="slidenum">
              <a:rPr lang="en-US" smtClean="0"/>
              <a:t>‹#›</a:t>
            </a:fld>
            <a:endParaRPr lang="en-US"/>
          </a:p>
        </p:txBody>
      </p:sp>
    </p:spTree>
    <p:extLst>
      <p:ext uri="{BB962C8B-B14F-4D97-AF65-F5344CB8AC3E}">
        <p14:creationId xmlns:p14="http://schemas.microsoft.com/office/powerpoint/2010/main" val="305656348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7F54B-38B9-41BF-A835-0AD113A8DB0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240377943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7F54B-38B9-41BF-A835-0AD113A8DB0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263336375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291775307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7F54B-38B9-41BF-A835-0AD113A8DB0A}"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374898896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7F54B-38B9-41BF-A835-0AD113A8DB0A}"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82186129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67F54B-38B9-41BF-A835-0AD113A8DB0A}"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413800350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189155459"/>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F54B-38B9-41BF-A835-0AD113A8DB0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96881-CAA0-47B0-99EC-379B5E8DF205}" type="slidenum">
              <a:rPr lang="en-US" smtClean="0"/>
              <a:t>‹#›</a:t>
            </a:fld>
            <a:endParaRPr lang="en-US"/>
          </a:p>
        </p:txBody>
      </p:sp>
    </p:spTree>
    <p:extLst>
      <p:ext uri="{BB962C8B-B14F-4D97-AF65-F5344CB8AC3E}">
        <p14:creationId xmlns:p14="http://schemas.microsoft.com/office/powerpoint/2010/main" val="1759329008"/>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67F54B-38B9-41BF-A835-0AD113A8DB0A}" type="datetimeFigureOut">
              <a:rPr lang="en-US" smtClean="0"/>
              <a:t>12/8/2024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BD96881-CAA0-47B0-99EC-379B5E8DF205}" type="slidenum">
              <a:rPr lang="en-US" smtClean="0"/>
              <a:t>‹#›</a:t>
            </a:fld>
            <a:endParaRPr lang="en-US"/>
          </a:p>
        </p:txBody>
      </p:sp>
    </p:spTree>
    <p:extLst>
      <p:ext uri="{BB962C8B-B14F-4D97-AF65-F5344CB8AC3E}">
        <p14:creationId xmlns:p14="http://schemas.microsoft.com/office/powerpoint/2010/main" val="1419875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9BB1-A33A-3B00-7A02-DA297075DFF9}"/>
              </a:ext>
            </a:extLst>
          </p:cNvPr>
          <p:cNvSpPr>
            <a:spLocks noGrp="1"/>
          </p:cNvSpPr>
          <p:nvPr>
            <p:ph type="ctrTitle"/>
          </p:nvPr>
        </p:nvSpPr>
        <p:spPr/>
        <p:txBody>
          <a:bodyPr/>
          <a:lstStyle/>
          <a:p>
            <a:r>
              <a:rPr lang="en-US" dirty="0"/>
              <a:t>Hooks</a:t>
            </a:r>
          </a:p>
        </p:txBody>
      </p:sp>
      <p:sp>
        <p:nvSpPr>
          <p:cNvPr id="3" name="Subtitle 2">
            <a:extLst>
              <a:ext uri="{FF2B5EF4-FFF2-40B4-BE49-F238E27FC236}">
                <a16:creationId xmlns:a16="http://schemas.microsoft.com/office/drawing/2014/main" id="{3CFDDD10-750D-C142-D164-2DA308E4C938}"/>
              </a:ext>
            </a:extLst>
          </p:cNvPr>
          <p:cNvSpPr>
            <a:spLocks noGrp="1"/>
          </p:cNvSpPr>
          <p:nvPr>
            <p:ph type="subTitle" idx="1"/>
          </p:nvPr>
        </p:nvSpPr>
        <p:spPr/>
        <p:txBody>
          <a:bodyPr/>
          <a:lstStyle/>
          <a:p>
            <a:r>
              <a:rPr lang="en-US" dirty="0"/>
              <a:t>Deekshith</a:t>
            </a:r>
          </a:p>
          <a:p>
            <a:endParaRPr lang="en-US" dirty="0"/>
          </a:p>
        </p:txBody>
      </p:sp>
    </p:spTree>
    <p:extLst>
      <p:ext uri="{BB962C8B-B14F-4D97-AF65-F5344CB8AC3E}">
        <p14:creationId xmlns:p14="http://schemas.microsoft.com/office/powerpoint/2010/main" val="429140958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C4455-C17D-FB5B-72E7-1292140CF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300D7-C877-696C-1AF8-C7D46C0872AE}"/>
              </a:ext>
            </a:extLst>
          </p:cNvPr>
          <p:cNvSpPr>
            <a:spLocks noGrp="1"/>
          </p:cNvSpPr>
          <p:nvPr>
            <p:ph type="title"/>
          </p:nvPr>
        </p:nvSpPr>
        <p:spPr/>
        <p:txBody>
          <a:bodyPr/>
          <a:lstStyle/>
          <a:p>
            <a:r>
              <a:rPr lang="en-US" dirty="0"/>
              <a:t>Benefits of useMemo():</a:t>
            </a:r>
          </a:p>
        </p:txBody>
      </p:sp>
      <p:sp>
        <p:nvSpPr>
          <p:cNvPr id="8" name="Content Placeholder 7">
            <a:extLst>
              <a:ext uri="{FF2B5EF4-FFF2-40B4-BE49-F238E27FC236}">
                <a16:creationId xmlns:a16="http://schemas.microsoft.com/office/drawing/2014/main" id="{0848E550-D448-C32C-37AF-FDEB22BA2C97}"/>
              </a:ext>
            </a:extLst>
          </p:cNvPr>
          <p:cNvSpPr>
            <a:spLocks noGrp="1"/>
          </p:cNvSpPr>
          <p:nvPr>
            <p:ph idx="1"/>
          </p:nvPr>
        </p:nvSpPr>
        <p:spPr>
          <a:xfrm>
            <a:off x="843608" y="2668743"/>
            <a:ext cx="9613861" cy="760258"/>
          </a:xfrm>
        </p:spPr>
        <p:txBody>
          <a:bodyPr>
            <a:normAutofit/>
          </a:bodyPr>
          <a:lstStyle/>
          <a:p>
            <a:r>
              <a:rPr lang="en-US" sz="3400" b="1" i="0" dirty="0">
                <a:solidFill>
                  <a:schemeClr val="bg1"/>
                </a:solidFill>
                <a:effectLst/>
                <a:latin typeface="+mj-lt"/>
              </a:rPr>
              <a:t>Improved performance.</a:t>
            </a:r>
            <a:endParaRPr lang="en-US" sz="3400" dirty="0">
              <a:solidFill>
                <a:schemeClr val="bg1"/>
              </a:solidFill>
              <a:latin typeface="+mj-lt"/>
            </a:endParaRPr>
          </a:p>
        </p:txBody>
      </p:sp>
      <p:sp>
        <p:nvSpPr>
          <p:cNvPr id="3" name="Content Placeholder 7">
            <a:extLst>
              <a:ext uri="{FF2B5EF4-FFF2-40B4-BE49-F238E27FC236}">
                <a16:creationId xmlns:a16="http://schemas.microsoft.com/office/drawing/2014/main" id="{A0298ED0-45DA-FD11-3315-16A5720E695E}"/>
              </a:ext>
            </a:extLst>
          </p:cNvPr>
          <p:cNvSpPr txBox="1">
            <a:spLocks/>
          </p:cNvSpPr>
          <p:nvPr/>
        </p:nvSpPr>
        <p:spPr>
          <a:xfrm>
            <a:off x="843608" y="3626685"/>
            <a:ext cx="9613861" cy="1152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400" b="1" i="0" dirty="0">
                <a:solidFill>
                  <a:schemeClr val="bg1"/>
                </a:solidFill>
                <a:effectLst/>
                <a:latin typeface="+mj-lt"/>
              </a:rPr>
              <a:t>Reduces unnecessary re-executions of heavy function.</a:t>
            </a:r>
            <a:endParaRPr lang="en-US" sz="3400" dirty="0">
              <a:solidFill>
                <a:schemeClr val="bg1"/>
              </a:solidFill>
              <a:latin typeface="+mj-lt"/>
            </a:endParaRPr>
          </a:p>
        </p:txBody>
      </p:sp>
      <p:sp>
        <p:nvSpPr>
          <p:cNvPr id="4" name="Content Placeholder 7">
            <a:extLst>
              <a:ext uri="{FF2B5EF4-FFF2-40B4-BE49-F238E27FC236}">
                <a16:creationId xmlns:a16="http://schemas.microsoft.com/office/drawing/2014/main" id="{55B8F9B2-BED0-B71E-2091-9BA53FA06A20}"/>
              </a:ext>
            </a:extLst>
          </p:cNvPr>
          <p:cNvSpPr txBox="1">
            <a:spLocks/>
          </p:cNvSpPr>
          <p:nvPr/>
        </p:nvSpPr>
        <p:spPr>
          <a:xfrm>
            <a:off x="843607" y="4952628"/>
            <a:ext cx="9613861" cy="1152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400" b="1" dirty="0">
                <a:solidFill>
                  <a:schemeClr val="bg1"/>
                </a:solidFill>
                <a:effectLst/>
                <a:latin typeface="+mj-lt"/>
                <a:cs typeface="Cavolini" panose="03000502040302020204" pitchFamily="66" charset="0"/>
              </a:rPr>
              <a:t>Optimizing Expensive Computations</a:t>
            </a:r>
            <a:r>
              <a:rPr lang="en-US" sz="3400" b="1" i="0" dirty="0">
                <a:solidFill>
                  <a:schemeClr val="bg1"/>
                </a:solidFill>
                <a:effectLst/>
                <a:latin typeface="+mj-lt"/>
              </a:rPr>
              <a:t>.</a:t>
            </a:r>
            <a:endParaRPr lang="en-US" sz="3400" dirty="0">
              <a:solidFill>
                <a:schemeClr val="bg1"/>
              </a:solidFill>
              <a:latin typeface="+mj-lt"/>
            </a:endParaRPr>
          </a:p>
        </p:txBody>
      </p:sp>
    </p:spTree>
    <p:extLst>
      <p:ext uri="{BB962C8B-B14F-4D97-AF65-F5344CB8AC3E}">
        <p14:creationId xmlns:p14="http://schemas.microsoft.com/office/powerpoint/2010/main" val="2600369493"/>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39281-FE2A-AD62-F6F3-BF0B425E8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21D3A-B296-4EAB-3AF6-6A2BAE506A58}"/>
              </a:ext>
            </a:extLst>
          </p:cNvPr>
          <p:cNvSpPr>
            <a:spLocks noGrp="1"/>
          </p:cNvSpPr>
          <p:nvPr>
            <p:ph type="ctrTitle"/>
          </p:nvPr>
        </p:nvSpPr>
        <p:spPr/>
        <p:txBody>
          <a:bodyPr/>
          <a:lstStyle/>
          <a:p>
            <a:r>
              <a:rPr lang="en-US" dirty="0"/>
              <a:t>Let's Code…</a:t>
            </a:r>
          </a:p>
        </p:txBody>
      </p:sp>
      <p:sp>
        <p:nvSpPr>
          <p:cNvPr id="5" name="Subtitle 4">
            <a:extLst>
              <a:ext uri="{FF2B5EF4-FFF2-40B4-BE49-F238E27FC236}">
                <a16:creationId xmlns:a16="http://schemas.microsoft.com/office/drawing/2014/main" id="{6C6361EA-EF8B-7F1A-92A1-A0DBBD3F4C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8542155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F1D7B-9EDE-6DB3-54A2-EEAF5D0F7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BBA62-DD05-24DC-E804-38166828E680}"/>
              </a:ext>
            </a:extLst>
          </p:cNvPr>
          <p:cNvSpPr>
            <a:spLocks noGrp="1"/>
          </p:cNvSpPr>
          <p:nvPr>
            <p:ph type="title"/>
          </p:nvPr>
        </p:nvSpPr>
        <p:spPr/>
        <p:txBody>
          <a:bodyPr/>
          <a:lstStyle/>
          <a:p>
            <a:r>
              <a:rPr lang="en-US" dirty="0"/>
              <a:t>React.memo():</a:t>
            </a:r>
          </a:p>
        </p:txBody>
      </p:sp>
      <p:sp>
        <p:nvSpPr>
          <p:cNvPr id="3" name="Content Placeholder 2">
            <a:extLst>
              <a:ext uri="{FF2B5EF4-FFF2-40B4-BE49-F238E27FC236}">
                <a16:creationId xmlns:a16="http://schemas.microsoft.com/office/drawing/2014/main" id="{39931A58-D4DA-61D5-41E1-2D684CF5F073}"/>
              </a:ext>
            </a:extLst>
          </p:cNvPr>
          <p:cNvSpPr>
            <a:spLocks noGrp="1"/>
          </p:cNvSpPr>
          <p:nvPr>
            <p:ph idx="1"/>
          </p:nvPr>
        </p:nvSpPr>
        <p:spPr>
          <a:xfrm>
            <a:off x="680321" y="2336873"/>
            <a:ext cx="9613861" cy="1092127"/>
          </a:xfrm>
        </p:spPr>
        <p:txBody>
          <a:bodyPr>
            <a:noAutofit/>
          </a:bodyPr>
          <a:lstStyle/>
          <a:p>
            <a:r>
              <a:rPr lang="en-US" b="1" dirty="0">
                <a:solidFill>
                  <a:schemeClr val="bg1"/>
                </a:solidFill>
                <a:latin typeface="+mj-lt"/>
                <a:cs typeface="Cavolini" panose="03000502040302020204" pitchFamily="66" charset="0"/>
              </a:rPr>
              <a:t>m</a:t>
            </a:r>
            <a:r>
              <a:rPr lang="en-US" sz="2400" b="1" i="0" dirty="0">
                <a:solidFill>
                  <a:schemeClr val="bg1"/>
                </a:solidFill>
                <a:effectLst/>
                <a:latin typeface="+mj-lt"/>
                <a:cs typeface="Cavolini" panose="03000502040302020204" pitchFamily="66" charset="0"/>
              </a:rPr>
              <a:t>emo()</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function</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is used for memorization of functional components.</a:t>
            </a:r>
            <a:endParaRPr lang="en-US" dirty="0">
              <a:latin typeface="+mj-lt"/>
            </a:endParaRPr>
          </a:p>
        </p:txBody>
      </p:sp>
    </p:spTree>
    <p:extLst>
      <p:ext uri="{BB962C8B-B14F-4D97-AF65-F5344CB8AC3E}">
        <p14:creationId xmlns:p14="http://schemas.microsoft.com/office/powerpoint/2010/main" val="1683612409"/>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2C449-53C9-3BB2-9120-00EB08974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68040-E037-E1FD-2275-349A998BA5F2}"/>
              </a:ext>
            </a:extLst>
          </p:cNvPr>
          <p:cNvSpPr>
            <a:spLocks noGrp="1"/>
          </p:cNvSpPr>
          <p:nvPr>
            <p:ph type="title"/>
          </p:nvPr>
        </p:nvSpPr>
        <p:spPr/>
        <p:txBody>
          <a:bodyPr/>
          <a:lstStyle/>
          <a:p>
            <a:r>
              <a:rPr lang="en-US" dirty="0"/>
              <a:t>React.memo():</a:t>
            </a:r>
          </a:p>
        </p:txBody>
      </p:sp>
      <p:sp>
        <p:nvSpPr>
          <p:cNvPr id="3" name="Content Placeholder 2">
            <a:extLst>
              <a:ext uri="{FF2B5EF4-FFF2-40B4-BE49-F238E27FC236}">
                <a16:creationId xmlns:a16="http://schemas.microsoft.com/office/drawing/2014/main" id="{B49DA0F4-2FB1-C2ED-89F1-BE6BB50C1E07}"/>
              </a:ext>
            </a:extLst>
          </p:cNvPr>
          <p:cNvSpPr>
            <a:spLocks noGrp="1"/>
          </p:cNvSpPr>
          <p:nvPr>
            <p:ph idx="1"/>
          </p:nvPr>
        </p:nvSpPr>
        <p:spPr>
          <a:xfrm>
            <a:off x="680321" y="2336873"/>
            <a:ext cx="9613861" cy="1092127"/>
          </a:xfrm>
        </p:spPr>
        <p:txBody>
          <a:bodyPr>
            <a:noAutofit/>
          </a:bodyPr>
          <a:lstStyle/>
          <a:p>
            <a:r>
              <a:rPr lang="en-US" b="1" dirty="0">
                <a:solidFill>
                  <a:schemeClr val="bg1"/>
                </a:solidFill>
                <a:latin typeface="+mj-lt"/>
                <a:cs typeface="Cavolini" panose="03000502040302020204" pitchFamily="66" charset="0"/>
              </a:rPr>
              <a:t>m</a:t>
            </a:r>
            <a:r>
              <a:rPr lang="en-US" sz="2400" b="1" i="0" dirty="0">
                <a:solidFill>
                  <a:schemeClr val="bg1"/>
                </a:solidFill>
                <a:effectLst/>
                <a:latin typeface="+mj-lt"/>
                <a:cs typeface="Cavolini" panose="03000502040302020204" pitchFamily="66" charset="0"/>
              </a:rPr>
              <a:t>emo()</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function</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is used for memorization of functional components.</a:t>
            </a:r>
            <a:endParaRPr lang="en-US" dirty="0">
              <a:latin typeface="+mj-lt"/>
            </a:endParaRPr>
          </a:p>
        </p:txBody>
      </p:sp>
      <p:sp>
        <p:nvSpPr>
          <p:cNvPr id="5" name="TextBox 4">
            <a:extLst>
              <a:ext uri="{FF2B5EF4-FFF2-40B4-BE49-F238E27FC236}">
                <a16:creationId xmlns:a16="http://schemas.microsoft.com/office/drawing/2014/main" id="{F1C83EB1-26B6-FB7A-5BA2-675A1568E6CB}"/>
              </a:ext>
            </a:extLst>
          </p:cNvPr>
          <p:cNvSpPr txBox="1"/>
          <p:nvPr/>
        </p:nvSpPr>
        <p:spPr>
          <a:xfrm>
            <a:off x="680321" y="3068322"/>
            <a:ext cx="9613860" cy="1569660"/>
          </a:xfrm>
          <a:prstGeom prst="rect">
            <a:avLst/>
          </a:prstGeom>
          <a:noFill/>
        </p:spPr>
        <p:txBody>
          <a:bodyPr wrap="square">
            <a:spAutoFit/>
          </a:bodyPr>
          <a:lstStyle/>
          <a:p>
            <a:pPr marL="285750" indent="-285750">
              <a:buFont typeface="Arial" panose="020B0604020202020204" pitchFamily="34" charset="0"/>
              <a:buChar char="•"/>
            </a:pPr>
            <a:endParaRPr lang="en-US" sz="2400" b="1" i="0" dirty="0">
              <a:effectLst/>
              <a:latin typeface="+mj-lt"/>
              <a:cs typeface="Cavolini" panose="03000502040302020204" pitchFamily="66" charset="0"/>
            </a:endParaRPr>
          </a:p>
          <a:p>
            <a:pPr marL="285750" indent="-285750">
              <a:buFont typeface="Arial" panose="020B0604020202020204" pitchFamily="34" charset="0"/>
              <a:buChar char="•"/>
            </a:pPr>
            <a:r>
              <a:rPr lang="en-US" sz="2400" b="1" dirty="0">
                <a:latin typeface="+mj-lt"/>
                <a:cs typeface="Cavolini" panose="03000502040302020204" pitchFamily="66" charset="0"/>
              </a:rPr>
              <a:t>If the props of a memorized component have not changed, React skips the rendering for the component, using the cached result instead.</a:t>
            </a:r>
            <a:endParaRPr lang="en-US" sz="2400" dirty="0">
              <a:latin typeface="+mj-lt"/>
            </a:endParaRPr>
          </a:p>
        </p:txBody>
      </p:sp>
    </p:spTree>
    <p:extLst>
      <p:ext uri="{BB962C8B-B14F-4D97-AF65-F5344CB8AC3E}">
        <p14:creationId xmlns:p14="http://schemas.microsoft.com/office/powerpoint/2010/main" val="3687149259"/>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AE410-234B-17F6-B9EE-AC5E46450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95831-6FC7-0BD2-0505-C483B6D8E37B}"/>
              </a:ext>
            </a:extLst>
          </p:cNvPr>
          <p:cNvSpPr>
            <a:spLocks noGrp="1"/>
          </p:cNvSpPr>
          <p:nvPr>
            <p:ph type="title"/>
          </p:nvPr>
        </p:nvSpPr>
        <p:spPr/>
        <p:txBody>
          <a:bodyPr/>
          <a:lstStyle/>
          <a:p>
            <a:r>
              <a:rPr lang="en-US" dirty="0"/>
              <a:t>UseCallback:</a:t>
            </a:r>
          </a:p>
        </p:txBody>
      </p:sp>
      <p:sp>
        <p:nvSpPr>
          <p:cNvPr id="3" name="Content Placeholder 2">
            <a:extLst>
              <a:ext uri="{FF2B5EF4-FFF2-40B4-BE49-F238E27FC236}">
                <a16:creationId xmlns:a16="http://schemas.microsoft.com/office/drawing/2014/main" id="{FD45034A-5006-A3C2-C6DE-8069B8B3B526}"/>
              </a:ext>
            </a:extLst>
          </p:cNvPr>
          <p:cNvSpPr>
            <a:spLocks noGrp="1"/>
          </p:cNvSpPr>
          <p:nvPr>
            <p:ph idx="1"/>
          </p:nvPr>
        </p:nvSpPr>
        <p:spPr>
          <a:xfrm>
            <a:off x="680321" y="2336873"/>
            <a:ext cx="9613861" cy="1092127"/>
          </a:xfrm>
        </p:spPr>
        <p:txBody>
          <a:bodyPr>
            <a:noAutofit/>
          </a:bodyPr>
          <a:lstStyle/>
          <a:p>
            <a:r>
              <a:rPr lang="en-US" sz="2400" b="1" i="0" dirty="0">
                <a:solidFill>
                  <a:schemeClr val="bg1"/>
                </a:solidFill>
                <a:effectLst/>
                <a:latin typeface="+mj-lt"/>
                <a:cs typeface="Cavolini" panose="03000502040302020204" pitchFamily="66" charset="0"/>
              </a:rPr>
              <a:t>useCallback</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is a built-in React Hook used to memorize functions, preventing unnecessary re-creation of functions on each render.</a:t>
            </a:r>
            <a:endParaRPr lang="en-US" dirty="0">
              <a:latin typeface="+mj-lt"/>
            </a:endParaRPr>
          </a:p>
        </p:txBody>
      </p:sp>
    </p:spTree>
    <p:extLst>
      <p:ext uri="{BB962C8B-B14F-4D97-AF65-F5344CB8AC3E}">
        <p14:creationId xmlns:p14="http://schemas.microsoft.com/office/powerpoint/2010/main" val="3356719346"/>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8CD3-12BF-32D6-97E3-922B5BABC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3D9D9-CFAE-463E-6D0F-EDC75FC02867}"/>
              </a:ext>
            </a:extLst>
          </p:cNvPr>
          <p:cNvSpPr>
            <a:spLocks noGrp="1"/>
          </p:cNvSpPr>
          <p:nvPr>
            <p:ph type="title"/>
          </p:nvPr>
        </p:nvSpPr>
        <p:spPr/>
        <p:txBody>
          <a:bodyPr/>
          <a:lstStyle/>
          <a:p>
            <a:r>
              <a:rPr lang="en-US" dirty="0"/>
              <a:t>UseCallback:</a:t>
            </a:r>
          </a:p>
        </p:txBody>
      </p:sp>
      <p:sp>
        <p:nvSpPr>
          <p:cNvPr id="3" name="Content Placeholder 2">
            <a:extLst>
              <a:ext uri="{FF2B5EF4-FFF2-40B4-BE49-F238E27FC236}">
                <a16:creationId xmlns:a16="http://schemas.microsoft.com/office/drawing/2014/main" id="{B9EA1E19-E7CF-F234-24BB-707C75FAFB14}"/>
              </a:ext>
            </a:extLst>
          </p:cNvPr>
          <p:cNvSpPr>
            <a:spLocks noGrp="1"/>
          </p:cNvSpPr>
          <p:nvPr>
            <p:ph idx="1"/>
          </p:nvPr>
        </p:nvSpPr>
        <p:spPr>
          <a:xfrm>
            <a:off x="680321" y="2336873"/>
            <a:ext cx="9613861" cy="1092127"/>
          </a:xfrm>
        </p:spPr>
        <p:txBody>
          <a:bodyPr>
            <a:noAutofit/>
          </a:bodyPr>
          <a:lstStyle/>
          <a:p>
            <a:r>
              <a:rPr lang="en-US" sz="2400" b="1" i="0" dirty="0">
                <a:solidFill>
                  <a:schemeClr val="bg1"/>
                </a:solidFill>
                <a:effectLst/>
                <a:latin typeface="+mj-lt"/>
                <a:cs typeface="Cavolini" panose="03000502040302020204" pitchFamily="66" charset="0"/>
              </a:rPr>
              <a:t>useCallback</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is a built-in React Hook used to memorize functions, preventing unnecessary re-creation of functions on each render.</a:t>
            </a:r>
            <a:endParaRPr lang="en-US" dirty="0">
              <a:latin typeface="+mj-lt"/>
            </a:endParaRPr>
          </a:p>
        </p:txBody>
      </p:sp>
      <p:sp>
        <p:nvSpPr>
          <p:cNvPr id="4" name="Content Placeholder 2">
            <a:extLst>
              <a:ext uri="{FF2B5EF4-FFF2-40B4-BE49-F238E27FC236}">
                <a16:creationId xmlns:a16="http://schemas.microsoft.com/office/drawing/2014/main" id="{2D5A22BE-C73B-F772-EF67-AA430A08161F}"/>
              </a:ext>
            </a:extLst>
          </p:cNvPr>
          <p:cNvSpPr txBox="1">
            <a:spLocks/>
          </p:cNvSpPr>
          <p:nvPr/>
        </p:nvSpPr>
        <p:spPr>
          <a:xfrm>
            <a:off x="680321" y="3512530"/>
            <a:ext cx="9613861" cy="1092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400" b="1" i="0" dirty="0">
                <a:effectLst/>
                <a:latin typeface="+mj-lt"/>
                <a:cs typeface="Cavolini" panose="03000502040302020204" pitchFamily="66" charset="0"/>
              </a:rPr>
              <a:t>It returns a memorized version of the function that only changes if the input dependencies change.</a:t>
            </a:r>
            <a:endParaRPr lang="en-US" sz="2400" b="1" dirty="0">
              <a:latin typeface="+mj-lt"/>
              <a:cs typeface="Cavolini" panose="03000502040302020204" pitchFamily="66" charset="0"/>
            </a:endParaRPr>
          </a:p>
        </p:txBody>
      </p:sp>
    </p:spTree>
    <p:extLst>
      <p:ext uri="{BB962C8B-B14F-4D97-AF65-F5344CB8AC3E}">
        <p14:creationId xmlns:p14="http://schemas.microsoft.com/office/powerpoint/2010/main" val="157723736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63996-BB27-3BA6-6B25-A552A80234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0FB5F-E299-831E-F689-E2A32291E382}"/>
              </a:ext>
            </a:extLst>
          </p:cNvPr>
          <p:cNvSpPr>
            <a:spLocks noGrp="1"/>
          </p:cNvSpPr>
          <p:nvPr>
            <p:ph type="title"/>
          </p:nvPr>
        </p:nvSpPr>
        <p:spPr/>
        <p:txBody>
          <a:bodyPr/>
          <a:lstStyle/>
          <a:p>
            <a:r>
              <a:rPr lang="en-US" dirty="0"/>
              <a:t>UseCallback:</a:t>
            </a:r>
          </a:p>
        </p:txBody>
      </p:sp>
      <p:sp>
        <p:nvSpPr>
          <p:cNvPr id="3" name="Content Placeholder 2">
            <a:extLst>
              <a:ext uri="{FF2B5EF4-FFF2-40B4-BE49-F238E27FC236}">
                <a16:creationId xmlns:a16="http://schemas.microsoft.com/office/drawing/2014/main" id="{F3C3A1B8-583C-B6ED-E388-C99ADD58F884}"/>
              </a:ext>
            </a:extLst>
          </p:cNvPr>
          <p:cNvSpPr>
            <a:spLocks noGrp="1"/>
          </p:cNvSpPr>
          <p:nvPr>
            <p:ph idx="1"/>
          </p:nvPr>
        </p:nvSpPr>
        <p:spPr>
          <a:xfrm>
            <a:off x="680321" y="2336873"/>
            <a:ext cx="9613861" cy="1092127"/>
          </a:xfrm>
        </p:spPr>
        <p:txBody>
          <a:bodyPr>
            <a:noAutofit/>
          </a:bodyPr>
          <a:lstStyle/>
          <a:p>
            <a:r>
              <a:rPr lang="en-US" sz="2400" b="1" i="0" dirty="0">
                <a:solidFill>
                  <a:schemeClr val="bg1"/>
                </a:solidFill>
                <a:effectLst/>
                <a:latin typeface="+mj-lt"/>
                <a:cs typeface="Cavolini" panose="03000502040302020204" pitchFamily="66" charset="0"/>
              </a:rPr>
              <a:t>useCallback</a:t>
            </a:r>
            <a:r>
              <a:rPr lang="en-US" sz="2400" b="1" i="0" dirty="0">
                <a:solidFill>
                  <a:srgbClr val="D1D5DB"/>
                </a:solidFill>
                <a:effectLst/>
                <a:latin typeface="Cavolini" panose="03000502040302020204" pitchFamily="66" charset="0"/>
                <a:cs typeface="Cavolini" panose="03000502040302020204" pitchFamily="66" charset="0"/>
              </a:rPr>
              <a:t> </a:t>
            </a:r>
            <a:r>
              <a:rPr lang="en-US" sz="2400" b="1" i="0" dirty="0">
                <a:effectLst/>
                <a:latin typeface="+mj-lt"/>
                <a:cs typeface="Cavolini" panose="03000502040302020204" pitchFamily="66" charset="0"/>
              </a:rPr>
              <a:t>is a built-in React Hook used to memorize functions, preventing unnecessary re-creation of functions on each render.</a:t>
            </a:r>
            <a:endParaRPr lang="en-US" dirty="0">
              <a:latin typeface="+mj-lt"/>
            </a:endParaRPr>
          </a:p>
        </p:txBody>
      </p:sp>
      <p:sp>
        <p:nvSpPr>
          <p:cNvPr id="4" name="Content Placeholder 2">
            <a:extLst>
              <a:ext uri="{FF2B5EF4-FFF2-40B4-BE49-F238E27FC236}">
                <a16:creationId xmlns:a16="http://schemas.microsoft.com/office/drawing/2014/main" id="{D042FB35-B098-6F5A-1699-AFA56024A89A}"/>
              </a:ext>
            </a:extLst>
          </p:cNvPr>
          <p:cNvSpPr txBox="1">
            <a:spLocks/>
          </p:cNvSpPr>
          <p:nvPr/>
        </p:nvSpPr>
        <p:spPr>
          <a:xfrm>
            <a:off x="680321" y="3512530"/>
            <a:ext cx="9613861" cy="1092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400" b="1" i="0" dirty="0">
                <a:effectLst/>
                <a:latin typeface="+mj-lt"/>
                <a:cs typeface="Cavolini" panose="03000502040302020204" pitchFamily="66" charset="0"/>
              </a:rPr>
              <a:t>It returns a memorized version of the function that only changes if the input dependencies change.</a:t>
            </a:r>
            <a:endParaRPr lang="en-US" sz="2400" b="1" dirty="0">
              <a:latin typeface="+mj-lt"/>
              <a:cs typeface="Cavolini" panose="03000502040302020204" pitchFamily="66" charset="0"/>
            </a:endParaRPr>
          </a:p>
        </p:txBody>
      </p:sp>
      <p:sp>
        <p:nvSpPr>
          <p:cNvPr id="5" name="Content Placeholder 2">
            <a:extLst>
              <a:ext uri="{FF2B5EF4-FFF2-40B4-BE49-F238E27FC236}">
                <a16:creationId xmlns:a16="http://schemas.microsoft.com/office/drawing/2014/main" id="{8B922ABA-BD4A-160F-708D-C641F406D045}"/>
              </a:ext>
            </a:extLst>
          </p:cNvPr>
          <p:cNvSpPr txBox="1">
            <a:spLocks/>
          </p:cNvSpPr>
          <p:nvPr/>
        </p:nvSpPr>
        <p:spPr>
          <a:xfrm>
            <a:off x="680321" y="4437815"/>
            <a:ext cx="9613861" cy="1092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b="1" u="sng" dirty="0">
                <a:solidFill>
                  <a:schemeClr val="bg1"/>
                </a:solidFill>
                <a:latin typeface="+mj-lt"/>
                <a:cs typeface="Cavolini" panose="03000502040302020204" pitchFamily="66" charset="0"/>
              </a:rPr>
              <a:t>Syntax:</a:t>
            </a:r>
          </a:p>
        </p:txBody>
      </p:sp>
      <p:sp>
        <p:nvSpPr>
          <p:cNvPr id="6" name="Rectangle 5">
            <a:extLst>
              <a:ext uri="{FF2B5EF4-FFF2-40B4-BE49-F238E27FC236}">
                <a16:creationId xmlns:a16="http://schemas.microsoft.com/office/drawing/2014/main" id="{03EC2DB6-E917-7F35-DC4D-DD556DA47252}"/>
              </a:ext>
            </a:extLst>
          </p:cNvPr>
          <p:cNvSpPr/>
          <p:nvPr/>
        </p:nvSpPr>
        <p:spPr>
          <a:xfrm>
            <a:off x="2321911" y="4833255"/>
            <a:ext cx="7548177" cy="1621972"/>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F7F1FF"/>
                </a:solidFill>
                <a:effectLst/>
                <a:latin typeface="Consolas" panose="020B0609020204030204" pitchFamily="49" charset="0"/>
              </a:rPr>
              <a:t> </a:t>
            </a:r>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memoizedFunction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useCallback</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param</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FC618D"/>
                </a:solidFill>
                <a:effectLst/>
                <a:latin typeface="Consolas" panose="020B0609020204030204" pitchFamily="49" charset="0"/>
              </a:rPr>
              <a:t>=&gt;</a:t>
            </a:r>
            <a:r>
              <a:rPr lang="en-US" sz="2000" b="0" dirty="0">
                <a:solidFill>
                  <a:srgbClr val="8B888F"/>
                </a:solidFill>
                <a:effectLst/>
                <a:latin typeface="Consolas" panose="020B0609020204030204" pitchFamily="49" charset="0"/>
              </a:rPr>
              <a:t>{</a:t>
            </a:r>
          </a:p>
          <a:p>
            <a:r>
              <a:rPr lang="en-US" sz="2000" b="0" dirty="0">
                <a:solidFill>
                  <a:srgbClr val="8B888F"/>
                </a:solidFill>
                <a:effectLst/>
                <a:latin typeface="Consolas" panose="020B0609020204030204" pitchFamily="49" charset="0"/>
              </a:rPr>
              <a:t>    </a:t>
            </a:r>
            <a:r>
              <a:rPr lang="en-US" sz="2000" b="0" i="1" dirty="0">
                <a:solidFill>
                  <a:srgbClr val="69676C"/>
                </a:solidFill>
                <a:effectLst/>
                <a:latin typeface="Consolas" panose="020B0609020204030204" pitchFamily="49" charset="0"/>
              </a:rPr>
              <a:t>// Function logic here</a:t>
            </a:r>
            <a:endParaRPr lang="en-US" sz="2000" b="0" dirty="0">
              <a:solidFill>
                <a:srgbClr val="F7F1FF"/>
              </a:solidFill>
              <a:effectLst/>
              <a:latin typeface="Consolas" panose="020B0609020204030204" pitchFamily="49" charset="0"/>
            </a:endParaRPr>
          </a:p>
          <a:p>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dependency1</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dependency2</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a:p>
            <a:endParaRPr lang="en-US"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5752331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0B019-9DB7-7BEF-B48D-6382A0B25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A1182A-B349-B27B-1D7D-129F73AA14C1}"/>
              </a:ext>
            </a:extLst>
          </p:cNvPr>
          <p:cNvSpPr>
            <a:spLocks noGrp="1"/>
          </p:cNvSpPr>
          <p:nvPr>
            <p:ph type="title"/>
          </p:nvPr>
        </p:nvSpPr>
        <p:spPr/>
        <p:txBody>
          <a:bodyPr/>
          <a:lstStyle/>
          <a:p>
            <a:r>
              <a:rPr lang="en-US" dirty="0"/>
              <a:t>Parameters of UseCallback():</a:t>
            </a:r>
          </a:p>
        </p:txBody>
      </p:sp>
      <p:sp>
        <p:nvSpPr>
          <p:cNvPr id="3" name="Content Placeholder 2">
            <a:extLst>
              <a:ext uri="{FF2B5EF4-FFF2-40B4-BE49-F238E27FC236}">
                <a16:creationId xmlns:a16="http://schemas.microsoft.com/office/drawing/2014/main" id="{55C8B12B-304C-D478-E622-1CADC32E7E15}"/>
              </a:ext>
            </a:extLst>
          </p:cNvPr>
          <p:cNvSpPr>
            <a:spLocks noGrp="1"/>
          </p:cNvSpPr>
          <p:nvPr>
            <p:ph idx="1"/>
          </p:nvPr>
        </p:nvSpPr>
        <p:spPr>
          <a:xfrm>
            <a:off x="680321" y="2336873"/>
            <a:ext cx="9613861" cy="1092127"/>
          </a:xfrm>
        </p:spPr>
        <p:txBody>
          <a:bodyPr>
            <a:noAutofit/>
          </a:bodyPr>
          <a:lstStyle/>
          <a:p>
            <a:r>
              <a:rPr lang="en-US" b="1" dirty="0">
                <a:solidFill>
                  <a:schemeClr val="bg1"/>
                </a:solidFill>
              </a:rPr>
              <a:t>Callback Function:</a:t>
            </a:r>
            <a:r>
              <a:rPr lang="en-US" sz="2400" b="1" i="0" dirty="0">
                <a:solidFill>
                  <a:schemeClr val="bg1"/>
                </a:solidFill>
                <a:effectLst/>
                <a:latin typeface="Cavolini" panose="03000502040302020204" pitchFamily="66" charset="0"/>
                <a:cs typeface="Cavolini" panose="03000502040302020204" pitchFamily="66" charset="0"/>
              </a:rPr>
              <a:t> </a:t>
            </a:r>
            <a:r>
              <a:rPr lang="en-US" b="1" dirty="0"/>
              <a:t>This is the function that you want to memorize. It can be any function that you want to optimize and prevent unnecessary re-creation across re-renders.</a:t>
            </a:r>
            <a:endParaRPr lang="en-US" b="1" dirty="0">
              <a:latin typeface="+mj-lt"/>
            </a:endParaRPr>
          </a:p>
        </p:txBody>
      </p:sp>
    </p:spTree>
    <p:extLst>
      <p:ext uri="{BB962C8B-B14F-4D97-AF65-F5344CB8AC3E}">
        <p14:creationId xmlns:p14="http://schemas.microsoft.com/office/powerpoint/2010/main" val="356946322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26FFE-6A4E-4366-E953-30D6ED6E1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7698D-C3B2-04C7-53CE-C313997B8D5E}"/>
              </a:ext>
            </a:extLst>
          </p:cNvPr>
          <p:cNvSpPr>
            <a:spLocks noGrp="1"/>
          </p:cNvSpPr>
          <p:nvPr>
            <p:ph type="title"/>
          </p:nvPr>
        </p:nvSpPr>
        <p:spPr/>
        <p:txBody>
          <a:bodyPr/>
          <a:lstStyle/>
          <a:p>
            <a:r>
              <a:rPr lang="en-US" dirty="0"/>
              <a:t>Parameters of UseCallback():</a:t>
            </a:r>
          </a:p>
        </p:txBody>
      </p:sp>
      <p:sp>
        <p:nvSpPr>
          <p:cNvPr id="3" name="Content Placeholder 2">
            <a:extLst>
              <a:ext uri="{FF2B5EF4-FFF2-40B4-BE49-F238E27FC236}">
                <a16:creationId xmlns:a16="http://schemas.microsoft.com/office/drawing/2014/main" id="{576A08E5-F4FB-052D-C81A-BB25084FC585}"/>
              </a:ext>
            </a:extLst>
          </p:cNvPr>
          <p:cNvSpPr>
            <a:spLocks noGrp="1"/>
          </p:cNvSpPr>
          <p:nvPr>
            <p:ph idx="1"/>
          </p:nvPr>
        </p:nvSpPr>
        <p:spPr>
          <a:xfrm>
            <a:off x="680321" y="2336873"/>
            <a:ext cx="9613861" cy="1092127"/>
          </a:xfrm>
        </p:spPr>
        <p:txBody>
          <a:bodyPr>
            <a:noAutofit/>
          </a:bodyPr>
          <a:lstStyle/>
          <a:p>
            <a:r>
              <a:rPr lang="en-US" b="1" dirty="0">
                <a:solidFill>
                  <a:schemeClr val="bg1"/>
                </a:solidFill>
              </a:rPr>
              <a:t>Callback Function:</a:t>
            </a:r>
            <a:r>
              <a:rPr lang="en-US" sz="2400" b="1" i="0" dirty="0">
                <a:solidFill>
                  <a:schemeClr val="bg1"/>
                </a:solidFill>
                <a:effectLst/>
                <a:latin typeface="Cavolini" panose="03000502040302020204" pitchFamily="66" charset="0"/>
                <a:cs typeface="Cavolini" panose="03000502040302020204" pitchFamily="66" charset="0"/>
              </a:rPr>
              <a:t> </a:t>
            </a:r>
            <a:r>
              <a:rPr lang="en-US" b="1" dirty="0"/>
              <a:t>This is the function that you want to memorize. It can be any function that you want to optimize and prevent unnecessary re-creation across re-renders.</a:t>
            </a:r>
            <a:endParaRPr lang="en-US" b="1" dirty="0">
              <a:latin typeface="+mj-lt"/>
            </a:endParaRPr>
          </a:p>
        </p:txBody>
      </p:sp>
      <p:sp>
        <p:nvSpPr>
          <p:cNvPr id="4" name="Content Placeholder 2">
            <a:extLst>
              <a:ext uri="{FF2B5EF4-FFF2-40B4-BE49-F238E27FC236}">
                <a16:creationId xmlns:a16="http://schemas.microsoft.com/office/drawing/2014/main" id="{04C1E098-9B59-EF20-DC54-611E3604D7D2}"/>
              </a:ext>
            </a:extLst>
          </p:cNvPr>
          <p:cNvSpPr txBox="1">
            <a:spLocks/>
          </p:cNvSpPr>
          <p:nvPr/>
        </p:nvSpPr>
        <p:spPr>
          <a:xfrm>
            <a:off x="680320" y="3588730"/>
            <a:ext cx="9613861" cy="1092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solidFill>
                  <a:schemeClr val="bg1"/>
                </a:solidFill>
              </a:rPr>
              <a:t>Dependency Array:</a:t>
            </a:r>
            <a:r>
              <a:rPr lang="en-US" b="1" dirty="0">
                <a:solidFill>
                  <a:schemeClr val="bg1"/>
                </a:solidFill>
                <a:latin typeface="Cavolini" panose="03000502040302020204" pitchFamily="66" charset="0"/>
                <a:cs typeface="Cavolini" panose="03000502040302020204" pitchFamily="66" charset="0"/>
              </a:rPr>
              <a:t> </a:t>
            </a:r>
            <a:r>
              <a:rPr lang="en-US" b="1" dirty="0"/>
              <a:t>This is an array of dependencies that will determine when the memorized function should be recreated. If the dependency array is empty, the callback will be created only once when the component mounts and never re-created.</a:t>
            </a:r>
            <a:endParaRPr lang="en-US" b="1" dirty="0">
              <a:latin typeface="+mj-lt"/>
            </a:endParaRPr>
          </a:p>
        </p:txBody>
      </p:sp>
    </p:spTree>
    <p:extLst>
      <p:ext uri="{BB962C8B-B14F-4D97-AF65-F5344CB8AC3E}">
        <p14:creationId xmlns:p14="http://schemas.microsoft.com/office/powerpoint/2010/main" val="144826911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D18F4-DF5F-A07D-3786-E30D30B06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AC470-2676-DFC7-EF53-1C4CEEFB7D62}"/>
              </a:ext>
            </a:extLst>
          </p:cNvPr>
          <p:cNvSpPr>
            <a:spLocks noGrp="1"/>
          </p:cNvSpPr>
          <p:nvPr>
            <p:ph type="title"/>
          </p:nvPr>
        </p:nvSpPr>
        <p:spPr/>
        <p:txBody>
          <a:bodyPr/>
          <a:lstStyle/>
          <a:p>
            <a:r>
              <a:rPr lang="en-US" dirty="0"/>
              <a:t>Parameters of UseCallback():</a:t>
            </a:r>
          </a:p>
        </p:txBody>
      </p:sp>
      <p:sp>
        <p:nvSpPr>
          <p:cNvPr id="3" name="Content Placeholder 2">
            <a:extLst>
              <a:ext uri="{FF2B5EF4-FFF2-40B4-BE49-F238E27FC236}">
                <a16:creationId xmlns:a16="http://schemas.microsoft.com/office/drawing/2014/main" id="{25D22BCD-1955-ED44-C6FD-E10D07C05A68}"/>
              </a:ext>
            </a:extLst>
          </p:cNvPr>
          <p:cNvSpPr>
            <a:spLocks noGrp="1"/>
          </p:cNvSpPr>
          <p:nvPr>
            <p:ph idx="1"/>
          </p:nvPr>
        </p:nvSpPr>
        <p:spPr>
          <a:xfrm>
            <a:off x="680321" y="2336873"/>
            <a:ext cx="9613861" cy="1092127"/>
          </a:xfrm>
        </p:spPr>
        <p:txBody>
          <a:bodyPr>
            <a:noAutofit/>
          </a:bodyPr>
          <a:lstStyle/>
          <a:p>
            <a:r>
              <a:rPr lang="en-US" b="1" dirty="0">
                <a:solidFill>
                  <a:schemeClr val="bg1"/>
                </a:solidFill>
              </a:rPr>
              <a:t>Callback Function:</a:t>
            </a:r>
            <a:r>
              <a:rPr lang="en-US" sz="2400" b="1" i="0" dirty="0">
                <a:solidFill>
                  <a:schemeClr val="bg1"/>
                </a:solidFill>
                <a:effectLst/>
                <a:latin typeface="Cavolini" panose="03000502040302020204" pitchFamily="66" charset="0"/>
                <a:cs typeface="Cavolini" panose="03000502040302020204" pitchFamily="66" charset="0"/>
              </a:rPr>
              <a:t> </a:t>
            </a:r>
            <a:r>
              <a:rPr lang="en-US" b="1" dirty="0"/>
              <a:t>This is the function that you want to memorize. It can be any function that you want to optimize and prevent unnecessary re-creation across re-renders.</a:t>
            </a:r>
            <a:endParaRPr lang="en-US" b="1" dirty="0">
              <a:latin typeface="+mj-lt"/>
            </a:endParaRPr>
          </a:p>
        </p:txBody>
      </p:sp>
      <p:sp>
        <p:nvSpPr>
          <p:cNvPr id="4" name="Content Placeholder 2">
            <a:extLst>
              <a:ext uri="{FF2B5EF4-FFF2-40B4-BE49-F238E27FC236}">
                <a16:creationId xmlns:a16="http://schemas.microsoft.com/office/drawing/2014/main" id="{D242ABCB-6A62-81F5-FFFD-1AEEB95EFCD0}"/>
              </a:ext>
            </a:extLst>
          </p:cNvPr>
          <p:cNvSpPr txBox="1">
            <a:spLocks/>
          </p:cNvSpPr>
          <p:nvPr/>
        </p:nvSpPr>
        <p:spPr>
          <a:xfrm>
            <a:off x="680320" y="3588730"/>
            <a:ext cx="9613861" cy="1092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solidFill>
                  <a:schemeClr val="bg1"/>
                </a:solidFill>
              </a:rPr>
              <a:t>Dependency Array:</a:t>
            </a:r>
            <a:r>
              <a:rPr lang="en-US" b="1" dirty="0">
                <a:solidFill>
                  <a:schemeClr val="bg1"/>
                </a:solidFill>
                <a:latin typeface="Cavolini" panose="03000502040302020204" pitchFamily="66" charset="0"/>
                <a:cs typeface="Cavolini" panose="03000502040302020204" pitchFamily="66" charset="0"/>
              </a:rPr>
              <a:t> </a:t>
            </a:r>
            <a:r>
              <a:rPr lang="en-US" b="1" dirty="0"/>
              <a:t>This is an array of dependencies that will determine when the memorized function should be recreated. If the dependency array is empty, the callback will be created only once when the component mounts and never re-created.</a:t>
            </a:r>
            <a:endParaRPr lang="en-US" b="1" dirty="0">
              <a:latin typeface="+mj-lt"/>
            </a:endParaRPr>
          </a:p>
        </p:txBody>
      </p:sp>
      <p:sp>
        <p:nvSpPr>
          <p:cNvPr id="5" name="Content Placeholder 2">
            <a:extLst>
              <a:ext uri="{FF2B5EF4-FFF2-40B4-BE49-F238E27FC236}">
                <a16:creationId xmlns:a16="http://schemas.microsoft.com/office/drawing/2014/main" id="{A4F1BC46-57A7-A809-690A-B53920DA0761}"/>
              </a:ext>
            </a:extLst>
          </p:cNvPr>
          <p:cNvSpPr txBox="1">
            <a:spLocks/>
          </p:cNvSpPr>
          <p:nvPr/>
        </p:nvSpPr>
        <p:spPr>
          <a:xfrm>
            <a:off x="680319" y="5183564"/>
            <a:ext cx="9613861" cy="10921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solidFill>
                  <a:schemeClr val="bg1"/>
                </a:solidFill>
                <a:latin typeface="+mj-lt"/>
              </a:rPr>
              <a:t>Return Value:</a:t>
            </a:r>
            <a:r>
              <a:rPr lang="en-US" b="1" dirty="0">
                <a:solidFill>
                  <a:schemeClr val="bg1"/>
                </a:solidFill>
                <a:latin typeface="+mj-lt"/>
                <a:cs typeface="Cavolini" panose="03000502040302020204" pitchFamily="66" charset="0"/>
              </a:rPr>
              <a:t> </a:t>
            </a:r>
            <a:r>
              <a:rPr lang="en-US" b="1" dirty="0">
                <a:latin typeface="+mj-lt"/>
                <a:cs typeface="Cavolini" panose="03000502040302020204" pitchFamily="66" charset="0"/>
              </a:rPr>
              <a:t>A</a:t>
            </a:r>
            <a:r>
              <a:rPr lang="en-US" b="1" dirty="0">
                <a:solidFill>
                  <a:schemeClr val="bg1"/>
                </a:solidFill>
                <a:latin typeface="+mj-lt"/>
                <a:cs typeface="Cavolini" panose="03000502040302020204" pitchFamily="66" charset="0"/>
              </a:rPr>
              <a:t> </a:t>
            </a:r>
            <a:r>
              <a:rPr lang="en-US" b="1" dirty="0">
                <a:latin typeface="+mj-lt"/>
              </a:rPr>
              <a:t>memorized version of the callback function passed to it.</a:t>
            </a:r>
          </a:p>
        </p:txBody>
      </p:sp>
    </p:spTree>
    <p:extLst>
      <p:ext uri="{BB962C8B-B14F-4D97-AF65-F5344CB8AC3E}">
        <p14:creationId xmlns:p14="http://schemas.microsoft.com/office/powerpoint/2010/main" val="358143138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E77C6-EC5A-A921-F166-A1F5F8D2E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01217-84DF-59E2-0124-B499DFBB0F9D}"/>
              </a:ext>
            </a:extLst>
          </p:cNvPr>
          <p:cNvSpPr>
            <a:spLocks noGrp="1"/>
          </p:cNvSpPr>
          <p:nvPr>
            <p:ph type="title"/>
          </p:nvPr>
        </p:nvSpPr>
        <p:spPr/>
        <p:txBody>
          <a:bodyPr/>
          <a:lstStyle/>
          <a:p>
            <a:r>
              <a:rPr lang="en-US" dirty="0"/>
              <a:t>UseMemo:</a:t>
            </a:r>
          </a:p>
        </p:txBody>
      </p:sp>
      <p:sp>
        <p:nvSpPr>
          <p:cNvPr id="3" name="Content Placeholder 2">
            <a:extLst>
              <a:ext uri="{FF2B5EF4-FFF2-40B4-BE49-F238E27FC236}">
                <a16:creationId xmlns:a16="http://schemas.microsoft.com/office/drawing/2014/main" id="{572DEB18-F83E-4EC1-80C3-3A9C06F4E13A}"/>
              </a:ext>
            </a:extLst>
          </p:cNvPr>
          <p:cNvSpPr>
            <a:spLocks noGrp="1"/>
          </p:cNvSpPr>
          <p:nvPr>
            <p:ph idx="1"/>
          </p:nvPr>
        </p:nvSpPr>
        <p:spPr>
          <a:xfrm>
            <a:off x="680321" y="2336873"/>
            <a:ext cx="9613861" cy="711127"/>
          </a:xfrm>
        </p:spPr>
        <p:txBody>
          <a:bodyPr>
            <a:noAutofit/>
          </a:bodyPr>
          <a:lstStyle/>
          <a:p>
            <a:r>
              <a:rPr lang="en-US" b="1" i="0" dirty="0">
                <a:solidFill>
                  <a:schemeClr val="bg1"/>
                </a:solidFill>
                <a:effectLst/>
                <a:latin typeface="+mj-lt"/>
                <a:cs typeface="Cavolini" panose="03000502040302020204" pitchFamily="66" charset="0"/>
              </a:rPr>
              <a:t>useMemo</a:t>
            </a:r>
            <a:r>
              <a:rPr lang="en-US" b="1" i="0" dirty="0">
                <a:solidFill>
                  <a:srgbClr val="D1D5DB"/>
                </a:solidFill>
                <a:effectLst/>
                <a:latin typeface="+mj-lt"/>
                <a:cs typeface="Cavolini" panose="03000502040302020204" pitchFamily="66" charset="0"/>
              </a:rPr>
              <a:t> </a:t>
            </a:r>
            <a:r>
              <a:rPr lang="en-US" b="1" i="0" dirty="0">
                <a:effectLst/>
                <a:latin typeface="+mj-lt"/>
                <a:cs typeface="Cavolini" panose="03000502040302020204" pitchFamily="66" charset="0"/>
              </a:rPr>
              <a:t>is a built-in React Hook used to memorize the result of expensive function calls.</a:t>
            </a:r>
            <a:br>
              <a:rPr lang="en-US" dirty="0">
                <a:latin typeface="+mj-lt"/>
              </a:rPr>
            </a:b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Tree>
    <p:extLst>
      <p:ext uri="{BB962C8B-B14F-4D97-AF65-F5344CB8AC3E}">
        <p14:creationId xmlns:p14="http://schemas.microsoft.com/office/powerpoint/2010/main" val="407464635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14B72-6BAA-9962-2FF1-32D11F5A65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BABE6-D459-3D0D-88BF-5D8BDEA6E440}"/>
              </a:ext>
            </a:extLst>
          </p:cNvPr>
          <p:cNvSpPr>
            <a:spLocks noGrp="1"/>
          </p:cNvSpPr>
          <p:nvPr>
            <p:ph type="title"/>
          </p:nvPr>
        </p:nvSpPr>
        <p:spPr/>
        <p:txBody>
          <a:bodyPr/>
          <a:lstStyle/>
          <a:p>
            <a:r>
              <a:rPr lang="en-US" dirty="0"/>
              <a:t>Benefits of useCallback():</a:t>
            </a:r>
          </a:p>
        </p:txBody>
      </p:sp>
      <p:sp>
        <p:nvSpPr>
          <p:cNvPr id="8" name="Content Placeholder 7">
            <a:extLst>
              <a:ext uri="{FF2B5EF4-FFF2-40B4-BE49-F238E27FC236}">
                <a16:creationId xmlns:a16="http://schemas.microsoft.com/office/drawing/2014/main" id="{5C8C6763-C711-5179-9B93-DD23EFEB0B9D}"/>
              </a:ext>
            </a:extLst>
          </p:cNvPr>
          <p:cNvSpPr>
            <a:spLocks noGrp="1"/>
          </p:cNvSpPr>
          <p:nvPr>
            <p:ph idx="1"/>
          </p:nvPr>
        </p:nvSpPr>
        <p:spPr>
          <a:xfrm>
            <a:off x="843608" y="2668743"/>
            <a:ext cx="9613861" cy="760258"/>
          </a:xfrm>
        </p:spPr>
        <p:txBody>
          <a:bodyPr>
            <a:normAutofit/>
          </a:bodyPr>
          <a:lstStyle/>
          <a:p>
            <a:r>
              <a:rPr lang="en-US" sz="3400" b="1" i="0" dirty="0">
                <a:solidFill>
                  <a:schemeClr val="bg1"/>
                </a:solidFill>
                <a:effectLst/>
                <a:latin typeface="+mj-lt"/>
              </a:rPr>
              <a:t>Improved performance.</a:t>
            </a:r>
            <a:endParaRPr lang="en-US" sz="3400" dirty="0">
              <a:solidFill>
                <a:schemeClr val="bg1"/>
              </a:solidFill>
              <a:latin typeface="+mj-lt"/>
            </a:endParaRPr>
          </a:p>
        </p:txBody>
      </p:sp>
    </p:spTree>
    <p:extLst>
      <p:ext uri="{BB962C8B-B14F-4D97-AF65-F5344CB8AC3E}">
        <p14:creationId xmlns:p14="http://schemas.microsoft.com/office/powerpoint/2010/main" val="279868483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2C6F1-83F9-40A3-4554-67DE43306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C55FB-3777-1D1F-AFE2-BC9A59A04B91}"/>
              </a:ext>
            </a:extLst>
          </p:cNvPr>
          <p:cNvSpPr>
            <a:spLocks noGrp="1"/>
          </p:cNvSpPr>
          <p:nvPr>
            <p:ph type="title"/>
          </p:nvPr>
        </p:nvSpPr>
        <p:spPr/>
        <p:txBody>
          <a:bodyPr/>
          <a:lstStyle/>
          <a:p>
            <a:r>
              <a:rPr lang="en-US" dirty="0"/>
              <a:t>Benefits of useCallback():</a:t>
            </a:r>
          </a:p>
        </p:txBody>
      </p:sp>
      <p:sp>
        <p:nvSpPr>
          <p:cNvPr id="8" name="Content Placeholder 7">
            <a:extLst>
              <a:ext uri="{FF2B5EF4-FFF2-40B4-BE49-F238E27FC236}">
                <a16:creationId xmlns:a16="http://schemas.microsoft.com/office/drawing/2014/main" id="{4E749525-7E72-A053-D563-D4E0E212D951}"/>
              </a:ext>
            </a:extLst>
          </p:cNvPr>
          <p:cNvSpPr>
            <a:spLocks noGrp="1"/>
          </p:cNvSpPr>
          <p:nvPr>
            <p:ph idx="1"/>
          </p:nvPr>
        </p:nvSpPr>
        <p:spPr>
          <a:xfrm>
            <a:off x="843608" y="2668743"/>
            <a:ext cx="9613861" cy="760258"/>
          </a:xfrm>
        </p:spPr>
        <p:txBody>
          <a:bodyPr>
            <a:normAutofit/>
          </a:bodyPr>
          <a:lstStyle/>
          <a:p>
            <a:r>
              <a:rPr lang="en-US" sz="3400" b="1" i="0" dirty="0">
                <a:solidFill>
                  <a:schemeClr val="bg1"/>
                </a:solidFill>
                <a:effectLst/>
                <a:latin typeface="+mj-lt"/>
              </a:rPr>
              <a:t>Improved performance.</a:t>
            </a:r>
            <a:endParaRPr lang="en-US" sz="3400" dirty="0">
              <a:solidFill>
                <a:schemeClr val="bg1"/>
              </a:solidFill>
              <a:latin typeface="+mj-lt"/>
            </a:endParaRPr>
          </a:p>
        </p:txBody>
      </p:sp>
      <p:sp>
        <p:nvSpPr>
          <p:cNvPr id="3" name="Content Placeholder 7">
            <a:extLst>
              <a:ext uri="{FF2B5EF4-FFF2-40B4-BE49-F238E27FC236}">
                <a16:creationId xmlns:a16="http://schemas.microsoft.com/office/drawing/2014/main" id="{3B42B0DA-B0B8-6EA9-3F7F-0E434B87424B}"/>
              </a:ext>
            </a:extLst>
          </p:cNvPr>
          <p:cNvSpPr txBox="1">
            <a:spLocks/>
          </p:cNvSpPr>
          <p:nvPr/>
        </p:nvSpPr>
        <p:spPr>
          <a:xfrm>
            <a:off x="843608" y="3626685"/>
            <a:ext cx="9613861" cy="1152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400" b="1" i="0" dirty="0">
                <a:solidFill>
                  <a:schemeClr val="bg1"/>
                </a:solidFill>
                <a:effectLst/>
                <a:latin typeface="+mj-lt"/>
              </a:rPr>
              <a:t>Prevents unnecessary re-rendering of child components.</a:t>
            </a:r>
            <a:endParaRPr lang="en-US" sz="3400" dirty="0">
              <a:solidFill>
                <a:schemeClr val="bg1"/>
              </a:solidFill>
              <a:latin typeface="+mj-lt"/>
            </a:endParaRPr>
          </a:p>
        </p:txBody>
      </p:sp>
    </p:spTree>
    <p:extLst>
      <p:ext uri="{BB962C8B-B14F-4D97-AF65-F5344CB8AC3E}">
        <p14:creationId xmlns:p14="http://schemas.microsoft.com/office/powerpoint/2010/main" val="2367124769"/>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E3176-B841-DED3-409A-0B09AAE75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37125C-CACB-652F-4623-8DF068637CD2}"/>
              </a:ext>
            </a:extLst>
          </p:cNvPr>
          <p:cNvSpPr>
            <a:spLocks noGrp="1"/>
          </p:cNvSpPr>
          <p:nvPr>
            <p:ph type="ctrTitle"/>
          </p:nvPr>
        </p:nvSpPr>
        <p:spPr/>
        <p:txBody>
          <a:bodyPr/>
          <a:lstStyle/>
          <a:p>
            <a:r>
              <a:rPr lang="en-US" dirty="0"/>
              <a:t>Let's Code…</a:t>
            </a:r>
          </a:p>
        </p:txBody>
      </p:sp>
    </p:spTree>
    <p:extLst>
      <p:ext uri="{BB962C8B-B14F-4D97-AF65-F5344CB8AC3E}">
        <p14:creationId xmlns:p14="http://schemas.microsoft.com/office/powerpoint/2010/main" val="168504773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2F58E-A342-66C5-1900-49146C458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975B6F-6E73-FBA8-815F-F2E56E7A681D}"/>
              </a:ext>
            </a:extLst>
          </p:cNvPr>
          <p:cNvSpPr>
            <a:spLocks noGrp="1"/>
          </p:cNvSpPr>
          <p:nvPr>
            <p:ph type="title"/>
          </p:nvPr>
        </p:nvSpPr>
        <p:spPr/>
        <p:txBody>
          <a:bodyPr/>
          <a:lstStyle/>
          <a:p>
            <a:r>
              <a:rPr lang="en-US" dirty="0"/>
              <a:t>useTransition:</a:t>
            </a:r>
          </a:p>
        </p:txBody>
      </p:sp>
      <p:sp>
        <p:nvSpPr>
          <p:cNvPr id="3" name="Content Placeholder 2">
            <a:extLst>
              <a:ext uri="{FF2B5EF4-FFF2-40B4-BE49-F238E27FC236}">
                <a16:creationId xmlns:a16="http://schemas.microsoft.com/office/drawing/2014/main" id="{9F5A3E49-9E1F-2BAA-5ADE-ADFC8BA0F14F}"/>
              </a:ext>
            </a:extLst>
          </p:cNvPr>
          <p:cNvSpPr>
            <a:spLocks noGrp="1"/>
          </p:cNvSpPr>
          <p:nvPr>
            <p:ph idx="1"/>
          </p:nvPr>
        </p:nvSpPr>
        <p:spPr>
          <a:xfrm>
            <a:off x="680320" y="2739644"/>
            <a:ext cx="9613861" cy="896184"/>
          </a:xfrm>
        </p:spPr>
        <p:txBody>
          <a:bodyPr>
            <a:noAutofit/>
          </a:bodyPr>
          <a:lstStyle/>
          <a:p>
            <a:r>
              <a:rPr lang="en-US" b="1" dirty="0">
                <a:solidFill>
                  <a:schemeClr val="bg1"/>
                </a:solidFill>
                <a:effectLst/>
                <a:latin typeface="+mj-lt"/>
                <a:cs typeface="Cavolini" panose="03000502040302020204" pitchFamily="66" charset="0"/>
              </a:rPr>
              <a:t>useTransition</a:t>
            </a:r>
            <a:r>
              <a:rPr lang="en-US" b="1" dirty="0">
                <a:solidFill>
                  <a:srgbClr val="F7F1FF"/>
                </a:solidFill>
                <a:effectLst/>
                <a:latin typeface="+mj-lt"/>
                <a:cs typeface="Cavolini" panose="03000502040302020204" pitchFamily="66" charset="0"/>
              </a:rPr>
              <a:t> is a built-in React Hook introduced in React 18 to handle asynchronous operations in a more user-friendly way.</a:t>
            </a:r>
          </a:p>
          <a:p>
            <a:pPr marL="0" indent="0">
              <a:buNone/>
            </a:pPr>
            <a:br>
              <a:rPr lang="en-US" dirty="0">
                <a:latin typeface="+mj-lt"/>
              </a:rPr>
            </a:b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Tree>
    <p:extLst>
      <p:ext uri="{BB962C8B-B14F-4D97-AF65-F5344CB8AC3E}">
        <p14:creationId xmlns:p14="http://schemas.microsoft.com/office/powerpoint/2010/main" val="201841265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D454-415C-0AC3-DC3C-A245E1065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5BD22-5FDF-845D-E11E-35FAD655C33B}"/>
              </a:ext>
            </a:extLst>
          </p:cNvPr>
          <p:cNvSpPr>
            <a:spLocks noGrp="1"/>
          </p:cNvSpPr>
          <p:nvPr>
            <p:ph type="title"/>
          </p:nvPr>
        </p:nvSpPr>
        <p:spPr/>
        <p:txBody>
          <a:bodyPr/>
          <a:lstStyle/>
          <a:p>
            <a:r>
              <a:rPr lang="en-US" dirty="0"/>
              <a:t>useTransition:</a:t>
            </a:r>
          </a:p>
        </p:txBody>
      </p:sp>
      <p:sp>
        <p:nvSpPr>
          <p:cNvPr id="3" name="Content Placeholder 2">
            <a:extLst>
              <a:ext uri="{FF2B5EF4-FFF2-40B4-BE49-F238E27FC236}">
                <a16:creationId xmlns:a16="http://schemas.microsoft.com/office/drawing/2014/main" id="{2729D95D-9418-B585-C970-BE7C919261B9}"/>
              </a:ext>
            </a:extLst>
          </p:cNvPr>
          <p:cNvSpPr>
            <a:spLocks noGrp="1"/>
          </p:cNvSpPr>
          <p:nvPr>
            <p:ph idx="1"/>
          </p:nvPr>
        </p:nvSpPr>
        <p:spPr>
          <a:xfrm>
            <a:off x="680320" y="2739644"/>
            <a:ext cx="9613861" cy="896184"/>
          </a:xfrm>
        </p:spPr>
        <p:txBody>
          <a:bodyPr>
            <a:noAutofit/>
          </a:bodyPr>
          <a:lstStyle/>
          <a:p>
            <a:r>
              <a:rPr lang="en-US" b="1" dirty="0">
                <a:solidFill>
                  <a:schemeClr val="bg1"/>
                </a:solidFill>
                <a:effectLst/>
                <a:latin typeface="+mj-lt"/>
                <a:cs typeface="Cavolini" panose="03000502040302020204" pitchFamily="66" charset="0"/>
              </a:rPr>
              <a:t>useTransition</a:t>
            </a:r>
            <a:r>
              <a:rPr lang="en-US" b="1" dirty="0">
                <a:solidFill>
                  <a:srgbClr val="F7F1FF"/>
                </a:solidFill>
                <a:effectLst/>
                <a:latin typeface="+mj-lt"/>
                <a:cs typeface="Cavolini" panose="03000502040302020204" pitchFamily="66" charset="0"/>
              </a:rPr>
              <a:t> is a built-in React Hook introduced in React 18 to handle asynchronous operations in a more user-friendly way.</a:t>
            </a:r>
          </a:p>
          <a:p>
            <a:pPr marL="0" indent="0">
              <a:buNone/>
            </a:pPr>
            <a:br>
              <a:rPr lang="en-US" dirty="0">
                <a:latin typeface="+mj-lt"/>
              </a:rPr>
            </a:b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
        <p:nvSpPr>
          <p:cNvPr id="4" name="Content Placeholder 2">
            <a:extLst>
              <a:ext uri="{FF2B5EF4-FFF2-40B4-BE49-F238E27FC236}">
                <a16:creationId xmlns:a16="http://schemas.microsoft.com/office/drawing/2014/main" id="{0120A8D0-0459-7752-40FD-E46314BDEF85}"/>
              </a:ext>
            </a:extLst>
          </p:cNvPr>
          <p:cNvSpPr txBox="1">
            <a:spLocks/>
          </p:cNvSpPr>
          <p:nvPr/>
        </p:nvSpPr>
        <p:spPr>
          <a:xfrm>
            <a:off x="680319" y="4093214"/>
            <a:ext cx="9613861" cy="8961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latin typeface="+mj-lt"/>
                <a:cs typeface="Cavolini" panose="03000502040302020204" pitchFamily="66" charset="0"/>
              </a:rPr>
              <a:t>This hook </a:t>
            </a:r>
            <a:r>
              <a:rPr lang="en-US" b="1" i="0" dirty="0">
                <a:effectLst/>
                <a:latin typeface="+mj-lt"/>
              </a:rPr>
              <a:t>enables us to specify which state changes are critical or urgent and which are not.</a:t>
            </a:r>
            <a:br>
              <a:rPr lang="en-US" b="1" dirty="0">
                <a:latin typeface="+mj-lt"/>
              </a:rPr>
            </a:br>
            <a:endParaRPr lang="en-US" b="1" dirty="0">
              <a:latin typeface="+mj-lt"/>
            </a:endParaRPr>
          </a:p>
          <a:p>
            <a:pPr marL="0" indent="0">
              <a:buFont typeface="Arial" panose="020B0604020202020204" pitchFamily="34" charset="0"/>
              <a:buNone/>
            </a:pPr>
            <a:r>
              <a:rPr lang="en-US" b="1" dirty="0">
                <a:latin typeface="+mj-lt"/>
              </a:rPr>
              <a:t> </a:t>
            </a:r>
          </a:p>
        </p:txBody>
      </p:sp>
    </p:spTree>
    <p:extLst>
      <p:ext uri="{BB962C8B-B14F-4D97-AF65-F5344CB8AC3E}">
        <p14:creationId xmlns:p14="http://schemas.microsoft.com/office/powerpoint/2010/main" val="342120852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B190-9EE1-9DE2-56E0-74F49F1C4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E99D2-58BD-3DDA-71C2-AB130E26E47E}"/>
              </a:ext>
            </a:extLst>
          </p:cNvPr>
          <p:cNvSpPr>
            <a:spLocks noGrp="1"/>
          </p:cNvSpPr>
          <p:nvPr>
            <p:ph type="title"/>
          </p:nvPr>
        </p:nvSpPr>
        <p:spPr/>
        <p:txBody>
          <a:bodyPr/>
          <a:lstStyle/>
          <a:p>
            <a:r>
              <a:rPr lang="en-US" dirty="0"/>
              <a:t>useTransition:</a:t>
            </a:r>
          </a:p>
        </p:txBody>
      </p:sp>
      <p:sp>
        <p:nvSpPr>
          <p:cNvPr id="6" name="Content Placeholder 2">
            <a:extLst>
              <a:ext uri="{FF2B5EF4-FFF2-40B4-BE49-F238E27FC236}">
                <a16:creationId xmlns:a16="http://schemas.microsoft.com/office/drawing/2014/main" id="{40CB19C5-1D4D-2E41-6594-9A619E33FF59}"/>
              </a:ext>
            </a:extLst>
          </p:cNvPr>
          <p:cNvSpPr txBox="1">
            <a:spLocks/>
          </p:cNvSpPr>
          <p:nvPr/>
        </p:nvSpPr>
        <p:spPr>
          <a:xfrm>
            <a:off x="680321" y="1959429"/>
            <a:ext cx="9613861" cy="1288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mj-lt"/>
              </a:rPr>
            </a:br>
            <a:r>
              <a:rPr lang="en-US" b="1" u="sng" dirty="0">
                <a:solidFill>
                  <a:schemeClr val="bg1"/>
                </a:solidFill>
                <a:latin typeface="+mj-lt"/>
              </a:rPr>
              <a:t>Syntax:</a:t>
            </a: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7" name="Rectangle 6">
            <a:extLst>
              <a:ext uri="{FF2B5EF4-FFF2-40B4-BE49-F238E27FC236}">
                <a16:creationId xmlns:a16="http://schemas.microsoft.com/office/drawing/2014/main" id="{13DEF86B-D451-9A10-6F2B-7D48E4F061D5}"/>
              </a:ext>
            </a:extLst>
          </p:cNvPr>
          <p:cNvSpPr/>
          <p:nvPr/>
        </p:nvSpPr>
        <p:spPr>
          <a:xfrm>
            <a:off x="1660229" y="2980875"/>
            <a:ext cx="7654043" cy="1080938"/>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[isPending, startTransition]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useTransition</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031359886"/>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54F40-E6C4-DC7A-4B67-68D9EB6719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80E5F-1335-DBBA-BC96-03DCA3BE672B}"/>
              </a:ext>
            </a:extLst>
          </p:cNvPr>
          <p:cNvSpPr>
            <a:spLocks noGrp="1"/>
          </p:cNvSpPr>
          <p:nvPr>
            <p:ph type="title"/>
          </p:nvPr>
        </p:nvSpPr>
        <p:spPr/>
        <p:txBody>
          <a:bodyPr/>
          <a:lstStyle/>
          <a:p>
            <a:r>
              <a:rPr lang="en-US" dirty="0"/>
              <a:t>useTransition:</a:t>
            </a:r>
          </a:p>
        </p:txBody>
      </p:sp>
      <p:sp>
        <p:nvSpPr>
          <p:cNvPr id="6" name="Content Placeholder 2">
            <a:extLst>
              <a:ext uri="{FF2B5EF4-FFF2-40B4-BE49-F238E27FC236}">
                <a16:creationId xmlns:a16="http://schemas.microsoft.com/office/drawing/2014/main" id="{025178A8-E08E-4B85-9406-81C1DE97A8B0}"/>
              </a:ext>
            </a:extLst>
          </p:cNvPr>
          <p:cNvSpPr txBox="1">
            <a:spLocks/>
          </p:cNvSpPr>
          <p:nvPr/>
        </p:nvSpPr>
        <p:spPr>
          <a:xfrm>
            <a:off x="680321" y="1959429"/>
            <a:ext cx="9613861" cy="1288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mj-lt"/>
              </a:rPr>
            </a:br>
            <a:r>
              <a:rPr lang="en-US" b="1" u="sng" dirty="0">
                <a:solidFill>
                  <a:schemeClr val="bg1"/>
                </a:solidFill>
                <a:latin typeface="+mj-lt"/>
              </a:rPr>
              <a:t>Syntax:</a:t>
            </a: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7" name="Rectangle 6">
            <a:extLst>
              <a:ext uri="{FF2B5EF4-FFF2-40B4-BE49-F238E27FC236}">
                <a16:creationId xmlns:a16="http://schemas.microsoft.com/office/drawing/2014/main" id="{345758E4-E1EC-88CA-33AD-F76EFC0B848E}"/>
              </a:ext>
            </a:extLst>
          </p:cNvPr>
          <p:cNvSpPr/>
          <p:nvPr/>
        </p:nvSpPr>
        <p:spPr>
          <a:xfrm>
            <a:off x="1660229" y="2980875"/>
            <a:ext cx="7654043" cy="1080938"/>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[isPending, startTransition]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useTransition</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533030790"/>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BC118-7E26-1D5A-B9AD-274E22A0C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6F59A-C5BE-7272-39DC-33CE743E417B}"/>
              </a:ext>
            </a:extLst>
          </p:cNvPr>
          <p:cNvSpPr>
            <a:spLocks noGrp="1"/>
          </p:cNvSpPr>
          <p:nvPr>
            <p:ph type="title"/>
          </p:nvPr>
        </p:nvSpPr>
        <p:spPr/>
        <p:txBody>
          <a:bodyPr/>
          <a:lstStyle/>
          <a:p>
            <a:r>
              <a:rPr lang="en-US" dirty="0"/>
              <a:t>useTransition:</a:t>
            </a:r>
          </a:p>
        </p:txBody>
      </p:sp>
      <p:sp>
        <p:nvSpPr>
          <p:cNvPr id="6" name="Content Placeholder 2">
            <a:extLst>
              <a:ext uri="{FF2B5EF4-FFF2-40B4-BE49-F238E27FC236}">
                <a16:creationId xmlns:a16="http://schemas.microsoft.com/office/drawing/2014/main" id="{62CF663E-8B04-16C4-1A11-6FAD4C65FF15}"/>
              </a:ext>
            </a:extLst>
          </p:cNvPr>
          <p:cNvSpPr txBox="1">
            <a:spLocks/>
          </p:cNvSpPr>
          <p:nvPr/>
        </p:nvSpPr>
        <p:spPr>
          <a:xfrm>
            <a:off x="680321" y="1959429"/>
            <a:ext cx="9613861" cy="1288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mj-lt"/>
              </a:rPr>
            </a:br>
            <a:r>
              <a:rPr lang="en-US" b="1" u="sng" dirty="0">
                <a:solidFill>
                  <a:schemeClr val="bg1"/>
                </a:solidFill>
                <a:latin typeface="+mj-lt"/>
              </a:rPr>
              <a:t>Syntax:</a:t>
            </a: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7" name="Rectangle 6">
            <a:extLst>
              <a:ext uri="{FF2B5EF4-FFF2-40B4-BE49-F238E27FC236}">
                <a16:creationId xmlns:a16="http://schemas.microsoft.com/office/drawing/2014/main" id="{ED7D7713-8EA7-A059-AC76-E71E30C69FB8}"/>
              </a:ext>
            </a:extLst>
          </p:cNvPr>
          <p:cNvSpPr/>
          <p:nvPr/>
        </p:nvSpPr>
        <p:spPr>
          <a:xfrm>
            <a:off x="1660229" y="2980875"/>
            <a:ext cx="7654043" cy="1080938"/>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[isPending, startTransition]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useTransition</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p:txBody>
      </p:sp>
      <p:sp>
        <p:nvSpPr>
          <p:cNvPr id="4" name="TextBox 3">
            <a:extLst>
              <a:ext uri="{FF2B5EF4-FFF2-40B4-BE49-F238E27FC236}">
                <a16:creationId xmlns:a16="http://schemas.microsoft.com/office/drawing/2014/main" id="{EDEE145C-40F2-E3DA-7A58-FCBA93426896}"/>
              </a:ext>
            </a:extLst>
          </p:cNvPr>
          <p:cNvSpPr txBox="1"/>
          <p:nvPr/>
        </p:nvSpPr>
        <p:spPr>
          <a:xfrm>
            <a:off x="680320" y="4642395"/>
            <a:ext cx="10368679" cy="1431161"/>
          </a:xfrm>
          <a:prstGeom prst="rect">
            <a:avLst/>
          </a:prstGeom>
          <a:noFill/>
        </p:spPr>
        <p:txBody>
          <a:bodyPr wrap="square">
            <a:spAutoFit/>
          </a:bodyPr>
          <a:lstStyle/>
          <a:p>
            <a:pPr marL="342900" indent="-342900" algn="l" fontAlgn="base">
              <a:spcAft>
                <a:spcPts val="1800"/>
              </a:spcAft>
              <a:buFont typeface="Arial" panose="020B0604020202020204" pitchFamily="34" charset="0"/>
              <a:buChar char="•"/>
            </a:pPr>
            <a:r>
              <a:rPr lang="en-US" sz="2400" b="1" i="0" dirty="0">
                <a:solidFill>
                  <a:schemeClr val="bg1"/>
                </a:solidFill>
                <a:effectLst/>
                <a:latin typeface="+mj-lt"/>
              </a:rPr>
              <a:t>isPending:</a:t>
            </a:r>
            <a:r>
              <a:rPr lang="en-US" sz="2400" b="0" i="0" dirty="0">
                <a:solidFill>
                  <a:schemeClr val="bg1"/>
                </a:solidFill>
                <a:effectLst/>
                <a:latin typeface="+mj-lt"/>
              </a:rPr>
              <a:t> </a:t>
            </a:r>
            <a:r>
              <a:rPr lang="en-US" sz="2400" b="1" i="0" dirty="0">
                <a:effectLst/>
                <a:latin typeface="+mj-lt"/>
              </a:rPr>
              <a:t>a boolean indicating whether the transition is currently in progress or not.</a:t>
            </a:r>
          </a:p>
          <a:p>
            <a:pPr marL="342900" indent="-342900" algn="l" fontAlgn="base">
              <a:spcAft>
                <a:spcPts val="1800"/>
              </a:spcAft>
              <a:buFont typeface="Arial" panose="020B0604020202020204" pitchFamily="34" charset="0"/>
              <a:buChar char="•"/>
            </a:pPr>
            <a:r>
              <a:rPr lang="en-US" sz="2400" b="1" i="0" dirty="0">
                <a:solidFill>
                  <a:schemeClr val="bg1"/>
                </a:solidFill>
                <a:effectLst/>
                <a:latin typeface="+mj-lt"/>
              </a:rPr>
              <a:t>startTransition:</a:t>
            </a:r>
            <a:r>
              <a:rPr lang="en-US" sz="2400" b="0" i="0" dirty="0">
                <a:solidFill>
                  <a:srgbClr val="273239"/>
                </a:solidFill>
                <a:effectLst/>
                <a:latin typeface="+mj-lt"/>
              </a:rPr>
              <a:t> </a:t>
            </a:r>
            <a:r>
              <a:rPr lang="en-US" sz="2400" b="1" i="0" dirty="0">
                <a:effectLst/>
                <a:latin typeface="+mj-lt"/>
              </a:rPr>
              <a:t>a function that can be used to start the transition.</a:t>
            </a:r>
          </a:p>
        </p:txBody>
      </p:sp>
    </p:spTree>
    <p:extLst>
      <p:ext uri="{BB962C8B-B14F-4D97-AF65-F5344CB8AC3E}">
        <p14:creationId xmlns:p14="http://schemas.microsoft.com/office/powerpoint/2010/main" val="411032149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29FA7-1F8E-FAFB-6139-78F6CB399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802DA-B6B4-E20F-6804-D97A22D86B5C}"/>
              </a:ext>
            </a:extLst>
          </p:cNvPr>
          <p:cNvSpPr>
            <a:spLocks noGrp="1"/>
          </p:cNvSpPr>
          <p:nvPr>
            <p:ph type="ctrTitle"/>
          </p:nvPr>
        </p:nvSpPr>
        <p:spPr/>
        <p:txBody>
          <a:bodyPr/>
          <a:lstStyle/>
          <a:p>
            <a:r>
              <a:rPr lang="en-US" dirty="0"/>
              <a:t>Let's Code…</a:t>
            </a:r>
          </a:p>
        </p:txBody>
      </p:sp>
    </p:spTree>
    <p:extLst>
      <p:ext uri="{BB962C8B-B14F-4D97-AF65-F5344CB8AC3E}">
        <p14:creationId xmlns:p14="http://schemas.microsoft.com/office/powerpoint/2010/main" val="84299147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4C42-49D3-F016-EC75-22550FAD4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414BA-774D-4889-0422-2F89F8EC60EF}"/>
              </a:ext>
            </a:extLst>
          </p:cNvPr>
          <p:cNvSpPr>
            <a:spLocks noGrp="1"/>
          </p:cNvSpPr>
          <p:nvPr>
            <p:ph type="title"/>
          </p:nvPr>
        </p:nvSpPr>
        <p:spPr/>
        <p:txBody>
          <a:bodyPr/>
          <a:lstStyle/>
          <a:p>
            <a:r>
              <a:rPr lang="en-US" dirty="0"/>
              <a:t>useDeferredValue:</a:t>
            </a:r>
          </a:p>
        </p:txBody>
      </p:sp>
      <p:sp>
        <p:nvSpPr>
          <p:cNvPr id="3" name="Content Placeholder 2">
            <a:extLst>
              <a:ext uri="{FF2B5EF4-FFF2-40B4-BE49-F238E27FC236}">
                <a16:creationId xmlns:a16="http://schemas.microsoft.com/office/drawing/2014/main" id="{D558837D-4B26-E133-6B98-E37BBCEC35EE}"/>
              </a:ext>
            </a:extLst>
          </p:cNvPr>
          <p:cNvSpPr>
            <a:spLocks noGrp="1"/>
          </p:cNvSpPr>
          <p:nvPr>
            <p:ph idx="1"/>
          </p:nvPr>
        </p:nvSpPr>
        <p:spPr>
          <a:xfrm>
            <a:off x="680320" y="2739644"/>
            <a:ext cx="9613861" cy="896184"/>
          </a:xfrm>
        </p:spPr>
        <p:txBody>
          <a:bodyPr>
            <a:noAutofit/>
          </a:bodyPr>
          <a:lstStyle/>
          <a:p>
            <a:r>
              <a:rPr lang="en-US" b="1" dirty="0">
                <a:solidFill>
                  <a:schemeClr val="bg1"/>
                </a:solidFill>
                <a:latin typeface="+mj-lt"/>
              </a:rPr>
              <a:t>useDeferredValue</a:t>
            </a:r>
            <a:r>
              <a:rPr lang="en-US" b="1" dirty="0">
                <a:effectLst/>
                <a:latin typeface="+mj-lt"/>
                <a:cs typeface="Cavolini" panose="03000502040302020204" pitchFamily="66" charset="0"/>
              </a:rPr>
              <a:t> is a built-in React Hook introduced in React 18, </a:t>
            </a:r>
            <a:r>
              <a:rPr lang="en-US" sz="2400" b="1" dirty="0">
                <a:effectLst/>
                <a:latin typeface="+mj-lt"/>
                <a:cs typeface="Cavolini" panose="03000502040302020204" pitchFamily="66" charset="0"/>
              </a:rPr>
              <a:t>providing a more responsive and smoother user experience for expensive updates</a:t>
            </a:r>
            <a:r>
              <a:rPr lang="en-US" b="1" dirty="0">
                <a:effectLst/>
                <a:latin typeface="+mj-lt"/>
                <a:cs typeface="Cavolini" panose="03000502040302020204" pitchFamily="66" charset="0"/>
              </a:rPr>
              <a:t>.</a:t>
            </a:r>
          </a:p>
          <a:p>
            <a:pPr marL="0" indent="0">
              <a:buNone/>
            </a:pP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Tree>
    <p:extLst>
      <p:ext uri="{BB962C8B-B14F-4D97-AF65-F5344CB8AC3E}">
        <p14:creationId xmlns:p14="http://schemas.microsoft.com/office/powerpoint/2010/main" val="3322212498"/>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0CF52-A20B-5EF7-9E3F-C875017F4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4F328-B013-2E56-580E-7EF0CF1F7D3F}"/>
              </a:ext>
            </a:extLst>
          </p:cNvPr>
          <p:cNvSpPr>
            <a:spLocks noGrp="1"/>
          </p:cNvSpPr>
          <p:nvPr>
            <p:ph type="title"/>
          </p:nvPr>
        </p:nvSpPr>
        <p:spPr/>
        <p:txBody>
          <a:bodyPr/>
          <a:lstStyle/>
          <a:p>
            <a:r>
              <a:rPr lang="en-US" dirty="0"/>
              <a:t>UseMemo:</a:t>
            </a:r>
          </a:p>
        </p:txBody>
      </p:sp>
      <p:sp>
        <p:nvSpPr>
          <p:cNvPr id="3" name="Content Placeholder 2">
            <a:extLst>
              <a:ext uri="{FF2B5EF4-FFF2-40B4-BE49-F238E27FC236}">
                <a16:creationId xmlns:a16="http://schemas.microsoft.com/office/drawing/2014/main" id="{27ADFD96-DA56-F02A-103C-877F2827B476}"/>
              </a:ext>
            </a:extLst>
          </p:cNvPr>
          <p:cNvSpPr>
            <a:spLocks noGrp="1"/>
          </p:cNvSpPr>
          <p:nvPr>
            <p:ph idx="1"/>
          </p:nvPr>
        </p:nvSpPr>
        <p:spPr>
          <a:xfrm>
            <a:off x="680321" y="2336873"/>
            <a:ext cx="9613861" cy="711127"/>
          </a:xfrm>
        </p:spPr>
        <p:txBody>
          <a:bodyPr>
            <a:noAutofit/>
          </a:bodyPr>
          <a:lstStyle/>
          <a:p>
            <a:r>
              <a:rPr lang="en-US" b="1" i="0" dirty="0">
                <a:solidFill>
                  <a:schemeClr val="bg1"/>
                </a:solidFill>
                <a:effectLst/>
                <a:latin typeface="+mj-lt"/>
                <a:cs typeface="Cavolini" panose="03000502040302020204" pitchFamily="66" charset="0"/>
              </a:rPr>
              <a:t>useMemo</a:t>
            </a:r>
            <a:r>
              <a:rPr lang="en-US" b="1" i="0" dirty="0">
                <a:solidFill>
                  <a:srgbClr val="D1D5DB"/>
                </a:solidFill>
                <a:effectLst/>
                <a:latin typeface="+mj-lt"/>
                <a:cs typeface="Cavolini" panose="03000502040302020204" pitchFamily="66" charset="0"/>
              </a:rPr>
              <a:t> </a:t>
            </a:r>
            <a:r>
              <a:rPr lang="en-US" b="1" i="0" dirty="0">
                <a:effectLst/>
                <a:latin typeface="+mj-lt"/>
                <a:cs typeface="Cavolini" panose="03000502040302020204" pitchFamily="66" charset="0"/>
              </a:rPr>
              <a:t>is a built-in React Hook used to memorize the result of expensive function calls.</a:t>
            </a:r>
            <a:br>
              <a:rPr lang="en-US" dirty="0">
                <a:latin typeface="+mj-lt"/>
              </a:rPr>
            </a:b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
        <p:nvSpPr>
          <p:cNvPr id="6" name="Content Placeholder 2">
            <a:extLst>
              <a:ext uri="{FF2B5EF4-FFF2-40B4-BE49-F238E27FC236}">
                <a16:creationId xmlns:a16="http://schemas.microsoft.com/office/drawing/2014/main" id="{DAEBFAE0-7543-B88D-677A-912D19363529}"/>
              </a:ext>
            </a:extLst>
          </p:cNvPr>
          <p:cNvSpPr txBox="1">
            <a:spLocks/>
          </p:cNvSpPr>
          <p:nvPr/>
        </p:nvSpPr>
        <p:spPr>
          <a:xfrm>
            <a:off x="680321" y="3195143"/>
            <a:ext cx="9613861" cy="8325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400" b="1" i="0" dirty="0">
                <a:effectLst/>
                <a:latin typeface="+mj-lt"/>
                <a:cs typeface="Cavolini" panose="03000502040302020204" pitchFamily="66" charset="0"/>
              </a:rPr>
              <a:t>It returns the memorized result when the input dependencies remain the same, preventing unnecessary re-computations.</a:t>
            </a:r>
            <a:endParaRPr lang="en-US" sz="2400" b="1" dirty="0">
              <a:latin typeface="+mj-lt"/>
              <a:cs typeface="Cavolini" panose="03000502040302020204" pitchFamily="66" charset="0"/>
            </a:endParaRPr>
          </a:p>
          <a:p>
            <a:pPr marL="0" indent="0">
              <a:buNone/>
            </a:pPr>
            <a:br>
              <a:rPr lang="en-US" dirty="0">
                <a:latin typeface="+mj-lt"/>
              </a:rPr>
            </a:b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Tree>
    <p:extLst>
      <p:ext uri="{BB962C8B-B14F-4D97-AF65-F5344CB8AC3E}">
        <p14:creationId xmlns:p14="http://schemas.microsoft.com/office/powerpoint/2010/main" val="95348812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7B144-5B43-D19F-6C4B-19C885963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660CE-45C5-B754-F61F-BC22E0A1757E}"/>
              </a:ext>
            </a:extLst>
          </p:cNvPr>
          <p:cNvSpPr>
            <a:spLocks noGrp="1"/>
          </p:cNvSpPr>
          <p:nvPr>
            <p:ph type="title"/>
          </p:nvPr>
        </p:nvSpPr>
        <p:spPr/>
        <p:txBody>
          <a:bodyPr/>
          <a:lstStyle/>
          <a:p>
            <a:r>
              <a:rPr lang="en-US" dirty="0"/>
              <a:t>useDeferredValue:</a:t>
            </a:r>
          </a:p>
        </p:txBody>
      </p:sp>
      <p:sp>
        <p:nvSpPr>
          <p:cNvPr id="3" name="Content Placeholder 2">
            <a:extLst>
              <a:ext uri="{FF2B5EF4-FFF2-40B4-BE49-F238E27FC236}">
                <a16:creationId xmlns:a16="http://schemas.microsoft.com/office/drawing/2014/main" id="{A7B4CA14-B152-C92C-8D28-39D139A90337}"/>
              </a:ext>
            </a:extLst>
          </p:cNvPr>
          <p:cNvSpPr>
            <a:spLocks noGrp="1"/>
          </p:cNvSpPr>
          <p:nvPr>
            <p:ph idx="1"/>
          </p:nvPr>
        </p:nvSpPr>
        <p:spPr>
          <a:xfrm>
            <a:off x="680320" y="2739644"/>
            <a:ext cx="9613861" cy="896184"/>
          </a:xfrm>
        </p:spPr>
        <p:txBody>
          <a:bodyPr>
            <a:noAutofit/>
          </a:bodyPr>
          <a:lstStyle/>
          <a:p>
            <a:r>
              <a:rPr lang="en-US" b="1" dirty="0">
                <a:solidFill>
                  <a:schemeClr val="bg1"/>
                </a:solidFill>
                <a:latin typeface="+mj-lt"/>
              </a:rPr>
              <a:t>useDeferredValue</a:t>
            </a:r>
            <a:r>
              <a:rPr lang="en-US" b="1" dirty="0">
                <a:effectLst/>
                <a:latin typeface="+mj-lt"/>
                <a:cs typeface="Cavolini" panose="03000502040302020204" pitchFamily="66" charset="0"/>
              </a:rPr>
              <a:t> is a built-in React Hook introduced in React 18, </a:t>
            </a:r>
            <a:r>
              <a:rPr lang="en-US" sz="2400" b="1" dirty="0">
                <a:effectLst/>
                <a:latin typeface="+mj-lt"/>
                <a:cs typeface="Cavolini" panose="03000502040302020204" pitchFamily="66" charset="0"/>
              </a:rPr>
              <a:t>providing a more responsive and smoother user experience for expensive updates</a:t>
            </a:r>
            <a:r>
              <a:rPr lang="en-US" b="1" dirty="0">
                <a:effectLst/>
                <a:latin typeface="+mj-lt"/>
                <a:cs typeface="Cavolini" panose="03000502040302020204" pitchFamily="66" charset="0"/>
              </a:rPr>
              <a:t>.</a:t>
            </a:r>
          </a:p>
          <a:p>
            <a:pPr marL="0" indent="0">
              <a:buNone/>
            </a:pP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
        <p:nvSpPr>
          <p:cNvPr id="4" name="Content Placeholder 2">
            <a:extLst>
              <a:ext uri="{FF2B5EF4-FFF2-40B4-BE49-F238E27FC236}">
                <a16:creationId xmlns:a16="http://schemas.microsoft.com/office/drawing/2014/main" id="{9CBD21F0-25C6-FBE3-AA25-047F1960D482}"/>
              </a:ext>
            </a:extLst>
          </p:cNvPr>
          <p:cNvSpPr txBox="1">
            <a:spLocks/>
          </p:cNvSpPr>
          <p:nvPr/>
        </p:nvSpPr>
        <p:spPr>
          <a:xfrm>
            <a:off x="680319" y="4187444"/>
            <a:ext cx="9613861" cy="8961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i="0" dirty="0">
                <a:effectLst/>
                <a:latin typeface="+mj-lt"/>
              </a:rPr>
              <a:t>It allows you to postpone the rendering of a component until a certain timeout is reached. </a:t>
            </a:r>
            <a:endParaRPr lang="en-US" b="1" dirty="0">
              <a:latin typeface="+mj-lt"/>
            </a:endParaRPr>
          </a:p>
        </p:txBody>
      </p:sp>
    </p:spTree>
    <p:extLst>
      <p:ext uri="{BB962C8B-B14F-4D97-AF65-F5344CB8AC3E}">
        <p14:creationId xmlns:p14="http://schemas.microsoft.com/office/powerpoint/2010/main" val="46118808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0F66-7DB2-5850-B87A-4A522F3AE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8B648-E985-22FB-7C7B-6BBEF3B1F1CA}"/>
              </a:ext>
            </a:extLst>
          </p:cNvPr>
          <p:cNvSpPr>
            <a:spLocks noGrp="1"/>
          </p:cNvSpPr>
          <p:nvPr>
            <p:ph type="title"/>
          </p:nvPr>
        </p:nvSpPr>
        <p:spPr/>
        <p:txBody>
          <a:bodyPr/>
          <a:lstStyle/>
          <a:p>
            <a:r>
              <a:rPr lang="en-US" dirty="0"/>
              <a:t>useDeferredValue:</a:t>
            </a:r>
          </a:p>
        </p:txBody>
      </p:sp>
      <p:sp>
        <p:nvSpPr>
          <p:cNvPr id="7" name="Content Placeholder 2">
            <a:extLst>
              <a:ext uri="{FF2B5EF4-FFF2-40B4-BE49-F238E27FC236}">
                <a16:creationId xmlns:a16="http://schemas.microsoft.com/office/drawing/2014/main" id="{C1C8D277-492E-35FC-B2D5-F2857B6C0D71}"/>
              </a:ext>
            </a:extLst>
          </p:cNvPr>
          <p:cNvSpPr txBox="1">
            <a:spLocks/>
          </p:cNvSpPr>
          <p:nvPr/>
        </p:nvSpPr>
        <p:spPr>
          <a:xfrm>
            <a:off x="680321" y="1959429"/>
            <a:ext cx="9613861" cy="1288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mj-lt"/>
              </a:rPr>
            </a:br>
            <a:r>
              <a:rPr lang="en-US" b="1" u="sng" dirty="0">
                <a:solidFill>
                  <a:schemeClr val="bg1"/>
                </a:solidFill>
                <a:latin typeface="+mj-lt"/>
              </a:rPr>
              <a:t>Syntax:</a:t>
            </a: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8" name="Rectangle 7">
            <a:extLst>
              <a:ext uri="{FF2B5EF4-FFF2-40B4-BE49-F238E27FC236}">
                <a16:creationId xmlns:a16="http://schemas.microsoft.com/office/drawing/2014/main" id="{84FF481C-6BD6-2C67-D235-23178DFECEDC}"/>
              </a:ext>
            </a:extLst>
          </p:cNvPr>
          <p:cNvSpPr/>
          <p:nvPr/>
        </p:nvSpPr>
        <p:spPr>
          <a:xfrm>
            <a:off x="1104876" y="2888531"/>
            <a:ext cx="9982247" cy="1080938"/>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F7F1FF"/>
                </a:solidFill>
                <a:effectLst/>
                <a:latin typeface="Consolas" panose="020B0609020204030204" pitchFamily="49" charset="0"/>
              </a:rPr>
              <a:t>  </a:t>
            </a:r>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deferredValue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useDeferredValue</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value</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FCE566"/>
                </a:solidFill>
                <a:effectLst/>
                <a:latin typeface="Consolas" panose="020B0609020204030204" pitchFamily="49" charset="0"/>
              </a:rPr>
              <a:t>timeoutMs</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948AE3"/>
                </a:solidFill>
                <a:effectLst/>
                <a:latin typeface="Consolas" panose="020B0609020204030204" pitchFamily="49" charset="0"/>
              </a:rPr>
              <a:t>1000</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37999053"/>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1E6A8-39AB-FE60-30E7-12766FD00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F734B-F346-B0FA-1063-5F636136E618}"/>
              </a:ext>
            </a:extLst>
          </p:cNvPr>
          <p:cNvSpPr>
            <a:spLocks noGrp="1"/>
          </p:cNvSpPr>
          <p:nvPr>
            <p:ph type="title"/>
          </p:nvPr>
        </p:nvSpPr>
        <p:spPr/>
        <p:txBody>
          <a:bodyPr/>
          <a:lstStyle/>
          <a:p>
            <a:r>
              <a:rPr lang="en-US" dirty="0"/>
              <a:t>useDeferredValue:</a:t>
            </a:r>
          </a:p>
        </p:txBody>
      </p:sp>
      <p:sp>
        <p:nvSpPr>
          <p:cNvPr id="7" name="Content Placeholder 2">
            <a:extLst>
              <a:ext uri="{FF2B5EF4-FFF2-40B4-BE49-F238E27FC236}">
                <a16:creationId xmlns:a16="http://schemas.microsoft.com/office/drawing/2014/main" id="{D6EA71E7-ABA9-2E69-21B3-5EE5644C6A6B}"/>
              </a:ext>
            </a:extLst>
          </p:cNvPr>
          <p:cNvSpPr txBox="1">
            <a:spLocks/>
          </p:cNvSpPr>
          <p:nvPr/>
        </p:nvSpPr>
        <p:spPr>
          <a:xfrm>
            <a:off x="680321" y="1959429"/>
            <a:ext cx="9613861" cy="1288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mj-lt"/>
              </a:rPr>
            </a:br>
            <a:r>
              <a:rPr lang="en-US" b="1" u="sng" dirty="0">
                <a:solidFill>
                  <a:schemeClr val="bg1"/>
                </a:solidFill>
                <a:latin typeface="+mj-lt"/>
              </a:rPr>
              <a:t>Syntax:</a:t>
            </a: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8" name="Rectangle 7">
            <a:extLst>
              <a:ext uri="{FF2B5EF4-FFF2-40B4-BE49-F238E27FC236}">
                <a16:creationId xmlns:a16="http://schemas.microsoft.com/office/drawing/2014/main" id="{B59D8BCB-340A-6006-A386-E70FEFD93F72}"/>
              </a:ext>
            </a:extLst>
          </p:cNvPr>
          <p:cNvSpPr/>
          <p:nvPr/>
        </p:nvSpPr>
        <p:spPr>
          <a:xfrm>
            <a:off x="1104876" y="2888531"/>
            <a:ext cx="9982247" cy="1080938"/>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F7F1FF"/>
                </a:solidFill>
                <a:effectLst/>
                <a:latin typeface="Consolas" panose="020B0609020204030204" pitchFamily="49" charset="0"/>
              </a:rPr>
              <a:t>  </a:t>
            </a:r>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deferredValue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useDeferredValue</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value</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FCE566"/>
                </a:solidFill>
                <a:effectLst/>
                <a:latin typeface="Consolas" panose="020B0609020204030204" pitchFamily="49" charset="0"/>
              </a:rPr>
              <a:t>timeoutMs</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948AE3"/>
                </a:solidFill>
                <a:effectLst/>
                <a:latin typeface="Consolas" panose="020B0609020204030204" pitchFamily="49" charset="0"/>
              </a:rPr>
              <a:t>1000</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4F347F6A-2A6E-43DB-0011-F12602AB5A86}"/>
              </a:ext>
            </a:extLst>
          </p:cNvPr>
          <p:cNvSpPr txBox="1"/>
          <p:nvPr/>
        </p:nvSpPr>
        <p:spPr>
          <a:xfrm>
            <a:off x="1104876" y="4377503"/>
            <a:ext cx="9982247" cy="830997"/>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bg1"/>
                </a:solidFill>
              </a:rPr>
              <a:t>value: </a:t>
            </a:r>
            <a:r>
              <a:rPr lang="en-US" sz="2400" b="1" dirty="0"/>
              <a:t>The value you want to defer. It can be any state, prop, or computed value.</a:t>
            </a:r>
          </a:p>
        </p:txBody>
      </p:sp>
      <p:sp>
        <p:nvSpPr>
          <p:cNvPr id="3" name="TextBox 2">
            <a:extLst>
              <a:ext uri="{FF2B5EF4-FFF2-40B4-BE49-F238E27FC236}">
                <a16:creationId xmlns:a16="http://schemas.microsoft.com/office/drawing/2014/main" id="{AD40434B-CF4E-5C31-E6AF-B29673709754}"/>
              </a:ext>
            </a:extLst>
          </p:cNvPr>
          <p:cNvSpPr txBox="1"/>
          <p:nvPr/>
        </p:nvSpPr>
        <p:spPr>
          <a:xfrm>
            <a:off x="1104875" y="5389875"/>
            <a:ext cx="9982247" cy="830997"/>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bg1"/>
                </a:solidFill>
              </a:rPr>
              <a:t>timeoutMs: </a:t>
            </a:r>
            <a:r>
              <a:rPr lang="en-US" sz="2400" b="1" dirty="0"/>
              <a:t>An optional timeout (in milliseconds) that determines how long React should wait before updating the deferred value.</a:t>
            </a:r>
          </a:p>
        </p:txBody>
      </p:sp>
    </p:spTree>
    <p:extLst>
      <p:ext uri="{BB962C8B-B14F-4D97-AF65-F5344CB8AC3E}">
        <p14:creationId xmlns:p14="http://schemas.microsoft.com/office/powerpoint/2010/main" val="251381957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B4EE8-0A8C-A23D-1863-659C22FC0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B79C5-7158-5F1D-5F94-C63F55D5175D}"/>
              </a:ext>
            </a:extLst>
          </p:cNvPr>
          <p:cNvSpPr>
            <a:spLocks noGrp="1"/>
          </p:cNvSpPr>
          <p:nvPr>
            <p:ph type="ctrTitle"/>
          </p:nvPr>
        </p:nvSpPr>
        <p:spPr/>
        <p:txBody>
          <a:bodyPr/>
          <a:lstStyle/>
          <a:p>
            <a:r>
              <a:rPr lang="en-US" dirty="0"/>
              <a:t>Let's Code…</a:t>
            </a:r>
          </a:p>
        </p:txBody>
      </p:sp>
    </p:spTree>
    <p:extLst>
      <p:ext uri="{BB962C8B-B14F-4D97-AF65-F5344CB8AC3E}">
        <p14:creationId xmlns:p14="http://schemas.microsoft.com/office/powerpoint/2010/main" val="1547073156"/>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ECF85-7729-E6E2-230A-0651AC083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164CAD-8D17-3994-5C82-A7EDFBF87472}"/>
              </a:ext>
            </a:extLst>
          </p:cNvPr>
          <p:cNvSpPr>
            <a:spLocks noGrp="1"/>
          </p:cNvSpPr>
          <p:nvPr>
            <p:ph type="title"/>
          </p:nvPr>
        </p:nvSpPr>
        <p:spPr/>
        <p:txBody>
          <a:bodyPr/>
          <a:lstStyle/>
          <a:p>
            <a:r>
              <a:rPr lang="en-US" dirty="0"/>
              <a:t>Custom Hooks:</a:t>
            </a:r>
          </a:p>
        </p:txBody>
      </p:sp>
      <p:sp>
        <p:nvSpPr>
          <p:cNvPr id="3" name="Content Placeholder 2">
            <a:extLst>
              <a:ext uri="{FF2B5EF4-FFF2-40B4-BE49-F238E27FC236}">
                <a16:creationId xmlns:a16="http://schemas.microsoft.com/office/drawing/2014/main" id="{6B28E8AD-28AC-598F-D764-6B6530F9C1A4}"/>
              </a:ext>
            </a:extLst>
          </p:cNvPr>
          <p:cNvSpPr>
            <a:spLocks noGrp="1"/>
          </p:cNvSpPr>
          <p:nvPr>
            <p:ph idx="1"/>
          </p:nvPr>
        </p:nvSpPr>
        <p:spPr>
          <a:xfrm>
            <a:off x="680320" y="2739644"/>
            <a:ext cx="9613861" cy="896184"/>
          </a:xfrm>
        </p:spPr>
        <p:txBody>
          <a:bodyPr>
            <a:noAutofit/>
          </a:bodyPr>
          <a:lstStyle/>
          <a:p>
            <a:r>
              <a:rPr lang="en-US" b="1" dirty="0">
                <a:solidFill>
                  <a:schemeClr val="bg1"/>
                </a:solidFill>
                <a:latin typeface="+mj-lt"/>
              </a:rPr>
              <a:t>Custom Hooks</a:t>
            </a:r>
            <a:r>
              <a:rPr lang="en-US" b="1" dirty="0">
                <a:effectLst/>
                <a:latin typeface="+mj-lt"/>
                <a:cs typeface="Cavolini" panose="03000502040302020204" pitchFamily="66" charset="0"/>
              </a:rPr>
              <a:t> are user-defined hooks that encapsulate and reuse common logic across multiple components.</a:t>
            </a:r>
          </a:p>
          <a:p>
            <a:pPr marL="0" indent="0">
              <a:buNone/>
            </a:pP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Tree>
    <p:extLst>
      <p:ext uri="{BB962C8B-B14F-4D97-AF65-F5344CB8AC3E}">
        <p14:creationId xmlns:p14="http://schemas.microsoft.com/office/powerpoint/2010/main" val="135211067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43E02-9499-2F5B-C4A9-54E08ADDD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99229-0C90-DBAF-AB37-2AFB186D4495}"/>
              </a:ext>
            </a:extLst>
          </p:cNvPr>
          <p:cNvSpPr>
            <a:spLocks noGrp="1"/>
          </p:cNvSpPr>
          <p:nvPr>
            <p:ph type="title"/>
          </p:nvPr>
        </p:nvSpPr>
        <p:spPr/>
        <p:txBody>
          <a:bodyPr/>
          <a:lstStyle/>
          <a:p>
            <a:r>
              <a:rPr lang="en-US" dirty="0"/>
              <a:t>Custom Hooks:</a:t>
            </a:r>
          </a:p>
        </p:txBody>
      </p:sp>
      <p:sp>
        <p:nvSpPr>
          <p:cNvPr id="3" name="Content Placeholder 2">
            <a:extLst>
              <a:ext uri="{FF2B5EF4-FFF2-40B4-BE49-F238E27FC236}">
                <a16:creationId xmlns:a16="http://schemas.microsoft.com/office/drawing/2014/main" id="{77698D97-B2B7-0004-3FE3-166AF7E2DE2C}"/>
              </a:ext>
            </a:extLst>
          </p:cNvPr>
          <p:cNvSpPr>
            <a:spLocks noGrp="1"/>
          </p:cNvSpPr>
          <p:nvPr>
            <p:ph idx="1"/>
          </p:nvPr>
        </p:nvSpPr>
        <p:spPr>
          <a:xfrm>
            <a:off x="680320" y="2739644"/>
            <a:ext cx="9613861" cy="896184"/>
          </a:xfrm>
        </p:spPr>
        <p:txBody>
          <a:bodyPr>
            <a:noAutofit/>
          </a:bodyPr>
          <a:lstStyle/>
          <a:p>
            <a:r>
              <a:rPr lang="en-US" b="1" dirty="0">
                <a:solidFill>
                  <a:schemeClr val="bg1"/>
                </a:solidFill>
                <a:latin typeface="+mj-lt"/>
              </a:rPr>
              <a:t>Custom Hooks</a:t>
            </a:r>
            <a:r>
              <a:rPr lang="en-US" b="1" dirty="0">
                <a:effectLst/>
                <a:latin typeface="+mj-lt"/>
                <a:cs typeface="Cavolini" panose="03000502040302020204" pitchFamily="66" charset="0"/>
              </a:rPr>
              <a:t> are user-defined hooks that encapsulate and reuse common logic across multiple components.</a:t>
            </a:r>
          </a:p>
          <a:p>
            <a:pPr marL="0" indent="0">
              <a:buNone/>
            </a:pP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
        <p:nvSpPr>
          <p:cNvPr id="5" name="TextBox 4">
            <a:extLst>
              <a:ext uri="{FF2B5EF4-FFF2-40B4-BE49-F238E27FC236}">
                <a16:creationId xmlns:a16="http://schemas.microsoft.com/office/drawing/2014/main" id="{E471D6C2-0C27-7D3B-F329-E4D15A24BE71}"/>
              </a:ext>
            </a:extLst>
          </p:cNvPr>
          <p:cNvSpPr txBox="1"/>
          <p:nvPr/>
        </p:nvSpPr>
        <p:spPr>
          <a:xfrm>
            <a:off x="680320" y="3984171"/>
            <a:ext cx="9421623" cy="830997"/>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rgbClr val="F7F1FF"/>
                </a:solidFill>
                <a:effectLst/>
                <a:latin typeface="+mj-lt"/>
                <a:cs typeface="Cavolini" panose="03000502040302020204" pitchFamily="66" charset="0"/>
              </a:rPr>
              <a:t>They allow us to abstract complex logic into reusable functions, promoting code organization and readability.</a:t>
            </a:r>
            <a:endParaRPr lang="en-US" sz="2400" dirty="0">
              <a:latin typeface="+mj-lt"/>
            </a:endParaRPr>
          </a:p>
        </p:txBody>
      </p:sp>
    </p:spTree>
    <p:extLst>
      <p:ext uri="{BB962C8B-B14F-4D97-AF65-F5344CB8AC3E}">
        <p14:creationId xmlns:p14="http://schemas.microsoft.com/office/powerpoint/2010/main" val="22924720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2FAEA-35ED-8EB1-29C7-84C4BB707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62F1F-99EF-CA9D-2C35-212400A10EC4}"/>
              </a:ext>
            </a:extLst>
          </p:cNvPr>
          <p:cNvSpPr>
            <a:spLocks noGrp="1"/>
          </p:cNvSpPr>
          <p:nvPr>
            <p:ph type="ctrTitle"/>
          </p:nvPr>
        </p:nvSpPr>
        <p:spPr/>
        <p:txBody>
          <a:bodyPr/>
          <a:lstStyle/>
          <a:p>
            <a:r>
              <a:rPr lang="en-US" dirty="0"/>
              <a:t>Let's Code…</a:t>
            </a:r>
          </a:p>
        </p:txBody>
      </p:sp>
    </p:spTree>
    <p:extLst>
      <p:ext uri="{BB962C8B-B14F-4D97-AF65-F5344CB8AC3E}">
        <p14:creationId xmlns:p14="http://schemas.microsoft.com/office/powerpoint/2010/main" val="403092298"/>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C6F93-F11F-7826-B4D1-6AF566EA0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BB270-77F1-06F5-8907-19E8E4BD4F23}"/>
              </a:ext>
            </a:extLst>
          </p:cNvPr>
          <p:cNvSpPr>
            <a:spLocks noGrp="1"/>
          </p:cNvSpPr>
          <p:nvPr>
            <p:ph type="title"/>
          </p:nvPr>
        </p:nvSpPr>
        <p:spPr/>
        <p:txBody>
          <a:bodyPr/>
          <a:lstStyle/>
          <a:p>
            <a:r>
              <a:rPr lang="en-US" dirty="0"/>
              <a:t>UseMemo:</a:t>
            </a:r>
          </a:p>
        </p:txBody>
      </p:sp>
      <p:sp>
        <p:nvSpPr>
          <p:cNvPr id="3" name="Content Placeholder 2">
            <a:extLst>
              <a:ext uri="{FF2B5EF4-FFF2-40B4-BE49-F238E27FC236}">
                <a16:creationId xmlns:a16="http://schemas.microsoft.com/office/drawing/2014/main" id="{B2FD42C6-1978-3C68-122D-C82A1D1FACB5}"/>
              </a:ext>
            </a:extLst>
          </p:cNvPr>
          <p:cNvSpPr>
            <a:spLocks noGrp="1"/>
          </p:cNvSpPr>
          <p:nvPr>
            <p:ph idx="1"/>
          </p:nvPr>
        </p:nvSpPr>
        <p:spPr>
          <a:xfrm>
            <a:off x="680321" y="2336873"/>
            <a:ext cx="9613861" cy="711127"/>
          </a:xfrm>
        </p:spPr>
        <p:txBody>
          <a:bodyPr>
            <a:noAutofit/>
          </a:bodyPr>
          <a:lstStyle/>
          <a:p>
            <a:r>
              <a:rPr lang="en-US" b="1" i="0" dirty="0">
                <a:solidFill>
                  <a:schemeClr val="bg1"/>
                </a:solidFill>
                <a:effectLst/>
                <a:latin typeface="+mj-lt"/>
                <a:cs typeface="Cavolini" panose="03000502040302020204" pitchFamily="66" charset="0"/>
              </a:rPr>
              <a:t>useMemo</a:t>
            </a:r>
            <a:r>
              <a:rPr lang="en-US" b="1" i="0" dirty="0">
                <a:solidFill>
                  <a:srgbClr val="D1D5DB"/>
                </a:solidFill>
                <a:effectLst/>
                <a:latin typeface="+mj-lt"/>
                <a:cs typeface="Cavolini" panose="03000502040302020204" pitchFamily="66" charset="0"/>
              </a:rPr>
              <a:t> </a:t>
            </a:r>
            <a:r>
              <a:rPr lang="en-US" b="1" i="0" dirty="0">
                <a:effectLst/>
                <a:latin typeface="+mj-lt"/>
                <a:cs typeface="Cavolini" panose="03000502040302020204" pitchFamily="66" charset="0"/>
              </a:rPr>
              <a:t>is a built-in React Hook used to memorize the result of expensive function calls.</a:t>
            </a:r>
            <a:br>
              <a:rPr lang="en-US" dirty="0">
                <a:latin typeface="+mj-lt"/>
              </a:rPr>
            </a:br>
            <a:br>
              <a:rPr lang="en-US" dirty="0">
                <a:latin typeface="+mj-lt"/>
              </a:rPr>
            </a:br>
            <a:r>
              <a:rPr lang="en-US" dirty="0">
                <a:latin typeface="+mj-lt"/>
              </a:rPr>
              <a:t>		</a:t>
            </a:r>
          </a:p>
          <a:p>
            <a:pPr marL="0" indent="0">
              <a:buNone/>
            </a:pPr>
            <a:r>
              <a:rPr lang="en-US" dirty="0">
                <a:latin typeface="+mj-lt"/>
              </a:rPr>
              <a:t>			</a:t>
            </a:r>
            <a:br>
              <a:rPr lang="en-US" dirty="0">
                <a:latin typeface="+mj-lt"/>
              </a:rPr>
            </a:br>
            <a:endParaRPr lang="en-US" dirty="0">
              <a:latin typeface="+mj-lt"/>
            </a:endParaRPr>
          </a:p>
          <a:p>
            <a:pPr marL="0" indent="0">
              <a:buNone/>
            </a:pPr>
            <a:r>
              <a:rPr lang="en-US" dirty="0">
                <a:latin typeface="+mj-lt"/>
              </a:rPr>
              <a:t> </a:t>
            </a:r>
          </a:p>
        </p:txBody>
      </p:sp>
      <p:sp>
        <p:nvSpPr>
          <p:cNvPr id="6" name="Content Placeholder 2">
            <a:extLst>
              <a:ext uri="{FF2B5EF4-FFF2-40B4-BE49-F238E27FC236}">
                <a16:creationId xmlns:a16="http://schemas.microsoft.com/office/drawing/2014/main" id="{E84E25B3-C5FD-2AE2-E56D-F28D2752E9D8}"/>
              </a:ext>
            </a:extLst>
          </p:cNvPr>
          <p:cNvSpPr txBox="1">
            <a:spLocks/>
          </p:cNvSpPr>
          <p:nvPr/>
        </p:nvSpPr>
        <p:spPr>
          <a:xfrm>
            <a:off x="680321" y="3195143"/>
            <a:ext cx="9613861" cy="8325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400" b="1" i="0" dirty="0">
                <a:effectLst/>
                <a:latin typeface="+mj-lt"/>
                <a:cs typeface="Cavolini" panose="03000502040302020204" pitchFamily="66" charset="0"/>
              </a:rPr>
              <a:t>It returns the memorized result when the input dependencies remain the same, preventing unnecessary re-computations.</a:t>
            </a:r>
            <a:endParaRPr lang="en-US" sz="2400" b="1" dirty="0">
              <a:latin typeface="+mj-lt"/>
              <a:cs typeface="Cavolini" panose="03000502040302020204" pitchFamily="66" charset="0"/>
            </a:endParaRPr>
          </a:p>
          <a:p>
            <a:pPr marL="0" indent="0">
              <a:buNone/>
            </a:pPr>
            <a:br>
              <a:rPr lang="en-US" dirty="0">
                <a:latin typeface="+mj-lt"/>
              </a:rPr>
            </a:b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4" name="Content Placeholder 2">
            <a:extLst>
              <a:ext uri="{FF2B5EF4-FFF2-40B4-BE49-F238E27FC236}">
                <a16:creationId xmlns:a16="http://schemas.microsoft.com/office/drawing/2014/main" id="{0D6B5F96-FBDC-425A-C5E8-D8706A6C1BA8}"/>
              </a:ext>
            </a:extLst>
          </p:cNvPr>
          <p:cNvSpPr txBox="1">
            <a:spLocks/>
          </p:cNvSpPr>
          <p:nvPr/>
        </p:nvSpPr>
        <p:spPr>
          <a:xfrm>
            <a:off x="680321" y="4027714"/>
            <a:ext cx="9613861" cy="1288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mj-lt"/>
              </a:rPr>
            </a:br>
            <a:r>
              <a:rPr lang="en-US" b="1" u="sng" dirty="0">
                <a:solidFill>
                  <a:schemeClr val="bg1"/>
                </a:solidFill>
                <a:latin typeface="+mj-lt"/>
              </a:rPr>
              <a:t>Syntax:</a:t>
            </a:r>
            <a:br>
              <a:rPr lang="en-US" dirty="0">
                <a:latin typeface="+mj-lt"/>
              </a:rPr>
            </a:br>
            <a:r>
              <a:rPr lang="en-US" dirty="0">
                <a:latin typeface="+mj-lt"/>
              </a:rPr>
              <a:t>		</a:t>
            </a:r>
          </a:p>
          <a:p>
            <a:pPr marL="0" indent="0">
              <a:buFont typeface="Arial" panose="020B0604020202020204" pitchFamily="34" charset="0"/>
              <a:buNone/>
            </a:pPr>
            <a:r>
              <a:rPr lang="en-US" dirty="0">
                <a:latin typeface="+mj-lt"/>
              </a:rPr>
              <a:t>			</a:t>
            </a:r>
            <a:br>
              <a:rPr lang="en-US" dirty="0">
                <a:latin typeface="+mj-lt"/>
              </a:rPr>
            </a:br>
            <a:endParaRPr lang="en-US" dirty="0">
              <a:latin typeface="+mj-lt"/>
            </a:endParaRPr>
          </a:p>
          <a:p>
            <a:pPr marL="0" indent="0">
              <a:buFont typeface="Arial" panose="020B0604020202020204" pitchFamily="34" charset="0"/>
              <a:buNone/>
            </a:pPr>
            <a:r>
              <a:rPr lang="en-US" dirty="0">
                <a:latin typeface="+mj-lt"/>
              </a:rPr>
              <a:t> </a:t>
            </a:r>
          </a:p>
        </p:txBody>
      </p:sp>
      <p:sp>
        <p:nvSpPr>
          <p:cNvPr id="5" name="Rectangle 4">
            <a:extLst>
              <a:ext uri="{FF2B5EF4-FFF2-40B4-BE49-F238E27FC236}">
                <a16:creationId xmlns:a16="http://schemas.microsoft.com/office/drawing/2014/main" id="{FE678086-5FD9-D8F1-CC3C-B4096D1185BF}"/>
              </a:ext>
            </a:extLst>
          </p:cNvPr>
          <p:cNvSpPr/>
          <p:nvPr/>
        </p:nvSpPr>
        <p:spPr>
          <a:xfrm>
            <a:off x="2785358" y="4865914"/>
            <a:ext cx="5403786" cy="1478344"/>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i="1" dirty="0">
                <a:solidFill>
                  <a:srgbClr val="5AD4E6"/>
                </a:solidFill>
                <a:effectLst/>
                <a:latin typeface="Consolas" panose="020B0609020204030204" pitchFamily="49" charset="0"/>
              </a:rPr>
              <a:t>const</a:t>
            </a:r>
            <a:r>
              <a:rPr lang="en-US" sz="2000" b="0" dirty="0">
                <a:solidFill>
                  <a:srgbClr val="F7F1FF"/>
                </a:solidFill>
                <a:effectLst/>
                <a:latin typeface="Consolas" panose="020B0609020204030204" pitchFamily="49" charset="0"/>
              </a:rPr>
              <a:t> memoizedValue </a:t>
            </a:r>
            <a:r>
              <a:rPr lang="en-US" sz="2000" b="0" dirty="0">
                <a:solidFill>
                  <a:srgbClr val="FC618D"/>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7BD88F"/>
                </a:solidFill>
                <a:effectLst/>
                <a:latin typeface="Consolas" panose="020B0609020204030204" pitchFamily="49" charset="0"/>
              </a:rPr>
              <a:t>useMemo</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FC618D"/>
                </a:solidFill>
                <a:effectLst/>
                <a:latin typeface="Consolas" panose="020B0609020204030204" pitchFamily="49" charset="0"/>
              </a:rPr>
              <a:t>=&gt;</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a:p>
            <a:r>
              <a:rPr lang="en-US" sz="2000" b="0" dirty="0">
                <a:solidFill>
                  <a:srgbClr val="F7F1FF"/>
                </a:solidFill>
                <a:effectLst/>
                <a:latin typeface="Consolas" panose="020B0609020204030204" pitchFamily="49" charset="0"/>
              </a:rPr>
              <a:t>    </a:t>
            </a:r>
            <a:r>
              <a:rPr lang="en-US" sz="2000" b="0" dirty="0">
                <a:solidFill>
                  <a:srgbClr val="FC618D"/>
                </a:solidFill>
                <a:effectLst/>
                <a:latin typeface="Consolas" panose="020B0609020204030204" pitchFamily="49" charset="0"/>
              </a:rPr>
              <a:t>return</a:t>
            </a:r>
            <a:r>
              <a:rPr lang="en-US" sz="2000" b="0" dirty="0">
                <a:solidFill>
                  <a:srgbClr val="F7F1FF"/>
                </a:solidFill>
                <a:effectLst/>
                <a:latin typeface="Consolas" panose="020B0609020204030204" pitchFamily="49" charset="0"/>
              </a:rPr>
              <a:t> result</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a:p>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dependency1</a:t>
            </a:r>
            <a:r>
              <a:rPr lang="en-US" sz="2000" b="0" dirty="0">
                <a:solidFill>
                  <a:srgbClr val="8B888F"/>
                </a:solidFill>
                <a:effectLst/>
                <a:latin typeface="Consolas" panose="020B0609020204030204" pitchFamily="49" charset="0"/>
              </a:rPr>
              <a:t>,</a:t>
            </a:r>
            <a:r>
              <a:rPr lang="en-US" sz="2000" b="0" dirty="0">
                <a:solidFill>
                  <a:srgbClr val="F7F1FF"/>
                </a:solidFill>
                <a:effectLst/>
                <a:latin typeface="Consolas" panose="020B0609020204030204" pitchFamily="49" charset="0"/>
              </a:rPr>
              <a:t> dependency2</a:t>
            </a:r>
            <a:r>
              <a:rPr lang="en-US" sz="2000" b="0" dirty="0">
                <a:solidFill>
                  <a:srgbClr val="8B888F"/>
                </a:solidFill>
                <a:effectLst/>
                <a:latin typeface="Consolas" panose="020B0609020204030204" pitchFamily="49" charset="0"/>
              </a:rPr>
              <a:t>]);</a:t>
            </a:r>
            <a:endParaRPr lang="en-US"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548860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36627-4CD7-6C8D-4492-C4B13A542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7F9C3-3115-C7C5-8846-5F2890FBDDAB}"/>
              </a:ext>
            </a:extLst>
          </p:cNvPr>
          <p:cNvSpPr>
            <a:spLocks noGrp="1"/>
          </p:cNvSpPr>
          <p:nvPr>
            <p:ph type="title"/>
          </p:nvPr>
        </p:nvSpPr>
        <p:spPr/>
        <p:txBody>
          <a:bodyPr/>
          <a:lstStyle/>
          <a:p>
            <a:r>
              <a:rPr lang="en-US" dirty="0"/>
              <a:t>Parameters of useMemo():</a:t>
            </a:r>
          </a:p>
        </p:txBody>
      </p:sp>
      <p:sp>
        <p:nvSpPr>
          <p:cNvPr id="8" name="Content Placeholder 7">
            <a:extLst>
              <a:ext uri="{FF2B5EF4-FFF2-40B4-BE49-F238E27FC236}">
                <a16:creationId xmlns:a16="http://schemas.microsoft.com/office/drawing/2014/main" id="{72667CCD-C764-5A72-D3A2-746378484E65}"/>
              </a:ext>
            </a:extLst>
          </p:cNvPr>
          <p:cNvSpPr>
            <a:spLocks noGrp="1"/>
          </p:cNvSpPr>
          <p:nvPr>
            <p:ph idx="1"/>
          </p:nvPr>
        </p:nvSpPr>
        <p:spPr>
          <a:xfrm>
            <a:off x="800065" y="2167999"/>
            <a:ext cx="9613861" cy="1261001"/>
          </a:xfrm>
        </p:spPr>
        <p:txBody>
          <a:bodyPr/>
          <a:lstStyle/>
          <a:p>
            <a:r>
              <a:rPr lang="en-US" b="1" i="0" dirty="0">
                <a:solidFill>
                  <a:schemeClr val="bg1"/>
                </a:solidFill>
                <a:effectLst/>
                <a:latin typeface="+mj-lt"/>
              </a:rPr>
              <a:t>Memorized function</a:t>
            </a:r>
            <a:r>
              <a:rPr lang="en-US" b="0" i="0" dirty="0">
                <a:solidFill>
                  <a:schemeClr val="bg1"/>
                </a:solidFill>
                <a:effectLst/>
                <a:latin typeface="+mj-lt"/>
              </a:rPr>
              <a:t>: </a:t>
            </a:r>
            <a:r>
              <a:rPr lang="en-US" b="0" i="0" dirty="0">
                <a:effectLst/>
                <a:latin typeface="+mj-lt"/>
              </a:rPr>
              <a:t>This is the function that computes the memorized value. The function should return the value that you want to memorize.</a:t>
            </a:r>
          </a:p>
          <a:p>
            <a:endParaRPr lang="en-US" dirty="0">
              <a:latin typeface="+mj-lt"/>
            </a:endParaRPr>
          </a:p>
        </p:txBody>
      </p:sp>
    </p:spTree>
    <p:extLst>
      <p:ext uri="{BB962C8B-B14F-4D97-AF65-F5344CB8AC3E}">
        <p14:creationId xmlns:p14="http://schemas.microsoft.com/office/powerpoint/2010/main" val="237354551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4739A-1143-F5FA-577D-60D6040D4C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23B11-44AD-7919-A3C7-B818CCE8EA52}"/>
              </a:ext>
            </a:extLst>
          </p:cNvPr>
          <p:cNvSpPr>
            <a:spLocks noGrp="1"/>
          </p:cNvSpPr>
          <p:nvPr>
            <p:ph type="title"/>
          </p:nvPr>
        </p:nvSpPr>
        <p:spPr/>
        <p:txBody>
          <a:bodyPr/>
          <a:lstStyle/>
          <a:p>
            <a:r>
              <a:rPr lang="en-US" dirty="0"/>
              <a:t>Parameters of useMemo():</a:t>
            </a:r>
          </a:p>
        </p:txBody>
      </p:sp>
      <p:sp>
        <p:nvSpPr>
          <p:cNvPr id="8" name="Content Placeholder 7">
            <a:extLst>
              <a:ext uri="{FF2B5EF4-FFF2-40B4-BE49-F238E27FC236}">
                <a16:creationId xmlns:a16="http://schemas.microsoft.com/office/drawing/2014/main" id="{972A7DEF-8BF4-B982-A954-19A427C47B3D}"/>
              </a:ext>
            </a:extLst>
          </p:cNvPr>
          <p:cNvSpPr>
            <a:spLocks noGrp="1"/>
          </p:cNvSpPr>
          <p:nvPr>
            <p:ph idx="1"/>
          </p:nvPr>
        </p:nvSpPr>
        <p:spPr>
          <a:xfrm>
            <a:off x="800065" y="2167999"/>
            <a:ext cx="9613861" cy="1261001"/>
          </a:xfrm>
        </p:spPr>
        <p:txBody>
          <a:bodyPr/>
          <a:lstStyle/>
          <a:p>
            <a:r>
              <a:rPr lang="en-US" b="1" i="0" dirty="0">
                <a:solidFill>
                  <a:schemeClr val="bg1"/>
                </a:solidFill>
                <a:effectLst/>
                <a:latin typeface="+mj-lt"/>
              </a:rPr>
              <a:t>Memorized function</a:t>
            </a:r>
            <a:r>
              <a:rPr lang="en-US" b="0" i="0" dirty="0">
                <a:solidFill>
                  <a:schemeClr val="bg1"/>
                </a:solidFill>
                <a:effectLst/>
                <a:latin typeface="+mj-lt"/>
              </a:rPr>
              <a:t>: </a:t>
            </a:r>
            <a:r>
              <a:rPr lang="en-US" b="0" i="0" dirty="0">
                <a:effectLst/>
                <a:latin typeface="+mj-lt"/>
              </a:rPr>
              <a:t>This is the function that computes the memorized value. The function should return the value that you want to memorize.</a:t>
            </a:r>
          </a:p>
          <a:p>
            <a:endParaRPr lang="en-US" dirty="0">
              <a:latin typeface="+mj-lt"/>
            </a:endParaRPr>
          </a:p>
        </p:txBody>
      </p:sp>
      <p:sp>
        <p:nvSpPr>
          <p:cNvPr id="3" name="Content Placeholder 7">
            <a:extLst>
              <a:ext uri="{FF2B5EF4-FFF2-40B4-BE49-F238E27FC236}">
                <a16:creationId xmlns:a16="http://schemas.microsoft.com/office/drawing/2014/main" id="{6023BD98-22B0-E661-A659-9914F6DD6EE2}"/>
              </a:ext>
            </a:extLst>
          </p:cNvPr>
          <p:cNvSpPr txBox="1">
            <a:spLocks/>
          </p:cNvSpPr>
          <p:nvPr/>
        </p:nvSpPr>
        <p:spPr>
          <a:xfrm>
            <a:off x="800065" y="3429000"/>
            <a:ext cx="9613861" cy="1261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l">
              <a:spcAft>
                <a:spcPts val="750"/>
              </a:spcAft>
              <a:buFont typeface="Arial" panose="020B0604020202020204" pitchFamily="34" charset="0"/>
              <a:buChar char="•"/>
            </a:pPr>
            <a:r>
              <a:rPr lang="en-US" b="1" i="0" dirty="0">
                <a:solidFill>
                  <a:schemeClr val="bg1"/>
                </a:solidFill>
                <a:effectLst/>
                <a:latin typeface="+mj-lt"/>
              </a:rPr>
              <a:t>Dependencies array</a:t>
            </a:r>
            <a:r>
              <a:rPr lang="en-US" b="0" i="0" dirty="0">
                <a:solidFill>
                  <a:schemeClr val="bg1"/>
                </a:solidFill>
                <a:effectLst/>
                <a:latin typeface="+mj-lt"/>
              </a:rPr>
              <a:t>: </a:t>
            </a:r>
            <a:r>
              <a:rPr lang="en-US" b="0" i="0" dirty="0">
                <a:effectLst/>
                <a:latin typeface="+mj-lt"/>
              </a:rPr>
              <a:t>This is an optional array of dependencies the memorized function depends on. If any of the dependencies change, the memorized function will be re-run. If this array is not provided, the memorized function will be re-run on every render.</a:t>
            </a:r>
          </a:p>
        </p:txBody>
      </p:sp>
    </p:spTree>
    <p:extLst>
      <p:ext uri="{BB962C8B-B14F-4D97-AF65-F5344CB8AC3E}">
        <p14:creationId xmlns:p14="http://schemas.microsoft.com/office/powerpoint/2010/main" val="2952185698"/>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47BA5-52A4-A9B3-A2D6-24097B952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7C1D3-E233-5008-773D-9AE771382BE6}"/>
              </a:ext>
            </a:extLst>
          </p:cNvPr>
          <p:cNvSpPr>
            <a:spLocks noGrp="1"/>
          </p:cNvSpPr>
          <p:nvPr>
            <p:ph type="title"/>
          </p:nvPr>
        </p:nvSpPr>
        <p:spPr/>
        <p:txBody>
          <a:bodyPr/>
          <a:lstStyle/>
          <a:p>
            <a:r>
              <a:rPr lang="en-US" dirty="0"/>
              <a:t>Parameters of useMemo():</a:t>
            </a:r>
          </a:p>
        </p:txBody>
      </p:sp>
      <p:sp>
        <p:nvSpPr>
          <p:cNvPr id="8" name="Content Placeholder 7">
            <a:extLst>
              <a:ext uri="{FF2B5EF4-FFF2-40B4-BE49-F238E27FC236}">
                <a16:creationId xmlns:a16="http://schemas.microsoft.com/office/drawing/2014/main" id="{8340D67E-4CF1-01B4-4E11-48D6D31CC5FE}"/>
              </a:ext>
            </a:extLst>
          </p:cNvPr>
          <p:cNvSpPr>
            <a:spLocks noGrp="1"/>
          </p:cNvSpPr>
          <p:nvPr>
            <p:ph idx="1"/>
          </p:nvPr>
        </p:nvSpPr>
        <p:spPr>
          <a:xfrm>
            <a:off x="800065" y="2167999"/>
            <a:ext cx="9613861" cy="1261001"/>
          </a:xfrm>
        </p:spPr>
        <p:txBody>
          <a:bodyPr/>
          <a:lstStyle/>
          <a:p>
            <a:r>
              <a:rPr lang="en-US" b="1" i="0" dirty="0">
                <a:solidFill>
                  <a:schemeClr val="bg1"/>
                </a:solidFill>
                <a:effectLst/>
                <a:latin typeface="+mj-lt"/>
              </a:rPr>
              <a:t>Memorized function</a:t>
            </a:r>
            <a:r>
              <a:rPr lang="en-US" b="0" i="0" dirty="0">
                <a:solidFill>
                  <a:schemeClr val="bg1"/>
                </a:solidFill>
                <a:effectLst/>
                <a:latin typeface="+mj-lt"/>
              </a:rPr>
              <a:t>: </a:t>
            </a:r>
            <a:r>
              <a:rPr lang="en-US" b="0" i="0" dirty="0">
                <a:effectLst/>
                <a:latin typeface="+mj-lt"/>
              </a:rPr>
              <a:t>This is the function that computes the memorized value. The function should return the value that you want to memorize.</a:t>
            </a:r>
          </a:p>
          <a:p>
            <a:endParaRPr lang="en-US" dirty="0">
              <a:latin typeface="+mj-lt"/>
            </a:endParaRPr>
          </a:p>
        </p:txBody>
      </p:sp>
      <p:sp>
        <p:nvSpPr>
          <p:cNvPr id="3" name="Content Placeholder 7">
            <a:extLst>
              <a:ext uri="{FF2B5EF4-FFF2-40B4-BE49-F238E27FC236}">
                <a16:creationId xmlns:a16="http://schemas.microsoft.com/office/drawing/2014/main" id="{E2E9C79D-0E7A-06A9-3C4B-E3C1C1504EAC}"/>
              </a:ext>
            </a:extLst>
          </p:cNvPr>
          <p:cNvSpPr txBox="1">
            <a:spLocks/>
          </p:cNvSpPr>
          <p:nvPr/>
        </p:nvSpPr>
        <p:spPr>
          <a:xfrm>
            <a:off x="800065" y="3429000"/>
            <a:ext cx="9613861" cy="1261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l">
              <a:spcAft>
                <a:spcPts val="750"/>
              </a:spcAft>
              <a:buFont typeface="Arial" panose="020B0604020202020204" pitchFamily="34" charset="0"/>
              <a:buChar char="•"/>
            </a:pPr>
            <a:r>
              <a:rPr lang="en-US" b="1" i="0" dirty="0">
                <a:solidFill>
                  <a:schemeClr val="bg1"/>
                </a:solidFill>
                <a:effectLst/>
                <a:latin typeface="+mj-lt"/>
              </a:rPr>
              <a:t>Dependencies array</a:t>
            </a:r>
            <a:r>
              <a:rPr lang="en-US" b="0" i="0" dirty="0">
                <a:solidFill>
                  <a:schemeClr val="bg1"/>
                </a:solidFill>
                <a:effectLst/>
                <a:latin typeface="+mj-lt"/>
              </a:rPr>
              <a:t>: </a:t>
            </a:r>
            <a:r>
              <a:rPr lang="en-US" b="0" i="0" dirty="0">
                <a:effectLst/>
                <a:latin typeface="+mj-lt"/>
              </a:rPr>
              <a:t>This is an optional array of dependencies the memorized function depends on. If any of the dependencies change, the memorized function will be re-run. If this array is not provided, the memorized function will be re-run on every render.</a:t>
            </a:r>
          </a:p>
        </p:txBody>
      </p:sp>
      <p:sp>
        <p:nvSpPr>
          <p:cNvPr id="4" name="Content Placeholder 7">
            <a:extLst>
              <a:ext uri="{FF2B5EF4-FFF2-40B4-BE49-F238E27FC236}">
                <a16:creationId xmlns:a16="http://schemas.microsoft.com/office/drawing/2014/main" id="{191930F9-F7E5-7650-0B07-271165025C51}"/>
              </a:ext>
            </a:extLst>
          </p:cNvPr>
          <p:cNvSpPr txBox="1">
            <a:spLocks/>
          </p:cNvSpPr>
          <p:nvPr/>
        </p:nvSpPr>
        <p:spPr>
          <a:xfrm>
            <a:off x="800065" y="5023835"/>
            <a:ext cx="9613861" cy="108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l">
              <a:spcAft>
                <a:spcPts val="750"/>
              </a:spcAft>
              <a:buFont typeface="Arial" panose="020B0604020202020204" pitchFamily="34" charset="0"/>
              <a:buChar char="•"/>
            </a:pPr>
            <a:r>
              <a:rPr lang="en-US" b="1" i="0" dirty="0">
                <a:solidFill>
                  <a:schemeClr val="bg1"/>
                </a:solidFill>
                <a:effectLst/>
                <a:latin typeface="+mj-lt"/>
              </a:rPr>
              <a:t>Return value: </a:t>
            </a:r>
            <a:r>
              <a:rPr lang="en-US" b="0" i="0" dirty="0">
                <a:effectLst/>
                <a:latin typeface="+mj-lt"/>
              </a:rPr>
              <a:t>The useMemo() hook returns the memorized value which can be used in your component. </a:t>
            </a:r>
          </a:p>
        </p:txBody>
      </p:sp>
    </p:spTree>
    <p:extLst>
      <p:ext uri="{BB962C8B-B14F-4D97-AF65-F5344CB8AC3E}">
        <p14:creationId xmlns:p14="http://schemas.microsoft.com/office/powerpoint/2010/main" val="47746066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8AB2B-E2CD-3783-C7F4-5513B30C3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29EEA-E205-77FB-EA3A-1E36F40729AD}"/>
              </a:ext>
            </a:extLst>
          </p:cNvPr>
          <p:cNvSpPr>
            <a:spLocks noGrp="1"/>
          </p:cNvSpPr>
          <p:nvPr>
            <p:ph type="title"/>
          </p:nvPr>
        </p:nvSpPr>
        <p:spPr/>
        <p:txBody>
          <a:bodyPr/>
          <a:lstStyle/>
          <a:p>
            <a:r>
              <a:rPr lang="en-US" dirty="0"/>
              <a:t>Benefits of useMemo():</a:t>
            </a:r>
          </a:p>
        </p:txBody>
      </p:sp>
      <p:sp>
        <p:nvSpPr>
          <p:cNvPr id="8" name="Content Placeholder 7">
            <a:extLst>
              <a:ext uri="{FF2B5EF4-FFF2-40B4-BE49-F238E27FC236}">
                <a16:creationId xmlns:a16="http://schemas.microsoft.com/office/drawing/2014/main" id="{C899C788-83D6-E20D-AAC5-73E4B0129FF3}"/>
              </a:ext>
            </a:extLst>
          </p:cNvPr>
          <p:cNvSpPr>
            <a:spLocks noGrp="1"/>
          </p:cNvSpPr>
          <p:nvPr>
            <p:ph idx="1"/>
          </p:nvPr>
        </p:nvSpPr>
        <p:spPr>
          <a:xfrm>
            <a:off x="843608" y="2668743"/>
            <a:ext cx="9613861" cy="760258"/>
          </a:xfrm>
        </p:spPr>
        <p:txBody>
          <a:bodyPr>
            <a:normAutofit/>
          </a:bodyPr>
          <a:lstStyle/>
          <a:p>
            <a:r>
              <a:rPr lang="en-US" sz="3400" b="1" i="0" dirty="0">
                <a:solidFill>
                  <a:schemeClr val="bg1"/>
                </a:solidFill>
                <a:effectLst/>
                <a:latin typeface="+mj-lt"/>
              </a:rPr>
              <a:t>Improved performance.</a:t>
            </a:r>
            <a:endParaRPr lang="en-US" sz="3400" dirty="0">
              <a:solidFill>
                <a:schemeClr val="bg1"/>
              </a:solidFill>
              <a:latin typeface="+mj-lt"/>
            </a:endParaRPr>
          </a:p>
        </p:txBody>
      </p:sp>
    </p:spTree>
    <p:extLst>
      <p:ext uri="{BB962C8B-B14F-4D97-AF65-F5344CB8AC3E}">
        <p14:creationId xmlns:p14="http://schemas.microsoft.com/office/powerpoint/2010/main" val="318966570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04996-5113-4A0E-9789-F76556B3A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AD87D-F62D-B9B8-84FD-54194EE604FF}"/>
              </a:ext>
            </a:extLst>
          </p:cNvPr>
          <p:cNvSpPr>
            <a:spLocks noGrp="1"/>
          </p:cNvSpPr>
          <p:nvPr>
            <p:ph type="title"/>
          </p:nvPr>
        </p:nvSpPr>
        <p:spPr/>
        <p:txBody>
          <a:bodyPr/>
          <a:lstStyle/>
          <a:p>
            <a:r>
              <a:rPr lang="en-US" dirty="0"/>
              <a:t>Benefits of useMemo():</a:t>
            </a:r>
          </a:p>
        </p:txBody>
      </p:sp>
      <p:sp>
        <p:nvSpPr>
          <p:cNvPr id="8" name="Content Placeholder 7">
            <a:extLst>
              <a:ext uri="{FF2B5EF4-FFF2-40B4-BE49-F238E27FC236}">
                <a16:creationId xmlns:a16="http://schemas.microsoft.com/office/drawing/2014/main" id="{5079A56D-3E0C-2710-8098-1E5C93ACE4B8}"/>
              </a:ext>
            </a:extLst>
          </p:cNvPr>
          <p:cNvSpPr>
            <a:spLocks noGrp="1"/>
          </p:cNvSpPr>
          <p:nvPr>
            <p:ph idx="1"/>
          </p:nvPr>
        </p:nvSpPr>
        <p:spPr>
          <a:xfrm>
            <a:off x="843608" y="2668743"/>
            <a:ext cx="9613861" cy="760258"/>
          </a:xfrm>
        </p:spPr>
        <p:txBody>
          <a:bodyPr>
            <a:normAutofit/>
          </a:bodyPr>
          <a:lstStyle/>
          <a:p>
            <a:r>
              <a:rPr lang="en-US" sz="3400" b="1" i="0" dirty="0">
                <a:solidFill>
                  <a:schemeClr val="bg1"/>
                </a:solidFill>
                <a:effectLst/>
                <a:latin typeface="+mj-lt"/>
              </a:rPr>
              <a:t>Improved performance.</a:t>
            </a:r>
            <a:endParaRPr lang="en-US" sz="3400" dirty="0">
              <a:solidFill>
                <a:schemeClr val="bg1"/>
              </a:solidFill>
              <a:latin typeface="+mj-lt"/>
            </a:endParaRPr>
          </a:p>
        </p:txBody>
      </p:sp>
      <p:sp>
        <p:nvSpPr>
          <p:cNvPr id="3" name="Content Placeholder 7">
            <a:extLst>
              <a:ext uri="{FF2B5EF4-FFF2-40B4-BE49-F238E27FC236}">
                <a16:creationId xmlns:a16="http://schemas.microsoft.com/office/drawing/2014/main" id="{96C24997-E4AB-69FC-0F8B-93FD7445D378}"/>
              </a:ext>
            </a:extLst>
          </p:cNvPr>
          <p:cNvSpPr txBox="1">
            <a:spLocks/>
          </p:cNvSpPr>
          <p:nvPr/>
        </p:nvSpPr>
        <p:spPr>
          <a:xfrm>
            <a:off x="843608" y="3626685"/>
            <a:ext cx="9613861" cy="1152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400" b="1" i="0" dirty="0">
                <a:solidFill>
                  <a:schemeClr val="bg1"/>
                </a:solidFill>
                <a:effectLst/>
                <a:latin typeface="+mj-lt"/>
              </a:rPr>
              <a:t>Reduces unnecessary re-executions of heavy function.</a:t>
            </a:r>
            <a:endParaRPr lang="en-US" sz="3400" dirty="0">
              <a:solidFill>
                <a:schemeClr val="bg1"/>
              </a:solidFill>
              <a:latin typeface="+mj-lt"/>
            </a:endParaRPr>
          </a:p>
        </p:txBody>
      </p:sp>
    </p:spTree>
    <p:extLst>
      <p:ext uri="{BB962C8B-B14F-4D97-AF65-F5344CB8AC3E}">
        <p14:creationId xmlns:p14="http://schemas.microsoft.com/office/powerpoint/2010/main" val="222506151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2044</TotalTime>
  <Words>1241</Words>
  <Application>Microsoft Office PowerPoint</Application>
  <PresentationFormat>Widescreen</PresentationFormat>
  <Paragraphs>146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Cavolini</vt:lpstr>
      <vt:lpstr>Consolas</vt:lpstr>
      <vt:lpstr>Trebuchet MS</vt:lpstr>
      <vt:lpstr>Berlin</vt:lpstr>
      <vt:lpstr>Hooks</vt:lpstr>
      <vt:lpstr>UseMemo:</vt:lpstr>
      <vt:lpstr>UseMemo:</vt:lpstr>
      <vt:lpstr>UseMemo:</vt:lpstr>
      <vt:lpstr>Parameters of useMemo():</vt:lpstr>
      <vt:lpstr>Parameters of useMemo():</vt:lpstr>
      <vt:lpstr>Parameters of useMemo():</vt:lpstr>
      <vt:lpstr>Benefits of useMemo():</vt:lpstr>
      <vt:lpstr>Benefits of useMemo():</vt:lpstr>
      <vt:lpstr>Benefits of useMemo():</vt:lpstr>
      <vt:lpstr>Let's Code…</vt:lpstr>
      <vt:lpstr>React.memo():</vt:lpstr>
      <vt:lpstr>React.memo():</vt:lpstr>
      <vt:lpstr>UseCallback:</vt:lpstr>
      <vt:lpstr>UseCallback:</vt:lpstr>
      <vt:lpstr>UseCallback:</vt:lpstr>
      <vt:lpstr>Parameters of UseCallback():</vt:lpstr>
      <vt:lpstr>Parameters of UseCallback():</vt:lpstr>
      <vt:lpstr>Parameters of UseCallback():</vt:lpstr>
      <vt:lpstr>Benefits of useCallback():</vt:lpstr>
      <vt:lpstr>Benefits of useCallback():</vt:lpstr>
      <vt:lpstr>Let's Code…</vt:lpstr>
      <vt:lpstr>useTransition:</vt:lpstr>
      <vt:lpstr>useTransition:</vt:lpstr>
      <vt:lpstr>useTransition:</vt:lpstr>
      <vt:lpstr>useTransition:</vt:lpstr>
      <vt:lpstr>useTransition:</vt:lpstr>
      <vt:lpstr>Let's Code…</vt:lpstr>
      <vt:lpstr>useDeferredValue:</vt:lpstr>
      <vt:lpstr>useDeferredValue:</vt:lpstr>
      <vt:lpstr>useDeferredValue:</vt:lpstr>
      <vt:lpstr>useDeferredValue:</vt:lpstr>
      <vt:lpstr>Let's Code…</vt:lpstr>
      <vt:lpstr>Custom Hooks:</vt:lpstr>
      <vt:lpstr>Custom Hooks:</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Jayarama Shetty, Deekshith</dc:creator>
  <cp:lastModifiedBy>Jayarama Shetty, Deekshith</cp:lastModifiedBy>
  <cp:revision>12</cp:revision>
  <dcterms:created xsi:type="dcterms:W3CDTF">2024-12-02T16:57:02Z</dcterms:created>
  <dcterms:modified xsi:type="dcterms:W3CDTF">2024-12-09T17:07:12Z</dcterms:modified>
</cp:coreProperties>
</file>