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9"/>
  </p:notesMasterIdLst>
  <p:sldIdLst>
    <p:sldId id="260" r:id="rId5"/>
    <p:sldId id="266" r:id="rId6"/>
    <p:sldId id="272" r:id="rId7"/>
    <p:sldId id="309" r:id="rId8"/>
    <p:sldId id="307" r:id="rId9"/>
    <p:sldId id="305" r:id="rId10"/>
    <p:sldId id="310" r:id="rId11"/>
    <p:sldId id="270" r:id="rId12"/>
    <p:sldId id="311" r:id="rId13"/>
    <p:sldId id="312" r:id="rId14"/>
    <p:sldId id="313" r:id="rId15"/>
    <p:sldId id="314" r:id="rId16"/>
    <p:sldId id="268" r:id="rId17"/>
    <p:sldId id="275" r:id="rId18"/>
    <p:sldId id="274" r:id="rId19"/>
    <p:sldId id="276" r:id="rId20"/>
    <p:sldId id="281" r:id="rId21"/>
    <p:sldId id="277" r:id="rId22"/>
    <p:sldId id="278" r:id="rId23"/>
    <p:sldId id="284" r:id="rId24"/>
    <p:sldId id="279" r:id="rId25"/>
    <p:sldId id="283" r:id="rId26"/>
    <p:sldId id="287" r:id="rId27"/>
    <p:sldId id="282" r:id="rId28"/>
    <p:sldId id="269"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71" r:id="rId48"/>
    <p:sldId id="315" r:id="rId49"/>
    <p:sldId id="316" r:id="rId50"/>
    <p:sldId id="317" r:id="rId51"/>
    <p:sldId id="318" r:id="rId52"/>
    <p:sldId id="319" r:id="rId53"/>
    <p:sldId id="320" r:id="rId54"/>
    <p:sldId id="321" r:id="rId55"/>
    <p:sldId id="322" r:id="rId56"/>
    <p:sldId id="323"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1B7D-EDC2-476B-9A65-813BC520C74F}">
          <p14:sldIdLst>
            <p14:sldId id="260"/>
            <p14:sldId id="266"/>
            <p14:sldId id="272"/>
            <p14:sldId id="309"/>
            <p14:sldId id="307"/>
            <p14:sldId id="305"/>
            <p14:sldId id="310"/>
            <p14:sldId id="270"/>
            <p14:sldId id="311"/>
            <p14:sldId id="312"/>
            <p14:sldId id="313"/>
            <p14:sldId id="314"/>
            <p14:sldId id="268"/>
            <p14:sldId id="275"/>
            <p14:sldId id="274"/>
            <p14:sldId id="276"/>
            <p14:sldId id="281"/>
            <p14:sldId id="277"/>
            <p14:sldId id="278"/>
            <p14:sldId id="284"/>
            <p14:sldId id="279"/>
            <p14:sldId id="283"/>
            <p14:sldId id="287"/>
            <p14:sldId id="282"/>
            <p14:sldId id="269"/>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271"/>
            <p14:sldId id="315"/>
            <p14:sldId id="316"/>
            <p14:sldId id="317"/>
            <p14:sldId id="318"/>
            <p14:sldId id="319"/>
            <p14:sldId id="320"/>
            <p14:sldId id="321"/>
            <p14:sldId id="322"/>
            <p14:sldId id="323"/>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FF8B39"/>
    <a:srgbClr val="FEDE5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51D95-8F3A-4905-949C-6A498A67DCDF}" v="439" dt="2023-07-31T10:29:52.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00"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08-Nov-23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8 November, 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D5676-B180-4927-B9A1-D182412B6735}"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E09B9-0289-4444-84AE-D56F1C1C1FD1}"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ACBE-9878-4DA7-B0C3-3DFC480AFA6E}"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92E8-F4EE-41AB-8EDC-A7B53F3DEDCB}"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DF79-2213-4003-87FF-DAAB1896EAEC}"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5B0A6-5A8D-4B52-8552-D28650188AD5}"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AB8B-016E-40BF-A1BC-ED5BC73A1DF7}"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4580-AE43-4325-B87A-4EA1A4F6CC9F}"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4635B-DAC2-48C9-B293-D7838FD922A3}"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74DF3-ADA0-4FA0-9215-C414A5B1816C}" type="datetime4">
              <a:rPr lang="en-US" smtClean="0"/>
              <a:t>8 November,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87AAA-3E5E-4FA2-B743-3863AE454536}"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7BA7B-6841-4E5F-8D29-BF9F6F27376B}" type="datetime4">
              <a:rPr lang="en-US" smtClean="0"/>
              <a:t>8 November, 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6505F-52B4-4B4E-B6D7-B30F4E47F40A}" type="datetime4">
              <a:rPr lang="en-US" smtClean="0"/>
              <a:t>8 November, 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0EB6-67A3-4F48-8A9B-C3AFBD7E6B8A}" type="datetime4">
              <a:rPr lang="en-US" smtClean="0"/>
              <a:t>8 November,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1A8E0-3139-4197-94AE-1A77A58DB9BF}"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6D779-B675-49F8-9507-9E6D0F5BB66D}" type="datetime4">
              <a:rPr lang="en-US" smtClean="0"/>
              <a:t>8 November,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05C30-119B-47BD-9DCB-D8B23571C651}" type="datetime4">
              <a:rPr lang="en-US" smtClean="0"/>
              <a:t>8 November, 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64157" y="2094406"/>
            <a:ext cx="11463687" cy="2669189"/>
          </a:xfrm>
        </p:spPr>
        <p:txBody>
          <a:bodyPr>
            <a:noAutofit/>
          </a:bodyPr>
          <a:lstStyle/>
          <a:p>
            <a:pPr algn="ctr"/>
            <a:r>
              <a:rPr lang="en-US" sz="7200" dirty="0">
                <a:latin typeface="Mystical Woods Smooth Script" panose="02000500000000000000" pitchFamily="2" charset="0"/>
              </a:rPr>
              <a:t>Building Blocks of React JS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Updating the Rendered Element</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38666" y="2404214"/>
            <a:ext cx="11314668"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React elements are </a:t>
            </a:r>
            <a:r>
              <a:rPr lang="en-US" altLang="en-US" sz="2100" b="1" dirty="0">
                <a:latin typeface="Cavolini" panose="03000502040302020204" pitchFamily="66" charset="0"/>
                <a:cs typeface="Cavolini" panose="03000502040302020204" pitchFamily="66" charset="0"/>
              </a:rPr>
              <a:t>immutable</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Once you create an element, you can’t change its children or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An element is like a single frame in a movie: it represents the UI at a certain point in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With our knowledge so far, the only way to update the UI is to create a new element, and pass it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05040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415498"/>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Consider this ticking clock example:</a:t>
            </a:r>
          </a:p>
        </p:txBody>
      </p:sp>
      <p:sp>
        <p:nvSpPr>
          <p:cNvPr id="8" name="TextBox 7">
            <a:extLst>
              <a:ext uri="{FF2B5EF4-FFF2-40B4-BE49-F238E27FC236}">
                <a16:creationId xmlns:a16="http://schemas.microsoft.com/office/drawing/2014/main" id="{25174B4A-1FA2-B7EA-253F-AD35CF305DF4}"/>
              </a:ext>
            </a:extLst>
          </p:cNvPr>
          <p:cNvSpPr txBox="1"/>
          <p:nvPr/>
        </p:nvSpPr>
        <p:spPr>
          <a:xfrm>
            <a:off x="390747" y="1873298"/>
            <a:ext cx="10550155" cy="341632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ReactDOM</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createRoot</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document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getElementById</a:t>
            </a:r>
            <a:r>
              <a:rPr lang="en-US" b="1" dirty="0">
                <a:solidFill>
                  <a:srgbClr val="BBBBBB"/>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It Is </a:t>
            </a:r>
            <a:r>
              <a:rPr lang="en-US" b="1" dirty="0">
                <a:solidFill>
                  <a:srgbClr val="FEDE5D"/>
                </a:solidFill>
                <a:effectLst/>
                <a:latin typeface="Cascadia Code" panose="020B0609020000020004" pitchFamily="49" charset="0"/>
              </a:rPr>
              <a:t>{new</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Date</a:t>
            </a:r>
            <a:r>
              <a:rPr lang="en-US" b="1" dirty="0">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toLocaleTimeString</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root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err="1">
                <a:solidFill>
                  <a:srgbClr val="36F9F6"/>
                </a:solidFill>
                <a:effectLst/>
                <a:latin typeface="Cascadia Code" panose="020B0609020000020004" pitchFamily="49" charset="0"/>
              </a:rPr>
              <a:t>setInterval</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1000</a:t>
            </a:r>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C4980DD9-4D97-8249-BA41-370BBA2ECA7E}"/>
              </a:ext>
            </a:extLst>
          </p:cNvPr>
          <p:cNvSpPr txBox="1"/>
          <p:nvPr/>
        </p:nvSpPr>
        <p:spPr>
          <a:xfrm>
            <a:off x="333189" y="5763975"/>
            <a:ext cx="10765021" cy="4154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It calls </a:t>
            </a:r>
            <a:r>
              <a:rPr lang="en-US" altLang="en-US" sz="2100" b="1" dirty="0" err="1">
                <a:latin typeface="Cavolini" panose="03000502040302020204" pitchFamily="66" charset="0"/>
                <a:cs typeface="Cavolini" panose="03000502040302020204" pitchFamily="66" charset="0"/>
              </a:rPr>
              <a:t>root.render</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every second from a </a:t>
            </a:r>
            <a:r>
              <a:rPr lang="en-US" altLang="en-US" sz="2100" b="1" dirty="0" err="1">
                <a:latin typeface="Cavolini" panose="03000502040302020204" pitchFamily="66" charset="0"/>
                <a:cs typeface="Cavolini" panose="03000502040302020204" pitchFamily="66" charset="0"/>
              </a:rPr>
              <a:t>setInterval</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callback. </a:t>
            </a:r>
          </a:p>
        </p:txBody>
      </p:sp>
    </p:spTree>
    <p:extLst>
      <p:ext uri="{BB962C8B-B14F-4D97-AF65-F5344CB8AC3E}">
        <p14:creationId xmlns:p14="http://schemas.microsoft.com/office/powerpoint/2010/main" val="391640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React Only Updates What’s Necessary</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73345" y="2169834"/>
            <a:ext cx="8553697" cy="4616648"/>
          </a:xfrm>
          <a:prstGeom prst="rect">
            <a:avLst/>
          </a:prstGeom>
          <a:noFill/>
        </p:spPr>
        <p:txBody>
          <a:bodyPr wrap="square">
            <a:spAutoFit/>
          </a:bodyPr>
          <a:lstStyle/>
          <a:p>
            <a:pPr algn="l"/>
            <a:r>
              <a:rPr lang="en-US" sz="2100" b="1" dirty="0">
                <a:effectLst/>
                <a:latin typeface="Cavolini" panose="03000502040302020204" pitchFamily="66" charset="0"/>
                <a:cs typeface="Cavolini" panose="03000502040302020204" pitchFamily="66" charset="0"/>
              </a:rPr>
              <a:t>React DOM compares the element and its children to the previous one, and only applies the DOM updates necessary to bring the DOM to the desired state.</a:t>
            </a:r>
          </a:p>
          <a:p>
            <a:pPr algn="l"/>
            <a:endParaRPr lang="en-US" sz="2100" b="1" dirty="0">
              <a:effectLst/>
              <a:latin typeface="Cavolini" panose="03000502040302020204" pitchFamily="66" charset="0"/>
              <a:cs typeface="Cavolini" panose="03000502040302020204" pitchFamily="66" charset="0"/>
            </a:endParaRPr>
          </a:p>
          <a:p>
            <a:pPr algn="l"/>
            <a:r>
              <a:rPr lang="en-US" sz="2100" b="1" dirty="0">
                <a:effectLst/>
                <a:latin typeface="Cavolini" panose="03000502040302020204" pitchFamily="66" charset="0"/>
                <a:cs typeface="Cavolini" panose="03000502040302020204" pitchFamily="66" charset="0"/>
              </a:rPr>
              <a:t>You can verify by inspecting the </a:t>
            </a:r>
            <a:r>
              <a:rPr lang="en-US" sz="2100" b="1" dirty="0">
                <a:latin typeface="Cavolini" panose="03000502040302020204" pitchFamily="66" charset="0"/>
                <a:cs typeface="Cavolini" panose="03000502040302020204" pitchFamily="66" charset="0"/>
              </a:rPr>
              <a:t>last example </a:t>
            </a:r>
            <a:r>
              <a:rPr lang="en-US" sz="2100" b="1" dirty="0">
                <a:effectLst/>
                <a:latin typeface="Cavolini" panose="03000502040302020204" pitchFamily="66" charset="0"/>
                <a:cs typeface="Cavolini" panose="03000502040302020204" pitchFamily="66" charset="0"/>
              </a:rPr>
              <a:t>with the browser tools:</a:t>
            </a:r>
          </a:p>
          <a:p>
            <a:pPr algn="l"/>
            <a:endParaRPr lang="en-US" sz="2100" b="1" dirty="0">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Even though we create an element describing the whole UI tree on every tick, only the text node whose contents have changed gets updated by React DOM.</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In our experience, thinking about how the UI should look at any given moment, rather than how to change it over time, eliminates a whole class of bugs.</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pic>
        <p:nvPicPr>
          <p:cNvPr id="17410" name="Picture 2" descr="DOM inspector showing granular updates">
            <a:extLst>
              <a:ext uri="{FF2B5EF4-FFF2-40B4-BE49-F238E27FC236}">
                <a16:creationId xmlns:a16="http://schemas.microsoft.com/office/drawing/2014/main" id="{833858AB-A56F-0C02-B80C-01048F308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541" y="2034683"/>
            <a:ext cx="27241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28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418441782"/>
              </p:ext>
            </p:extLst>
          </p:nvPr>
        </p:nvGraphicFramePr>
        <p:xfrm>
          <a:off x="586761" y="1760220"/>
          <a:ext cx="10004940" cy="365760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473130284"/>
                    </a:ext>
                  </a:extLst>
                </a:gridCol>
                <a:gridCol w="9383910">
                  <a:extLst>
                    <a:ext uri="{9D8B030D-6E8A-4147-A177-3AD203B41FA5}">
                      <a16:colId xmlns:a16="http://schemas.microsoft.com/office/drawing/2014/main" val="3159472711"/>
                    </a:ext>
                  </a:extLst>
                </a:gridCol>
              </a:tblGrid>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dirty="0">
                          <a:solidFill>
                            <a:schemeClr val="tx1"/>
                          </a:solidFill>
                          <a:effectLst/>
                          <a:latin typeface="Cavolini" panose="03000502040302020204" pitchFamily="66" charset="0"/>
                          <a:cs typeface="Cavolini" panose="03000502040302020204" pitchFamily="66" charset="0"/>
                        </a:rPr>
                        <a:t>Earlier, the developers write more than thousands of lines of code for developing a single page application.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These applications follow the traditional DOM structure, and making changes in them was a very challenging 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If any mistake found, it manually searches the entire application and update accordingly.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component-based approach was introduced to overcome an issue.</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 this approach, the entire application is divided into a small logical group of code, which is known as components.</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866980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9B171C4-B4FC-3CFB-6FDA-80649ECD6E8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2306" y="1441489"/>
            <a:ext cx="10555905" cy="4849119"/>
          </a:xfrm>
          <a:prstGeom prst="roundRect">
            <a:avLst>
              <a:gd name="adj" fmla="val 4167"/>
            </a:avLst>
          </a:prstGeom>
          <a:solidFill>
            <a:srgbClr val="FFFFFF"/>
          </a:solidFill>
          <a:ln w="12700" cap="sq">
            <a:noFill/>
            <a:miter lim="800000"/>
          </a:ln>
          <a:effectLst/>
        </p:spPr>
      </p:pic>
    </p:spTree>
    <p:extLst>
      <p:ext uri="{BB962C8B-B14F-4D97-AF65-F5344CB8AC3E}">
        <p14:creationId xmlns:p14="http://schemas.microsoft.com/office/powerpoint/2010/main" val="81378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006619683"/>
              </p:ext>
            </p:extLst>
          </p:nvPr>
        </p:nvGraphicFramePr>
        <p:xfrm>
          <a:off x="586761" y="1760220"/>
          <a:ext cx="9914550" cy="4617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is a concept that helps to enforce the single-responsibility principle in React.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We should think of components as reusable pieces of our application, where each one performs (ideally) exactly one responsibility/task.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A Component is considered as the core building blocks of a React application which makes the task of building UIs much easier.</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let you split the UI into independent, reusable pieces, and think about each piece in isolation.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Conceptually, components are like JavaScript functions. They accept arbitrary inputs (called “props”) and return React elements describing what should appear on the screen.</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133725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125CE78-5C7C-AC73-CA77-50B6C5FD43BA}"/>
              </a:ext>
            </a:extLst>
          </p:cNvPr>
          <p:cNvGrpSpPr/>
          <p:nvPr/>
        </p:nvGrpSpPr>
        <p:grpSpPr>
          <a:xfrm>
            <a:off x="473345" y="1484034"/>
            <a:ext cx="8373791" cy="2393960"/>
            <a:chOff x="404636" y="2242686"/>
            <a:chExt cx="8373791" cy="2393960"/>
          </a:xfrm>
        </p:grpSpPr>
        <p:sp>
          <p:nvSpPr>
            <p:cNvPr id="3" name="TextBox 2">
              <a:extLst>
                <a:ext uri="{FF2B5EF4-FFF2-40B4-BE49-F238E27FC236}">
                  <a16:creationId xmlns:a16="http://schemas.microsoft.com/office/drawing/2014/main" id="{58A6F66E-C803-D6B7-8B95-48BD1AF7EAF0}"/>
                </a:ext>
              </a:extLst>
            </p:cNvPr>
            <p:cNvSpPr txBox="1"/>
            <p:nvPr/>
          </p:nvSpPr>
          <p:spPr>
            <a:xfrm>
              <a:off x="1199156" y="2928486"/>
              <a:ext cx="6471643" cy="1708160"/>
            </a:xfrm>
            <a:prstGeom prst="rect">
              <a:avLst/>
            </a:prstGeom>
            <a:noFill/>
          </p:spPr>
          <p:txBody>
            <a:bodyPr wrap="none" rtlCol="0">
              <a:spAutoFit/>
            </a:bodyPr>
            <a:lstStyle/>
            <a:p>
              <a:pPr algn="l"/>
              <a:r>
                <a:rPr lang="en-US" sz="2100" b="1" i="0" dirty="0">
                  <a:effectLst/>
                  <a:latin typeface="Cavolini" panose="03000502040302020204" pitchFamily="66" charset="0"/>
                  <a:cs typeface="Cavolini" panose="03000502040302020204" pitchFamily="66" charset="0"/>
                </a:rPr>
                <a:t>There are mainly two components in React:</a:t>
              </a:r>
            </a:p>
            <a:p>
              <a:pPr algn="l"/>
              <a:endParaRPr lang="en-US" sz="2100" b="1" i="0" dirty="0">
                <a:effectLst/>
                <a:latin typeface="Cavolini" panose="03000502040302020204" pitchFamily="66" charset="0"/>
                <a:cs typeface="Cavolini" panose="03000502040302020204" pitchFamily="66" charset="0"/>
              </a:endParaRPr>
            </a:p>
            <a:p>
              <a:pPr algn="l">
                <a:buFont typeface="+mj-lt"/>
                <a:buAutoNum type="arabicPeriod"/>
              </a:pPr>
              <a:r>
                <a:rPr lang="en-US" sz="2100" b="1" i="0" dirty="0">
                  <a:effectLst/>
                  <a:latin typeface="Cavolini" panose="03000502040302020204" pitchFamily="66" charset="0"/>
                  <a:cs typeface="Cavolini" panose="03000502040302020204" pitchFamily="66" charset="0"/>
                </a:rPr>
                <a:t> Functional Components</a:t>
              </a:r>
            </a:p>
            <a:p>
              <a:pPr algn="l">
                <a:buFont typeface="+mj-lt"/>
                <a:buAutoNum type="arabicPeriod"/>
              </a:pPr>
              <a:r>
                <a:rPr lang="en-US" sz="2100" b="1" i="0" dirty="0">
                  <a:effectLst/>
                  <a:latin typeface="Cavolini" panose="03000502040302020204" pitchFamily="66" charset="0"/>
                  <a:cs typeface="Cavolini" panose="03000502040302020204" pitchFamily="66" charset="0"/>
                </a:rPr>
                <a:t> Class Components</a:t>
              </a:r>
            </a:p>
            <a:p>
              <a:endParaRPr lang="en-US" sz="2100" b="1" dirty="0">
                <a:latin typeface="Cavolini" panose="03000502040302020204" pitchFamily="66" charset="0"/>
                <a:cs typeface="Cavolini" panose="03000502040302020204" pitchFamily="66" charset="0"/>
              </a:endParaRPr>
            </a:p>
          </p:txBody>
        </p:sp>
        <p:grpSp>
          <p:nvGrpSpPr>
            <p:cNvPr id="9" name="Group 8">
              <a:extLst>
                <a:ext uri="{FF2B5EF4-FFF2-40B4-BE49-F238E27FC236}">
                  <a16:creationId xmlns:a16="http://schemas.microsoft.com/office/drawing/2014/main" id="{C738BACF-3B42-2621-79C8-1A17178DED6F}"/>
                </a:ext>
              </a:extLst>
            </p:cNvPr>
            <p:cNvGrpSpPr/>
            <p:nvPr/>
          </p:nvGrpSpPr>
          <p:grpSpPr>
            <a:xfrm>
              <a:off x="404636" y="2242686"/>
              <a:ext cx="8373791" cy="685800"/>
              <a:chOff x="473345" y="1432918"/>
              <a:chExt cx="8373791" cy="685800"/>
            </a:xfrm>
          </p:grpSpPr>
          <p:pic>
            <p:nvPicPr>
              <p:cNvPr id="10" name="Graphic 9" descr="Atom with solid fill">
                <a:extLst>
                  <a:ext uri="{FF2B5EF4-FFF2-40B4-BE49-F238E27FC236}">
                    <a16:creationId xmlns:a16="http://schemas.microsoft.com/office/drawing/2014/main" id="{9D8D6D6B-E41F-6360-0332-A69887B38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1" name="TextBox 10">
                <a:extLst>
                  <a:ext uri="{FF2B5EF4-FFF2-40B4-BE49-F238E27FC236}">
                    <a16:creationId xmlns:a16="http://schemas.microsoft.com/office/drawing/2014/main" id="{1C178F6B-6958-723A-8438-C383E4076E8F}"/>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 Types</a:t>
                </a:r>
              </a:p>
            </p:txBody>
          </p:sp>
        </p:grpSp>
      </p:grpSp>
    </p:spTree>
    <p:extLst>
      <p:ext uri="{BB962C8B-B14F-4D97-AF65-F5344CB8AC3E}">
        <p14:creationId xmlns:p14="http://schemas.microsoft.com/office/powerpoint/2010/main" val="369178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651484075"/>
              </p:ext>
            </p:extLst>
          </p:nvPr>
        </p:nvGraphicFramePr>
        <p:xfrm>
          <a:off x="293823" y="2011680"/>
          <a:ext cx="11604354" cy="28346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Functional components are basic JavaScript functions. These are typically arrow functions but can also be created with the regular </a:t>
                      </a:r>
                      <a:r>
                        <a:rPr lang="en-US" sz="2100" b="1" i="1" kern="1200" dirty="0">
                          <a:solidFill>
                            <a:schemeClr val="tx1"/>
                          </a:solidFill>
                          <a:effectLst/>
                          <a:latin typeface="Cavolini" panose="03000502040302020204" pitchFamily="66" charset="0"/>
                          <a:ea typeface="+mn-ea"/>
                          <a:cs typeface="Cavolini" panose="03000502040302020204" pitchFamily="66" charset="0"/>
                        </a:rPr>
                        <a:t>function</a:t>
                      </a:r>
                      <a:r>
                        <a:rPr lang="en-US" sz="2100" b="1" i="0" kern="1200" dirty="0">
                          <a:solidFill>
                            <a:schemeClr val="tx1"/>
                          </a:solidFill>
                          <a:effectLst/>
                          <a:latin typeface="Cavolini" panose="03000502040302020204" pitchFamily="66" charset="0"/>
                          <a:ea typeface="+mn-ea"/>
                          <a:cs typeface="Cavolini" panose="03000502040302020204" pitchFamily="66" charset="0"/>
                        </a:rPr>
                        <a:t> keyword.</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rgbClr val="FF0000"/>
                          </a:solidFill>
                          <a:effectLst/>
                          <a:latin typeface="Cavolini" panose="03000502040302020204" pitchFamily="66" charset="0"/>
                          <a:ea typeface="+mn-ea"/>
                          <a:cs typeface="Cavolini" panose="03000502040302020204" pitchFamily="66" charset="0"/>
                        </a:rPr>
                        <a:t>Sometimes referred to as “dumb” or “stateless” components as they simply accept data and display them in some form; </a:t>
                      </a:r>
                      <a:r>
                        <a:rPr lang="en-US" sz="2100" b="1" i="0" kern="1200" dirty="0">
                          <a:solidFill>
                            <a:schemeClr val="tx1"/>
                          </a:solidFill>
                          <a:effectLst/>
                          <a:latin typeface="Cavolini" panose="03000502040302020204" pitchFamily="66" charset="0"/>
                          <a:ea typeface="+mn-ea"/>
                          <a:cs typeface="Cavolini" panose="03000502040302020204" pitchFamily="66" charset="0"/>
                        </a:rPr>
                        <a:t>that is they are mainly responsible for rendering UI.</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 cannot be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bl>
          </a:graphicData>
        </a:graphic>
      </p:graphicFrame>
    </p:spTree>
    <p:extLst>
      <p:ext uri="{BB962C8B-B14F-4D97-AF65-F5344CB8AC3E}">
        <p14:creationId xmlns:p14="http://schemas.microsoft.com/office/powerpoint/2010/main" val="263072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189962929"/>
              </p:ext>
            </p:extLst>
          </p:nvPr>
        </p:nvGraphicFramePr>
        <p:xfrm>
          <a:off x="293823" y="2171700"/>
          <a:ext cx="11604354" cy="251460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There is no </a:t>
                      </a:r>
                      <a:r>
                        <a:rPr lang="en-US" sz="2100" b="1" i="1" kern="1200" dirty="0">
                          <a:solidFill>
                            <a:schemeClr val="tx1"/>
                          </a:solidFill>
                          <a:effectLst/>
                          <a:latin typeface="Cavolini" panose="03000502040302020204" pitchFamily="66" charset="0"/>
                          <a:ea typeface="+mn-ea"/>
                          <a:cs typeface="Cavolini" panose="03000502040302020204" pitchFamily="66" charset="0"/>
                        </a:rPr>
                        <a:t>render()</a:t>
                      </a:r>
                      <a:r>
                        <a:rPr lang="en-US" sz="2100" b="1" i="0" kern="1200" dirty="0">
                          <a:solidFill>
                            <a:schemeClr val="tx1"/>
                          </a:solidFill>
                          <a:effectLst/>
                          <a:latin typeface="Cavolini" panose="03000502040302020204" pitchFamily="66" charset="0"/>
                          <a:ea typeface="+mn-ea"/>
                          <a:cs typeface="Cavolini" panose="03000502040302020204" pitchFamily="66" charset="0"/>
                        </a:rPr>
                        <a:t> method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These are mainly responsible for UI and are typically presentational only (For example, a Button component).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rgbClr val="00B050"/>
                          </a:solidFill>
                          <a:effectLst/>
                          <a:latin typeface="Cavolini" panose="03000502040302020204" pitchFamily="66" charset="0"/>
                          <a:ea typeface="+mn-ea"/>
                          <a:cs typeface="Cavolini" panose="03000502040302020204" pitchFamily="66" charset="0"/>
                        </a:rPr>
                        <a:t>Important to note that a function-based component can also be used as a stateful component. In simple words, Hooks enable the component to access the state by importing and using the </a:t>
                      </a:r>
                      <a:r>
                        <a:rPr lang="en-US" sz="2100" b="1" i="0" kern="1200" dirty="0" err="1">
                          <a:solidFill>
                            <a:srgbClr val="00B050"/>
                          </a:solidFill>
                          <a:effectLst/>
                          <a:latin typeface="Cavolini" panose="03000502040302020204" pitchFamily="66" charset="0"/>
                          <a:ea typeface="+mn-ea"/>
                          <a:cs typeface="Cavolini" panose="03000502040302020204" pitchFamily="66" charset="0"/>
                        </a:rPr>
                        <a:t>useState</a:t>
                      </a:r>
                      <a:endParaRPr lang="en-US" sz="2100" b="1" i="0" kern="1200" dirty="0">
                        <a:solidFill>
                          <a:srgbClr val="00B050"/>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1906372"/>
                  </a:ext>
                </a:extLst>
              </a:tr>
            </a:tbl>
          </a:graphicData>
        </a:graphic>
      </p:graphicFrame>
    </p:spTree>
    <p:extLst>
      <p:ext uri="{BB962C8B-B14F-4D97-AF65-F5344CB8AC3E}">
        <p14:creationId xmlns:p14="http://schemas.microsoft.com/office/powerpoint/2010/main" val="167885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8352"/>
            <a:ext cx="3685624" cy="2585323"/>
          </a:xfrm>
          <a:prstGeom prst="rect">
            <a:avLst/>
          </a:prstGeom>
          <a:noFill/>
        </p:spPr>
        <p:txBody>
          <a:bodyPr wrap="squar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endParaRPr lang="en-US" b="1" dirty="0"/>
          </a:p>
        </p:txBody>
      </p:sp>
    </p:spTree>
    <p:extLst>
      <p:ext uri="{BB962C8B-B14F-4D97-AF65-F5344CB8AC3E}">
        <p14:creationId xmlns:p14="http://schemas.microsoft.com/office/powerpoint/2010/main" val="273217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182849"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Core Building Blocks of React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10A667B-F8FC-8F99-7594-67F91EEA4B3E}"/>
              </a:ext>
            </a:extLst>
          </p:cNvPr>
          <p:cNvGrpSpPr/>
          <p:nvPr/>
        </p:nvGrpSpPr>
        <p:grpSpPr>
          <a:xfrm>
            <a:off x="447540" y="1762772"/>
            <a:ext cx="8373791" cy="685800"/>
            <a:chOff x="473345" y="1432918"/>
            <a:chExt cx="8373791" cy="685800"/>
          </a:xfrm>
        </p:grpSpPr>
        <p:pic>
          <p:nvPicPr>
            <p:cNvPr id="14" name="Graphic 13" descr="Atom with solid fill">
              <a:extLst>
                <a:ext uri="{FF2B5EF4-FFF2-40B4-BE49-F238E27FC236}">
                  <a16:creationId xmlns:a16="http://schemas.microsoft.com/office/drawing/2014/main" id="{6BF1CFA9-2B8C-C2F7-4ADA-22E3987AA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5" name="TextBox 14">
              <a:extLst>
                <a:ext uri="{FF2B5EF4-FFF2-40B4-BE49-F238E27FC236}">
                  <a16:creationId xmlns:a16="http://schemas.microsoft.com/office/drawing/2014/main" id="{7ECF45C6-D7D5-7F4B-2F60-8C13FE34124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Introduction To JSX</a:t>
              </a:r>
            </a:p>
          </p:txBody>
        </p:sp>
      </p:grpSp>
      <p:grpSp>
        <p:nvGrpSpPr>
          <p:cNvPr id="8" name="Group 7">
            <a:extLst>
              <a:ext uri="{FF2B5EF4-FFF2-40B4-BE49-F238E27FC236}">
                <a16:creationId xmlns:a16="http://schemas.microsoft.com/office/drawing/2014/main" id="{1EA5043D-92A4-E1C4-B9DF-74E7E5A86B41}"/>
              </a:ext>
            </a:extLst>
          </p:cNvPr>
          <p:cNvGrpSpPr/>
          <p:nvPr/>
        </p:nvGrpSpPr>
        <p:grpSpPr>
          <a:xfrm>
            <a:off x="447540" y="2536184"/>
            <a:ext cx="8373791" cy="685800"/>
            <a:chOff x="473345" y="1432918"/>
            <a:chExt cx="8373791" cy="685800"/>
          </a:xfrm>
        </p:grpSpPr>
        <p:pic>
          <p:nvPicPr>
            <p:cNvPr id="9" name="Graphic 8" descr="Atom with solid fill">
              <a:extLst>
                <a:ext uri="{FF2B5EF4-FFF2-40B4-BE49-F238E27FC236}">
                  <a16:creationId xmlns:a16="http://schemas.microsoft.com/office/drawing/2014/main" id="{59D6AD92-F099-E2E8-5ACA-118E139BA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6" name="TextBox 15">
              <a:extLst>
                <a:ext uri="{FF2B5EF4-FFF2-40B4-BE49-F238E27FC236}">
                  <a16:creationId xmlns:a16="http://schemas.microsoft.com/office/drawing/2014/main" id="{676A0F2F-2819-CC16-873F-A274B73035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Rendering Elements</a:t>
              </a:r>
            </a:p>
          </p:txBody>
        </p:sp>
      </p:grpSp>
      <p:grpSp>
        <p:nvGrpSpPr>
          <p:cNvPr id="3" name="Group 2">
            <a:extLst>
              <a:ext uri="{FF2B5EF4-FFF2-40B4-BE49-F238E27FC236}">
                <a16:creationId xmlns:a16="http://schemas.microsoft.com/office/drawing/2014/main" id="{E4EABFF1-5F87-9912-ED43-DC2242FC1661}"/>
              </a:ext>
            </a:extLst>
          </p:cNvPr>
          <p:cNvGrpSpPr/>
          <p:nvPr/>
        </p:nvGrpSpPr>
        <p:grpSpPr>
          <a:xfrm>
            <a:off x="447540" y="3322743"/>
            <a:ext cx="8373791" cy="685800"/>
            <a:chOff x="473345" y="1432918"/>
            <a:chExt cx="8373791" cy="685800"/>
          </a:xfrm>
        </p:grpSpPr>
        <p:pic>
          <p:nvPicPr>
            <p:cNvPr id="7" name="Graphic 6" descr="Atom with solid fill">
              <a:extLst>
                <a:ext uri="{FF2B5EF4-FFF2-40B4-BE49-F238E27FC236}">
                  <a16:creationId xmlns:a16="http://schemas.microsoft.com/office/drawing/2014/main" id="{71883968-E814-FF32-6B5D-19911E80E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7" name="TextBox 16">
              <a:extLst>
                <a:ext uri="{FF2B5EF4-FFF2-40B4-BE49-F238E27FC236}">
                  <a16:creationId xmlns:a16="http://schemas.microsoft.com/office/drawing/2014/main" id="{1A737EFC-57BF-8255-5E0A-18EF50B81734}"/>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Components</a:t>
              </a:r>
            </a:p>
          </p:txBody>
        </p:sp>
      </p:grpSp>
      <p:grpSp>
        <p:nvGrpSpPr>
          <p:cNvPr id="18" name="Group 17">
            <a:extLst>
              <a:ext uri="{FF2B5EF4-FFF2-40B4-BE49-F238E27FC236}">
                <a16:creationId xmlns:a16="http://schemas.microsoft.com/office/drawing/2014/main" id="{EB8ADDF0-C296-AF33-88DB-B174AA55D9C8}"/>
              </a:ext>
            </a:extLst>
          </p:cNvPr>
          <p:cNvGrpSpPr/>
          <p:nvPr/>
        </p:nvGrpSpPr>
        <p:grpSpPr>
          <a:xfrm>
            <a:off x="447540" y="4113245"/>
            <a:ext cx="8373791" cy="685800"/>
            <a:chOff x="473345" y="1432918"/>
            <a:chExt cx="8373791" cy="685800"/>
          </a:xfrm>
        </p:grpSpPr>
        <p:pic>
          <p:nvPicPr>
            <p:cNvPr id="19" name="Graphic 18" descr="Atom with solid fill">
              <a:extLst>
                <a:ext uri="{FF2B5EF4-FFF2-40B4-BE49-F238E27FC236}">
                  <a16:creationId xmlns:a16="http://schemas.microsoft.com/office/drawing/2014/main" id="{F685747E-2A3F-87E0-CDC5-A6AEDA238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20" name="TextBox 19">
              <a:extLst>
                <a:ext uri="{FF2B5EF4-FFF2-40B4-BE49-F238E27FC236}">
                  <a16:creationId xmlns:a16="http://schemas.microsoft.com/office/drawing/2014/main" id="{7E07024B-84BD-91CE-B886-6C284775797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 And Props</a:t>
              </a:r>
            </a:p>
          </p:txBody>
        </p:sp>
      </p:grpSp>
      <p:grpSp>
        <p:nvGrpSpPr>
          <p:cNvPr id="22" name="Group 21">
            <a:extLst>
              <a:ext uri="{FF2B5EF4-FFF2-40B4-BE49-F238E27FC236}">
                <a16:creationId xmlns:a16="http://schemas.microsoft.com/office/drawing/2014/main" id="{20B2A049-B324-47B3-39C2-EC37A3C9F7EC}"/>
              </a:ext>
            </a:extLst>
          </p:cNvPr>
          <p:cNvGrpSpPr/>
          <p:nvPr/>
        </p:nvGrpSpPr>
        <p:grpSpPr>
          <a:xfrm>
            <a:off x="447540" y="4903747"/>
            <a:ext cx="8373791" cy="685800"/>
            <a:chOff x="473345" y="1432918"/>
            <a:chExt cx="8373791" cy="685800"/>
          </a:xfrm>
        </p:grpSpPr>
        <p:pic>
          <p:nvPicPr>
            <p:cNvPr id="30" name="Graphic 29" descr="Atom with solid fill">
              <a:extLst>
                <a:ext uri="{FF2B5EF4-FFF2-40B4-BE49-F238E27FC236}">
                  <a16:creationId xmlns:a16="http://schemas.microsoft.com/office/drawing/2014/main" id="{5BE10D43-74D6-F7EA-FDC8-8FAE9D6878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31" name="TextBox 30">
              <a:extLst>
                <a:ext uri="{FF2B5EF4-FFF2-40B4-BE49-F238E27FC236}">
                  <a16:creationId xmlns:a16="http://schemas.microsoft.com/office/drawing/2014/main" id="{71C60072-6306-6E0A-7E50-0F8735A7F3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Conditional Rendering</a:t>
              </a:r>
            </a:p>
          </p:txBody>
        </p:sp>
      </p:grpSp>
    </p:spTree>
    <p:extLst>
      <p:ext uri="{BB962C8B-B14F-4D97-AF65-F5344CB8AC3E}">
        <p14:creationId xmlns:p14="http://schemas.microsoft.com/office/powerpoint/2010/main" val="2837986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7857"/>
            <a:ext cx="4493538" cy="3139321"/>
          </a:xfrm>
          <a:prstGeom prst="rect">
            <a:avLst/>
          </a:prstGeom>
          <a:noFill/>
        </p:spPr>
        <p:txBody>
          <a:bodyPr wrap="non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64416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4047718064"/>
              </p:ext>
            </p:extLst>
          </p:nvPr>
        </p:nvGraphicFramePr>
        <p:xfrm>
          <a:off x="293823" y="1965960"/>
          <a:ext cx="9378493" cy="2926080"/>
        </p:xfrm>
        <a:graphic>
          <a:graphicData uri="http://schemas.openxmlformats.org/drawingml/2006/table">
            <a:tbl>
              <a:tblPr firstRow="1" bandRow="1">
                <a:tableStyleId>{5C22544A-7EE6-4342-B048-85BDC9FD1C3A}</a:tableStyleId>
              </a:tblPr>
              <a:tblGrid>
                <a:gridCol w="582146">
                  <a:extLst>
                    <a:ext uri="{9D8B030D-6E8A-4147-A177-3AD203B41FA5}">
                      <a16:colId xmlns:a16="http://schemas.microsoft.com/office/drawing/2014/main" val="2473130284"/>
                    </a:ext>
                  </a:extLst>
                </a:gridCol>
                <a:gridCol w="8796347">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Class components make use of ES6 class and extend the </a:t>
                      </a:r>
                      <a:r>
                        <a:rPr lang="en-US" sz="2100" b="1" i="1" kern="1200" dirty="0">
                          <a:solidFill>
                            <a:schemeClr val="tx1"/>
                          </a:solidFill>
                          <a:effectLst/>
                          <a:latin typeface="Cavolini" panose="03000502040302020204" pitchFamily="66" charset="0"/>
                          <a:ea typeface="+mn-ea"/>
                          <a:cs typeface="Cavolini" panose="03000502040302020204" pitchFamily="66" charset="0"/>
                        </a:rPr>
                        <a:t>Component</a:t>
                      </a:r>
                      <a:r>
                        <a:rPr lang="en-US" sz="2100" b="1" i="0" kern="1200" dirty="0">
                          <a:solidFill>
                            <a:schemeClr val="tx1"/>
                          </a:solidFill>
                          <a:effectLst/>
                          <a:latin typeface="Cavolini" panose="03000502040302020204" pitchFamily="66" charset="0"/>
                          <a:ea typeface="+mn-ea"/>
                          <a:cs typeface="Cavolini" panose="03000502040302020204" pitchFamily="66" charset="0"/>
                        </a:rPr>
                        <a:t> class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Sometimes called “smart” or “stateful” components as they tend to implement logic and state.</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can be used inside class components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You pass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down to class components and access them with </a:t>
                      </a:r>
                      <a:r>
                        <a:rPr lang="en-US" sz="2100" b="1" i="1" kern="1200" dirty="0" err="1">
                          <a:solidFill>
                            <a:schemeClr val="tx1"/>
                          </a:solidFill>
                          <a:effectLst/>
                          <a:latin typeface="Cavolini" panose="03000502040302020204" pitchFamily="66" charset="0"/>
                          <a:ea typeface="+mn-ea"/>
                          <a:cs typeface="Cavolini" panose="03000502040302020204" pitchFamily="66" charset="0"/>
                        </a:rPr>
                        <a:t>this.props</a:t>
                      </a:r>
                      <a:r>
                        <a:rPr lang="en-US" sz="2100" b="1" i="1" kern="1200" dirty="0">
                          <a:solidFill>
                            <a:schemeClr val="tx1"/>
                          </a:solidFill>
                          <a:effectLst/>
                          <a:latin typeface="Cavolini" panose="03000502040302020204" pitchFamily="66" charset="0"/>
                          <a:ea typeface="+mn-ea"/>
                          <a:cs typeface="Cavolini" panose="03000502040302020204" pitchFamily="66" charset="0"/>
                        </a:rPr>
                        <a:t>.</a:t>
                      </a:r>
                      <a:endParaRPr lang="en-US" sz="2100" b="1" i="0" kern="1200" dirty="0">
                        <a:solidFill>
                          <a:schemeClr val="tx1"/>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2638589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2862322"/>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14155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5078313"/>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myState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endParaRPr lang="en-US" b="1" dirty="0">
              <a:solidFill>
                <a:srgbClr val="36F9F6"/>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79853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vs Functional</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6">
            <a:extLst>
              <a:ext uri="{FF2B5EF4-FFF2-40B4-BE49-F238E27FC236}">
                <a16:creationId xmlns:a16="http://schemas.microsoft.com/office/drawing/2014/main" id="{56071E65-A6B0-0969-A504-C57A24852B16}"/>
              </a:ext>
            </a:extLst>
          </p:cNvPr>
          <p:cNvGraphicFramePr>
            <a:graphicFrameLocks noGrp="1"/>
          </p:cNvGraphicFramePr>
          <p:nvPr>
            <p:extLst>
              <p:ext uri="{D42A27DB-BD31-4B8C-83A1-F6EECF244321}">
                <p14:modId xmlns:p14="http://schemas.microsoft.com/office/powerpoint/2010/main" val="300106947"/>
              </p:ext>
            </p:extLst>
          </p:nvPr>
        </p:nvGraphicFramePr>
        <p:xfrm>
          <a:off x="623886" y="1457743"/>
          <a:ext cx="10762800" cy="5120640"/>
        </p:xfrm>
        <a:graphic>
          <a:graphicData uri="http://schemas.openxmlformats.org/drawingml/2006/table">
            <a:tbl>
              <a:tblPr firstRow="1" bandRow="1">
                <a:tableStyleId>{5C22544A-7EE6-4342-B048-85BDC9FD1C3A}</a:tableStyleId>
              </a:tblPr>
              <a:tblGrid>
                <a:gridCol w="5381400">
                  <a:extLst>
                    <a:ext uri="{9D8B030D-6E8A-4147-A177-3AD203B41FA5}">
                      <a16:colId xmlns:a16="http://schemas.microsoft.com/office/drawing/2014/main" val="4199262181"/>
                    </a:ext>
                  </a:extLst>
                </a:gridCol>
                <a:gridCol w="5381400">
                  <a:extLst>
                    <a:ext uri="{9D8B030D-6E8A-4147-A177-3AD203B41FA5}">
                      <a16:colId xmlns:a16="http://schemas.microsoft.com/office/drawing/2014/main" val="1076527385"/>
                    </a:ext>
                  </a:extLst>
                </a:gridCol>
              </a:tblGrid>
              <a:tr h="731520">
                <a:tc>
                  <a:txBody>
                    <a:bodyPr/>
                    <a:lstStyle/>
                    <a:p>
                      <a:pPr algn="ctr"/>
                      <a:r>
                        <a:rPr lang="en-US" sz="2100" b="1" dirty="0">
                          <a:solidFill>
                            <a:srgbClr val="30ACEC"/>
                          </a:solidFill>
                          <a:latin typeface="Cavolini" panose="03000502040302020204" pitchFamily="66" charset="0"/>
                          <a:cs typeface="Cavolini" panose="03000502040302020204" pitchFamily="66" charset="0"/>
                        </a:rPr>
                        <a:t>Class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100" b="1" dirty="0">
                          <a:solidFill>
                            <a:srgbClr val="30ACEC"/>
                          </a:solidFill>
                          <a:latin typeface="Cavolini" panose="03000502040302020204" pitchFamily="66" charset="0"/>
                          <a:cs typeface="Cavolini" panose="03000502040302020204" pitchFamily="66" charset="0"/>
                        </a:rPr>
                        <a:t>Functional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3178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More Feature Rich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Simple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19621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Maintain Their Own Private Data –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Use Functional Components As Much As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52885"/>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Complex User Interface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Absence Of `this`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913600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Provide Lifecycle Hooks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Solution Without Using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048"/>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Stateful/ Smart/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Mainly Responsible For The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19445"/>
                  </a:ext>
                </a:extLst>
              </a:tr>
              <a:tr h="731520">
                <a:tc>
                  <a:txBody>
                    <a:bodyPr/>
                    <a:lstStyle/>
                    <a:p>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rgbClr val="FF0000"/>
                          </a:solidFill>
                          <a:latin typeface="Cavolini" panose="03000502040302020204" pitchFamily="66" charset="0"/>
                          <a:cs typeface="Cavolini" panose="03000502040302020204" pitchFamily="66" charset="0"/>
                        </a:rPr>
                        <a:t>Stateless/ Dumb/ Presentational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9954702"/>
                  </a:ext>
                </a:extLst>
              </a:tr>
            </a:tbl>
          </a:graphicData>
        </a:graphic>
      </p:graphicFrame>
    </p:spTree>
    <p:extLst>
      <p:ext uri="{BB962C8B-B14F-4D97-AF65-F5344CB8AC3E}">
        <p14:creationId xmlns:p14="http://schemas.microsoft.com/office/powerpoint/2010/main" val="4021515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Props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830743064"/>
              </p:ext>
            </p:extLst>
          </p:nvPr>
        </p:nvGraphicFramePr>
        <p:xfrm>
          <a:off x="473345" y="2405045"/>
          <a:ext cx="9914550" cy="3474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is short for properties, and they are used to pass data between React components. Reacts data flow between components is unidirectional (from parent to child only).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Props are immutable so we cannot modify 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from inside the component. We use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to pass data from parent component to child component and child component can't change its value as it is immutable and owned by the parent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are like function arguments in JavaScript and attributes in HTML.</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359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11819261" cy="415498"/>
          </a:xfrm>
          <a:prstGeom prst="rect">
            <a:avLst/>
          </a:prstGeom>
          <a:noFill/>
        </p:spPr>
        <p:txBody>
          <a:bodyPr wrap="non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To send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into a component, we use the same syntax as HTML attributes:</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57734"/>
            <a:ext cx="5714267" cy="646331"/>
          </a:xfrm>
          <a:prstGeom prst="rect">
            <a:avLst/>
          </a:prstGeom>
          <a:noFill/>
        </p:spPr>
        <p:txBody>
          <a:bodyPr wrap="square" rtlCol="0">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7" name="TextBox 6">
            <a:extLst>
              <a:ext uri="{FF2B5EF4-FFF2-40B4-BE49-F238E27FC236}">
                <a16:creationId xmlns:a16="http://schemas.microsoft.com/office/drawing/2014/main" id="{2423FF9D-73C4-44E4-0D7E-C85EF3B4784D}"/>
              </a:ext>
            </a:extLst>
          </p:cNvPr>
          <p:cNvSpPr txBox="1"/>
          <p:nvPr/>
        </p:nvSpPr>
        <p:spPr>
          <a:xfrm>
            <a:off x="522645" y="2907759"/>
            <a:ext cx="1090837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component receives the argument as a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object and use the </a:t>
            </a:r>
            <a:r>
              <a:rPr lang="en-US" sz="2100" b="1" i="1" dirty="0">
                <a:solidFill>
                  <a:srgbClr val="DA4B58"/>
                </a:solidFill>
                <a:effectLst/>
                <a:latin typeface="Cavolini" panose="03000502040302020204" pitchFamily="66" charset="0"/>
                <a:cs typeface="Cavolini" panose="03000502040302020204" pitchFamily="66" charset="0"/>
              </a:rPr>
              <a:t>this.props.name</a:t>
            </a:r>
            <a:r>
              <a:rPr lang="en-US" sz="2100" b="1" i="0" dirty="0">
                <a:solidFill>
                  <a:srgbClr val="CECAC3"/>
                </a:solidFill>
                <a:effectLst/>
                <a:latin typeface="Cavolini" panose="03000502040302020204" pitchFamily="66" charset="0"/>
                <a:cs typeface="Cavolini" panose="03000502040302020204" pitchFamily="66" charset="0"/>
              </a:rPr>
              <a:t> attribute in the component to access the name value:</a:t>
            </a:r>
            <a:endParaRPr lang="en-US" sz="2100" b="1" dirty="0">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0C385C35-C975-52B4-FE98-4B318591390F}"/>
              </a:ext>
            </a:extLst>
          </p:cNvPr>
          <p:cNvSpPr txBox="1"/>
          <p:nvPr/>
        </p:nvSpPr>
        <p:spPr>
          <a:xfrm>
            <a:off x="522645" y="3774883"/>
            <a:ext cx="6343433" cy="1477328"/>
          </a:xfrm>
          <a:prstGeom prst="rect">
            <a:avLst/>
          </a:prstGeom>
          <a:noFill/>
        </p:spPr>
        <p:txBody>
          <a:bodyPr wrap="square" rtlCol="0">
            <a:spAutoFit/>
          </a:bodyPr>
          <a:lstStyle/>
          <a:p>
            <a:r>
              <a:rPr lang="en-US" b="1">
                <a:solidFill>
                  <a:srgbClr val="FEDE5D"/>
                </a:solidFill>
                <a:effectLst/>
                <a:latin typeface="Cascadia Code" panose="020B0609020000020004" pitchFamily="49" charset="0"/>
              </a:rPr>
              <a:t>class</a:t>
            </a:r>
            <a:r>
              <a:rPr lang="en-US" b="1">
                <a:solidFill>
                  <a:srgbClr val="BBBBBB"/>
                </a:solidFill>
                <a:effectLst/>
                <a:latin typeface="Cascadia Code" panose="020B0609020000020004" pitchFamily="49" charset="0"/>
              </a:rPr>
              <a:t> </a:t>
            </a:r>
            <a:r>
              <a:rPr lang="en-US" b="1">
                <a:solidFill>
                  <a:srgbClr val="FE4450"/>
                </a:solidFill>
                <a:effectLst/>
                <a:latin typeface="Cascadia Code" panose="020B0609020000020004" pitchFamily="49" charset="0"/>
              </a:rPr>
              <a:t>Welcome</a:t>
            </a:r>
            <a:r>
              <a:rPr lang="en-US" b="1">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 am a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84890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095401444"/>
              </p:ext>
            </p:extLst>
          </p:nvPr>
        </p:nvGraphicFramePr>
        <p:xfrm>
          <a:off x="473345" y="2405045"/>
          <a:ext cx="9914550" cy="315468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a built-in object in React components. In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we store property values that belong to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When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changes, the component re-renders.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is modified with the </a:t>
                      </a:r>
                      <a:r>
                        <a:rPr lang="en-US" sz="2100" b="1" i="1" kern="1200" dirty="0" err="1">
                          <a:solidFill>
                            <a:schemeClr val="tx1"/>
                          </a:solidFill>
                          <a:effectLst/>
                          <a:latin typeface="Cavolini" panose="03000502040302020204" pitchFamily="66" charset="0"/>
                          <a:ea typeface="+mn-ea"/>
                          <a:cs typeface="Cavolini" panose="03000502040302020204" pitchFamily="66" charset="0"/>
                        </a:rPr>
                        <a:t>setState</a:t>
                      </a:r>
                      <a:r>
                        <a:rPr lang="en-US" sz="2100" b="1" i="1" kern="1200" dirty="0">
                          <a:solidFill>
                            <a:schemeClr val="tx1"/>
                          </a:solidFill>
                          <a:effectLst/>
                          <a:latin typeface="Cavolini" panose="03000502040302020204" pitchFamily="66" charset="0"/>
                          <a:ea typeface="+mn-ea"/>
                          <a:cs typeface="Cavolini" panose="03000502040302020204" pitchFamily="66" charset="0"/>
                        </a:rPr>
                        <a:t>()</a:t>
                      </a:r>
                      <a:r>
                        <a:rPr lang="en-US" sz="2100" b="1" i="0" kern="1200" dirty="0">
                          <a:solidFill>
                            <a:schemeClr val="tx1"/>
                          </a:solidFill>
                          <a:effectLst/>
                          <a:latin typeface="Cavolini" panose="03000502040302020204" pitchFamily="66" charset="0"/>
                          <a:ea typeface="+mn-ea"/>
                          <a:cs typeface="Cavolini" panose="03000502040302020204" pitchFamily="66" charset="0"/>
                        </a:rPr>
                        <a:t> function.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serve a similar purpose to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Both are plain JavaScript objects. The difference between them is that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get passed to the component whereas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managed within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14982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a:t>
            </a:r>
            <a:r>
              <a:rPr lang="en-US" sz="2100" b="1" i="1" dirty="0" err="1">
                <a:solidFill>
                  <a:srgbClr val="DA4B58"/>
                </a:solidFill>
                <a:effectLst/>
                <a:latin typeface="Cavolini" panose="03000502040302020204" pitchFamily="66" charset="0"/>
                <a:cs typeface="Cavolini" panose="03000502040302020204" pitchFamily="66" charset="0"/>
              </a:rPr>
              <a:t>StudentComponent</a:t>
            </a:r>
            <a:r>
              <a:rPr lang="en-US" sz="2100" b="1" i="0" dirty="0">
                <a:solidFill>
                  <a:srgbClr val="CECAC3"/>
                </a:solidFill>
                <a:effectLst/>
                <a:latin typeface="Cavolini" panose="03000502040302020204" pitchFamily="66" charset="0"/>
                <a:cs typeface="Cavolini" panose="03000502040302020204" pitchFamily="66" charset="0"/>
              </a:rPr>
              <a:t> and create and initialize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in the constructor: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"Ramesh"</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Hello Student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Creating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4218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can contain as many properties as possible. For example, let's specify all the properties your component need:</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import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from</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class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extends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constructor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super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this</a:t>
            </a:r>
            <a:r>
              <a:rPr lang="en-US" b="1" dirty="0" err="1">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err="1">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state</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FFFF"/>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firstName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“Mayur"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lastName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“Pai"</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rollNo</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053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age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23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books</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"Data Structure and Algorithms"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render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return</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Hello Student</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err="1">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export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default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46741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326144438"/>
              </p:ext>
            </p:extLst>
          </p:nvPr>
        </p:nvGraphicFramePr>
        <p:xfrm>
          <a:off x="473346" y="2289795"/>
          <a:ext cx="9029426" cy="1525230"/>
        </p:xfrm>
        <a:graphic>
          <a:graphicData uri="http://schemas.openxmlformats.org/drawingml/2006/table">
            <a:tbl>
              <a:tblPr firstRow="1" bandRow="1">
                <a:tableStyleId>{5C22544A-7EE6-4342-B048-85BDC9FD1C3A}</a:tableStyleId>
              </a:tblPr>
              <a:tblGrid>
                <a:gridCol w="560476">
                  <a:extLst>
                    <a:ext uri="{9D8B030D-6E8A-4147-A177-3AD203B41FA5}">
                      <a16:colId xmlns:a16="http://schemas.microsoft.com/office/drawing/2014/main" val="2473130284"/>
                    </a:ext>
                  </a:extLst>
                </a:gridCol>
                <a:gridCol w="8468950">
                  <a:extLst>
                    <a:ext uri="{9D8B030D-6E8A-4147-A177-3AD203B41FA5}">
                      <a16:colId xmlns:a16="http://schemas.microsoft.com/office/drawing/2014/main" val="3159472711"/>
                    </a:ext>
                  </a:extLst>
                </a:gridCol>
              </a:tblGrid>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Stands For JavaScript XML.</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508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dirty="0">
                          <a:solidFill>
                            <a:schemeClr val="tx1"/>
                          </a:solidFill>
                          <a:latin typeface="Cavolini" panose="03000502040302020204" pitchFamily="66" charset="0"/>
                          <a:cs typeface="Cavolini" panose="03000502040302020204" pitchFamily="66" charset="0"/>
                        </a:rPr>
                        <a:t>J</a:t>
                      </a:r>
                      <a:r>
                        <a:rPr lang="en-US" sz="2100" b="1" i="0" dirty="0">
                          <a:solidFill>
                            <a:schemeClr val="tx1"/>
                          </a:solidFill>
                          <a:effectLst/>
                          <a:latin typeface="Cavolini" panose="03000502040302020204" pitchFamily="66" charset="0"/>
                          <a:cs typeface="Cavolini" panose="03000502040302020204" pitchFamily="66" charset="0"/>
                        </a:rPr>
                        <a:t>SX Allows Us To Write HTML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Makes It Easier To Write And Add HTML In React.</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
        <p:nvSpPr>
          <p:cNvPr id="12" name="TextBox 11">
            <a:extLst>
              <a:ext uri="{FF2B5EF4-FFF2-40B4-BE49-F238E27FC236}">
                <a16:creationId xmlns:a16="http://schemas.microsoft.com/office/drawing/2014/main" id="{F2EED59C-A79D-AD6F-157F-290A100D2310}"/>
              </a:ext>
            </a:extLst>
          </p:cNvPr>
          <p:cNvSpPr txBox="1"/>
          <p:nvPr/>
        </p:nvSpPr>
        <p:spPr>
          <a:xfrm>
            <a:off x="428439" y="4046352"/>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925E25E7-A148-706A-09F9-01FC366CF289}"/>
              </a:ext>
            </a:extLst>
          </p:cNvPr>
          <p:cNvSpPr txBox="1"/>
          <p:nvPr/>
        </p:nvSpPr>
        <p:spPr>
          <a:xfrm>
            <a:off x="428439" y="4647012"/>
            <a:ext cx="11474156" cy="2031325"/>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The above code snippet is called JSX, and it is a syntax extension to JavaScript language syntax. </a:t>
            </a:r>
          </a:p>
          <a:p>
            <a:r>
              <a:rPr lang="en-US" sz="2100" b="1" i="0" dirty="0">
                <a:effectLst/>
                <a:latin typeface="Cavolini" panose="03000502040302020204" pitchFamily="66" charset="0"/>
                <a:cs typeface="Cavolini" panose="03000502040302020204" pitchFamily="66" charset="0"/>
              </a:rPr>
              <a:t> </a:t>
            </a:r>
          </a:p>
          <a:p>
            <a:r>
              <a:rPr lang="en-US" sz="2100" b="1" i="0" dirty="0">
                <a:effectLst/>
                <a:latin typeface="Cavolini" panose="03000502040302020204" pitchFamily="66" charset="0"/>
                <a:cs typeface="Cavolini" panose="03000502040302020204" pitchFamily="66" charset="0"/>
              </a:rPr>
              <a:t>With React, it's an extension to write an XML-like code for elements and components. And just like XML, JSX tags have a tag name, attributes, and children.</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464699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Refer to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anywhere in the component by using the following syntax: </a:t>
            </a:r>
            <a:r>
              <a:rPr lang="en-US" sz="2100" b="1" dirty="0" err="1">
                <a:solidFill>
                  <a:srgbClr val="FE4450"/>
                </a:solidFill>
                <a:effectLst/>
                <a:latin typeface="Cascadia Code" panose="020B0609020000020004" pitchFamily="49" charset="0"/>
              </a:rPr>
              <a:t>this</a:t>
            </a:r>
            <a:r>
              <a:rPr lang="en-US" sz="2100" b="1" dirty="0" err="1">
                <a:solidFill>
                  <a:srgbClr val="BBBBBB"/>
                </a:solidFill>
                <a:effectLst/>
                <a:latin typeface="Cascadia Code" panose="020B0609020000020004" pitchFamily="49" charset="0"/>
              </a:rPr>
              <a:t>.</a:t>
            </a:r>
            <a:r>
              <a:rPr lang="en-US" sz="2100" b="1" dirty="0" err="1">
                <a:solidFill>
                  <a:srgbClr val="FF7EDB"/>
                </a:solidFill>
                <a:effectLst/>
                <a:latin typeface="Cascadia Code" panose="020B0609020000020004" pitchFamily="49" charset="0"/>
              </a:rPr>
              <a:t>state</a:t>
            </a:r>
            <a:r>
              <a:rPr lang="en-US" sz="2100" b="1" dirty="0" err="1">
                <a:solidFill>
                  <a:srgbClr val="BBBBBB"/>
                </a:solidFill>
                <a:effectLst/>
                <a:latin typeface="Cascadia Code" panose="020B0609020000020004" pitchFamily="49" charset="0"/>
              </a:rPr>
              <a:t>.</a:t>
            </a:r>
            <a:r>
              <a:rPr lang="en-US" sz="2100" b="1" dirty="0" err="1">
                <a:solidFill>
                  <a:srgbClr val="2EE2FA"/>
                </a:solidFill>
                <a:effectLst/>
                <a:latin typeface="Cascadia Code" panose="020B0609020000020004" pitchFamily="49" charset="0"/>
              </a:rPr>
              <a:t>propertyname</a:t>
            </a:r>
            <a:endParaRPr lang="en-US" sz="2100" b="1" dirty="0">
              <a:solidFill>
                <a:srgbClr val="BBBBBB"/>
              </a:solidFill>
              <a:effectLst/>
              <a:latin typeface="Cascadia Code" panose="020B0609020000020004" pitchFamily="49"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dirty="0">
                <a:latin typeface="Cavolini" panose="03000502040302020204" pitchFamily="66" charset="0"/>
                <a:cs typeface="Cavolini" panose="03000502040302020204" pitchFamily="66" charset="0"/>
              </a:rPr>
              <a:t>Using 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1756440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510793"/>
            <a:ext cx="11356848" cy="5632311"/>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053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910173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import above component into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and see the result in the browser: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a:t>
            </a:r>
            <a:r>
              <a:rPr lang="en-US" b="1" dirty="0" err="1">
                <a:solidFill>
                  <a:srgbClr val="FF8B39"/>
                </a:solidFill>
                <a:effectLst/>
                <a:latin typeface="Cascadia Code" panose="020B0609020000020004" pitchFamily="49" charset="0"/>
              </a:rPr>
              <a:t>StudentComponent</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28432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To change a value in the state object, use the </a:t>
            </a:r>
            <a:r>
              <a:rPr lang="en-US" sz="2100" b="1" i="1" dirty="0" err="1">
                <a:solidFill>
                  <a:srgbClr val="DA4B58"/>
                </a:solidFill>
                <a:effectLst/>
                <a:latin typeface="Cavolini" panose="03000502040302020204" pitchFamily="66" charset="0"/>
                <a:cs typeface="Cavolini" panose="03000502040302020204" pitchFamily="66" charset="0"/>
              </a:rPr>
              <a:t>this.setState</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method.</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Changing The </a:t>
            </a:r>
            <a:r>
              <a:rPr lang="en-US" sz="2100" b="1" dirty="0">
                <a:latin typeface="Cavolini" panose="03000502040302020204" pitchFamily="66" charset="0"/>
                <a:cs typeface="Cavolini" panose="03000502040302020204" pitchFamily="66" charset="0"/>
              </a:rPr>
              <a:t>S</a:t>
            </a:r>
            <a:r>
              <a:rPr lang="en-US" sz="2100" b="1" i="0" dirty="0">
                <a:effectLst/>
                <a:latin typeface="Cavolini" panose="03000502040302020204" pitchFamily="66" charset="0"/>
                <a:cs typeface="Cavolini" panose="03000502040302020204" pitchFamily="66" charset="0"/>
              </a:rPr>
              <a:t>tate Object Using </a:t>
            </a:r>
            <a:r>
              <a:rPr lang="en-US" sz="2100" b="1" i="0" dirty="0" err="1">
                <a:effectLst/>
                <a:latin typeface="Cavolini" panose="03000502040302020204" pitchFamily="66" charset="0"/>
                <a:cs typeface="Cavolini" panose="03000502040302020204" pitchFamily="66" charset="0"/>
              </a:rPr>
              <a:t>setState</a:t>
            </a:r>
            <a:r>
              <a:rPr lang="en-US" sz="2100" b="1" i="0" dirty="0">
                <a:effectLst/>
                <a:latin typeface="Cavolini" panose="03000502040302020204" pitchFamily="66" charset="0"/>
                <a:cs typeface="Cavolini" panose="03000502040302020204" pitchFamily="66" charset="0"/>
              </a:rPr>
              <a:t>() Method</a:t>
            </a:r>
          </a:p>
        </p:txBody>
      </p:sp>
      <p:sp>
        <p:nvSpPr>
          <p:cNvPr id="8" name="TextBox 7">
            <a:extLst>
              <a:ext uri="{FF2B5EF4-FFF2-40B4-BE49-F238E27FC236}">
                <a16:creationId xmlns:a16="http://schemas.microsoft.com/office/drawing/2014/main" id="{7EF1A497-3842-FBAA-9924-495511B1754D}"/>
              </a:ext>
            </a:extLst>
          </p:cNvPr>
          <p:cNvSpPr txBox="1"/>
          <p:nvPr/>
        </p:nvSpPr>
        <p:spPr>
          <a:xfrm>
            <a:off x="414301" y="2809873"/>
            <a:ext cx="11324043"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When a value in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changes, the component will re-render, meaning that the output will change according to the new value(s).</a:t>
            </a:r>
            <a:endParaRPr lang="en-US" sz="2100" b="1" dirty="0">
              <a:latin typeface="Cavolini" panose="03000502040302020204" pitchFamily="66" charset="0"/>
              <a:cs typeface="Cavolini" panose="03000502040302020204" pitchFamily="66" charset="0"/>
            </a:endParaRPr>
          </a:p>
        </p:txBody>
      </p:sp>
      <p:sp>
        <p:nvSpPr>
          <p:cNvPr id="10" name="TextBox 9">
            <a:extLst>
              <a:ext uri="{FF2B5EF4-FFF2-40B4-BE49-F238E27FC236}">
                <a16:creationId xmlns:a16="http://schemas.microsoft.com/office/drawing/2014/main" id="{647EAB4A-7999-BDDF-8B5D-E27BA8CC02DC}"/>
              </a:ext>
            </a:extLst>
          </p:cNvPr>
          <p:cNvSpPr txBox="1"/>
          <p:nvPr/>
        </p:nvSpPr>
        <p:spPr>
          <a:xfrm>
            <a:off x="414301" y="3686915"/>
            <a:ext cx="10846369"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For example, let's add a button with an </a:t>
            </a:r>
            <a:r>
              <a:rPr lang="en-US" sz="2100" b="1" i="1" dirty="0" err="1">
                <a:solidFill>
                  <a:srgbClr val="DA4B58"/>
                </a:solidFill>
                <a:effectLst/>
                <a:latin typeface="Cavolini" panose="03000502040302020204" pitchFamily="66" charset="0"/>
                <a:cs typeface="Cavolini" panose="03000502040302020204" pitchFamily="66" charset="0"/>
              </a:rPr>
              <a:t>onClick</a:t>
            </a:r>
            <a:r>
              <a:rPr lang="en-US" sz="2100" b="1" i="0" dirty="0">
                <a:solidFill>
                  <a:srgbClr val="CECAC3"/>
                </a:solidFill>
                <a:effectLst/>
                <a:latin typeface="Cavolini" panose="03000502040302020204" pitchFamily="66" charset="0"/>
                <a:cs typeface="Cavolini" panose="03000502040302020204" pitchFamily="66" charset="0"/>
              </a:rPr>
              <a:t> event that will change the </a:t>
            </a:r>
            <a:r>
              <a:rPr lang="en-US" sz="2100" b="1" i="0" dirty="0" err="1">
                <a:solidFill>
                  <a:srgbClr val="CECAC3"/>
                </a:solidFill>
                <a:effectLst/>
                <a:latin typeface="Cavolini" panose="03000502040302020204" pitchFamily="66" charset="0"/>
                <a:cs typeface="Cavolini" panose="03000502040302020204" pitchFamily="66" charset="0"/>
              </a:rPr>
              <a:t>rollNo</a:t>
            </a:r>
            <a:r>
              <a:rPr lang="en-US" sz="2100" b="1" i="0" dirty="0">
                <a:solidFill>
                  <a:srgbClr val="CECAC3"/>
                </a:solidFill>
                <a:effectLst/>
                <a:latin typeface="Cavolini" panose="03000502040302020204" pitchFamily="66" charset="0"/>
                <a:cs typeface="Cavolini" panose="03000502040302020204" pitchFamily="66" charset="0"/>
              </a:rPr>
              <a:t> and age of properties of the student:</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00172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282065"/>
            <a:ext cx="11356848" cy="5632311"/>
          </a:xfrm>
          <a:prstGeom prst="rect">
            <a:avLst/>
          </a:prstGeom>
          <a:noFill/>
        </p:spPr>
        <p:txBody>
          <a:bodyPr wrap="square" numCol="3">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24</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321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type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Update Student Details</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5173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is an ES6 feature that makes it possible to unpack values from arrays or properties from objects into distinct variables. In React,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and </a:t>
            </a:r>
            <a:r>
              <a:rPr lang="en-US" sz="2100" b="1" i="1" dirty="0">
                <a:solidFill>
                  <a:srgbClr val="DA4B58"/>
                </a:solidFill>
                <a:effectLst/>
                <a:latin typeface="Cavolini" panose="03000502040302020204" pitchFamily="66" charset="0"/>
                <a:cs typeface="Cavolini" panose="03000502040302020204" pitchFamily="66" charset="0"/>
              </a:rPr>
              <a:t>states</a:t>
            </a:r>
            <a:r>
              <a:rPr lang="en-US" sz="2100" b="1" i="0" dirty="0">
                <a:solidFill>
                  <a:srgbClr val="CECAC3"/>
                </a:solidFill>
                <a:effectLst/>
                <a:latin typeface="Cavolini" panose="03000502040302020204" pitchFamily="66" charset="0"/>
                <a:cs typeface="Cavolini" panose="03000502040302020204" pitchFamily="66" charset="0"/>
              </a:rPr>
              <a:t> improve code readability.</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83" y="2591202"/>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45634" y="2726353"/>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a:t>
            </a:r>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a:t>
            </a:r>
          </a:p>
        </p:txBody>
      </p:sp>
      <p:sp>
        <p:nvSpPr>
          <p:cNvPr id="10" name="TextBox 9">
            <a:extLst>
              <a:ext uri="{FF2B5EF4-FFF2-40B4-BE49-F238E27FC236}">
                <a16:creationId xmlns:a16="http://schemas.microsoft.com/office/drawing/2014/main" id="{647EAB4A-7999-BDDF-8B5D-E27BA8CC02DC}"/>
              </a:ext>
            </a:extLst>
          </p:cNvPr>
          <p:cNvSpPr txBox="1"/>
          <p:nvPr/>
        </p:nvSpPr>
        <p:spPr>
          <a:xfrm>
            <a:off x="468583" y="3369022"/>
            <a:ext cx="10846369" cy="1384995"/>
          </a:xfrm>
          <a:prstGeom prst="rect">
            <a:avLst/>
          </a:prstGeom>
          <a:noFill/>
        </p:spPr>
        <p:txBody>
          <a:bodyPr wrap="square">
            <a:spAutoFit/>
          </a:bodyPr>
          <a:lstStyle/>
          <a:p>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was introduced in ES6. It’s a JavaScript feature that allows us to extract multiple pieces of data from an array or object and assign them to their own variables. Consider we have an employee object with the following properties:</a:t>
            </a:r>
            <a:endParaRPr lang="en-US" sz="2100" b="1" dirty="0">
              <a:latin typeface="Cavolini" panose="03000502040302020204" pitchFamily="66" charset="0"/>
              <a:cs typeface="Cavolini" panose="03000502040302020204" pitchFamily="66" charset="0"/>
            </a:endParaRPr>
          </a:p>
        </p:txBody>
      </p:sp>
      <p:sp>
        <p:nvSpPr>
          <p:cNvPr id="9" name="TextBox 8">
            <a:extLst>
              <a:ext uri="{FF2B5EF4-FFF2-40B4-BE49-F238E27FC236}">
                <a16:creationId xmlns:a16="http://schemas.microsoft.com/office/drawing/2014/main" id="{1BB91893-10C6-7EF6-FC2E-E54CC5360D46}"/>
              </a:ext>
            </a:extLst>
          </p:cNvPr>
          <p:cNvSpPr txBox="1"/>
          <p:nvPr/>
        </p:nvSpPr>
        <p:spPr>
          <a:xfrm>
            <a:off x="481809" y="4859214"/>
            <a:ext cx="474956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“mayur5pai@gmail.com"</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1C94346F-CFE5-6FCE-3101-2994B6CA3D94}"/>
              </a:ext>
            </a:extLst>
          </p:cNvPr>
          <p:cNvSpPr txBox="1"/>
          <p:nvPr/>
        </p:nvSpPr>
        <p:spPr>
          <a:xfrm>
            <a:off x="5533045" y="4905190"/>
            <a:ext cx="6177146" cy="1200329"/>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128931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Lets </a:t>
            </a:r>
            <a:r>
              <a:rPr lang="en-US" sz="2100" b="1" dirty="0">
                <a:latin typeface="Cavolini" panose="03000502040302020204" pitchFamily="66" charset="0"/>
                <a:cs typeface="Cavolini" panose="03000502040302020204" pitchFamily="66" charset="0"/>
              </a:rPr>
              <a:t>U</a:t>
            </a:r>
            <a:r>
              <a:rPr lang="en-US" sz="2100" b="1" i="0" dirty="0">
                <a:effectLst/>
                <a:latin typeface="Cavolini" panose="03000502040302020204" pitchFamily="66" charset="0"/>
                <a:cs typeface="Cavolini" panose="03000502040302020204" pitchFamily="66" charset="0"/>
              </a:rPr>
              <a:t>s Streamline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his </a:t>
            </a:r>
            <a:r>
              <a:rPr lang="en-US" sz="2100" b="1" dirty="0">
                <a:latin typeface="Cavolini" panose="03000502040302020204" pitchFamily="66" charset="0"/>
                <a:cs typeface="Cavolini" panose="03000502040302020204" pitchFamily="66" charset="0"/>
              </a:rPr>
              <a:t>C</a:t>
            </a:r>
            <a:r>
              <a:rPr lang="en-US" sz="2100" b="1" i="0" dirty="0">
                <a:effectLst/>
                <a:latin typeface="Cavolini" panose="03000502040302020204" pitchFamily="66" charset="0"/>
                <a:cs typeface="Cavolini" panose="03000502040302020204" pitchFamily="66" charset="0"/>
              </a:rPr>
              <a:t>ode:</a:t>
            </a:r>
          </a:p>
        </p:txBody>
      </p:sp>
      <p:sp>
        <p:nvSpPr>
          <p:cNvPr id="12" name="TextBox 11">
            <a:extLst>
              <a:ext uri="{FF2B5EF4-FFF2-40B4-BE49-F238E27FC236}">
                <a16:creationId xmlns:a16="http://schemas.microsoft.com/office/drawing/2014/main" id="{1C94346F-CFE5-6FCE-3101-2994B6CA3D94}"/>
              </a:ext>
            </a:extLst>
          </p:cNvPr>
          <p:cNvSpPr txBox="1"/>
          <p:nvPr/>
        </p:nvSpPr>
        <p:spPr>
          <a:xfrm>
            <a:off x="414301" y="4366264"/>
            <a:ext cx="6177146" cy="923330"/>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
        <p:nvSpPr>
          <p:cNvPr id="8" name="TextBox 7">
            <a:extLst>
              <a:ext uri="{FF2B5EF4-FFF2-40B4-BE49-F238E27FC236}">
                <a16:creationId xmlns:a16="http://schemas.microsoft.com/office/drawing/2014/main" id="{7E6F9EAC-BB38-4029-6B70-BA0C441CE391}"/>
              </a:ext>
            </a:extLst>
          </p:cNvPr>
          <p:cNvSpPr txBox="1"/>
          <p:nvPr/>
        </p:nvSpPr>
        <p:spPr>
          <a:xfrm>
            <a:off x="428439" y="1912065"/>
            <a:ext cx="907433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
        <p:nvSpPr>
          <p:cNvPr id="11" name="TextBox 10">
            <a:extLst>
              <a:ext uri="{FF2B5EF4-FFF2-40B4-BE49-F238E27FC236}">
                <a16:creationId xmlns:a16="http://schemas.microsoft.com/office/drawing/2014/main" id="{D9BA7331-D5EF-1AED-2E56-B081539782A5}"/>
              </a:ext>
            </a:extLst>
          </p:cNvPr>
          <p:cNvSpPr txBox="1"/>
          <p:nvPr/>
        </p:nvSpPr>
        <p:spPr>
          <a:xfrm flipH="1">
            <a:off x="428439" y="2392269"/>
            <a:ext cx="10806849"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Is Equivalent To</a:t>
            </a:r>
          </a:p>
        </p:txBody>
      </p:sp>
      <p:sp>
        <p:nvSpPr>
          <p:cNvPr id="16" name="TextBox 15">
            <a:extLst>
              <a:ext uri="{FF2B5EF4-FFF2-40B4-BE49-F238E27FC236}">
                <a16:creationId xmlns:a16="http://schemas.microsoft.com/office/drawing/2014/main" id="{F780BE51-5F4A-F6B8-5434-5B85602AA346}"/>
              </a:ext>
            </a:extLst>
          </p:cNvPr>
          <p:cNvSpPr txBox="1"/>
          <p:nvPr/>
        </p:nvSpPr>
        <p:spPr>
          <a:xfrm>
            <a:off x="414301" y="2818032"/>
            <a:ext cx="6097772" cy="92333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6AD90358-C504-D894-2229-0E75ECF3598A}"/>
              </a:ext>
            </a:extLst>
          </p:cNvPr>
          <p:cNvSpPr txBox="1"/>
          <p:nvPr/>
        </p:nvSpPr>
        <p:spPr>
          <a:xfrm>
            <a:off x="424761" y="3846064"/>
            <a:ext cx="11564038" cy="415498"/>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So now we can access these properties without the </a:t>
            </a:r>
            <a:r>
              <a:rPr lang="en-US" sz="2100" b="1" i="1" dirty="0">
                <a:effectLst/>
                <a:latin typeface="Cavolini" panose="03000502040302020204" pitchFamily="66" charset="0"/>
                <a:cs typeface="Cavolini" panose="03000502040302020204" pitchFamily="66" charset="0"/>
              </a:rPr>
              <a:t>employee.</a:t>
            </a:r>
            <a:r>
              <a:rPr lang="en-US" sz="2100" b="1" i="0" dirty="0">
                <a:effectLst/>
                <a:latin typeface="Cavolini" panose="03000502040302020204" pitchFamily="66" charset="0"/>
                <a:cs typeface="Cavolini" panose="03000502040302020204" pitchFamily="66" charset="0"/>
              </a:rPr>
              <a:t> prefix:</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1258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functional component called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with the following code:</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Functional Components</a:t>
            </a:r>
          </a:p>
        </p:txBody>
      </p:sp>
    </p:spTree>
    <p:extLst>
      <p:ext uri="{BB962C8B-B14F-4D97-AF65-F5344CB8AC3E}">
        <p14:creationId xmlns:p14="http://schemas.microsoft.com/office/powerpoint/2010/main" val="270918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Let's take a look at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We are pass employee </a:t>
            </a:r>
            <a:r>
              <a:rPr lang="en-US" sz="2100" b="1" i="0" dirty="0" err="1">
                <a:solidFill>
                  <a:srgbClr val="CECAC3"/>
                </a:solidFill>
                <a:effectLst/>
                <a:latin typeface="Cavolini" panose="03000502040302020204" pitchFamily="66" charset="0"/>
                <a:cs typeface="Cavolini" panose="03000502040302020204" pitchFamily="66" charset="0"/>
              </a:rPr>
              <a:t>firstName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0" dirty="0" err="1">
                <a:solidFill>
                  <a:srgbClr val="CECAC3"/>
                </a:solidFill>
                <a:effectLst/>
                <a:latin typeface="Cavolini" panose="03000502040302020204" pitchFamily="66" charset="0"/>
                <a:cs typeface="Cavolini" panose="03000502040302020204" pitchFamily="66" charset="0"/>
              </a:rPr>
              <a:t>lastName</a:t>
            </a:r>
            <a:r>
              <a:rPr lang="en-US" sz="2100" b="1" i="0" dirty="0">
                <a:solidFill>
                  <a:srgbClr val="CECAC3"/>
                </a:solidFill>
                <a:effectLst/>
                <a:latin typeface="Cavolini" panose="03000502040302020204" pitchFamily="66" charset="0"/>
                <a:cs typeface="Cavolini" panose="03000502040302020204" pitchFamily="66" charset="0"/>
              </a:rPr>
              <a:t> and email to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component using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385765" y="2690532"/>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Table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"./components/functional-components/Table"</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PropsDemo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"./components/props/</a:t>
            </a:r>
            <a:r>
              <a:rPr lang="en-US" b="1" dirty="0" err="1">
                <a:solidFill>
                  <a:srgbClr val="FF8B39"/>
                </a:solidFill>
                <a:effectLst/>
                <a:latin typeface="Cascadia Code" panose="020B0609020000020004" pitchFamily="49" charset="0"/>
              </a:rPr>
              <a:t>PropsDemo</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"./components/Employee"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Employee</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firstName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lastName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“Pai"</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emailId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“mayur5pai@gmail.com"</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482511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Two ways to </a:t>
            </a:r>
            <a:r>
              <a:rPr lang="en-US" sz="2100" b="1" i="0" dirty="0" err="1">
                <a:effectLst/>
                <a:latin typeface="Cavolini" panose="03000502040302020204" pitchFamily="66" charset="0"/>
                <a:cs typeface="Cavolini" panose="03000502040302020204" pitchFamily="66" charset="0"/>
              </a:rPr>
              <a:t>destructure</a:t>
            </a:r>
            <a:r>
              <a:rPr lang="en-US" sz="2100" b="1" i="0" dirty="0">
                <a:effectLst/>
                <a:latin typeface="Cavolini" panose="03000502040302020204" pitchFamily="66" charset="0"/>
                <a:cs typeface="Cavolini" panose="03000502040302020204" pitchFamily="66" charset="0"/>
              </a:rPr>
              <a:t> props in functional component</a:t>
            </a:r>
            <a:br>
              <a:rPr lang="en-US" sz="2100" b="1" i="0" dirty="0">
                <a:effectLst/>
                <a:latin typeface="Cavolini" panose="03000502040302020204" pitchFamily="66" charset="0"/>
                <a:cs typeface="Cavolini" panose="03000502040302020204" pitchFamily="66" charset="0"/>
              </a:rPr>
            </a:br>
            <a:endParaRPr lang="en-US" sz="2100" b="1" i="0" dirty="0">
              <a:effectLst/>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There are two ways to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a functional component the first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it in the function parameter itself:</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24190"/>
            <a:ext cx="11373844"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i="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28357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Why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163651651"/>
              </p:ext>
            </p:extLst>
          </p:nvPr>
        </p:nvGraphicFramePr>
        <p:xfrm>
          <a:off x="473345" y="2289795"/>
          <a:ext cx="11243733" cy="3154680"/>
        </p:xfrm>
        <a:graphic>
          <a:graphicData uri="http://schemas.openxmlformats.org/drawingml/2006/table">
            <a:tbl>
              <a:tblPr firstRow="1" bandRow="1">
                <a:tableStyleId>{5C22544A-7EE6-4342-B048-85BDC9FD1C3A}</a:tableStyleId>
              </a:tblPr>
              <a:tblGrid>
                <a:gridCol w="697923">
                  <a:extLst>
                    <a:ext uri="{9D8B030D-6E8A-4147-A177-3AD203B41FA5}">
                      <a16:colId xmlns:a16="http://schemas.microsoft.com/office/drawing/2014/main" val="2473130284"/>
                    </a:ext>
                  </a:extLst>
                </a:gridCol>
                <a:gridCol w="10545810">
                  <a:extLst>
                    <a:ext uri="{9D8B030D-6E8A-4147-A177-3AD203B41FA5}">
                      <a16:colId xmlns:a16="http://schemas.microsoft.com/office/drawing/2014/main" val="3159472711"/>
                    </a:ext>
                  </a:extLst>
                </a:gridCol>
              </a:tblGrid>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embraces the fact that rendering logic is inherently coupled with other UI logic: how events are handled, how the state changes over time, and how the data is prepared for display.</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105156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Instead of artificially separating </a:t>
                      </a:r>
                      <a:r>
                        <a:rPr lang="en-US" sz="2100" b="1" i="1" kern="1200" dirty="0">
                          <a:solidFill>
                            <a:schemeClr val="tx1"/>
                          </a:solidFill>
                          <a:effectLst/>
                          <a:latin typeface="Cavolini" panose="03000502040302020204" pitchFamily="66" charset="0"/>
                          <a:ea typeface="+mn-ea"/>
                          <a:cs typeface="Cavolini" panose="03000502040302020204" pitchFamily="66" charset="0"/>
                        </a:rPr>
                        <a:t>technologies</a:t>
                      </a:r>
                      <a:r>
                        <a:rPr lang="en-US" sz="2100" b="1" i="0" kern="1200" dirty="0">
                          <a:solidFill>
                            <a:schemeClr val="tx1"/>
                          </a:solidFill>
                          <a:effectLst/>
                          <a:latin typeface="Cavolini" panose="03000502040302020204" pitchFamily="66" charset="0"/>
                          <a:ea typeface="+mn-ea"/>
                          <a:cs typeface="Cavolini" panose="03000502040302020204" pitchFamily="66" charset="0"/>
                        </a:rPr>
                        <a:t> by putting markup and logic in separate files, 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separates </a:t>
                      </a:r>
                      <a:r>
                        <a:rPr lang="en-US" sz="2100" b="1" i="1" u="none" strike="noStrike" kern="1200" dirty="0">
                          <a:solidFill>
                            <a:schemeClr val="tx1"/>
                          </a:solidFill>
                          <a:effectLst/>
                          <a:latin typeface="Cavolini" panose="03000502040302020204" pitchFamily="66" charset="0"/>
                          <a:ea typeface="+mn-ea"/>
                          <a:cs typeface="Cavolini" panose="03000502040302020204" pitchFamily="66" charset="0"/>
                        </a:rPr>
                        <a:t>concerns</a:t>
                      </a:r>
                      <a:r>
                        <a:rPr lang="en-US" sz="2100" b="1" i="0" kern="1200" dirty="0">
                          <a:solidFill>
                            <a:schemeClr val="tx1"/>
                          </a:solidFill>
                          <a:effectLst/>
                          <a:latin typeface="Cavolini" panose="03000502040302020204" pitchFamily="66" charset="0"/>
                          <a:ea typeface="+mn-ea"/>
                          <a:cs typeface="Cavolini" panose="03000502040302020204" pitchFamily="66" charset="0"/>
                        </a:rPr>
                        <a:t> with loosely coupled units called “components” that contain both.</a:t>
                      </a:r>
                      <a:endParaRPr lang="en-US" sz="2100" b="1" i="0" dirty="0">
                        <a:solidFill>
                          <a:schemeClr val="tx1"/>
                        </a:solidFill>
                        <a:effectLst/>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doesn’t require</a:t>
                      </a:r>
                      <a:r>
                        <a:rPr lang="en-US" sz="2100" b="1" i="0" kern="1200" dirty="0">
                          <a:solidFill>
                            <a:schemeClr val="tx1"/>
                          </a:solidFill>
                          <a:effectLst/>
                          <a:latin typeface="Cavolini" panose="03000502040302020204" pitchFamily="66" charset="0"/>
                          <a:ea typeface="+mn-ea"/>
                          <a:cs typeface="Cavolini" panose="03000502040302020204" pitchFamily="66" charset="0"/>
                        </a:rPr>
                        <a:t> using JSX, but most people find it helpful as a visual aid when working with UI inside the JavaScript code. It also allows React to show more useful error and warning messages.</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8695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second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function body:</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9078" y="2034810"/>
            <a:ext cx="11373844" cy="3693319"/>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89900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524315"/>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Class Components</a:t>
            </a:r>
          </a:p>
        </p:txBody>
      </p:sp>
    </p:spTree>
    <p:extLst>
      <p:ext uri="{BB962C8B-B14F-4D97-AF65-F5344CB8AC3E}">
        <p14:creationId xmlns:p14="http://schemas.microsoft.com/office/powerpoint/2010/main" val="364888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dirty="0">
              <a:effectLst/>
              <a:latin typeface="Mystical Woods Smooth Script" panose="02000500000000000000" pitchFamily="2"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Now, let's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our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so that we can get rid of </a:t>
            </a:r>
            <a:r>
              <a:rPr lang="en-US" sz="2100" b="1" i="1" dirty="0" err="1">
                <a:solidFill>
                  <a:srgbClr val="DA4B58"/>
                </a:solidFill>
                <a:effectLst/>
                <a:latin typeface="Cavolini" panose="03000502040302020204" pitchFamily="66" charset="0"/>
                <a:cs typeface="Cavolini" panose="03000502040302020204" pitchFamily="66" charset="0"/>
              </a:rPr>
              <a:t>this.props</a:t>
            </a:r>
            <a:r>
              <a:rPr lang="en-US" sz="2100" b="1" i="0" dirty="0">
                <a:solidFill>
                  <a:srgbClr val="CECAC3"/>
                </a:solidFill>
                <a:effectLst/>
                <a:latin typeface="Cavolini" panose="03000502040302020204" pitchFamily="66" charset="0"/>
                <a:cs typeface="Cavolini" panose="03000502040302020204" pitchFamily="66" charset="0"/>
              </a:rPr>
              <a:t> in front of each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t>
            </a:r>
          </a:p>
          <a:p>
            <a:pPr algn="l"/>
            <a:endParaRPr lang="en-US" sz="2100" b="1" dirty="0">
              <a:solidFill>
                <a:srgbClr val="CECAC3"/>
              </a:solidFill>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In class components, we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a:t>
            </a:r>
            <a:r>
              <a:rPr lang="en-US" sz="2100" b="1" i="1" dirty="0">
                <a:solidFill>
                  <a:srgbClr val="DA4B58"/>
                </a:solidFill>
                <a:effectLst/>
                <a:latin typeface="Cavolini" panose="03000502040302020204" pitchFamily="66" charset="0"/>
                <a:cs typeface="Cavolini" panose="03000502040302020204" pitchFamily="66" charset="0"/>
              </a:rPr>
              <a:t>render()</a:t>
            </a:r>
            <a:r>
              <a:rPr lang="en-US" sz="2100" b="1" i="0" dirty="0">
                <a:solidFill>
                  <a:srgbClr val="CECAC3"/>
                </a:solidFill>
                <a:effectLst/>
                <a:latin typeface="Cavolini" panose="03000502040302020204" pitchFamily="66" charset="0"/>
                <a:cs typeface="Cavolini" panose="03000502040302020204" pitchFamily="66" charset="0"/>
              </a:rPr>
              <a:t> function:</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35947"/>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39083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1148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state1</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state2</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state3</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state1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state1</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state2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state2</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state3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state3</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State</a:t>
            </a:r>
          </a:p>
        </p:txBody>
      </p:sp>
    </p:spTree>
    <p:extLst>
      <p:ext uri="{BB962C8B-B14F-4D97-AF65-F5344CB8AC3E}">
        <p14:creationId xmlns:p14="http://schemas.microsoft.com/office/powerpoint/2010/main" val="24801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323CBA7D-B90D-B001-5C5C-C294A0D9F97A}"/>
              </a:ext>
            </a:extLst>
          </p:cNvPr>
          <p:cNvSpPr txBox="1"/>
          <p:nvPr/>
        </p:nvSpPr>
        <p:spPr>
          <a:xfrm>
            <a:off x="428607" y="1390479"/>
            <a:ext cx="11112516"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In React, you can create distinct components that encapsulate behavior you need. Then, you can render only some of them, depending on the state of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Conditional rendering in React works the same way conditions work in JavaScript.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Use JavaScript operators like </a:t>
            </a:r>
            <a:r>
              <a:rPr lang="en-US" altLang="en-US" b="1" dirty="0">
                <a:latin typeface="Cavolini" panose="03000502040302020204" pitchFamily="66" charset="0"/>
                <a:cs typeface="Cavolini" panose="03000502040302020204" pitchFamily="66" charset="0"/>
              </a:rPr>
              <a:t>if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or the </a:t>
            </a:r>
            <a:r>
              <a:rPr lang="en-US" altLang="en-US" b="1" dirty="0">
                <a:latin typeface="Cavolini" panose="03000502040302020204" pitchFamily="66" charset="0"/>
                <a:cs typeface="Cavolini" panose="03000502040302020204" pitchFamily="66" charset="0"/>
              </a:rPr>
              <a:t>conditional operator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to create elements representing the current state and let React update the UI to match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Consider these two components:</a:t>
            </a:r>
          </a:p>
        </p:txBody>
      </p:sp>
      <p:sp>
        <p:nvSpPr>
          <p:cNvPr id="10" name="TextBox 9">
            <a:extLst>
              <a:ext uri="{FF2B5EF4-FFF2-40B4-BE49-F238E27FC236}">
                <a16:creationId xmlns:a16="http://schemas.microsoft.com/office/drawing/2014/main" id="{8474AC15-7C81-F53C-FA73-37367DE222D8}"/>
              </a:ext>
            </a:extLst>
          </p:cNvPr>
          <p:cNvSpPr txBox="1"/>
          <p:nvPr/>
        </p:nvSpPr>
        <p:spPr>
          <a:xfrm>
            <a:off x="428607" y="3994839"/>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Welcome back!</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Please sign up.</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205558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7" name="Rectangle 1">
            <a:extLst>
              <a:ext uri="{FF2B5EF4-FFF2-40B4-BE49-F238E27FC236}">
                <a16:creationId xmlns:a16="http://schemas.microsoft.com/office/drawing/2014/main" id="{024FD8B7-D15A-EE64-272E-12976B56E47D}"/>
              </a:ext>
            </a:extLst>
          </p:cNvPr>
          <p:cNvSpPr>
            <a:spLocks noChangeArrowheads="1"/>
          </p:cNvSpPr>
          <p:nvPr/>
        </p:nvSpPr>
        <p:spPr bwMode="auto">
          <a:xfrm>
            <a:off x="481809" y="1426069"/>
            <a:ext cx="10391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We’ll create a Greeting component that displays either of these components depending on whether a user is logged in: </a:t>
            </a:r>
          </a:p>
        </p:txBody>
      </p:sp>
      <p:sp>
        <p:nvSpPr>
          <p:cNvPr id="11" name="TextBox 10">
            <a:extLst>
              <a:ext uri="{FF2B5EF4-FFF2-40B4-BE49-F238E27FC236}">
                <a16:creationId xmlns:a16="http://schemas.microsoft.com/office/drawing/2014/main" id="{4A2C6664-56FC-7F8C-C4E1-A6C95D9C2F8B}"/>
              </a:ext>
            </a:extLst>
          </p:cNvPr>
          <p:cNvSpPr txBox="1"/>
          <p:nvPr/>
        </p:nvSpPr>
        <p:spPr>
          <a:xfrm>
            <a:off x="423845" y="2249646"/>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CD64B2A9-87C6-C316-EF9E-C4E6DC9A9ADB}"/>
              </a:ext>
            </a:extLst>
          </p:cNvPr>
          <p:cNvSpPr txBox="1"/>
          <p:nvPr/>
        </p:nvSpPr>
        <p:spPr>
          <a:xfrm>
            <a:off x="473345" y="4458217"/>
            <a:ext cx="10032728"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This example renders a different greeting depending on the value of </a:t>
            </a:r>
            <a:r>
              <a:rPr lang="en-US" sz="2100" b="1" dirty="0" err="1">
                <a:effectLst/>
                <a:latin typeface="Cavolini" panose="03000502040302020204" pitchFamily="66" charset="0"/>
                <a:cs typeface="Cavolini" panose="03000502040302020204" pitchFamily="66" charset="0"/>
              </a:rPr>
              <a:t>isLoggedIn</a:t>
            </a:r>
            <a:r>
              <a:rPr lang="en-US" sz="2100" b="1" dirty="0">
                <a:effectLst/>
                <a:latin typeface="Cavolini" panose="03000502040302020204" pitchFamily="66" charset="0"/>
                <a:cs typeface="Cavolini" panose="03000502040302020204" pitchFamily="66" charset="0"/>
              </a:rPr>
              <a:t> prop.</a:t>
            </a:r>
          </a:p>
        </p:txBody>
      </p:sp>
    </p:spTree>
    <p:extLst>
      <p:ext uri="{BB962C8B-B14F-4D97-AF65-F5344CB8AC3E}">
        <p14:creationId xmlns:p14="http://schemas.microsoft.com/office/powerpoint/2010/main" val="178955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can use variables to store elements. This can help you conditionally render a part of the component while the rest of the output doesn’t change.</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Consider these two new components representing Logout and Login buttons:</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Element Variables</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806327"/>
            <a:ext cx="6097604" cy="2585323"/>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Login</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Logout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55001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397452" y="1511912"/>
            <a:ext cx="11312739"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In the example below, we will create a stateful component called </a:t>
            </a:r>
            <a:r>
              <a:rPr lang="en-US" sz="2100" b="1" dirty="0" err="1">
                <a:effectLst/>
                <a:latin typeface="Cavolini" panose="03000502040302020204" pitchFamily="66" charset="0"/>
                <a:cs typeface="Cavolini" panose="03000502040302020204" pitchFamily="66" charset="0"/>
              </a:rPr>
              <a:t>LoginControl</a:t>
            </a:r>
            <a:r>
              <a:rPr lang="en-US" sz="2100" b="1" dirty="0">
                <a:effectLst/>
                <a:latin typeface="Cavolini" panose="03000502040302020204" pitchFamily="66" charset="0"/>
                <a:cs typeface="Cavolini" panose="03000502040302020204" pitchFamily="66" charset="0"/>
              </a:rPr>
              <a:t>.</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It will render either &lt;</a:t>
            </a:r>
            <a:r>
              <a:rPr lang="en-US" sz="2100" b="1" dirty="0" err="1">
                <a:effectLst/>
                <a:latin typeface="Cavolini" panose="03000502040302020204" pitchFamily="66" charset="0"/>
                <a:cs typeface="Cavolini" panose="03000502040302020204" pitchFamily="66" charset="0"/>
              </a:rPr>
              <a:t>LoginButton</a:t>
            </a:r>
            <a:r>
              <a:rPr lang="en-US" sz="2100" b="1" dirty="0">
                <a:effectLst/>
                <a:latin typeface="Cavolini" panose="03000502040302020204" pitchFamily="66" charset="0"/>
                <a:cs typeface="Cavolini" panose="03000502040302020204" pitchFamily="66" charset="0"/>
              </a:rPr>
              <a:t> /&gt; or &lt;</a:t>
            </a:r>
            <a:r>
              <a:rPr lang="en-US" sz="2100" b="1" dirty="0" err="1">
                <a:effectLst/>
                <a:latin typeface="Cavolini" panose="03000502040302020204" pitchFamily="66" charset="0"/>
                <a:cs typeface="Cavolini" panose="03000502040302020204" pitchFamily="66" charset="0"/>
              </a:rPr>
              <a:t>LogoutButton</a:t>
            </a:r>
            <a:r>
              <a:rPr lang="en-US" sz="2100" b="1" dirty="0">
                <a:effectLst/>
                <a:latin typeface="Cavolini" panose="03000502040302020204" pitchFamily="66" charset="0"/>
                <a:cs typeface="Cavolini" panose="03000502040302020204" pitchFamily="66" charset="0"/>
              </a:rPr>
              <a:t> /&gt; depending on its current state. It will also render a &lt;Greeting /&gt; from the previous example:</a:t>
            </a:r>
          </a:p>
        </p:txBody>
      </p:sp>
    </p:spTree>
    <p:extLst>
      <p:ext uri="{BB962C8B-B14F-4D97-AF65-F5344CB8AC3E}">
        <p14:creationId xmlns:p14="http://schemas.microsoft.com/office/powerpoint/2010/main" val="71759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1279938"/>
            <a:ext cx="11312740" cy="54864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LoginControl</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latin typeface="Cascadia Code" panose="020B0609020000020004" pitchFamily="49" charset="0"/>
              </a:rPr>
              <a:t>  </a:t>
            </a: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let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else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isLoggedIn</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button</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79821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ECA5F3D5-7B14-5555-944E-24BDDE361DEC}"/>
              </a:ext>
            </a:extLst>
          </p:cNvPr>
          <p:cNvSpPr txBox="1"/>
          <p:nvPr/>
        </p:nvSpPr>
        <p:spPr>
          <a:xfrm>
            <a:off x="423844" y="1476213"/>
            <a:ext cx="11039843"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While declaring a variable and using an if statement is a fine way to conditionally render a component, sometimes you might want to use a shorter syntax. </a:t>
            </a:r>
          </a:p>
          <a:p>
            <a:endParaRPr lang="en-US" sz="2100" b="1" dirty="0">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There are a few ways to inline conditions in JSX, explained below.</a:t>
            </a:r>
          </a:p>
        </p:txBody>
      </p:sp>
      <p:graphicFrame>
        <p:nvGraphicFramePr>
          <p:cNvPr id="9" name="Table 7">
            <a:extLst>
              <a:ext uri="{FF2B5EF4-FFF2-40B4-BE49-F238E27FC236}">
                <a16:creationId xmlns:a16="http://schemas.microsoft.com/office/drawing/2014/main" id="{20FE5895-2219-22C7-3A8F-32E79B1D9C3C}"/>
              </a:ext>
            </a:extLst>
          </p:cNvPr>
          <p:cNvGraphicFramePr>
            <a:graphicFrameLocks noGrp="1"/>
          </p:cNvGraphicFramePr>
          <p:nvPr>
            <p:extLst>
              <p:ext uri="{D42A27DB-BD31-4B8C-83A1-F6EECF244321}">
                <p14:modId xmlns:p14="http://schemas.microsoft.com/office/powerpoint/2010/main" val="3427311709"/>
              </p:ext>
            </p:extLst>
          </p:nvPr>
        </p:nvGraphicFramePr>
        <p:xfrm>
          <a:off x="473345" y="3429000"/>
          <a:ext cx="11604354" cy="14630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 with Logical &amp;&amp;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If-Else with Conditional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56546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Expressions in JSX</a:t>
            </a:r>
          </a:p>
        </p:txBody>
      </p:sp>
      <p:sp>
        <p:nvSpPr>
          <p:cNvPr id="9" name="TextBox 8">
            <a:extLst>
              <a:ext uri="{FF2B5EF4-FFF2-40B4-BE49-F238E27FC236}">
                <a16:creationId xmlns:a16="http://schemas.microsoft.com/office/drawing/2014/main" id="{607A4B90-90F6-3DCA-8CCF-FAA260819329}"/>
              </a:ext>
            </a:extLst>
          </p:cNvPr>
          <p:cNvSpPr txBox="1"/>
          <p:nvPr/>
        </p:nvSpPr>
        <p:spPr>
          <a:xfrm>
            <a:off x="428439" y="2254013"/>
            <a:ext cx="1125674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With JSX you can write expressions inside curly braces </a:t>
            </a:r>
            <a:r>
              <a:rPr lang="en-US" sz="2100" b="1" dirty="0">
                <a:solidFill>
                  <a:srgbClr val="FF0000"/>
                </a:solidFill>
                <a:effectLst/>
                <a:latin typeface="Cavolini" panose="03000502040302020204" pitchFamily="66" charset="0"/>
                <a:cs typeface="Cavolini" panose="03000502040302020204" pitchFamily="66" charset="0"/>
              </a:rPr>
              <a:t>{ }</a:t>
            </a:r>
            <a:r>
              <a:rPr lang="en-US" sz="2100" b="1" dirty="0">
                <a:effectLst/>
                <a:latin typeface="Cavolini" panose="03000502040302020204" pitchFamily="66" charset="0"/>
                <a:cs typeface="Cavolini" panose="03000502040302020204" pitchFamily="66" charset="0"/>
              </a:rPr>
              <a:t>.</a:t>
            </a:r>
          </a:p>
          <a:p>
            <a:endParaRPr lang="en-US" sz="2100" b="1" dirty="0">
              <a:latin typeface="Cavolini" panose="03000502040302020204" pitchFamily="66" charset="0"/>
              <a:cs typeface="Cavolini" panose="03000502040302020204" pitchFamily="66" charset="0"/>
            </a:endParaRPr>
          </a:p>
          <a:p>
            <a:r>
              <a:rPr lang="en-US" sz="2100" b="1" i="0" dirty="0">
                <a:solidFill>
                  <a:srgbClr val="E8E6E3"/>
                </a:solidFill>
                <a:effectLst/>
                <a:latin typeface="Cavolini" panose="03000502040302020204" pitchFamily="66" charset="0"/>
                <a:cs typeface="Cavolini" panose="03000502040302020204" pitchFamily="66" charset="0"/>
              </a:rPr>
              <a:t>The expression can be a React variable, or property, or any other valid JavaScript expression. JSX will execute the expression and return the result:</a:t>
            </a:r>
            <a:endParaRPr lang="en-US" sz="2100" b="1" dirty="0">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8F76BE52-3E45-2BCA-3460-6ED5C6697D16}"/>
              </a:ext>
            </a:extLst>
          </p:cNvPr>
          <p:cNvSpPr txBox="1"/>
          <p:nvPr/>
        </p:nvSpPr>
        <p:spPr>
          <a:xfrm>
            <a:off x="428438" y="3739602"/>
            <a:ext cx="9853245"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React is </a:t>
            </a:r>
            <a:r>
              <a:rPr lang="en-US" b="1" dirty="0">
                <a:solidFill>
                  <a:srgbClr val="FEDE5D"/>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5</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5</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times better with JSX</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5" name="TextBox 14">
            <a:extLst>
              <a:ext uri="{FF2B5EF4-FFF2-40B4-BE49-F238E27FC236}">
                <a16:creationId xmlns:a16="http://schemas.microsoft.com/office/drawing/2014/main" id="{7AD0CA6E-E7C4-9A02-6060-F3FA3FD83F6B}"/>
              </a:ext>
            </a:extLst>
          </p:cNvPr>
          <p:cNvSpPr txBox="1"/>
          <p:nvPr/>
        </p:nvSpPr>
        <p:spPr>
          <a:xfrm>
            <a:off x="428438" y="4334104"/>
            <a:ext cx="11238558" cy="18288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3969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061829"/>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may embed expressions in JSX by wrapping them in curly braces. This includes the JavaScript logical &amp;&amp; operator. It can be handy for conditionally including an element: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 with Logical &amp;&amp;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485519"/>
            <a:ext cx="11312739" cy="3139321"/>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You have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unread messages.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 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Re:Re</a:t>
            </a:r>
            <a:r>
              <a:rPr lang="en-US" b="1" dirty="0">
                <a:solidFill>
                  <a:srgbClr val="FF8B39"/>
                </a:solidFill>
                <a:effectLst/>
                <a:latin typeface="Cascadia Code" panose="020B0609020000020004" pitchFamily="49" charset="0"/>
              </a:rPr>
              <a:t>: 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unreadMessages</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messages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958820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3000821"/>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works because in JavaScript, true &amp;&amp; expression always evaluates to expression, and false &amp;&amp; expression always evaluates to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Therefore, if the condition is true, the element right after &amp;&amp; will appear in the output. If it is false, React will ignore and skip it.</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Note that returning a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will still cause the element after &amp;&amp; to be skipped but will return the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In the example below, </a:t>
            </a:r>
            <a:r>
              <a:rPr lang="en-US" sz="2100" b="1" dirty="0">
                <a:solidFill>
                  <a:srgbClr val="30ACEC"/>
                </a:solidFill>
                <a:effectLst/>
                <a:latin typeface="Cavolini" panose="03000502040302020204" pitchFamily="66" charset="0"/>
                <a:cs typeface="Cavolini" panose="03000502040302020204" pitchFamily="66" charset="0"/>
              </a:rPr>
              <a:t>&lt;div&gt;0&lt;/div&gt;</a:t>
            </a:r>
            <a:r>
              <a:rPr lang="en-US" sz="2100" b="1" dirty="0">
                <a:effectLst/>
                <a:latin typeface="Cavolini" panose="03000502040302020204" pitchFamily="66" charset="0"/>
                <a:cs typeface="Cavolini" panose="03000502040302020204" pitchFamily="66" charset="0"/>
              </a:rPr>
              <a:t> will be returned by the render method.</a:t>
            </a:r>
          </a:p>
        </p:txBody>
      </p:sp>
      <p:sp>
        <p:nvSpPr>
          <p:cNvPr id="10" name="TextBox 9">
            <a:extLst>
              <a:ext uri="{FF2B5EF4-FFF2-40B4-BE49-F238E27FC236}">
                <a16:creationId xmlns:a16="http://schemas.microsoft.com/office/drawing/2014/main" id="{F79867F1-833E-4676-E094-9C0BAEFA185F}"/>
              </a:ext>
            </a:extLst>
          </p:cNvPr>
          <p:cNvSpPr txBox="1"/>
          <p:nvPr/>
        </p:nvSpPr>
        <p:spPr>
          <a:xfrm>
            <a:off x="481809" y="4441271"/>
            <a:ext cx="6097604" cy="2308324"/>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Messages: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61391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Another method for conditionally rendering elements inline is to use the JavaScript conditional operator condition ? true :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In the example below, we use it to conditionally render a small block of text.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If-Else with Conditional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68582" y="3806327"/>
            <a:ext cx="10504218" cy="2308324"/>
          </a:xfrm>
          <a:prstGeom prst="rect">
            <a:avLst/>
          </a:prstGeom>
          <a:noFill/>
        </p:spPr>
        <p:txBody>
          <a:bodyPr wrap="square" numCol="1">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The user is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'currently'</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'not'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logged in.</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36874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can also be used for larger expressions although it is less obvious what’s going on:</a:t>
            </a:r>
          </a:p>
        </p:txBody>
      </p:sp>
      <p:sp>
        <p:nvSpPr>
          <p:cNvPr id="10" name="TextBox 9">
            <a:extLst>
              <a:ext uri="{FF2B5EF4-FFF2-40B4-BE49-F238E27FC236}">
                <a16:creationId xmlns:a16="http://schemas.microsoft.com/office/drawing/2014/main" id="{F79867F1-833E-4676-E094-9C0BAEFA185F}"/>
              </a:ext>
            </a:extLst>
          </p:cNvPr>
          <p:cNvSpPr txBox="1"/>
          <p:nvPr/>
        </p:nvSpPr>
        <p:spPr>
          <a:xfrm>
            <a:off x="439630" y="2198151"/>
            <a:ext cx="10764685" cy="3139321"/>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8" name="TextBox 7">
            <a:extLst>
              <a:ext uri="{FF2B5EF4-FFF2-40B4-BE49-F238E27FC236}">
                <a16:creationId xmlns:a16="http://schemas.microsoft.com/office/drawing/2014/main" id="{B05B3168-6F48-AB11-AAB2-0A5128BEF678}"/>
              </a:ext>
            </a:extLst>
          </p:cNvPr>
          <p:cNvSpPr txBox="1"/>
          <p:nvPr/>
        </p:nvSpPr>
        <p:spPr>
          <a:xfrm>
            <a:off x="383572" y="5254349"/>
            <a:ext cx="11424854"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Just like in JavaScript, it is up to you to choose an appropriate style based on what you and your team consider more readable. Also remember that whenever conditions become too complex, it might be a good time to extract a component.</a:t>
            </a:r>
          </a:p>
        </p:txBody>
      </p:sp>
    </p:spTree>
    <p:extLst>
      <p:ext uri="{BB962C8B-B14F-4D97-AF65-F5344CB8AC3E}">
        <p14:creationId xmlns:p14="http://schemas.microsoft.com/office/powerpoint/2010/main" val="40702766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68129" y="2528767"/>
            <a:ext cx="6455743" cy="1084100"/>
          </a:xfrm>
        </p:spPr>
        <p:txBody>
          <a:bodyPr>
            <a:noAutofit/>
          </a:bodyPr>
          <a:lstStyle/>
          <a:p>
            <a:pPr algn="ctr"/>
            <a:r>
              <a:rPr lang="en-US" sz="7200" b="1" dirty="0">
                <a:latin typeface="Mystical Woods Smooth Script" panose="020B0604020202020204" pitchFamily="2" charset="0"/>
              </a:rPr>
              <a:t>Thank You!</a:t>
            </a:r>
            <a:endParaRPr lang="en-US" sz="7200" dirty="0">
              <a:latin typeface="Mystical Woods Smooth Script" panose="02000500000000000000" pitchFamily="2" charset="0"/>
            </a:endParaRPr>
          </a:p>
        </p:txBody>
      </p:sp>
      <p:sp>
        <p:nvSpPr>
          <p:cNvPr id="4" name="TextBox 3">
            <a:extLst>
              <a:ext uri="{FF2B5EF4-FFF2-40B4-BE49-F238E27FC236}">
                <a16:creationId xmlns:a16="http://schemas.microsoft.com/office/drawing/2014/main" id="{9BF17526-573C-AE54-DB00-83C561570D2B}"/>
              </a:ext>
            </a:extLst>
          </p:cNvPr>
          <p:cNvSpPr txBox="1"/>
          <p:nvPr/>
        </p:nvSpPr>
        <p:spPr>
          <a:xfrm>
            <a:off x="3824288" y="3481304"/>
            <a:ext cx="4543424" cy="367734"/>
          </a:xfrm>
          <a:prstGeom prst="rect">
            <a:avLst/>
          </a:prstGeom>
          <a:noFill/>
        </p:spPr>
        <p:txBody>
          <a:bodyPr wrap="square">
            <a:spAutoFit/>
          </a:bodyPr>
          <a:lstStyle/>
          <a:p>
            <a:pPr lvl="1" algn="l"/>
            <a:r>
              <a:rPr lang="en-US" sz="1800" b="1" dirty="0">
                <a:solidFill>
                  <a:srgbClr val="30ACEC"/>
                </a:solidFill>
                <a:latin typeface="Cavolini" panose="03000502040302020204" pitchFamily="66" charset="0"/>
                <a:ea typeface="Cascadia Code" panose="020B0609020000020004" pitchFamily="49" charset="0"/>
                <a:cs typeface="Cavolini" panose="03000502040302020204" pitchFamily="66" charset="0"/>
              </a:rPr>
              <a:t>Presented By: Mayur Pai B H</a:t>
            </a:r>
          </a:p>
        </p:txBody>
      </p:sp>
    </p:spTree>
    <p:extLst>
      <p:ext uri="{BB962C8B-B14F-4D97-AF65-F5344CB8AC3E}">
        <p14:creationId xmlns:p14="http://schemas.microsoft.com/office/powerpoint/2010/main" val="351975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r>
              <a:rPr lang="en-US" sz="2100" b="1" i="0" dirty="0">
                <a:solidFill>
                  <a:srgbClr val="E8E6E3"/>
                </a:solidFill>
                <a:effectLst/>
                <a:latin typeface="Cavolini" panose="03000502040302020204" pitchFamily="66" charset="0"/>
                <a:cs typeface="Cavolini" panose="03000502040302020204" pitchFamily="66" charset="0"/>
              </a:rPr>
              <a:t>JSX Represents Objects</a:t>
            </a:r>
          </a:p>
        </p:txBody>
      </p:sp>
      <p:sp>
        <p:nvSpPr>
          <p:cNvPr id="13" name="TextBox 12">
            <a:extLst>
              <a:ext uri="{FF2B5EF4-FFF2-40B4-BE49-F238E27FC236}">
                <a16:creationId xmlns:a16="http://schemas.microsoft.com/office/drawing/2014/main" id="{9932E0B3-AB34-3AA8-9375-B09A46BE4CCC}"/>
              </a:ext>
            </a:extLst>
          </p:cNvPr>
          <p:cNvSpPr txBox="1"/>
          <p:nvPr/>
        </p:nvSpPr>
        <p:spPr>
          <a:xfrm>
            <a:off x="450892" y="2774397"/>
            <a:ext cx="11290215" cy="415498"/>
          </a:xfrm>
          <a:prstGeom prst="rect">
            <a:avLst/>
          </a:prstGeom>
          <a:noFill/>
        </p:spPr>
        <p:txBody>
          <a:bodyPr wrap="square">
            <a:spAutoFit/>
          </a:bodyPr>
          <a:lstStyle/>
          <a:p>
            <a:pPr algn="l"/>
            <a:r>
              <a:rPr lang="en-US" sz="2100" b="1" i="0" dirty="0">
                <a:solidFill>
                  <a:srgbClr val="E8E6E3"/>
                </a:solidFill>
                <a:effectLst/>
                <a:latin typeface="Cavolini" panose="03000502040302020204" pitchFamily="66" charset="0"/>
                <a:cs typeface="Cavolini" panose="03000502040302020204" pitchFamily="66" charset="0"/>
              </a:rPr>
              <a:t>These two examples are identical:</a:t>
            </a:r>
            <a:endParaRPr lang="en-US" sz="2100" b="1" i="0" dirty="0">
              <a:effectLst/>
              <a:latin typeface="Cavolini" panose="03000502040302020204" pitchFamily="66" charset="0"/>
              <a:cs typeface="Cavolini" panose="03000502040302020204" pitchFamily="66" charset="0"/>
            </a:endParaRPr>
          </a:p>
        </p:txBody>
      </p:sp>
      <p:sp>
        <p:nvSpPr>
          <p:cNvPr id="16" name="TextBox 15">
            <a:extLst>
              <a:ext uri="{FF2B5EF4-FFF2-40B4-BE49-F238E27FC236}">
                <a16:creationId xmlns:a16="http://schemas.microsoft.com/office/drawing/2014/main" id="{F6B1D062-A422-9F56-C274-5EAAD980F91F}"/>
              </a:ext>
            </a:extLst>
          </p:cNvPr>
          <p:cNvSpPr txBox="1"/>
          <p:nvPr/>
        </p:nvSpPr>
        <p:spPr>
          <a:xfrm>
            <a:off x="445175" y="3330366"/>
            <a:ext cx="9400574"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"greeting"</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86A69D06-DCBE-C05C-54DA-1BB6C152BF3B}"/>
              </a:ext>
            </a:extLst>
          </p:cNvPr>
          <p:cNvSpPr txBox="1"/>
          <p:nvPr/>
        </p:nvSpPr>
        <p:spPr>
          <a:xfrm>
            <a:off x="444388" y="3785663"/>
            <a:ext cx="1065382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p:txBody>
      </p:sp>
      <p:sp>
        <p:nvSpPr>
          <p:cNvPr id="22" name="TextBox 21">
            <a:extLst>
              <a:ext uri="{FF2B5EF4-FFF2-40B4-BE49-F238E27FC236}">
                <a16:creationId xmlns:a16="http://schemas.microsoft.com/office/drawing/2014/main" id="{ADC9BB9F-B665-617C-7A01-5DDCE3DF5346}"/>
              </a:ext>
            </a:extLst>
          </p:cNvPr>
          <p:cNvSpPr txBox="1"/>
          <p:nvPr/>
        </p:nvSpPr>
        <p:spPr>
          <a:xfrm>
            <a:off x="445175" y="2274777"/>
            <a:ext cx="11256742" cy="415498"/>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Babel compiles JSX down to </a:t>
            </a:r>
            <a:r>
              <a:rPr lang="en-US" sz="2100" b="1" i="1" dirty="0" err="1">
                <a:solidFill>
                  <a:srgbClr val="DA4B58"/>
                </a:solidFill>
                <a:effectLst/>
                <a:latin typeface="Cavolini" panose="03000502040302020204" pitchFamily="66" charset="0"/>
                <a:cs typeface="Cavolini" panose="03000502040302020204" pitchFamily="66" charset="0"/>
              </a:rPr>
              <a:t>React.createElement</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calls.</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875253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6B1D062-A422-9F56-C274-5EAAD980F91F}"/>
              </a:ext>
            </a:extLst>
          </p:cNvPr>
          <p:cNvSpPr txBox="1"/>
          <p:nvPr/>
        </p:nvSpPr>
        <p:spPr>
          <a:xfrm>
            <a:off x="473345" y="2291905"/>
            <a:ext cx="6980078" cy="2308324"/>
          </a:xfrm>
          <a:prstGeom prst="rect">
            <a:avLst/>
          </a:prstGeom>
          <a:noFill/>
        </p:spPr>
        <p:txBody>
          <a:bodyPr wrap="square">
            <a:spAutoFit/>
          </a:bodyPr>
          <a:lstStyle/>
          <a:p>
            <a:r>
              <a:rPr lang="en-US" b="1" i="1" dirty="0">
                <a:solidFill>
                  <a:srgbClr val="848BBD"/>
                </a:solidFill>
                <a:effectLst/>
                <a:latin typeface="Cascadia Code" panose="020B0609020000020004" pitchFamily="49" charset="0"/>
              </a:rPr>
              <a:t>// Note: this structure is simplified</a:t>
            </a:r>
            <a:endParaRPr lang="en-US" b="1" dirty="0">
              <a:solidFill>
                <a:srgbClr val="BBBBBB"/>
              </a:solidFill>
              <a:effectLst/>
              <a:latin typeface="Cascadia Code" panose="020B0609020000020004" pitchFamily="49" charset="0"/>
            </a:endParaRP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type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props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children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32" name="Rectangle 3">
            <a:extLst>
              <a:ext uri="{FF2B5EF4-FFF2-40B4-BE49-F238E27FC236}">
                <a16:creationId xmlns:a16="http://schemas.microsoft.com/office/drawing/2014/main" id="{3B44F479-50A4-66B0-7F19-85BEAC1D62AD}"/>
              </a:ext>
            </a:extLst>
          </p:cNvPr>
          <p:cNvSpPr>
            <a:spLocks noChangeArrowheads="1"/>
          </p:cNvSpPr>
          <p:nvPr/>
        </p:nvSpPr>
        <p:spPr bwMode="auto">
          <a:xfrm>
            <a:off x="481809" y="1504169"/>
            <a:ext cx="1065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React.createElement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performs a few checks to help you write bug-free code but essentially it creates an object like this: </a:t>
            </a:r>
          </a:p>
        </p:txBody>
      </p:sp>
      <p:sp>
        <p:nvSpPr>
          <p:cNvPr id="11" name="TextBox 10">
            <a:extLst>
              <a:ext uri="{FF2B5EF4-FFF2-40B4-BE49-F238E27FC236}">
                <a16:creationId xmlns:a16="http://schemas.microsoft.com/office/drawing/2014/main" id="{D568A3C8-405D-0EA4-4BDA-3E42D8038985}"/>
              </a:ext>
            </a:extLst>
          </p:cNvPr>
          <p:cNvSpPr txBox="1"/>
          <p:nvPr/>
        </p:nvSpPr>
        <p:spPr>
          <a:xfrm>
            <a:off x="473345" y="4741634"/>
            <a:ext cx="10837693" cy="1708160"/>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These objects are called “React elements”. You can think of them as descriptions of what you want to see on the screen. </a:t>
            </a:r>
          </a:p>
          <a:p>
            <a:endParaRPr lang="en-US" sz="2100" b="1" dirty="0">
              <a:latin typeface="Cavolini" panose="03000502040302020204" pitchFamily="66" charset="0"/>
              <a:cs typeface="Cavolini" panose="03000502040302020204" pitchFamily="66" charset="0"/>
            </a:endParaRPr>
          </a:p>
          <a:p>
            <a:r>
              <a:rPr lang="en-US" sz="2100" b="1" i="0" dirty="0">
                <a:effectLst/>
                <a:latin typeface="Cavolini" panose="03000502040302020204" pitchFamily="66" charset="0"/>
                <a:cs typeface="Cavolini" panose="03000502040302020204" pitchFamily="66" charset="0"/>
              </a:rPr>
              <a:t>React reads these objects and uses them to construct the DOM and keep it up to date.</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10462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1061829"/>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Elements are the smallest building blocks of React apps.</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An element describes what you want to see on the screen:</a:t>
            </a:r>
          </a:p>
        </p:txBody>
      </p:sp>
      <p:sp>
        <p:nvSpPr>
          <p:cNvPr id="9" name="TextBox 8">
            <a:extLst>
              <a:ext uri="{FF2B5EF4-FFF2-40B4-BE49-F238E27FC236}">
                <a16:creationId xmlns:a16="http://schemas.microsoft.com/office/drawing/2014/main" id="{B5307D09-04E5-35AB-323A-B896FFCE319D}"/>
              </a:ext>
            </a:extLst>
          </p:cNvPr>
          <p:cNvSpPr txBox="1"/>
          <p:nvPr/>
        </p:nvSpPr>
        <p:spPr>
          <a:xfrm>
            <a:off x="390747" y="2530695"/>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64955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Rendering An Element Into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DOM</a:t>
            </a:r>
          </a:p>
        </p:txBody>
      </p:sp>
      <p:sp>
        <p:nvSpPr>
          <p:cNvPr id="13" name="Rectangle 2">
            <a:extLst>
              <a:ext uri="{FF2B5EF4-FFF2-40B4-BE49-F238E27FC236}">
                <a16:creationId xmlns:a16="http://schemas.microsoft.com/office/drawing/2014/main" id="{36F21DAD-2527-12E2-B24A-33BBDB19E208}"/>
              </a:ext>
            </a:extLst>
          </p:cNvPr>
          <p:cNvSpPr>
            <a:spLocks noChangeArrowheads="1"/>
          </p:cNvSpPr>
          <p:nvPr/>
        </p:nvSpPr>
        <p:spPr bwMode="auto">
          <a:xfrm>
            <a:off x="507673" y="2278132"/>
            <a:ext cx="80358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Let’s say there is a &lt;div&gt; somewhere in your HTML file: </a:t>
            </a:r>
          </a:p>
        </p:txBody>
      </p:sp>
      <p:sp>
        <p:nvSpPr>
          <p:cNvPr id="15" name="TextBox 14">
            <a:extLst>
              <a:ext uri="{FF2B5EF4-FFF2-40B4-BE49-F238E27FC236}">
                <a16:creationId xmlns:a16="http://schemas.microsoft.com/office/drawing/2014/main" id="{AEF967F1-68B5-C4C7-368F-5E215E8BB49B}"/>
              </a:ext>
            </a:extLst>
          </p:cNvPr>
          <p:cNvSpPr txBox="1"/>
          <p:nvPr/>
        </p:nvSpPr>
        <p:spPr>
          <a:xfrm>
            <a:off x="589081" y="2671495"/>
            <a:ext cx="6097772" cy="369332"/>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36F9F6"/>
                </a:solidFill>
                <a:effectLst/>
                <a:latin typeface="Cascadia Code" panose="020B0609020000020004" pitchFamily="49" charset="0"/>
              </a:rPr>
              <a:t>&gt;&lt;/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p:txBody>
      </p:sp>
      <p:sp>
        <p:nvSpPr>
          <p:cNvPr id="18" name="TextBox 17">
            <a:extLst>
              <a:ext uri="{FF2B5EF4-FFF2-40B4-BE49-F238E27FC236}">
                <a16:creationId xmlns:a16="http://schemas.microsoft.com/office/drawing/2014/main" id="{859C6102-89C3-D569-9EBF-32F47F919A89}"/>
              </a:ext>
            </a:extLst>
          </p:cNvPr>
          <p:cNvSpPr txBox="1"/>
          <p:nvPr/>
        </p:nvSpPr>
        <p:spPr>
          <a:xfrm>
            <a:off x="423677" y="3146832"/>
            <a:ext cx="11314668"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 call this a “root” DOM node because everything inside it will be managed by React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Applications built with just React usually have a single root DOM node.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If you are integrating React into an existing app, you may have as many isolated root DOM nodes as you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To render a React element, first pass the DOM element to </a:t>
            </a:r>
            <a:r>
              <a:rPr lang="en-US" altLang="en-US" sz="2100" b="1" dirty="0" err="1">
                <a:latin typeface="Cavolini" panose="03000502040302020204" pitchFamily="66" charset="0"/>
                <a:cs typeface="Cavolini" panose="03000502040302020204" pitchFamily="66" charset="0"/>
              </a:rPr>
              <a:t>ReactDOM.createRoot</a:t>
            </a:r>
            <a:r>
              <a:rPr lang="en-US" altLang="en-US" sz="2100" b="1" dirty="0">
                <a:latin typeface="Cavolini" panose="03000502040302020204" pitchFamily="66" charset="0"/>
                <a:cs typeface="Cavolini" panose="03000502040302020204" pitchFamily="66" charset="0"/>
              </a:rPr>
              <a: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then pass the React element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373918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2.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Parallax design</Template>
  <TotalTime>957</TotalTime>
  <Words>5027</Words>
  <Application>Microsoft Office PowerPoint</Application>
  <PresentationFormat>Widescreen</PresentationFormat>
  <Paragraphs>672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Cascadia Code</vt:lpstr>
      <vt:lpstr>Cavolini</vt:lpstr>
      <vt:lpstr>Corbel</vt:lpstr>
      <vt:lpstr>Mystical Woods Smooth Script</vt:lpstr>
      <vt:lpstr>Parallax</vt:lpstr>
      <vt:lpstr>Building Blocks of React JS</vt:lpstr>
      <vt:lpstr>Core Building Blocks of React</vt:lpstr>
      <vt:lpstr>JSX</vt:lpstr>
      <vt:lpstr>JSX continued…</vt:lpstr>
      <vt:lpstr>JSX continued…</vt:lpstr>
      <vt:lpstr>JSX continued…</vt:lpstr>
      <vt:lpstr>JSX continued…</vt:lpstr>
      <vt:lpstr>Rendering Elements</vt:lpstr>
      <vt:lpstr>Rendering Elements continued…</vt:lpstr>
      <vt:lpstr>Rendering Elements continued…</vt:lpstr>
      <vt:lpstr>Rendering Elements continued…</vt:lpstr>
      <vt:lpstr>Rendering Elements continued…</vt:lpstr>
      <vt:lpstr>Components</vt:lpstr>
      <vt:lpstr>Components continued…</vt:lpstr>
      <vt:lpstr>Components continued…</vt:lpstr>
      <vt:lpstr>Components continued…</vt:lpstr>
      <vt:lpstr>Functional Components </vt:lpstr>
      <vt:lpstr>Functional Components continued…</vt:lpstr>
      <vt:lpstr>Functional Components continued…</vt:lpstr>
      <vt:lpstr>Functional Components continued…</vt:lpstr>
      <vt:lpstr>Class Components</vt:lpstr>
      <vt:lpstr>Class Components continued…</vt:lpstr>
      <vt:lpstr>Class Components continued…</vt:lpstr>
      <vt:lpstr>Class vs Functional</vt:lpstr>
      <vt:lpstr>States And Props</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Conditional Rendering</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React JS</dc:title>
  <dc:creator>Bantwal Hebbahalasinakate, Mayur Pai</dc:creator>
  <cp:lastModifiedBy>Bantwal Hebbahalasinakate, Mayur Pai</cp:lastModifiedBy>
  <cp:revision>3</cp:revision>
  <dcterms:created xsi:type="dcterms:W3CDTF">2023-07-30T06:44:14Z</dcterms:created>
  <dcterms:modified xsi:type="dcterms:W3CDTF">2023-11-08T07:29:43Z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