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97" r:id="rId2"/>
    <p:sldMasterId id="2147484025" r:id="rId3"/>
    <p:sldMasterId id="2147484042" r:id="rId4"/>
    <p:sldMasterId id="2147484071" r:id="rId5"/>
  </p:sldMasterIdLst>
  <p:sldIdLst>
    <p:sldId id="256" r:id="rId6"/>
    <p:sldId id="257" r:id="rId7"/>
    <p:sldId id="258" r:id="rId8"/>
    <p:sldId id="259" r:id="rId9"/>
    <p:sldId id="260" r:id="rId10"/>
    <p:sldId id="261" r:id="rId11"/>
    <p:sldId id="262" r:id="rId12"/>
    <p:sldId id="263" r:id="rId13"/>
    <p:sldId id="264" r:id="rId14"/>
    <p:sldId id="265" r:id="rId15"/>
    <p:sldId id="267" r:id="rId16"/>
    <p:sldId id="268" r:id="rId17"/>
    <p:sldId id="26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24903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57483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3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40465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7282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52810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146223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96555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5D2E80-D350-48CC-A466-C0666111EB2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777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655532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45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067877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237608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752A7-1855-494D-8120-42A31D096088}"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D2E80-D350-48CC-A466-C0666111EB2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619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752A7-1855-494D-8120-42A31D096088}"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D2E80-D350-48CC-A466-C0666111EB2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327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52A7-1855-494D-8120-42A31D096088}"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904595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19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305164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808283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335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10535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03112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2748737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04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819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9659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4790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535233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8108596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637988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4493360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2752A7-1855-494D-8120-42A31D096088}"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699999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2752A7-1855-494D-8120-42A31D096088}"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75836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1193566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52A7-1855-494D-8120-42A31D096088}"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5791135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038180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7239847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235339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274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0447719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7276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399985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3837311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76877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752A7-1855-494D-8120-42A31D096088}"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4145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8622412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4796317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718709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432324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2752A7-1855-494D-8120-42A31D096088}"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8055814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2752A7-1855-494D-8120-42A31D096088}"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1081697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52A7-1855-494D-8120-42A31D096088}"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1607083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4231942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6164143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82592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752A7-1855-494D-8120-42A31D096088}"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4032737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3427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4132344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24801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3824120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686838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1301892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45566348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0726280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842370346"/>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966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52A7-1855-494D-8120-42A31D096088}"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652143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2752A7-1855-494D-8120-42A31D096088}"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0990253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2752A7-1855-494D-8120-42A31D096088}"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5583948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52A7-1855-494D-8120-42A31D096088}"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8157247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8232833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9959439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22764231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E2752A7-1855-494D-8120-42A31D096088}" type="datetimeFigureOut">
              <a:rPr lang="en-IN" smtClean="0"/>
              <a:t>11-08-2023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15835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125285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752A7-1855-494D-8120-42A31D096088}"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D2E80-D350-48CC-A466-C0666111EB21}" type="slidenum">
              <a:rPr lang="en-IN" smtClean="0"/>
              <a:t>‹#›</a:t>
            </a:fld>
            <a:endParaRPr lang="en-IN"/>
          </a:p>
        </p:txBody>
      </p:sp>
    </p:spTree>
    <p:extLst>
      <p:ext uri="{BB962C8B-B14F-4D97-AF65-F5344CB8AC3E}">
        <p14:creationId xmlns:p14="http://schemas.microsoft.com/office/powerpoint/2010/main" val="399588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3.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28858853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5017639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3142316275"/>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935730399"/>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 id="2147484057" r:id="rId15"/>
    <p:sldLayoutId id="21474840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E2752A7-1855-494D-8120-42A31D096088}" type="datetimeFigureOut">
              <a:rPr lang="en-IN" smtClean="0"/>
              <a:t>11-08-2023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D5D2E80-D350-48CC-A466-C0666111EB21}" type="slidenum">
              <a:rPr lang="en-IN" smtClean="0"/>
              <a:t>‹#›</a:t>
            </a:fld>
            <a:endParaRPr lang="en-IN"/>
          </a:p>
        </p:txBody>
      </p:sp>
    </p:spTree>
    <p:extLst>
      <p:ext uri="{BB962C8B-B14F-4D97-AF65-F5344CB8AC3E}">
        <p14:creationId xmlns:p14="http://schemas.microsoft.com/office/powerpoint/2010/main" val="1565426955"/>
      </p:ext>
    </p:extLst>
  </p:cSld>
  <p:clrMap bg1="dk1" tx1="lt1" bg2="dk2" tx2="lt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59E0E-72EA-41BF-B14E-B16EDC1AC3D0}"/>
              </a:ext>
            </a:extLst>
          </p:cNvPr>
          <p:cNvSpPr>
            <a:spLocks noGrp="1"/>
          </p:cNvSpPr>
          <p:nvPr>
            <p:ph type="ctrTitle"/>
          </p:nvPr>
        </p:nvSpPr>
        <p:spPr>
          <a:xfrm>
            <a:off x="1524000" y="2554940"/>
            <a:ext cx="9144000" cy="1990165"/>
          </a:xfrm>
        </p:spPr>
        <p:txBody>
          <a:bodyPr/>
          <a:lstStyle/>
          <a:p>
            <a:r>
              <a:rPr lang="en-US" b="1" u="sng" dirty="0"/>
              <a:t>SWIGGY RECOMMENDATION MODEL</a:t>
            </a:r>
            <a:endParaRPr lang="en-IN" b="1" u="sng" dirty="0"/>
          </a:p>
        </p:txBody>
      </p:sp>
    </p:spTree>
    <p:extLst>
      <p:ext uri="{BB962C8B-B14F-4D97-AF65-F5344CB8AC3E}">
        <p14:creationId xmlns:p14="http://schemas.microsoft.com/office/powerpoint/2010/main" val="3871870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82036E-598A-4D35-BF92-291A0A0195A7}"/>
              </a:ext>
            </a:extLst>
          </p:cNvPr>
          <p:cNvSpPr txBox="1"/>
          <p:nvPr/>
        </p:nvSpPr>
        <p:spPr>
          <a:xfrm>
            <a:off x="3644406" y="0"/>
            <a:ext cx="5784265" cy="923330"/>
          </a:xfrm>
          <a:prstGeom prst="rect">
            <a:avLst/>
          </a:prstGeom>
          <a:noFill/>
        </p:spPr>
        <p:txBody>
          <a:bodyPr wrap="square" rtlCol="0">
            <a:spAutoFit/>
          </a:bodyPr>
          <a:lstStyle/>
          <a:p>
            <a:r>
              <a:rPr lang="en-IN" sz="5400" b="1" u="sng" dirty="0" smtClean="0"/>
              <a:t>Website Preview</a:t>
            </a:r>
            <a:endParaRPr lang="en-IN" sz="5400" b="1" u="sng" dirty="0"/>
          </a:p>
        </p:txBody>
      </p:sp>
      <p:pic>
        <p:nvPicPr>
          <p:cNvPr id="4" name="Picture 3"/>
          <p:cNvPicPr>
            <a:picLocks noChangeAspect="1"/>
          </p:cNvPicPr>
          <p:nvPr/>
        </p:nvPicPr>
        <p:blipFill>
          <a:blip r:embed="rId2"/>
          <a:stretch>
            <a:fillRect/>
          </a:stretch>
        </p:blipFill>
        <p:spPr>
          <a:xfrm>
            <a:off x="551676" y="1785708"/>
            <a:ext cx="11088647" cy="3286584"/>
          </a:xfrm>
          <a:prstGeom prst="rect">
            <a:avLst/>
          </a:prstGeom>
        </p:spPr>
      </p:pic>
    </p:spTree>
    <p:extLst>
      <p:ext uri="{BB962C8B-B14F-4D97-AF65-F5344CB8AC3E}">
        <p14:creationId xmlns:p14="http://schemas.microsoft.com/office/powerpoint/2010/main" val="387947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443A37-8606-458E-85FD-A3BA7506CC3C}"/>
              </a:ext>
            </a:extLst>
          </p:cNvPr>
          <p:cNvSpPr txBox="1"/>
          <p:nvPr/>
        </p:nvSpPr>
        <p:spPr>
          <a:xfrm>
            <a:off x="2259107" y="89810"/>
            <a:ext cx="9453282" cy="707886"/>
          </a:xfrm>
          <a:prstGeom prst="rect">
            <a:avLst/>
          </a:prstGeom>
          <a:noFill/>
        </p:spPr>
        <p:txBody>
          <a:bodyPr wrap="square" rtlCol="0">
            <a:spAutoFit/>
          </a:bodyPr>
          <a:lstStyle/>
          <a:p>
            <a:r>
              <a:rPr lang="en-US" sz="4000" b="1" u="sng" dirty="0"/>
              <a:t>LIMITATIONS AND FUTURE WORK</a:t>
            </a:r>
            <a:endParaRPr lang="en-IN" sz="4000" b="1" u="sng" dirty="0"/>
          </a:p>
        </p:txBody>
      </p:sp>
      <p:sp>
        <p:nvSpPr>
          <p:cNvPr id="3" name="TextBox 2">
            <a:extLst>
              <a:ext uri="{FF2B5EF4-FFF2-40B4-BE49-F238E27FC236}">
                <a16:creationId xmlns="" xmlns:a16="http://schemas.microsoft.com/office/drawing/2014/main" id="{346123A3-B448-4068-89B8-0C83A655D6C4}"/>
              </a:ext>
            </a:extLst>
          </p:cNvPr>
          <p:cNvSpPr txBox="1"/>
          <p:nvPr/>
        </p:nvSpPr>
        <p:spPr>
          <a:xfrm>
            <a:off x="295836" y="1084892"/>
            <a:ext cx="11134164" cy="6001643"/>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400" dirty="0"/>
              <a:t>Not enough data about users or items, making it difficult to give accurate recommendations. </a:t>
            </a:r>
          </a:p>
          <a:p>
            <a:pPr>
              <a:lnSpc>
                <a:spcPct val="100000"/>
              </a:lnSpc>
              <a:buFont typeface="Wingdings" panose="05000000000000000000" pitchFamily="2" charset="2"/>
              <a:buChar char="q"/>
            </a:pPr>
            <a:r>
              <a:rPr lang="en-US" sz="2400" dirty="0"/>
              <a:t> Extracting data from Alternate data sources </a:t>
            </a:r>
          </a:p>
          <a:p>
            <a:endParaRPr lang="en-US" sz="2400" dirty="0"/>
          </a:p>
          <a:p>
            <a:pPr marL="457200" indent="-457200">
              <a:lnSpc>
                <a:spcPct val="100000"/>
              </a:lnSpc>
              <a:buFont typeface="Arial" panose="020B0604020202020204" pitchFamily="34" charset="0"/>
              <a:buChar char="•"/>
            </a:pPr>
            <a:r>
              <a:rPr lang="en-US" sz="2400" dirty="0"/>
              <a:t>Struggle with updates in real-time, like new user preferences or changing item availability.</a:t>
            </a:r>
          </a:p>
          <a:p>
            <a:pPr>
              <a:lnSpc>
                <a:spcPct val="100000"/>
              </a:lnSpc>
              <a:buFont typeface="Wingdings" panose="05000000000000000000" pitchFamily="2" charset="2"/>
              <a:buChar char="q"/>
            </a:pPr>
            <a:r>
              <a:rPr lang="en-US" sz="2400" dirty="0"/>
              <a:t> Adapt and update recommendations in real time.</a:t>
            </a:r>
          </a:p>
          <a:p>
            <a:pPr>
              <a:lnSpc>
                <a:spcPct val="100000"/>
              </a:lnSpc>
              <a:buFont typeface="Wingdings" panose="05000000000000000000" pitchFamily="2" charset="2"/>
              <a:buChar char="q"/>
            </a:pPr>
            <a:endParaRPr lang="en-US" sz="2400" dirty="0"/>
          </a:p>
          <a:p>
            <a:pPr marL="457200" indent="-457200">
              <a:buFont typeface="Arial" panose="020B0604020202020204" pitchFamily="34" charset="0"/>
              <a:buChar char="•"/>
            </a:pPr>
            <a:r>
              <a:rPr lang="en-US" sz="2400" dirty="0"/>
              <a:t> Make recommendations more understandable and transparent.</a:t>
            </a:r>
          </a:p>
          <a:p>
            <a:pPr>
              <a:buFont typeface="Wingdings" panose="05000000000000000000" pitchFamily="2" charset="2"/>
              <a:buChar char="q"/>
            </a:pPr>
            <a:r>
              <a:rPr lang="en-US" sz="2400" dirty="0"/>
              <a:t> Build trust and understanding and take user feedback into account</a:t>
            </a:r>
          </a:p>
          <a:p>
            <a:endParaRPr lang="en-US" sz="2400" dirty="0"/>
          </a:p>
          <a:p>
            <a:pPr marL="342900" indent="-342900">
              <a:buFont typeface="Arial" panose="020B0604020202020204" pitchFamily="34" charset="0"/>
              <a:buChar char="•"/>
            </a:pPr>
            <a:r>
              <a:rPr lang="en-US" sz="2400" dirty="0"/>
              <a:t>Not enough information about certain items, especially those that are not popular or niche. </a:t>
            </a:r>
          </a:p>
          <a:p>
            <a:pPr>
              <a:buFont typeface="Wingdings" panose="05000000000000000000" pitchFamily="2" charset="2"/>
              <a:buChar char="q"/>
            </a:pPr>
            <a:r>
              <a:rPr lang="en-US" sz="2400" dirty="0"/>
              <a:t>Fill missing values by analyzing patterns in user-item interactions to estimate the unknown values.</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29119900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032B7F4-E43F-4373-A028-75781CCA57E1}"/>
              </a:ext>
            </a:extLst>
          </p:cNvPr>
          <p:cNvSpPr txBox="1"/>
          <p:nvPr/>
        </p:nvSpPr>
        <p:spPr>
          <a:xfrm>
            <a:off x="3617261" y="0"/>
            <a:ext cx="4168588" cy="923330"/>
          </a:xfrm>
          <a:prstGeom prst="rect">
            <a:avLst/>
          </a:prstGeom>
          <a:noFill/>
        </p:spPr>
        <p:txBody>
          <a:bodyPr wrap="square" rtlCol="0">
            <a:spAutoFit/>
          </a:bodyPr>
          <a:lstStyle/>
          <a:p>
            <a:r>
              <a:rPr lang="en-US" sz="5400" b="1" u="sng" dirty="0" smtClean="0">
                <a:solidFill>
                  <a:srgbClr val="FF3300"/>
                </a:solidFill>
              </a:rPr>
              <a:t>CHALLENGS</a:t>
            </a:r>
            <a:endParaRPr lang="en-IN" sz="5400" b="1" u="sng" dirty="0">
              <a:solidFill>
                <a:srgbClr val="FF3300"/>
              </a:solidFill>
            </a:endParaRPr>
          </a:p>
        </p:txBody>
      </p:sp>
      <p:sp>
        <p:nvSpPr>
          <p:cNvPr id="3" name="TextBox 2">
            <a:extLst>
              <a:ext uri="{FF2B5EF4-FFF2-40B4-BE49-F238E27FC236}">
                <a16:creationId xmlns="" xmlns:a16="http://schemas.microsoft.com/office/drawing/2014/main" id="{D0500983-CDBD-448E-A9EC-64817A7F3D43}"/>
              </a:ext>
            </a:extLst>
          </p:cNvPr>
          <p:cNvSpPr txBox="1"/>
          <p:nvPr/>
        </p:nvSpPr>
        <p:spPr>
          <a:xfrm>
            <a:off x="77638" y="1216325"/>
            <a:ext cx="12114362" cy="4901103"/>
          </a:xfrm>
          <a:prstGeom prst="rect">
            <a:avLst/>
          </a:prstGeom>
          <a:noFill/>
        </p:spPr>
        <p:txBody>
          <a:bodyPr wrap="square" rtlCol="0">
            <a:spAutoFit/>
          </a:bodyPr>
          <a:lstStyle/>
          <a:p>
            <a:pPr marL="571500" indent="-571500">
              <a:lnSpc>
                <a:spcPct val="100000"/>
              </a:lnSpc>
              <a:buFont typeface="Arial" panose="020B0604020202020204" pitchFamily="34" charset="0"/>
              <a:buChar char="•"/>
            </a:pPr>
            <a:r>
              <a:rPr lang="en-US" sz="4400" dirty="0"/>
              <a:t>Converting numerical values to categorical outputs in the machine learning.</a:t>
            </a:r>
          </a:p>
          <a:p>
            <a:pPr marL="571500" indent="-571500">
              <a:lnSpc>
                <a:spcPct val="100000"/>
              </a:lnSpc>
              <a:buFont typeface="Arial" panose="020B0604020202020204" pitchFamily="34" charset="0"/>
              <a:buChar char="•"/>
            </a:pPr>
            <a:r>
              <a:rPr lang="en-US" sz="4400" dirty="0"/>
              <a:t> Styling web page elements include applying background color and text color.</a:t>
            </a:r>
          </a:p>
          <a:p>
            <a:pPr marL="571500" indent="-571500">
              <a:lnSpc>
                <a:spcPct val="100000"/>
              </a:lnSpc>
              <a:buFont typeface="Arial" panose="020B0604020202020204" pitchFamily="34" charset="0"/>
              <a:buChar char="•"/>
            </a:pPr>
            <a:r>
              <a:rPr lang="en-US" sz="4400" dirty="0"/>
              <a:t>Build interactive web page directly from Python scripts. </a:t>
            </a:r>
          </a:p>
          <a:p>
            <a:endParaRPr lang="en-IN" sz="4400" b="1" u="sng" dirty="0">
              <a:solidFill>
                <a:schemeClr val="bg1">
                  <a:lumMod val="75000"/>
                  <a:lumOff val="25000"/>
                </a:schemeClr>
              </a:solidFill>
            </a:endParaRPr>
          </a:p>
        </p:txBody>
      </p:sp>
    </p:spTree>
    <p:extLst>
      <p:ext uri="{BB962C8B-B14F-4D97-AF65-F5344CB8AC3E}">
        <p14:creationId xmlns:p14="http://schemas.microsoft.com/office/powerpoint/2010/main" val="30816551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F90A250-D99C-4519-87E9-9C7CD097D8CE}"/>
              </a:ext>
            </a:extLst>
          </p:cNvPr>
          <p:cNvSpPr txBox="1"/>
          <p:nvPr/>
        </p:nvSpPr>
        <p:spPr>
          <a:xfrm>
            <a:off x="2653553" y="147918"/>
            <a:ext cx="7221071" cy="769441"/>
          </a:xfrm>
          <a:prstGeom prst="rect">
            <a:avLst/>
          </a:prstGeom>
          <a:noFill/>
        </p:spPr>
        <p:txBody>
          <a:bodyPr wrap="square" rtlCol="0">
            <a:spAutoFit/>
          </a:bodyPr>
          <a:lstStyle/>
          <a:p>
            <a:r>
              <a:rPr lang="en-US" sz="4400" b="1" u="sng" dirty="0"/>
              <a:t>LEARNING OUTCOMES</a:t>
            </a:r>
            <a:endParaRPr lang="en-IN" sz="4400" b="1" u="sng" dirty="0"/>
          </a:p>
        </p:txBody>
      </p:sp>
      <p:sp>
        <p:nvSpPr>
          <p:cNvPr id="3" name="TextBox 2">
            <a:extLst>
              <a:ext uri="{FF2B5EF4-FFF2-40B4-BE49-F238E27FC236}">
                <a16:creationId xmlns="" xmlns:a16="http://schemas.microsoft.com/office/drawing/2014/main" id="{A1F51BA5-D3DD-4CCC-9F66-560202BFC810}"/>
              </a:ext>
            </a:extLst>
          </p:cNvPr>
          <p:cNvSpPr txBox="1"/>
          <p:nvPr/>
        </p:nvSpPr>
        <p:spPr>
          <a:xfrm>
            <a:off x="636494" y="1262437"/>
            <a:ext cx="11255188" cy="5447645"/>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4000" dirty="0" smtClean="0">
                <a:solidFill>
                  <a:schemeClr val="tx1">
                    <a:lumMod val="75000"/>
                    <a:lumOff val="25000"/>
                  </a:schemeClr>
                </a:solidFill>
              </a:rPr>
              <a:t>Flask </a:t>
            </a:r>
            <a:r>
              <a:rPr lang="en-US" sz="4000" dirty="0">
                <a:solidFill>
                  <a:schemeClr val="tx1">
                    <a:lumMod val="75000"/>
                    <a:lumOff val="25000"/>
                  </a:schemeClr>
                </a:solidFill>
              </a:rPr>
              <a:t>python library</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Deploy Machine Learning Model in Webpage</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Basic Knowledge of CSS</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Basic Knowledge of HTML tag</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Scraping data from Websites</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Time Management</a:t>
            </a:r>
          </a:p>
          <a:p>
            <a:pPr marL="285750" indent="-285750">
              <a:lnSpc>
                <a:spcPct val="110000"/>
              </a:lnSpc>
              <a:buFont typeface="Arial" panose="020B0604020202020204" pitchFamily="34" charset="0"/>
              <a:buChar char="•"/>
            </a:pPr>
            <a:r>
              <a:rPr lang="en-US" sz="4000" dirty="0">
                <a:solidFill>
                  <a:schemeClr val="tx1">
                    <a:lumMod val="75000"/>
                    <a:lumOff val="25000"/>
                  </a:schemeClr>
                </a:solidFill>
              </a:rPr>
              <a:t>Team Work and Coordination</a:t>
            </a:r>
          </a:p>
          <a:p>
            <a:endParaRPr lang="en-IN" sz="4000" dirty="0">
              <a:solidFill>
                <a:schemeClr val="tx1">
                  <a:lumMod val="75000"/>
                  <a:lumOff val="25000"/>
                </a:schemeClr>
              </a:solidFill>
            </a:endParaRPr>
          </a:p>
        </p:txBody>
      </p:sp>
    </p:spTree>
    <p:extLst>
      <p:ext uri="{BB962C8B-B14F-4D97-AF65-F5344CB8AC3E}">
        <p14:creationId xmlns:p14="http://schemas.microsoft.com/office/powerpoint/2010/main" val="7619421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8E24FA-FD2F-3121-60FD-99CA8ABAAF15}"/>
              </a:ext>
            </a:extLst>
          </p:cNvPr>
          <p:cNvSpPr>
            <a:spLocks noGrp="1"/>
          </p:cNvSpPr>
          <p:nvPr>
            <p:ph type="title"/>
          </p:nvPr>
        </p:nvSpPr>
        <p:spPr>
          <a:xfrm>
            <a:off x="3088256" y="2242868"/>
            <a:ext cx="7253912" cy="1250830"/>
          </a:xfrm>
        </p:spPr>
        <p:txBody>
          <a:bodyPr vert="horz" lIns="91440" tIns="45720" rIns="91440" bIns="45720" rtlCol="0" anchor="ctr">
            <a:normAutofit fontScale="90000"/>
          </a:bodyPr>
          <a:lstStyle/>
          <a:p>
            <a:r>
              <a:rPr lang="en-US" sz="8000" b="1" dirty="0">
                <a:solidFill>
                  <a:schemeClr val="tx1"/>
                </a:solidFill>
              </a:rPr>
              <a:t>Thank You</a:t>
            </a:r>
          </a:p>
        </p:txBody>
      </p:sp>
    </p:spTree>
    <p:extLst>
      <p:ext uri="{BB962C8B-B14F-4D97-AF65-F5344CB8AC3E}">
        <p14:creationId xmlns:p14="http://schemas.microsoft.com/office/powerpoint/2010/main" val="3992083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D246B25-57F7-4EF7-8E37-BDC70BD1DA66}"/>
              </a:ext>
            </a:extLst>
          </p:cNvPr>
          <p:cNvSpPr txBox="1"/>
          <p:nvPr/>
        </p:nvSpPr>
        <p:spPr>
          <a:xfrm>
            <a:off x="295835" y="336176"/>
            <a:ext cx="5607424" cy="923330"/>
          </a:xfrm>
          <a:prstGeom prst="rect">
            <a:avLst/>
          </a:prstGeom>
          <a:noFill/>
        </p:spPr>
        <p:txBody>
          <a:bodyPr wrap="square" rtlCol="0">
            <a:spAutoFit/>
          </a:bodyPr>
          <a:lstStyle/>
          <a:p>
            <a:r>
              <a:rPr lang="en-US" sz="5400" dirty="0"/>
              <a:t>A PROJECT BY :-</a:t>
            </a:r>
            <a:endParaRPr lang="en-IN" sz="5400" dirty="0"/>
          </a:p>
        </p:txBody>
      </p:sp>
      <p:sp>
        <p:nvSpPr>
          <p:cNvPr id="3" name="TextBox 2">
            <a:extLst>
              <a:ext uri="{FF2B5EF4-FFF2-40B4-BE49-F238E27FC236}">
                <a16:creationId xmlns="" xmlns:a16="http://schemas.microsoft.com/office/drawing/2014/main" id="{161F77D1-857C-432C-8FE8-C3336BEDCA1D}"/>
              </a:ext>
            </a:extLst>
          </p:cNvPr>
          <p:cNvSpPr txBox="1"/>
          <p:nvPr/>
        </p:nvSpPr>
        <p:spPr>
          <a:xfrm>
            <a:off x="4679576" y="1506070"/>
            <a:ext cx="7073153" cy="3046988"/>
          </a:xfrm>
          <a:prstGeom prst="rect">
            <a:avLst/>
          </a:prstGeom>
          <a:noFill/>
        </p:spPr>
        <p:txBody>
          <a:bodyPr wrap="square" rtlCol="0">
            <a:spAutoFit/>
          </a:bodyPr>
          <a:lstStyle/>
          <a:p>
            <a:r>
              <a:rPr lang="en-US" sz="4800" dirty="0" smtClean="0"/>
              <a:t>Chakala Saikiran</a:t>
            </a:r>
            <a:endParaRPr lang="en-US" sz="4800" dirty="0"/>
          </a:p>
          <a:p>
            <a:r>
              <a:rPr lang="en-US" sz="4800" dirty="0" smtClean="0"/>
              <a:t>Saurav Kumar</a:t>
            </a:r>
            <a:endParaRPr lang="en-US" sz="4800" dirty="0"/>
          </a:p>
          <a:p>
            <a:r>
              <a:rPr lang="en-US" sz="4800" dirty="0" smtClean="0"/>
              <a:t>Aditya Tomar</a:t>
            </a:r>
            <a:endParaRPr lang="en-US" sz="4800" dirty="0"/>
          </a:p>
          <a:p>
            <a:r>
              <a:rPr lang="en-US" sz="4800" dirty="0" smtClean="0"/>
              <a:t>Mayur Paunikar</a:t>
            </a:r>
            <a:endParaRPr lang="en-IN" sz="4800" dirty="0"/>
          </a:p>
        </p:txBody>
      </p:sp>
    </p:spTree>
    <p:extLst>
      <p:ext uri="{BB962C8B-B14F-4D97-AF65-F5344CB8AC3E}">
        <p14:creationId xmlns:p14="http://schemas.microsoft.com/office/powerpoint/2010/main" val="270142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7F6773B-1DA1-4152-9047-BB6B6CB4DDF1}"/>
              </a:ext>
            </a:extLst>
          </p:cNvPr>
          <p:cNvSpPr txBox="1"/>
          <p:nvPr/>
        </p:nvSpPr>
        <p:spPr>
          <a:xfrm>
            <a:off x="3003176" y="201706"/>
            <a:ext cx="6185647" cy="1015663"/>
          </a:xfrm>
          <a:prstGeom prst="rect">
            <a:avLst/>
          </a:prstGeom>
          <a:noFill/>
        </p:spPr>
        <p:txBody>
          <a:bodyPr wrap="square" rtlCol="0">
            <a:spAutoFit/>
          </a:bodyPr>
          <a:lstStyle/>
          <a:p>
            <a:r>
              <a:rPr lang="en-US" sz="6000" b="1" dirty="0"/>
              <a:t>INTRODUCTION</a:t>
            </a:r>
            <a:endParaRPr lang="en-IN" sz="6000" b="1" dirty="0"/>
          </a:p>
        </p:txBody>
      </p:sp>
      <p:sp>
        <p:nvSpPr>
          <p:cNvPr id="3" name="TextBox 2">
            <a:extLst>
              <a:ext uri="{FF2B5EF4-FFF2-40B4-BE49-F238E27FC236}">
                <a16:creationId xmlns="" xmlns:a16="http://schemas.microsoft.com/office/drawing/2014/main" id="{98AB9507-1271-417A-8BF4-7BC8F6B8CF06}"/>
              </a:ext>
            </a:extLst>
          </p:cNvPr>
          <p:cNvSpPr txBox="1"/>
          <p:nvPr/>
        </p:nvSpPr>
        <p:spPr>
          <a:xfrm>
            <a:off x="319177" y="1293963"/>
            <a:ext cx="11446999" cy="4832092"/>
          </a:xfrm>
          <a:prstGeom prst="rect">
            <a:avLst/>
          </a:prstGeom>
          <a:noFill/>
        </p:spPr>
        <p:txBody>
          <a:bodyPr wrap="square" rtlCol="0">
            <a:spAutoFit/>
          </a:bodyPr>
          <a:lstStyle/>
          <a:p>
            <a:r>
              <a:rPr lang="en-US" sz="2800" dirty="0"/>
              <a:t>Swiggy is an Indian-based online food delivery and restaurant aggregator platform. Founded in 2014 by Sriharsha Majety, Nandan Reddy, and Rahul Jaimini, Swiggy has become one of the leading players in the food delivery industry in India.</a:t>
            </a:r>
          </a:p>
          <a:p>
            <a:r>
              <a:rPr lang="en-US" sz="2800" dirty="0"/>
              <a:t>Operating through a user-friendly mobile app and website, Swiggy connects users with a wide range of restaurants and eateries in various cities. Customers can browse menus, place orders, and have their favorite dishes delivered right to their doorstep.</a:t>
            </a:r>
          </a:p>
          <a:p>
            <a:r>
              <a:rPr lang="en-US" sz="2800" dirty="0"/>
              <a:t>Swiggy's success lies in its efficient delivery network, which includes a fleet of delivery partners known as "Swiggy Delivery Executives." The company uses technology to optimize routes, reduce delivery </a:t>
            </a:r>
            <a:r>
              <a:rPr lang="en-US" sz="2800" dirty="0" smtClean="0"/>
              <a:t>times</a:t>
            </a:r>
            <a:endParaRPr lang="en-IN" sz="2800" dirty="0"/>
          </a:p>
        </p:txBody>
      </p:sp>
    </p:spTree>
    <p:extLst>
      <p:ext uri="{BB962C8B-B14F-4D97-AF65-F5344CB8AC3E}">
        <p14:creationId xmlns:p14="http://schemas.microsoft.com/office/powerpoint/2010/main" val="998939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FFDF307-286C-402A-BCDB-D67F02EE05E9}"/>
              </a:ext>
            </a:extLst>
          </p:cNvPr>
          <p:cNvSpPr txBox="1"/>
          <p:nvPr/>
        </p:nvSpPr>
        <p:spPr>
          <a:xfrm>
            <a:off x="3334871" y="134471"/>
            <a:ext cx="6051176" cy="1107996"/>
          </a:xfrm>
          <a:prstGeom prst="rect">
            <a:avLst/>
          </a:prstGeom>
          <a:noFill/>
        </p:spPr>
        <p:txBody>
          <a:bodyPr wrap="square" rtlCol="0">
            <a:spAutoFit/>
          </a:bodyPr>
          <a:lstStyle/>
          <a:p>
            <a:r>
              <a:rPr lang="en-US" sz="6600" b="1" u="sng" dirty="0"/>
              <a:t>OBJECTIVES</a:t>
            </a:r>
            <a:endParaRPr lang="en-IN" sz="6600" b="1" u="sng" dirty="0"/>
          </a:p>
        </p:txBody>
      </p:sp>
      <p:sp>
        <p:nvSpPr>
          <p:cNvPr id="3" name="TextBox 2">
            <a:extLst>
              <a:ext uri="{FF2B5EF4-FFF2-40B4-BE49-F238E27FC236}">
                <a16:creationId xmlns="" xmlns:a16="http://schemas.microsoft.com/office/drawing/2014/main" id="{D1A1C457-26A2-4334-A97D-D680DC7D4D9F}"/>
              </a:ext>
            </a:extLst>
          </p:cNvPr>
          <p:cNvSpPr txBox="1"/>
          <p:nvPr/>
        </p:nvSpPr>
        <p:spPr>
          <a:xfrm>
            <a:off x="242046" y="1640539"/>
            <a:ext cx="11483789" cy="4662815"/>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700" dirty="0"/>
              <a:t>Developing a recommendation model based on scraped data from Swiggy and make a webpage of it.</a:t>
            </a:r>
          </a:p>
          <a:p>
            <a:pPr marL="457200" indent="-457200">
              <a:lnSpc>
                <a:spcPct val="100000"/>
              </a:lnSpc>
              <a:buFont typeface="Arial" panose="020B0604020202020204" pitchFamily="34" charset="0"/>
              <a:buChar char="•"/>
            </a:pPr>
            <a:r>
              <a:rPr lang="en-US" sz="2700" dirty="0"/>
              <a:t>Design algorithms, analyzing user data to generate personalized recommendations based on past ratings, cuisine preferences, delivery review number and location.</a:t>
            </a:r>
          </a:p>
          <a:p>
            <a:pPr marL="457200" indent="-457200">
              <a:lnSpc>
                <a:spcPct val="100000"/>
              </a:lnSpc>
              <a:buFont typeface="Arial" panose="020B0604020202020204" pitchFamily="34" charset="0"/>
              <a:buChar char="•"/>
            </a:pPr>
            <a:r>
              <a:rPr lang="en-US" sz="2700" dirty="0"/>
              <a:t>Enabling users to access information about cuisine availability at different restaurants and preferred price ranges.</a:t>
            </a:r>
          </a:p>
          <a:p>
            <a:pPr marL="457200" indent="-457200">
              <a:lnSpc>
                <a:spcPct val="100000"/>
              </a:lnSpc>
              <a:buFont typeface="Arial" panose="020B0604020202020204" pitchFamily="34" charset="0"/>
              <a:buChar char="•"/>
            </a:pPr>
            <a:r>
              <a:rPr lang="en-US" sz="2700" dirty="0"/>
              <a:t>Develop user-friendly interface for feedback, enabling users to explore menus, reviews, and ratings of recommended restaurants.</a:t>
            </a:r>
          </a:p>
          <a:p>
            <a:pPr marL="457200" indent="-457200">
              <a:lnSpc>
                <a:spcPct val="100000"/>
              </a:lnSpc>
              <a:buFont typeface="Arial" panose="020B0604020202020204" pitchFamily="34" charset="0"/>
              <a:buChar char="•"/>
            </a:pPr>
            <a:r>
              <a:rPr lang="en-US" sz="2700" dirty="0"/>
              <a:t>Assisting potential restaurant owners in determining optimal cuisine offerings and average pricing for new restaurant ventures.</a:t>
            </a:r>
          </a:p>
        </p:txBody>
      </p:sp>
    </p:spTree>
    <p:extLst>
      <p:ext uri="{BB962C8B-B14F-4D97-AF65-F5344CB8AC3E}">
        <p14:creationId xmlns:p14="http://schemas.microsoft.com/office/powerpoint/2010/main" val="311079262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AFF6C5-5A9C-4FDF-BA05-E9AB68D5D712}"/>
              </a:ext>
            </a:extLst>
          </p:cNvPr>
          <p:cNvSpPr txBox="1"/>
          <p:nvPr/>
        </p:nvSpPr>
        <p:spPr>
          <a:xfrm>
            <a:off x="4155141" y="13448"/>
            <a:ext cx="5580530" cy="1107996"/>
          </a:xfrm>
          <a:prstGeom prst="rect">
            <a:avLst/>
          </a:prstGeom>
          <a:noFill/>
        </p:spPr>
        <p:txBody>
          <a:bodyPr wrap="square" rtlCol="0">
            <a:spAutoFit/>
          </a:bodyPr>
          <a:lstStyle/>
          <a:p>
            <a:r>
              <a:rPr lang="en-US" sz="6600" b="1" u="sng" dirty="0"/>
              <a:t>PURPOSE</a:t>
            </a:r>
            <a:endParaRPr lang="en-IN" sz="6600" b="1" u="sng" dirty="0"/>
          </a:p>
        </p:txBody>
      </p:sp>
      <p:sp>
        <p:nvSpPr>
          <p:cNvPr id="5" name="TextBox 4">
            <a:extLst>
              <a:ext uri="{FF2B5EF4-FFF2-40B4-BE49-F238E27FC236}">
                <a16:creationId xmlns="" xmlns:a16="http://schemas.microsoft.com/office/drawing/2014/main" id="{8FFB1F40-A83D-4268-9BC8-56C84078AB38}"/>
              </a:ext>
            </a:extLst>
          </p:cNvPr>
          <p:cNvSpPr txBox="1"/>
          <p:nvPr/>
        </p:nvSpPr>
        <p:spPr>
          <a:xfrm>
            <a:off x="618565" y="1425388"/>
            <a:ext cx="11403105" cy="5262979"/>
          </a:xfrm>
          <a:prstGeom prst="rect">
            <a:avLst/>
          </a:prstGeom>
          <a:noFill/>
        </p:spPr>
        <p:txBody>
          <a:bodyPr wrap="square" rtlCol="0">
            <a:spAutoFit/>
          </a:bodyPr>
          <a:lstStyle/>
          <a:p>
            <a:pPr marL="457200" indent="-457200">
              <a:lnSpc>
                <a:spcPct val="100000"/>
              </a:lnSpc>
              <a:buFont typeface="Wingdings" panose="05000000000000000000" pitchFamily="2" charset="2"/>
              <a:buChar char="§"/>
            </a:pPr>
            <a:r>
              <a:rPr lang="en-US" sz="2800" dirty="0"/>
              <a:t>Provides personalized restaurant recommendations to users based on their preferences and needs. </a:t>
            </a:r>
          </a:p>
          <a:p>
            <a:pPr marL="457200" indent="-457200">
              <a:lnSpc>
                <a:spcPct val="100000"/>
              </a:lnSpc>
              <a:buFont typeface="Wingdings" panose="05000000000000000000" pitchFamily="2" charset="2"/>
              <a:buChar char="§"/>
            </a:pPr>
            <a:r>
              <a:rPr lang="en-US" sz="2800" dirty="0"/>
              <a:t>Encourage users to explore and try new restaurants, leading to increased business for restaurant partners.</a:t>
            </a:r>
          </a:p>
          <a:p>
            <a:pPr marL="457200" indent="-457200">
              <a:lnSpc>
                <a:spcPct val="100000"/>
              </a:lnSpc>
              <a:buFont typeface="Wingdings" panose="05000000000000000000" pitchFamily="2" charset="2"/>
              <a:buChar char="§"/>
            </a:pPr>
            <a:r>
              <a:rPr lang="en-US" sz="2800" dirty="0"/>
              <a:t>Reduce the time and effort required for users to discover new dining options.</a:t>
            </a:r>
          </a:p>
          <a:p>
            <a:pPr marL="457200" indent="-457200">
              <a:lnSpc>
                <a:spcPct val="100000"/>
              </a:lnSpc>
              <a:buFont typeface="Wingdings" panose="05000000000000000000" pitchFamily="2" charset="2"/>
              <a:buChar char="§"/>
            </a:pPr>
            <a:r>
              <a:rPr lang="en-US" sz="2800" dirty="0"/>
              <a:t>Simplify the process of finding and selecting restaurants for users.</a:t>
            </a:r>
          </a:p>
          <a:p>
            <a:pPr marL="457200" indent="-457200">
              <a:lnSpc>
                <a:spcPct val="100000"/>
              </a:lnSpc>
              <a:buFont typeface="Wingdings" panose="05000000000000000000" pitchFamily="2" charset="2"/>
              <a:buChar char="§"/>
            </a:pPr>
            <a:r>
              <a:rPr lang="en-US" sz="2800" dirty="0"/>
              <a:t>Empowers restaurateurs with data-driven recommendations.</a:t>
            </a:r>
          </a:p>
          <a:p>
            <a:pPr marL="457200" indent="-457200">
              <a:lnSpc>
                <a:spcPct val="100000"/>
              </a:lnSpc>
              <a:buFont typeface="Wingdings" panose="05000000000000000000" pitchFamily="2" charset="2"/>
              <a:buChar char="§"/>
            </a:pPr>
            <a:r>
              <a:rPr lang="en-US" sz="2800" dirty="0"/>
              <a:t>To increase user satisfaction and engagement with the platform.</a:t>
            </a:r>
          </a:p>
          <a:p>
            <a:pPr marL="457200" indent="-457200">
              <a:lnSpc>
                <a:spcPct val="100000"/>
              </a:lnSpc>
              <a:buFont typeface="Wingdings" panose="05000000000000000000" pitchFamily="2" charset="2"/>
              <a:buChar char="§"/>
            </a:pPr>
            <a:r>
              <a:rPr lang="en-US" sz="2800" dirty="0"/>
              <a:t>Aligns offerings with customer preferences and market trends.</a:t>
            </a:r>
          </a:p>
          <a:p>
            <a:pPr marL="457200" indent="-457200">
              <a:lnSpc>
                <a:spcPct val="100000"/>
              </a:lnSpc>
              <a:buFont typeface="Wingdings" panose="05000000000000000000" pitchFamily="2" charset="2"/>
              <a:buChar char="§"/>
            </a:pPr>
            <a:r>
              <a:rPr lang="en-US" sz="2800" dirty="0"/>
              <a:t>Access to insights for success in a competitive industry.</a:t>
            </a:r>
          </a:p>
          <a:p>
            <a:pPr marL="457200" indent="-457200">
              <a:buFont typeface="Wingdings" panose="05000000000000000000" pitchFamily="2" charset="2"/>
              <a:buChar char="§"/>
            </a:pPr>
            <a:endParaRPr lang="en-IN" sz="2800" dirty="0"/>
          </a:p>
        </p:txBody>
      </p:sp>
    </p:spTree>
    <p:extLst>
      <p:ext uri="{BB962C8B-B14F-4D97-AF65-F5344CB8AC3E}">
        <p14:creationId xmlns:p14="http://schemas.microsoft.com/office/powerpoint/2010/main" val="220845341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100D32-B8CF-4BC5-A386-EBE588A0B088}"/>
              </a:ext>
            </a:extLst>
          </p:cNvPr>
          <p:cNvSpPr txBox="1"/>
          <p:nvPr/>
        </p:nvSpPr>
        <p:spPr>
          <a:xfrm>
            <a:off x="1385047" y="76217"/>
            <a:ext cx="9776012" cy="923330"/>
          </a:xfrm>
          <a:prstGeom prst="rect">
            <a:avLst/>
          </a:prstGeom>
          <a:noFill/>
        </p:spPr>
        <p:txBody>
          <a:bodyPr wrap="square" rtlCol="0">
            <a:spAutoFit/>
          </a:bodyPr>
          <a:lstStyle/>
          <a:p>
            <a:r>
              <a:rPr lang="en-US" sz="5400" b="1" u="sng" dirty="0"/>
              <a:t>DATA PROCESSING </a:t>
            </a:r>
            <a:endParaRPr lang="en-IN" sz="5400" b="1" u="sng" dirty="0"/>
          </a:p>
        </p:txBody>
      </p:sp>
      <p:sp>
        <p:nvSpPr>
          <p:cNvPr id="3" name="TextBox 2">
            <a:extLst>
              <a:ext uri="{FF2B5EF4-FFF2-40B4-BE49-F238E27FC236}">
                <a16:creationId xmlns="" xmlns:a16="http://schemas.microsoft.com/office/drawing/2014/main" id="{3608D813-8D59-4AEC-A188-5A43FE81985F}"/>
              </a:ext>
            </a:extLst>
          </p:cNvPr>
          <p:cNvSpPr txBox="1"/>
          <p:nvPr/>
        </p:nvSpPr>
        <p:spPr>
          <a:xfrm>
            <a:off x="1613647" y="1519517"/>
            <a:ext cx="9439835"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Handling Noise and Null Values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Changing Data Types</a:t>
            </a:r>
          </a:p>
          <a:p>
            <a:endParaRPr lang="en-US" sz="2400" dirty="0"/>
          </a:p>
          <a:p>
            <a:pPr marL="285750" indent="-285750">
              <a:buFont typeface="Wingdings" panose="05000000000000000000" pitchFamily="2" charset="2"/>
              <a:buChar char="q"/>
            </a:pPr>
            <a:r>
              <a:rPr lang="en-US" sz="2400" dirty="0"/>
              <a:t>Removing or Correcting Any </a:t>
            </a:r>
            <a:r>
              <a:rPr lang="en-US" sz="2400" dirty="0" smtClean="0"/>
              <a:t>Errors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Outlier </a:t>
            </a:r>
            <a:r>
              <a:rPr lang="en-US" sz="2400" dirty="0" smtClean="0"/>
              <a:t>Analysis</a:t>
            </a:r>
            <a:endParaRPr lang="en-US" sz="2400" dirty="0"/>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Scaling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Encoding Categorical Columns</a:t>
            </a:r>
            <a:endParaRPr lang="en-IN" sz="2400" dirty="0"/>
          </a:p>
        </p:txBody>
      </p:sp>
    </p:spTree>
    <p:extLst>
      <p:ext uri="{BB962C8B-B14F-4D97-AF65-F5344CB8AC3E}">
        <p14:creationId xmlns:p14="http://schemas.microsoft.com/office/powerpoint/2010/main" val="151909458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B39F492-81F0-4B25-BEAD-73A3FEB9AF92}"/>
              </a:ext>
            </a:extLst>
          </p:cNvPr>
          <p:cNvSpPr txBox="1"/>
          <p:nvPr/>
        </p:nvSpPr>
        <p:spPr>
          <a:xfrm>
            <a:off x="2944906" y="282388"/>
            <a:ext cx="7342094" cy="830997"/>
          </a:xfrm>
          <a:prstGeom prst="rect">
            <a:avLst/>
          </a:prstGeom>
          <a:noFill/>
        </p:spPr>
        <p:txBody>
          <a:bodyPr wrap="square" rtlCol="0">
            <a:spAutoFit/>
          </a:bodyPr>
          <a:lstStyle/>
          <a:p>
            <a:r>
              <a:rPr lang="en-US" sz="4800" b="1" u="sng" dirty="0"/>
              <a:t>MACHINE LEARNING</a:t>
            </a:r>
            <a:endParaRPr lang="en-IN" sz="4800" b="1" u="sng" dirty="0"/>
          </a:p>
        </p:txBody>
      </p:sp>
      <p:sp>
        <p:nvSpPr>
          <p:cNvPr id="3" name="TextBox 2">
            <a:extLst>
              <a:ext uri="{FF2B5EF4-FFF2-40B4-BE49-F238E27FC236}">
                <a16:creationId xmlns="" xmlns:a16="http://schemas.microsoft.com/office/drawing/2014/main" id="{3FE637DF-542E-4BED-82DC-911AB51BC6C8}"/>
              </a:ext>
            </a:extLst>
          </p:cNvPr>
          <p:cNvSpPr txBox="1"/>
          <p:nvPr/>
        </p:nvSpPr>
        <p:spPr>
          <a:xfrm>
            <a:off x="833717" y="1113385"/>
            <a:ext cx="10986247" cy="58169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smtClean="0"/>
              <a:t>Outlier Analysis</a:t>
            </a:r>
          </a:p>
          <a:p>
            <a:pPr marL="285750" indent="-285750">
              <a:lnSpc>
                <a:spcPct val="150000"/>
              </a:lnSpc>
              <a:buFont typeface="Wingdings" panose="05000000000000000000" pitchFamily="2" charset="2"/>
              <a:buChar char="Ø"/>
            </a:pPr>
            <a:r>
              <a:rPr lang="en-US" sz="2800" dirty="0" smtClean="0"/>
              <a:t>Univariate Analysis</a:t>
            </a:r>
          </a:p>
          <a:p>
            <a:pPr marL="285750" indent="-285750">
              <a:lnSpc>
                <a:spcPct val="150000"/>
              </a:lnSpc>
              <a:buFont typeface="Wingdings" panose="05000000000000000000" pitchFamily="2" charset="2"/>
              <a:buChar char="Ø"/>
            </a:pPr>
            <a:r>
              <a:rPr lang="en-US" sz="2800" dirty="0" smtClean="0"/>
              <a:t>To </a:t>
            </a:r>
            <a:r>
              <a:rPr lang="en-US" sz="2800" dirty="0"/>
              <a:t>avoid Biasness of the Output, Scaling with Min Max Scaler has been performed on features.</a:t>
            </a:r>
          </a:p>
          <a:p>
            <a:pPr marL="285750" indent="-285750">
              <a:lnSpc>
                <a:spcPct val="150000"/>
              </a:lnSpc>
              <a:buFont typeface="Wingdings" panose="05000000000000000000" pitchFamily="2" charset="2"/>
              <a:buChar char="Ø"/>
            </a:pPr>
            <a:r>
              <a:rPr lang="en-US" sz="2800" dirty="0"/>
              <a:t>In order to convert Categorical values in the data to Continuous, Label Encoder and One-hot encoder has been used for encoding purpose</a:t>
            </a:r>
            <a:r>
              <a:rPr lang="en-US" sz="2800" dirty="0" smtClean="0"/>
              <a:t>.</a:t>
            </a:r>
          </a:p>
          <a:p>
            <a:pPr marL="285750" indent="-285750">
              <a:lnSpc>
                <a:spcPct val="150000"/>
              </a:lnSpc>
              <a:buFont typeface="Wingdings" panose="05000000000000000000" pitchFamily="2" charset="2"/>
              <a:buChar char="Ø"/>
            </a:pPr>
            <a:r>
              <a:rPr lang="en-US" sz="2800" dirty="0"/>
              <a:t>Random Forest Regression - To predict Recommended Price for 1.</a:t>
            </a:r>
          </a:p>
          <a:p>
            <a:pPr>
              <a:lnSpc>
                <a:spcPct val="150000"/>
              </a:lnSpc>
            </a:pPr>
            <a:endParaRPr lang="en-US" sz="2800" dirty="0"/>
          </a:p>
          <a:p>
            <a:endParaRPr lang="en-IN" dirty="0"/>
          </a:p>
          <a:p>
            <a:endParaRPr lang="en-IN" dirty="0"/>
          </a:p>
        </p:txBody>
      </p:sp>
    </p:spTree>
    <p:extLst>
      <p:ext uri="{BB962C8B-B14F-4D97-AF65-F5344CB8AC3E}">
        <p14:creationId xmlns:p14="http://schemas.microsoft.com/office/powerpoint/2010/main" val="16867197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030773-A964-46AF-A02B-DA3BBC4749F1}"/>
              </a:ext>
            </a:extLst>
          </p:cNvPr>
          <p:cNvSpPr txBox="1"/>
          <p:nvPr/>
        </p:nvSpPr>
        <p:spPr>
          <a:xfrm>
            <a:off x="4865594" y="0"/>
            <a:ext cx="2460811" cy="1015663"/>
          </a:xfrm>
          <a:prstGeom prst="rect">
            <a:avLst/>
          </a:prstGeom>
          <a:noFill/>
        </p:spPr>
        <p:txBody>
          <a:bodyPr wrap="square" rtlCol="0">
            <a:spAutoFit/>
          </a:bodyPr>
          <a:lstStyle/>
          <a:p>
            <a:r>
              <a:rPr lang="en-US" sz="6000" b="1" u="sng" dirty="0"/>
              <a:t>INPUT</a:t>
            </a:r>
            <a:endParaRPr lang="en-IN" sz="6000" b="1" u="sng" dirty="0"/>
          </a:p>
        </p:txBody>
      </p:sp>
      <p:pic>
        <p:nvPicPr>
          <p:cNvPr id="3" name="Picture 2"/>
          <p:cNvPicPr>
            <a:picLocks noChangeAspect="1"/>
          </p:cNvPicPr>
          <p:nvPr/>
        </p:nvPicPr>
        <p:blipFill>
          <a:blip r:embed="rId2"/>
          <a:stretch>
            <a:fillRect/>
          </a:stretch>
        </p:blipFill>
        <p:spPr>
          <a:xfrm>
            <a:off x="737438" y="1746039"/>
            <a:ext cx="10717121" cy="1295581"/>
          </a:xfrm>
          <a:prstGeom prst="rect">
            <a:avLst/>
          </a:prstGeom>
        </p:spPr>
      </p:pic>
    </p:spTree>
    <p:extLst>
      <p:ext uri="{BB962C8B-B14F-4D97-AF65-F5344CB8AC3E}">
        <p14:creationId xmlns:p14="http://schemas.microsoft.com/office/powerpoint/2010/main" val="724273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6966" y="2585920"/>
            <a:ext cx="10698068" cy="1686160"/>
          </a:xfrm>
          <a:prstGeom prst="rect">
            <a:avLst/>
          </a:prstGeom>
        </p:spPr>
      </p:pic>
      <p:sp>
        <p:nvSpPr>
          <p:cNvPr id="4" name="TextBox 3">
            <a:extLst>
              <a:ext uri="{FF2B5EF4-FFF2-40B4-BE49-F238E27FC236}">
                <a16:creationId xmlns="" xmlns:a16="http://schemas.microsoft.com/office/drawing/2014/main" id="{77030773-A964-46AF-A02B-DA3BBC4749F1}"/>
              </a:ext>
            </a:extLst>
          </p:cNvPr>
          <p:cNvSpPr txBox="1"/>
          <p:nvPr/>
        </p:nvSpPr>
        <p:spPr>
          <a:xfrm>
            <a:off x="4132349" y="94890"/>
            <a:ext cx="4356044" cy="1015663"/>
          </a:xfrm>
          <a:prstGeom prst="rect">
            <a:avLst/>
          </a:prstGeom>
          <a:noFill/>
        </p:spPr>
        <p:txBody>
          <a:bodyPr wrap="square" rtlCol="0">
            <a:spAutoFit/>
          </a:bodyPr>
          <a:lstStyle/>
          <a:p>
            <a:r>
              <a:rPr lang="en-US" sz="6000" b="1" u="sng" dirty="0" smtClean="0"/>
              <a:t>Prediction</a:t>
            </a:r>
            <a:endParaRPr lang="en-IN" sz="6000" b="1" u="sng" dirty="0"/>
          </a:p>
        </p:txBody>
      </p:sp>
    </p:spTree>
    <p:extLst>
      <p:ext uri="{BB962C8B-B14F-4D97-AF65-F5344CB8AC3E}">
        <p14:creationId xmlns:p14="http://schemas.microsoft.com/office/powerpoint/2010/main" val="3830423602"/>
      </p:ext>
    </p:extLst>
  </p:cSld>
  <p:clrMapOvr>
    <a:masterClrMapping/>
  </p:clrMapOvr>
  <p:transition spd="med">
    <p:pull/>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Organic</Template>
  <TotalTime>229</TotalTime>
  <Words>572</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Corbel</vt:lpstr>
      <vt:lpstr>Garamond</vt:lpstr>
      <vt:lpstr>Trebuchet MS</vt:lpstr>
      <vt:lpstr>Wingdings</vt:lpstr>
      <vt:lpstr>Wingdings 3</vt:lpstr>
      <vt:lpstr>Facet</vt:lpstr>
      <vt:lpstr>Organic</vt:lpstr>
      <vt:lpstr>1_Facet</vt:lpstr>
      <vt:lpstr>2_Facet</vt:lpstr>
      <vt:lpstr>Banded</vt:lpstr>
      <vt:lpstr>SWIGGY RECOMMENDATION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23</cp:revision>
  <dcterms:created xsi:type="dcterms:W3CDTF">2023-07-17T12:10:43Z</dcterms:created>
  <dcterms:modified xsi:type="dcterms:W3CDTF">2023-08-11T14:58:02Z</dcterms:modified>
</cp:coreProperties>
</file>