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33"/>
  </p:notesMasterIdLst>
  <p:sldIdLst>
    <p:sldId id="754" r:id="rId2"/>
    <p:sldId id="833" r:id="rId3"/>
    <p:sldId id="790" r:id="rId4"/>
    <p:sldId id="372" r:id="rId5"/>
    <p:sldId id="952" r:id="rId6"/>
    <p:sldId id="794" r:id="rId7"/>
    <p:sldId id="806" r:id="rId8"/>
    <p:sldId id="807" r:id="rId9"/>
    <p:sldId id="966" r:id="rId10"/>
    <p:sldId id="879" r:id="rId11"/>
    <p:sldId id="811" r:id="rId12"/>
    <p:sldId id="960" r:id="rId13"/>
    <p:sldId id="963" r:id="rId14"/>
    <p:sldId id="841" r:id="rId15"/>
    <p:sldId id="849" r:id="rId16"/>
    <p:sldId id="815" r:id="rId17"/>
    <p:sldId id="842" r:id="rId18"/>
    <p:sldId id="843" r:id="rId19"/>
    <p:sldId id="838" r:id="rId20"/>
    <p:sldId id="816" r:id="rId21"/>
    <p:sldId id="801" r:id="rId22"/>
    <p:sldId id="969" r:id="rId23"/>
    <p:sldId id="970" r:id="rId24"/>
    <p:sldId id="831" r:id="rId25"/>
    <p:sldId id="968" r:id="rId26"/>
    <p:sldId id="971" r:id="rId27"/>
    <p:sldId id="972" r:id="rId28"/>
    <p:sldId id="803" r:id="rId29"/>
    <p:sldId id="872" r:id="rId30"/>
    <p:sldId id="874" r:id="rId31"/>
    <p:sldId id="80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FF"/>
    <a:srgbClr val="0033CC"/>
    <a:srgbClr val="800000"/>
    <a:srgbClr val="000066"/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721" autoAdjust="0"/>
    <p:restoredTop sz="95394" autoAdjust="0"/>
  </p:normalViewPr>
  <p:slideViewPr>
    <p:cSldViewPr snapToGrid="0">
      <p:cViewPr>
        <p:scale>
          <a:sx n="79" d="100"/>
          <a:sy n="79" d="100"/>
        </p:scale>
        <p:origin x="-67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156C4-9EBF-4351-8A2E-42639700EB94}" type="datetimeFigureOut">
              <a:rPr lang="en-IN" smtClean="0"/>
              <a:pPr/>
              <a:t>10/07/2025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A7E85-1BE5-429B-A519-1380950D390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47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835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2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5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0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018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191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9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349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109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113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661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pPr/>
              <a:t>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12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90166"/>
            <a:ext cx="10058400" cy="4450976"/>
          </a:xfrm>
        </p:spPr>
        <p:txBody>
          <a:bodyPr>
            <a:normAutofit fontScale="32500" lnSpcReduction="20000"/>
          </a:bodyPr>
          <a:lstStyle/>
          <a:p>
            <a:pPr algn="ctr"/>
            <a:endParaRPr lang="en-US" sz="7600" b="1" dirty="0" smtClean="0">
              <a:solidFill>
                <a:schemeClr val="dk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-7200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8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Projecct</a:t>
            </a:r>
            <a:r>
              <a:rPr lang="en-US" sz="128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title </a:t>
            </a:r>
            <a:endParaRPr lang="en-US" sz="12800" b="1" spc="-50" dirty="0" smtClean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4000" spc="-50" dirty="0" smtClean="0">
              <a:solidFill>
                <a:srgbClr val="0000FF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4000" spc="-50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4000" spc="-50" dirty="0" smtClean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4000" spc="-50" dirty="0" smtClean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endParaRPr lang="en-US" sz="4000" spc="-50" dirty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en-US" sz="8000" b="1" spc="-50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                                             </a:t>
            </a:r>
            <a:endParaRPr lang="en-US" sz="8000" b="1" spc="-50" dirty="0" smtClean="0">
              <a:solidFill>
                <a:prstClr val="black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lvl="0"/>
            <a:r>
              <a:rPr lang="en-US" sz="8000" b="1" spc="-50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sz="8000" b="1" spc="-50" dirty="0" smtClean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Research Scholar 		                                           </a:t>
            </a:r>
            <a:r>
              <a:rPr lang="en-US" sz="8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Guide</a:t>
            </a:r>
            <a:endParaRPr lang="en-US" sz="2400" dirty="0" smtClean="0">
              <a:solidFill>
                <a:schemeClr val="accent1">
                  <a:lumMod val="50000"/>
                </a:schemeClr>
              </a:solidFill>
              <a:latin typeface="Century" pitchFamily="18" charset="0"/>
            </a:endParaRPr>
          </a:p>
          <a:p>
            <a:pPr marL="0" lvl="0" indent="0">
              <a:buNone/>
            </a:pPr>
            <a:r>
              <a:rPr lang="en-US" sz="2400" dirty="0" smtClean="0">
                <a:solidFill>
                  <a:schemeClr val="accent1">
                    <a:lumMod val="50000"/>
                  </a:schemeClr>
                </a:solidFill>
                <a:latin typeface="Century" pitchFamily="18" charset="0"/>
              </a:rPr>
              <a:t>s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4" name="Google Shape;10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50000"/>
              </a:lnSpc>
              <a:spcBef>
                <a:spcPts val="0"/>
              </a:spcBef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lang="en-US" sz="4000" b="1" dirty="0" smtClean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TITLE  </a:t>
            </a:r>
            <a:endParaRPr lang="en-US" sz="400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55944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36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962865"/>
              </p:ext>
            </p:extLst>
          </p:nvPr>
        </p:nvGraphicFramePr>
        <p:xfrm>
          <a:off x="0" y="974221"/>
          <a:ext cx="11982735" cy="525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48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6958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2513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2955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71744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80304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53124"/>
              </a:tblGrid>
              <a:tr h="759582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Scope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6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600" b="1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i="1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Google Shape;404;p25"/>
          <p:cNvSpPr txBox="1"/>
          <p:nvPr/>
        </p:nvSpPr>
        <p:spPr>
          <a:xfrm>
            <a:off x="0" y="114300"/>
            <a:ext cx="11935326" cy="75853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  <a:defRPr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paper 4: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2418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36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982208"/>
              </p:ext>
            </p:extLst>
          </p:nvPr>
        </p:nvGraphicFramePr>
        <p:xfrm>
          <a:off x="0" y="974221"/>
          <a:ext cx="12037325" cy="5221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03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7197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17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75433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67134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2328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096574"/>
              </a:tblGrid>
              <a:tr h="692485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 Scope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29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600" b="1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600" b="1" i="1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sz="1600" b="1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IN" sz="16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4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Google Shape;404;p25"/>
          <p:cNvSpPr txBox="1"/>
          <p:nvPr/>
        </p:nvSpPr>
        <p:spPr>
          <a:xfrm>
            <a:off x="0" y="114300"/>
            <a:ext cx="12037325" cy="75853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  <a:defRPr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paper 5: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88988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36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382690"/>
              </p:ext>
            </p:extLst>
          </p:nvPr>
        </p:nvGraphicFramePr>
        <p:xfrm>
          <a:off x="103032" y="974221"/>
          <a:ext cx="11879702" cy="525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947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65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71351"/>
              </a:tblGrid>
              <a:tr h="759582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EEG Features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EEG</a:t>
                      </a:r>
                      <a:r>
                        <a:rPr lang="en-US" baseline="0" dirty="0" smtClean="0"/>
                        <a:t> Advantages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EEG</a:t>
                      </a:r>
                      <a:r>
                        <a:rPr lang="en-US" baseline="0" dirty="0" smtClean="0"/>
                        <a:t> Limitation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challenges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6081">
                <a:tc>
                  <a:txBody>
                    <a:bodyPr/>
                    <a:lstStyle/>
                    <a:p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i="1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arenR"/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Google Shape;404;p25"/>
          <p:cNvSpPr txBox="1"/>
          <p:nvPr/>
        </p:nvSpPr>
        <p:spPr>
          <a:xfrm>
            <a:off x="156412" y="114300"/>
            <a:ext cx="11790946" cy="75853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  <a:defRPr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paper 6: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82224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36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4187202"/>
              </p:ext>
            </p:extLst>
          </p:nvPr>
        </p:nvGraphicFramePr>
        <p:xfrm>
          <a:off x="103032" y="974221"/>
          <a:ext cx="11879702" cy="525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4774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8788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28868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65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71351"/>
              </a:tblGrid>
              <a:tr h="759582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Detection techniques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Features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 Advantages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challenges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6081">
                <a:tc>
                  <a:txBody>
                    <a:bodyPr/>
                    <a:lstStyle/>
                    <a:p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i="1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itchFamily="34" charset="0"/>
                        <a:buNone/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itchFamily="34" charset="0"/>
                        <a:buAutoNum type="arabicParenR"/>
                      </a:pP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 smtClean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Google Shape;404;p25"/>
          <p:cNvSpPr txBox="1"/>
          <p:nvPr/>
        </p:nvSpPr>
        <p:spPr>
          <a:xfrm>
            <a:off x="108284" y="114300"/>
            <a:ext cx="11851105" cy="75853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  <a:defRPr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paper 7: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64824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565" y="1893193"/>
            <a:ext cx="11244435" cy="45712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371;p23"/>
          <p:cNvSpPr txBox="1"/>
          <p:nvPr/>
        </p:nvSpPr>
        <p:spPr>
          <a:xfrm>
            <a:off x="2463800" y="476250"/>
            <a:ext cx="7610475" cy="75247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Gap Identification</a:t>
            </a:r>
            <a:endParaRPr sz="4000" b="1" i="0" u="none" strike="noStrike" cap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" name="Google Shape;281;p16"/>
          <p:cNvSpPr/>
          <p:nvPr/>
        </p:nvSpPr>
        <p:spPr>
          <a:xfrm>
            <a:off x="286456" y="3714103"/>
            <a:ext cx="551379" cy="542666"/>
          </a:xfrm>
          <a:prstGeom prst="ellipse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4;p16"/>
          <p:cNvSpPr/>
          <p:nvPr/>
        </p:nvSpPr>
        <p:spPr>
          <a:xfrm>
            <a:off x="297521" y="5110572"/>
            <a:ext cx="554806" cy="554806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0;p2"/>
          <p:cNvSpPr txBox="1">
            <a:spLocks/>
          </p:cNvSpPr>
          <p:nvPr/>
        </p:nvSpPr>
        <p:spPr>
          <a:xfrm>
            <a:off x="297521" y="286604"/>
            <a:ext cx="11657918" cy="133613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</a:t>
            </a:r>
            <a:r>
              <a:rPr lang="en-US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Findings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10" name="Google Shape;293;p16"/>
          <p:cNvSpPr/>
          <p:nvPr/>
        </p:nvSpPr>
        <p:spPr>
          <a:xfrm>
            <a:off x="297521" y="1828792"/>
            <a:ext cx="567685" cy="540914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endParaRPr lang="en-US" sz="4000" b="1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80535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327" y="1814900"/>
            <a:ext cx="9989538" cy="457123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sz="3200" b="1" dirty="0">
              <a:solidFill>
                <a:srgbClr val="8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371;p23"/>
          <p:cNvSpPr txBox="1"/>
          <p:nvPr/>
        </p:nvSpPr>
        <p:spPr>
          <a:xfrm>
            <a:off x="2463800" y="476250"/>
            <a:ext cx="7610475" cy="75247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Gap Identification</a:t>
            </a:r>
            <a:endParaRPr sz="4000" b="1" i="0" u="none" strike="noStrike" cap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7" name="Google Shape;284;p16"/>
          <p:cNvSpPr/>
          <p:nvPr/>
        </p:nvSpPr>
        <p:spPr>
          <a:xfrm>
            <a:off x="297521" y="1814900"/>
            <a:ext cx="554806" cy="554806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0;p2"/>
          <p:cNvSpPr txBox="1">
            <a:spLocks/>
          </p:cNvSpPr>
          <p:nvPr/>
        </p:nvSpPr>
        <p:spPr>
          <a:xfrm>
            <a:off x="297521" y="286604"/>
            <a:ext cx="11657918" cy="133613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</a:t>
            </a:r>
            <a:r>
              <a:rPr lang="en-US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Findings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425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4105" y="1944709"/>
            <a:ext cx="9504947" cy="451971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 smtClean="0"/>
              <a:t>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371;p23"/>
          <p:cNvSpPr txBox="1"/>
          <p:nvPr/>
        </p:nvSpPr>
        <p:spPr>
          <a:xfrm>
            <a:off x="2463800" y="476250"/>
            <a:ext cx="7610475" cy="75247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Gap Identification</a:t>
            </a:r>
            <a:endParaRPr sz="4000" b="1" i="0" u="none" strike="noStrike" cap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" name="Google Shape;281;p16"/>
          <p:cNvSpPr/>
          <p:nvPr/>
        </p:nvSpPr>
        <p:spPr>
          <a:xfrm>
            <a:off x="345812" y="3642781"/>
            <a:ext cx="554806" cy="554806"/>
          </a:xfrm>
          <a:prstGeom prst="ellipse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00;p2"/>
          <p:cNvSpPr txBox="1">
            <a:spLocks/>
          </p:cNvSpPr>
          <p:nvPr/>
        </p:nvSpPr>
        <p:spPr>
          <a:xfrm>
            <a:off x="297521" y="286604"/>
            <a:ext cx="11657918" cy="14330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LS Findings 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10" name="Google Shape;293;p16"/>
          <p:cNvSpPr/>
          <p:nvPr/>
        </p:nvSpPr>
        <p:spPr>
          <a:xfrm>
            <a:off x="297521" y="2361074"/>
            <a:ext cx="581763" cy="540053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endParaRPr lang="en-US" sz="4000"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1" name="Google Shape;100;p2"/>
          <p:cNvSpPr txBox="1">
            <a:spLocks/>
          </p:cNvSpPr>
          <p:nvPr/>
        </p:nvSpPr>
        <p:spPr>
          <a:xfrm>
            <a:off x="297521" y="135980"/>
            <a:ext cx="11657918" cy="1583638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</a:t>
            </a:r>
            <a:r>
              <a:rPr lang="en-US" sz="4000" b="1" dirty="0" smtClean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</a:t>
            </a: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Findings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42437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565" y="1446663"/>
            <a:ext cx="11244435" cy="5017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dirty="0"/>
          </a:p>
        </p:txBody>
      </p:sp>
      <p:sp>
        <p:nvSpPr>
          <p:cNvPr id="4" name="Google Shape;371;p23"/>
          <p:cNvSpPr txBox="1"/>
          <p:nvPr/>
        </p:nvSpPr>
        <p:spPr>
          <a:xfrm>
            <a:off x="2463800" y="476250"/>
            <a:ext cx="7610475" cy="75247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Gap Identification</a:t>
            </a:r>
            <a:endParaRPr sz="4000" b="1" i="0" u="none" strike="noStrike" cap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" name="Google Shape;100;p2"/>
          <p:cNvSpPr txBox="1">
            <a:spLocks/>
          </p:cNvSpPr>
          <p:nvPr/>
        </p:nvSpPr>
        <p:spPr>
          <a:xfrm>
            <a:off x="297521" y="286604"/>
            <a:ext cx="11657918" cy="14330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chemeClr val="tx1"/>
                </a:solidFill>
                <a:latin typeface="Century" pitchFamily="18" charset="0"/>
                <a:ea typeface="Verdana" panose="020B0604030504040204" pitchFamily="34" charset="0"/>
                <a:cs typeface="Arial" panose="020B0604020202020204" pitchFamily="34" charset="0"/>
              </a:rPr>
              <a:t>Problem statement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609599" y="2057400"/>
            <a:ext cx="11345839" cy="34591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200" b="1" spc="-5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2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565" y="1446663"/>
            <a:ext cx="11244435" cy="5017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dirty="0"/>
          </a:p>
        </p:txBody>
      </p:sp>
      <p:sp>
        <p:nvSpPr>
          <p:cNvPr id="4" name="Google Shape;371;p23"/>
          <p:cNvSpPr txBox="1"/>
          <p:nvPr/>
        </p:nvSpPr>
        <p:spPr>
          <a:xfrm>
            <a:off x="2463800" y="476250"/>
            <a:ext cx="7610475" cy="75247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Gap Identification</a:t>
            </a:r>
            <a:endParaRPr sz="4000" b="1" i="0" u="none" strike="noStrike" cap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" name="Google Shape;100;p2"/>
          <p:cNvSpPr txBox="1">
            <a:spLocks/>
          </p:cNvSpPr>
          <p:nvPr/>
        </p:nvSpPr>
        <p:spPr>
          <a:xfrm>
            <a:off x="297521" y="211811"/>
            <a:ext cx="11657918" cy="157835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 smtClean="0">
                <a:solidFill>
                  <a:schemeClr val="tx1"/>
                </a:solidFill>
                <a:latin typeface="Century" pitchFamily="18" charset="0"/>
                <a:ea typeface="Verdana" panose="020B0604030504040204" pitchFamily="34" charset="0"/>
                <a:cs typeface="Arial" panose="020B0604020202020204" pitchFamily="34" charset="0"/>
              </a:rPr>
              <a:t>Aim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11" name="Content Placeholder 4"/>
          <p:cNvSpPr txBox="1">
            <a:spLocks/>
          </p:cNvSpPr>
          <p:nvPr/>
        </p:nvSpPr>
        <p:spPr>
          <a:xfrm>
            <a:off x="297521" y="2057400"/>
            <a:ext cx="11563921" cy="345916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38100">
            <a:solidFill>
              <a:schemeClr val="accent1">
                <a:lumMod val="75000"/>
              </a:schemeClr>
            </a:solidFill>
          </a:ln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17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705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93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815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09982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84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87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895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8">
              <a:buNone/>
            </a:pPr>
            <a:endParaRPr lang="en-US" sz="26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548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566" y="1446663"/>
            <a:ext cx="11007874" cy="50177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IN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Google Shape;371;p23"/>
          <p:cNvSpPr txBox="1"/>
          <p:nvPr/>
        </p:nvSpPr>
        <p:spPr>
          <a:xfrm>
            <a:off x="2463800" y="476250"/>
            <a:ext cx="7610475" cy="752475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Gap Identification</a:t>
            </a:r>
            <a:endParaRPr sz="4000" b="1" i="0" u="none" strike="noStrike" cap="none" dirty="0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" name="Google Shape;281;p16"/>
          <p:cNvSpPr/>
          <p:nvPr/>
        </p:nvSpPr>
        <p:spPr>
          <a:xfrm>
            <a:off x="280816" y="3243723"/>
            <a:ext cx="554806" cy="554806"/>
          </a:xfrm>
          <a:prstGeom prst="ellipse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84;p16"/>
          <p:cNvSpPr/>
          <p:nvPr/>
        </p:nvSpPr>
        <p:spPr>
          <a:xfrm>
            <a:off x="254858" y="4407151"/>
            <a:ext cx="554806" cy="554806"/>
          </a:xfrm>
          <a:prstGeom prst="ellipse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9525" cap="flat" cmpd="sng">
            <a:solidFill>
              <a:schemeClr val="accent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293;p16"/>
          <p:cNvSpPr/>
          <p:nvPr/>
        </p:nvSpPr>
        <p:spPr>
          <a:xfrm>
            <a:off x="246407" y="5458300"/>
            <a:ext cx="581763" cy="540053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endParaRPr lang="en-US" sz="4000"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8" name="Google Shape;100;p2"/>
          <p:cNvSpPr txBox="1">
            <a:spLocks/>
          </p:cNvSpPr>
          <p:nvPr/>
        </p:nvSpPr>
        <p:spPr>
          <a:xfrm>
            <a:off x="297521" y="286604"/>
            <a:ext cx="11657918" cy="143301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Gap </a:t>
            </a: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Identification</a:t>
            </a: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10" name="Google Shape;293;p16"/>
          <p:cNvSpPr/>
          <p:nvPr/>
        </p:nvSpPr>
        <p:spPr>
          <a:xfrm>
            <a:off x="310999" y="2063170"/>
            <a:ext cx="581763" cy="540053"/>
          </a:xfrm>
          <a:prstGeom prst="ellipse">
            <a:avLst/>
          </a:prstGeom>
          <a:gradFill>
            <a:gsLst>
              <a:gs pos="0">
                <a:srgbClr val="F7BCA2"/>
              </a:gs>
              <a:gs pos="50000">
                <a:srgbClr val="F4B093"/>
              </a:gs>
              <a:gs pos="100000">
                <a:srgbClr val="F7A47F"/>
              </a:gs>
            </a:gsLst>
            <a:lin ang="5400000" scaled="0"/>
          </a:gradFill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</a:pPr>
            <a:endParaRPr lang="en-US" sz="4000" b="1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47732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Gap Identification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Methodology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lang="en-US" sz="3200" b="1" dirty="0"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dirty="0"/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0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 sz="40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" name="Google Shape;100;p2"/>
          <p:cNvSpPr txBox="1">
            <a:spLocks/>
          </p:cNvSpPr>
          <p:nvPr/>
        </p:nvSpPr>
        <p:spPr>
          <a:xfrm>
            <a:off x="1066107" y="286603"/>
            <a:ext cx="10058400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 smtClean="0">
                <a:solidFill>
                  <a:schemeClr val="lt1"/>
                </a:solidFill>
                <a:latin typeface="Times New Roman" pitchFamily="18" charset="0"/>
                <a:ea typeface="Garamond"/>
                <a:cs typeface="Times New Roman" pitchFamily="18" charset="0"/>
                <a:sym typeface="Garamond"/>
              </a:rPr>
              <a:t>OUTLINE</a:t>
            </a:r>
            <a:endParaRPr lang="en-US" sz="4000" b="1" dirty="0">
              <a:solidFill>
                <a:schemeClr val="lt1"/>
              </a:solidFill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0023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9948664"/>
              </p:ext>
            </p:extLst>
          </p:nvPr>
        </p:nvGraphicFramePr>
        <p:xfrm>
          <a:off x="109182" y="1725768"/>
          <a:ext cx="11955440" cy="4198514"/>
        </p:xfrm>
        <a:graphic>
          <a:graphicData uri="http://schemas.openxmlformats.org/drawingml/2006/table">
            <a:tbl>
              <a:tblPr firstRow="1" firstCol="1" bandRow="1"/>
              <a:tblGrid>
                <a:gridCol w="2236976">
                  <a:extLst>
                    <a:ext uri="{9D8B030D-6E8A-4147-A177-3AD203B41FA5}">
                      <a16:colId xmlns:a16="http://schemas.microsoft.com/office/drawing/2014/main" xmlns="" val="1176267001"/>
                    </a:ext>
                  </a:extLst>
                </a:gridCol>
                <a:gridCol w="9718464">
                  <a:extLst>
                    <a:ext uri="{9D8B030D-6E8A-4147-A177-3AD203B41FA5}">
                      <a16:colId xmlns:a16="http://schemas.microsoft.com/office/drawing/2014/main" xmlns="" val="2843281045"/>
                    </a:ext>
                  </a:extLst>
                </a:gridCol>
              </a:tblGrid>
              <a:tr h="1259812">
                <a:tc>
                  <a:txBody>
                    <a:bodyPr/>
                    <a:lstStyle/>
                    <a:p>
                      <a:pPr marL="274320" marR="0" indent="-1828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 dirty="0" smtClean="0">
                        <a:solidFill>
                          <a:srgbClr val="000099"/>
                        </a:solidFill>
                        <a:effectLst/>
                        <a:latin typeface="Century" panose="02040604050505020304" pitchFamily="18" charset="0"/>
                        <a:ea typeface="Century" panose="02040604050505020304" pitchFamily="18" charset="0"/>
                        <a:cs typeface="Century" panose="02040604050505020304" pitchFamily="18" charset="0"/>
                      </a:endParaRPr>
                    </a:p>
                    <a:p>
                      <a:pPr marL="274320" marR="0" indent="-1828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000099"/>
                          </a:solidFill>
                          <a:effectLst/>
                          <a:latin typeface="Century" panose="02040604050505020304" pitchFamily="18" charset="0"/>
                          <a:ea typeface="Century" panose="02040604050505020304" pitchFamily="18" charset="0"/>
                          <a:cs typeface="Century" panose="02040604050505020304" pitchFamily="18" charset="0"/>
                        </a:rPr>
                        <a:t>Objective </a:t>
                      </a:r>
                      <a:r>
                        <a:rPr lang="en-US" sz="2400" b="1" kern="1200" dirty="0">
                          <a:solidFill>
                            <a:srgbClr val="000099"/>
                          </a:solidFill>
                          <a:effectLst/>
                          <a:latin typeface="Century" panose="02040604050505020304" pitchFamily="18" charset="0"/>
                          <a:ea typeface="Century" panose="02040604050505020304" pitchFamily="18" charset="0"/>
                          <a:cs typeface="Century" panose="02040604050505020304" pitchFamily="18" charset="0"/>
                        </a:rPr>
                        <a:t>1:-</a:t>
                      </a:r>
                      <a:endParaRPr lang="en-US" sz="2400" dirty="0"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537870563"/>
                  </a:ext>
                </a:extLst>
              </a:tr>
              <a:tr h="971657">
                <a:tc>
                  <a:txBody>
                    <a:bodyPr/>
                    <a:lstStyle/>
                    <a:p>
                      <a:pPr marL="274320" marR="0" indent="-1828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 dirty="0" smtClean="0">
                        <a:solidFill>
                          <a:srgbClr val="000099"/>
                        </a:solidFill>
                        <a:effectLst/>
                        <a:latin typeface="Century" panose="02040604050505020304" pitchFamily="18" charset="0"/>
                        <a:ea typeface="Century" panose="02040604050505020304" pitchFamily="18" charset="0"/>
                        <a:cs typeface="Century" panose="02040604050505020304" pitchFamily="18" charset="0"/>
                      </a:endParaRPr>
                    </a:p>
                    <a:p>
                      <a:pPr marL="274320" marR="0" indent="-1828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000099"/>
                          </a:solidFill>
                          <a:effectLst/>
                          <a:latin typeface="Century" panose="02040604050505020304" pitchFamily="18" charset="0"/>
                          <a:ea typeface="Century" panose="02040604050505020304" pitchFamily="18" charset="0"/>
                          <a:cs typeface="Century" panose="02040604050505020304" pitchFamily="18" charset="0"/>
                        </a:rPr>
                        <a:t>Objective 2:-</a:t>
                      </a:r>
                      <a:endParaRPr lang="en-US" sz="2400" dirty="0"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469560241"/>
                  </a:ext>
                </a:extLst>
              </a:tr>
              <a:tr h="971657">
                <a:tc>
                  <a:txBody>
                    <a:bodyPr/>
                    <a:lstStyle/>
                    <a:p>
                      <a:pPr marL="274320" marR="0" indent="-1828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 dirty="0" smtClean="0">
                        <a:solidFill>
                          <a:srgbClr val="000099"/>
                        </a:solidFill>
                        <a:effectLst/>
                        <a:latin typeface="Century" panose="02040604050505020304" pitchFamily="18" charset="0"/>
                        <a:ea typeface="Century" panose="02040604050505020304" pitchFamily="18" charset="0"/>
                        <a:cs typeface="Century" panose="02040604050505020304" pitchFamily="18" charset="0"/>
                      </a:endParaRPr>
                    </a:p>
                    <a:p>
                      <a:pPr marL="274320" marR="0" indent="-1828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000099"/>
                          </a:solidFill>
                          <a:effectLst/>
                          <a:latin typeface="Century" panose="02040604050505020304" pitchFamily="18" charset="0"/>
                          <a:ea typeface="Century" panose="02040604050505020304" pitchFamily="18" charset="0"/>
                          <a:cs typeface="Century" panose="02040604050505020304" pitchFamily="18" charset="0"/>
                        </a:rPr>
                        <a:t>Objective3 </a:t>
                      </a:r>
                      <a:r>
                        <a:rPr lang="en-US" sz="2400" b="1" kern="1200" dirty="0">
                          <a:solidFill>
                            <a:srgbClr val="000099"/>
                          </a:solidFill>
                          <a:effectLst/>
                          <a:latin typeface="Century" panose="02040604050505020304" pitchFamily="18" charset="0"/>
                          <a:ea typeface="Century" panose="02040604050505020304" pitchFamily="18" charset="0"/>
                          <a:cs typeface="Century" panose="02040604050505020304" pitchFamily="18" charset="0"/>
                        </a:rPr>
                        <a:t>:-</a:t>
                      </a:r>
                      <a:endParaRPr lang="en-US" sz="2400" dirty="0"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 smtClean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292839137"/>
                  </a:ext>
                </a:extLst>
              </a:tr>
              <a:tr h="995388">
                <a:tc>
                  <a:txBody>
                    <a:bodyPr/>
                    <a:lstStyle/>
                    <a:p>
                      <a:pPr marL="274320" marR="0" indent="-1828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400" b="1" kern="1200" dirty="0" smtClean="0">
                        <a:solidFill>
                          <a:srgbClr val="000099"/>
                        </a:solidFill>
                        <a:effectLst/>
                        <a:latin typeface="Century" panose="02040604050505020304" pitchFamily="18" charset="0"/>
                        <a:ea typeface="Century" panose="02040604050505020304" pitchFamily="18" charset="0"/>
                        <a:cs typeface="Century" panose="02040604050505020304" pitchFamily="18" charset="0"/>
                      </a:endParaRPr>
                    </a:p>
                    <a:p>
                      <a:pPr marL="274320" marR="0" indent="-18288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kern="1200" dirty="0" smtClean="0">
                          <a:solidFill>
                            <a:srgbClr val="000099"/>
                          </a:solidFill>
                          <a:effectLst/>
                          <a:latin typeface="Century" panose="02040604050505020304" pitchFamily="18" charset="0"/>
                          <a:ea typeface="Century" panose="02040604050505020304" pitchFamily="18" charset="0"/>
                          <a:cs typeface="Century" panose="02040604050505020304" pitchFamily="18" charset="0"/>
                        </a:rPr>
                        <a:t>Objective </a:t>
                      </a:r>
                      <a:r>
                        <a:rPr lang="en-US" sz="2400" b="1" kern="1200" dirty="0">
                          <a:solidFill>
                            <a:srgbClr val="000099"/>
                          </a:solidFill>
                          <a:effectLst/>
                          <a:latin typeface="Century" panose="02040604050505020304" pitchFamily="18" charset="0"/>
                          <a:ea typeface="Century" panose="02040604050505020304" pitchFamily="18" charset="0"/>
                          <a:cs typeface="Century" panose="02040604050505020304" pitchFamily="18" charset="0"/>
                        </a:rPr>
                        <a:t>4:-</a:t>
                      </a:r>
                      <a:endParaRPr lang="en-US" sz="2400" dirty="0">
                        <a:solidFill>
                          <a:srgbClr val="000099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410322613"/>
                  </a:ext>
                </a:extLst>
              </a:tr>
            </a:tbl>
          </a:graphicData>
        </a:graphic>
      </p:graphicFrame>
      <p:sp>
        <p:nvSpPr>
          <p:cNvPr id="5" name="Google Shape;404;p25"/>
          <p:cNvSpPr txBox="1">
            <a:spLocks noGrp="1"/>
          </p:cNvSpPr>
          <p:nvPr>
            <p:ph type="title"/>
          </p:nvPr>
        </p:nvSpPr>
        <p:spPr>
          <a:xfrm>
            <a:off x="109182" y="128788"/>
            <a:ext cx="12082818" cy="115909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tabLst/>
              <a:defRPr/>
            </a:pPr>
            <a:r>
              <a:rPr kumimoji="0" 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Objectives of the </a:t>
            </a:r>
            <a:r>
              <a:rPr kumimoji="0" lang="en-US" sz="4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Project 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/>
              <a:ea typeface="Garamond"/>
              <a:cs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991921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81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algn="ctr"/>
            <a:r>
              <a:rPr lang="en-US" sz="4400" b="1" dirty="0" smtClean="0">
                <a:solidFill>
                  <a:schemeClr val="tx1"/>
                </a:solidFill>
              </a:rPr>
              <a:t>Dataset 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92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stage of Methodology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918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25"/>
          <p:cNvSpPr txBox="1">
            <a:spLocks noGrp="1"/>
          </p:cNvSpPr>
          <p:nvPr>
            <p:ph type="title"/>
          </p:nvPr>
        </p:nvSpPr>
        <p:spPr>
          <a:xfrm>
            <a:off x="425003" y="286603"/>
            <a:ext cx="11346287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of Methodology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830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25"/>
          <p:cNvSpPr txBox="1">
            <a:spLocks noGrp="1"/>
          </p:cNvSpPr>
          <p:nvPr>
            <p:ph type="title"/>
          </p:nvPr>
        </p:nvSpPr>
        <p:spPr>
          <a:xfrm>
            <a:off x="425003" y="286603"/>
            <a:ext cx="11346287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 of Methodology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927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25"/>
          <p:cNvSpPr txBox="1">
            <a:spLocks noGrp="1"/>
          </p:cNvSpPr>
          <p:nvPr>
            <p:ph type="title"/>
          </p:nvPr>
        </p:nvSpPr>
        <p:spPr>
          <a:xfrm>
            <a:off x="425003" y="286603"/>
            <a:ext cx="11346287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25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04;p25"/>
          <p:cNvSpPr txBox="1">
            <a:spLocks noGrp="1"/>
          </p:cNvSpPr>
          <p:nvPr>
            <p:ph type="title"/>
          </p:nvPr>
        </p:nvSpPr>
        <p:spPr>
          <a:xfrm>
            <a:off x="425003" y="286603"/>
            <a:ext cx="11346287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algn="ctr"/>
            <a:r>
              <a:rPr lang="en-IN" sz="4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3818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4;p25"/>
          <p:cNvSpPr txBox="1">
            <a:spLocks noGrp="1"/>
          </p:cNvSpPr>
          <p:nvPr>
            <p:ph type="title"/>
          </p:nvPr>
        </p:nvSpPr>
        <p:spPr>
          <a:xfrm>
            <a:off x="736979" y="286603"/>
            <a:ext cx="10418701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690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4;p25"/>
          <p:cNvSpPr txBox="1">
            <a:spLocks noGrp="1"/>
          </p:cNvSpPr>
          <p:nvPr>
            <p:ph type="title"/>
          </p:nvPr>
        </p:nvSpPr>
        <p:spPr>
          <a:xfrm>
            <a:off x="736979" y="286603"/>
            <a:ext cx="10418701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563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279" y="2397881"/>
            <a:ext cx="11098318" cy="41121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FF"/>
                </a:solidFill>
              </a:rPr>
              <a:t>	</a:t>
            </a:r>
          </a:p>
          <a:p>
            <a:pPr marL="0" indent="0" algn="just">
              <a:buNone/>
            </a:pPr>
            <a:r>
              <a:rPr 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en-IN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404;p25"/>
          <p:cNvSpPr txBox="1"/>
          <p:nvPr/>
        </p:nvSpPr>
        <p:spPr>
          <a:xfrm>
            <a:off x="750626" y="286603"/>
            <a:ext cx="10849971" cy="1624084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B0F0"/>
              </a:buClr>
              <a:buSzPts val="3200"/>
              <a:buFont typeface="Noto Sans Symbols"/>
              <a:buChar char="▪"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Study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4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04;p25"/>
          <p:cNvSpPr txBox="1">
            <a:spLocks noGrp="1"/>
          </p:cNvSpPr>
          <p:nvPr>
            <p:ph type="title"/>
          </p:nvPr>
        </p:nvSpPr>
        <p:spPr>
          <a:xfrm>
            <a:off x="736979" y="286603"/>
            <a:ext cx="10418701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228600" lvl="0" indent="-228600" algn="ctr"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Bibliography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84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32;p23"/>
          <p:cNvSpPr txBox="1"/>
          <p:nvPr/>
        </p:nvSpPr>
        <p:spPr>
          <a:xfrm>
            <a:off x="3244415" y="2840644"/>
            <a:ext cx="5119500" cy="1107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latin typeface="Lato"/>
                <a:ea typeface="Lato"/>
                <a:cs typeface="Lato"/>
                <a:sym typeface="Lato"/>
              </a:rPr>
              <a:t>THANK </a:t>
            </a:r>
            <a:r>
              <a:rPr lang="en" sz="6000" dirty="0" smtClean="0">
                <a:latin typeface="Lato"/>
                <a:ea typeface="Lato"/>
                <a:cs typeface="Lato"/>
                <a:sym typeface="Lato"/>
              </a:rPr>
              <a:t>YOU</a:t>
            </a:r>
            <a:endParaRPr sz="6000" dirty="0"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56836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;p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127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10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 sz="40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" name="Google Shape;100;p2"/>
          <p:cNvSpPr txBox="1">
            <a:spLocks/>
          </p:cNvSpPr>
          <p:nvPr/>
        </p:nvSpPr>
        <p:spPr>
          <a:xfrm>
            <a:off x="297521" y="286603"/>
            <a:ext cx="11657918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Symptoms </a:t>
            </a: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 Main </a:t>
            </a:r>
            <a:r>
              <a:rPr lang="en-US" sz="4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Causes of Stress</a:t>
            </a:r>
            <a:endParaRPr lang="en-US" sz="4000" b="1" kern="0" spc="0" dirty="0">
              <a:solidFill>
                <a:schemeClr val="tx1"/>
              </a:solidFill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ea typeface="Garamond"/>
                <a:cs typeface="Times New Roman" pitchFamily="18" charset="0"/>
                <a:sym typeface="Garamond"/>
              </a:rPr>
              <a:t> 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1841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83" y="1986238"/>
            <a:ext cx="10873719" cy="4187536"/>
          </a:xfrm>
        </p:spPr>
        <p:txBody>
          <a:bodyPr>
            <a:noAutofit/>
          </a:bodyPr>
          <a:lstStyle/>
          <a:p>
            <a:pPr fontAlgn="base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AutoShape 2" descr="African American middle age woman looking sad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Google Shape;404;p25"/>
          <p:cNvSpPr txBox="1"/>
          <p:nvPr/>
        </p:nvSpPr>
        <p:spPr>
          <a:xfrm>
            <a:off x="1018310" y="249382"/>
            <a:ext cx="8167254" cy="1610591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  <a:defRPr/>
            </a:pP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Multidimensional Indications to  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Identify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99638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00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OUTLINE</a:t>
            </a:r>
            <a:endParaRPr sz="4000" b="1" i="0" u="none" strike="noStrike" cap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" name="Google Shape;100;p2"/>
          <p:cNvSpPr txBox="1">
            <a:spLocks/>
          </p:cNvSpPr>
          <p:nvPr/>
        </p:nvSpPr>
        <p:spPr>
          <a:xfrm>
            <a:off x="297521" y="286603"/>
            <a:ext cx="11657918" cy="1450757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vert="horz" wrap="square" lIns="91425" tIns="45700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Methods of Stress Detection </a:t>
            </a:r>
            <a:endParaRPr lang="en-US" sz="4000" b="1" kern="0" spc="0" dirty="0">
              <a:solidFill>
                <a:schemeClr val="tx1"/>
              </a:solidFill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000000"/>
              </a:buClr>
              <a:buSzPts val="4000"/>
            </a:pPr>
            <a:r>
              <a:rPr lang="en-US" sz="4000" b="1" dirty="0" smtClean="0">
                <a:solidFill>
                  <a:schemeClr val="tx1"/>
                </a:solidFill>
                <a:latin typeface="Times New Roman" pitchFamily="18" charset="0"/>
                <a:ea typeface="Garamond"/>
                <a:cs typeface="Times New Roman" pitchFamily="18" charset="0"/>
                <a:sym typeface="Garamond"/>
              </a:rPr>
              <a:t> </a:t>
            </a:r>
            <a:endParaRPr lang="en-US" sz="4000" b="1" dirty="0">
              <a:solidFill>
                <a:schemeClr val="tx1"/>
              </a:solidFill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80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36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66946"/>
              </p:ext>
            </p:extLst>
          </p:nvPr>
        </p:nvGraphicFramePr>
        <p:xfrm>
          <a:off x="115910" y="974221"/>
          <a:ext cx="11866824" cy="525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31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49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4424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2349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197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6289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057675"/>
              </a:tblGrid>
              <a:tr h="759582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Challenges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608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600" b="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400" b="0" i="1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IN" sz="16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endParaRPr lang="en-US" sz="1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sz="1400" b="1" dirty="0" smtClean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Google Shape;404;p25"/>
          <p:cNvSpPr txBox="1"/>
          <p:nvPr/>
        </p:nvSpPr>
        <p:spPr>
          <a:xfrm>
            <a:off x="96253" y="114300"/>
            <a:ext cx="11863135" cy="75853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  <a:defRPr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paper1</a:t>
            </a: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: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363947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36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6408160"/>
              </p:ext>
            </p:extLst>
          </p:nvPr>
        </p:nvGraphicFramePr>
        <p:xfrm>
          <a:off x="0" y="974221"/>
          <a:ext cx="12037324" cy="5535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4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71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7425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75152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251138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2262259"/>
              </a:tblGrid>
              <a:tr h="734112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challenges </a:t>
                      </a:r>
                      <a:endParaRPr lang="en-IN" dirty="0" smtClean="0"/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801649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None/>
                        <a:defRPr/>
                      </a:pPr>
                      <a:endParaRPr lang="en-IN" sz="1600" b="0" dirty="0">
                        <a:solidFill>
                          <a:schemeClr val="dk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600" b="1" i="1" dirty="0">
                        <a:solidFill>
                          <a:schemeClr val="dk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endParaRPr lang="en-IN" sz="16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US" sz="1600" b="0" kern="1200" dirty="0" smtClean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b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Google Shape;404;p25"/>
          <p:cNvSpPr txBox="1"/>
          <p:nvPr/>
        </p:nvSpPr>
        <p:spPr>
          <a:xfrm>
            <a:off x="0" y="114300"/>
            <a:ext cx="12037325" cy="75853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  <a:defRPr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paper2: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52321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593614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696255"/>
              </p:ext>
            </p:extLst>
          </p:nvPr>
        </p:nvGraphicFramePr>
        <p:xfrm>
          <a:off x="103032" y="974221"/>
          <a:ext cx="11879702" cy="52556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9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886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4546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58410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494751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9658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1971351"/>
              </a:tblGrid>
              <a:tr h="759582">
                <a:tc>
                  <a:txBody>
                    <a:bodyPr/>
                    <a:lstStyle/>
                    <a:p>
                      <a:r>
                        <a:rPr lang="en-IN" dirty="0" smtClean="0"/>
                        <a:t>Title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Publication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Objective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Algorithms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Methodology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Conclusion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identified challenges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6081">
                <a:tc>
                  <a:txBody>
                    <a:bodyPr/>
                    <a:lstStyle/>
                    <a:p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b="1" i="1" dirty="0" smtClean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Google Shape;404;p25"/>
          <p:cNvSpPr txBox="1"/>
          <p:nvPr/>
        </p:nvSpPr>
        <p:spPr>
          <a:xfrm>
            <a:off x="108284" y="114300"/>
            <a:ext cx="11736187" cy="758536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44450" dist="27940" dir="5400000" algn="ctr">
              <a:srgbClr val="000000">
                <a:alpha val="31372"/>
              </a:srgbClr>
            </a:outerShdw>
          </a:effectLst>
        </p:spPr>
        <p:txBody>
          <a:bodyPr spcFirstLastPara="1" wrap="square" lIns="91425" tIns="45700" rIns="91425" bIns="91425" anchor="b" anchorCtr="0">
            <a:noAutofit/>
          </a:bodyPr>
          <a:lstStyle/>
          <a:p>
            <a:pPr lvl="0" algn="ctr">
              <a:buClr>
                <a:srgbClr val="000000"/>
              </a:buClr>
              <a:buSzPts val="4000"/>
              <a:defRPr/>
            </a:pPr>
            <a:r>
              <a:rPr lang="en-IN" sz="4000" b="1" dirty="0">
                <a:latin typeface="Times New Roman" pitchFamily="18" charset="0"/>
                <a:cs typeface="Times New Roman" pitchFamily="18" charset="0"/>
              </a:rPr>
              <a:t>Literature Survey </a:t>
            </a:r>
            <a:r>
              <a:rPr lang="en-IN" sz="4000" b="1" dirty="0" smtClean="0">
                <a:latin typeface="Times New Roman" pitchFamily="18" charset="0"/>
                <a:cs typeface="Times New Roman" pitchFamily="18" charset="0"/>
              </a:rPr>
              <a:t>paper 3:</a:t>
            </a:r>
            <a:endParaRPr kumimoji="0" sz="40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itchFamily="18" charset="0"/>
              <a:ea typeface="Garamond"/>
              <a:cs typeface="Times New Roman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41960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STRESS DETECTION</Template>
  <TotalTime>12068</TotalTime>
  <Words>200</Words>
  <Application>Microsoft Office PowerPoint</Application>
  <PresentationFormat>Custom</PresentationFormat>
  <Paragraphs>120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Retrospect</vt:lpstr>
      <vt:lpstr>TITLE  </vt:lpstr>
      <vt:lpstr>OUTLINE</vt:lpstr>
      <vt:lpstr>PowerPoint Presentation</vt:lpstr>
      <vt:lpstr>OUTLINE</vt:lpstr>
      <vt:lpstr>PowerPoint Presentation</vt:lpstr>
      <vt:lpstr>OUTLINE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Objectives of the Project </vt:lpstr>
      <vt:lpstr>Methodology</vt:lpstr>
      <vt:lpstr>Dataset </vt:lpstr>
      <vt:lpstr>2 stage of Methodology</vt:lpstr>
      <vt:lpstr>3 stage of Methodology</vt:lpstr>
      <vt:lpstr>4 stage of Methodology</vt:lpstr>
      <vt:lpstr>Result</vt:lpstr>
      <vt:lpstr>Conclusion </vt:lpstr>
      <vt:lpstr>Bibliography</vt:lpstr>
      <vt:lpstr>Bibliography</vt:lpstr>
      <vt:lpstr>Bibliography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Stress Detection and Prediction using IOT and ML  Project Review I</dc:title>
  <dc:creator>Kaushiki Nagpure</dc:creator>
  <cp:lastModifiedBy>Bhaktee</cp:lastModifiedBy>
  <cp:revision>754</cp:revision>
  <dcterms:created xsi:type="dcterms:W3CDTF">2021-08-23T04:35:49Z</dcterms:created>
  <dcterms:modified xsi:type="dcterms:W3CDTF">2025-07-10T04:28:14Z</dcterms:modified>
</cp:coreProperties>
</file>