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BE7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EB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BE7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EB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BE7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295" y="900143"/>
            <a:ext cx="3523419" cy="37464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3476" y="1887578"/>
            <a:ext cx="1406027" cy="14060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5714" y="466477"/>
            <a:ext cx="1843217" cy="42799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31639" y="6429970"/>
            <a:ext cx="7424721" cy="355367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420209" y="6418533"/>
            <a:ext cx="7447915" cy="3571875"/>
          </a:xfrm>
          <a:custGeom>
            <a:avLst/>
            <a:gdLst/>
            <a:ahLst/>
            <a:cxnLst/>
            <a:rect l="l" t="t" r="r" b="b"/>
            <a:pathLst>
              <a:path w="7447915" h="3571875">
                <a:moveTo>
                  <a:pt x="7255708" y="3571877"/>
                </a:moveTo>
                <a:lnTo>
                  <a:pt x="7302092" y="3557847"/>
                </a:lnTo>
                <a:lnTo>
                  <a:pt x="7342558" y="3535895"/>
                </a:lnTo>
                <a:lnTo>
                  <a:pt x="7377815" y="3506815"/>
                </a:lnTo>
                <a:lnTo>
                  <a:pt x="7406906" y="3471564"/>
                </a:lnTo>
                <a:lnTo>
                  <a:pt x="7428870" y="3431102"/>
                </a:lnTo>
                <a:lnTo>
                  <a:pt x="7442748" y="3386387"/>
                </a:lnTo>
                <a:lnTo>
                  <a:pt x="7447583" y="3338380"/>
                </a:lnTo>
                <a:lnTo>
                  <a:pt x="7447579" y="238128"/>
                </a:lnTo>
                <a:lnTo>
                  <a:pt x="7442740" y="190131"/>
                </a:lnTo>
                <a:lnTo>
                  <a:pt x="7428859" y="145420"/>
                </a:lnTo>
                <a:lnTo>
                  <a:pt x="7406894" y="104962"/>
                </a:lnTo>
                <a:lnTo>
                  <a:pt x="7377804" y="69716"/>
                </a:lnTo>
                <a:lnTo>
                  <a:pt x="7342549" y="40639"/>
                </a:lnTo>
                <a:lnTo>
                  <a:pt x="7302088" y="18690"/>
                </a:lnTo>
                <a:lnTo>
                  <a:pt x="7257380" y="4824"/>
                </a:lnTo>
                <a:lnTo>
                  <a:pt x="7209385" y="0"/>
                </a:lnTo>
                <a:lnTo>
                  <a:pt x="238122" y="6"/>
                </a:lnTo>
                <a:lnTo>
                  <a:pt x="190132" y="4844"/>
                </a:lnTo>
                <a:lnTo>
                  <a:pt x="145434" y="18720"/>
                </a:lnTo>
                <a:lnTo>
                  <a:pt x="104986" y="40675"/>
                </a:lnTo>
                <a:lnTo>
                  <a:pt x="69745" y="69752"/>
                </a:lnTo>
                <a:lnTo>
                  <a:pt x="40668" y="104993"/>
                </a:lnTo>
                <a:lnTo>
                  <a:pt x="18713" y="145441"/>
                </a:lnTo>
                <a:lnTo>
                  <a:pt x="4838" y="190138"/>
                </a:lnTo>
                <a:lnTo>
                  <a:pt x="0" y="238128"/>
                </a:lnTo>
                <a:lnTo>
                  <a:pt x="0" y="3338373"/>
                </a:lnTo>
                <a:lnTo>
                  <a:pt x="4833" y="3386363"/>
                </a:lnTo>
                <a:lnTo>
                  <a:pt x="18699" y="3431065"/>
                </a:lnTo>
                <a:lnTo>
                  <a:pt x="40647" y="3471520"/>
                </a:lnTo>
                <a:lnTo>
                  <a:pt x="69721" y="3506770"/>
                </a:lnTo>
                <a:lnTo>
                  <a:pt x="104962" y="3535856"/>
                </a:lnTo>
                <a:lnTo>
                  <a:pt x="145414" y="3557819"/>
                </a:lnTo>
                <a:lnTo>
                  <a:pt x="190118" y="3571701"/>
                </a:lnTo>
                <a:lnTo>
                  <a:pt x="191870" y="3571879"/>
                </a:lnTo>
              </a:path>
            </a:pathLst>
          </a:custGeom>
          <a:ln w="57149">
            <a:solidFill>
              <a:srgbClr val="FF9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6952" y="4679539"/>
            <a:ext cx="4759585" cy="46389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862319" y="1244664"/>
            <a:ext cx="765810" cy="1591945"/>
          </a:xfrm>
          <a:custGeom>
            <a:avLst/>
            <a:gdLst/>
            <a:ahLst/>
            <a:cxnLst/>
            <a:rect l="l" t="t" r="r" b="b"/>
            <a:pathLst>
              <a:path w="765809" h="1591945">
                <a:moveTo>
                  <a:pt x="401834" y="1591351"/>
                </a:moveTo>
                <a:lnTo>
                  <a:pt x="343477" y="1589204"/>
                </a:lnTo>
                <a:lnTo>
                  <a:pt x="289942" y="1582761"/>
                </a:lnTo>
                <a:lnTo>
                  <a:pt x="241227" y="1572023"/>
                </a:lnTo>
                <a:lnTo>
                  <a:pt x="197333" y="1556990"/>
                </a:lnTo>
                <a:lnTo>
                  <a:pt x="158259" y="1537661"/>
                </a:lnTo>
                <a:lnTo>
                  <a:pt x="124007" y="1514038"/>
                </a:lnTo>
                <a:lnTo>
                  <a:pt x="94575" y="1486119"/>
                </a:lnTo>
                <a:lnTo>
                  <a:pt x="69483" y="1453289"/>
                </a:lnTo>
                <a:lnTo>
                  <a:pt x="48252" y="1415186"/>
                </a:lnTo>
                <a:lnTo>
                  <a:pt x="30881" y="1371808"/>
                </a:lnTo>
                <a:lnTo>
                  <a:pt x="17370" y="1323157"/>
                </a:lnTo>
                <a:lnTo>
                  <a:pt x="7720" y="1269231"/>
                </a:lnTo>
                <a:lnTo>
                  <a:pt x="1930" y="1210032"/>
                </a:lnTo>
                <a:lnTo>
                  <a:pt x="0" y="1145560"/>
                </a:lnTo>
                <a:lnTo>
                  <a:pt x="0" y="992818"/>
                </a:lnTo>
                <a:lnTo>
                  <a:pt x="307258" y="992818"/>
                </a:lnTo>
                <a:lnTo>
                  <a:pt x="307258" y="1187297"/>
                </a:lnTo>
                <a:lnTo>
                  <a:pt x="311920" y="1238386"/>
                </a:lnTo>
                <a:lnTo>
                  <a:pt x="325907" y="1274879"/>
                </a:lnTo>
                <a:lnTo>
                  <a:pt x="349218" y="1296775"/>
                </a:lnTo>
                <a:lnTo>
                  <a:pt x="381853" y="1304073"/>
                </a:lnTo>
                <a:lnTo>
                  <a:pt x="401140" y="1302547"/>
                </a:lnTo>
                <a:lnTo>
                  <a:pt x="440019" y="1279652"/>
                </a:lnTo>
                <a:lnTo>
                  <a:pt x="455421" y="1223623"/>
                </a:lnTo>
                <a:lnTo>
                  <a:pt x="456447" y="1196621"/>
                </a:lnTo>
                <a:lnTo>
                  <a:pt x="455310" y="1160101"/>
                </a:lnTo>
                <a:lnTo>
                  <a:pt x="446207" y="1097051"/>
                </a:lnTo>
                <a:lnTo>
                  <a:pt x="428502" y="1046461"/>
                </a:lnTo>
                <a:lnTo>
                  <a:pt x="405191" y="1004501"/>
                </a:lnTo>
                <a:lnTo>
                  <a:pt x="374832" y="967398"/>
                </a:lnTo>
                <a:lnTo>
                  <a:pt x="324436" y="915004"/>
                </a:lnTo>
                <a:lnTo>
                  <a:pt x="290830" y="881814"/>
                </a:lnTo>
                <a:lnTo>
                  <a:pt x="156293" y="747278"/>
                </a:lnTo>
                <a:lnTo>
                  <a:pt x="119662" y="708579"/>
                </a:lnTo>
                <a:lnTo>
                  <a:pt x="87915" y="668853"/>
                </a:lnTo>
                <a:lnTo>
                  <a:pt x="61052" y="628101"/>
                </a:lnTo>
                <a:lnTo>
                  <a:pt x="39073" y="586322"/>
                </a:lnTo>
                <a:lnTo>
                  <a:pt x="21978" y="543516"/>
                </a:lnTo>
                <a:lnTo>
                  <a:pt x="9768" y="499683"/>
                </a:lnTo>
                <a:lnTo>
                  <a:pt x="2442" y="454824"/>
                </a:lnTo>
                <a:lnTo>
                  <a:pt x="0" y="408938"/>
                </a:lnTo>
                <a:lnTo>
                  <a:pt x="1875" y="353798"/>
                </a:lnTo>
                <a:lnTo>
                  <a:pt x="7502" y="302555"/>
                </a:lnTo>
                <a:lnTo>
                  <a:pt x="16881" y="255209"/>
                </a:lnTo>
                <a:lnTo>
                  <a:pt x="30011" y="211759"/>
                </a:lnTo>
                <a:lnTo>
                  <a:pt x="46893" y="172205"/>
                </a:lnTo>
                <a:lnTo>
                  <a:pt x="67526" y="136548"/>
                </a:lnTo>
                <a:lnTo>
                  <a:pt x="91911" y="104787"/>
                </a:lnTo>
                <a:lnTo>
                  <a:pt x="124891" y="72769"/>
                </a:lnTo>
                <a:lnTo>
                  <a:pt x="162559" y="46572"/>
                </a:lnTo>
                <a:lnTo>
                  <a:pt x="204913" y="26196"/>
                </a:lnTo>
                <a:lnTo>
                  <a:pt x="251954" y="11643"/>
                </a:lnTo>
                <a:lnTo>
                  <a:pt x="303682" y="2910"/>
                </a:lnTo>
                <a:lnTo>
                  <a:pt x="360096" y="0"/>
                </a:lnTo>
                <a:lnTo>
                  <a:pt x="417945" y="2283"/>
                </a:lnTo>
                <a:lnTo>
                  <a:pt x="470973" y="9134"/>
                </a:lnTo>
                <a:lnTo>
                  <a:pt x="519181" y="20551"/>
                </a:lnTo>
                <a:lnTo>
                  <a:pt x="562567" y="36536"/>
                </a:lnTo>
                <a:lnTo>
                  <a:pt x="601133" y="57087"/>
                </a:lnTo>
                <a:lnTo>
                  <a:pt x="634878" y="82206"/>
                </a:lnTo>
                <a:lnTo>
                  <a:pt x="663803" y="111891"/>
                </a:lnTo>
                <a:lnTo>
                  <a:pt x="688423" y="146434"/>
                </a:lnTo>
                <a:lnTo>
                  <a:pt x="709255" y="186123"/>
                </a:lnTo>
                <a:lnTo>
                  <a:pt x="726300" y="230960"/>
                </a:lnTo>
                <a:lnTo>
                  <a:pt x="739557" y="280943"/>
                </a:lnTo>
                <a:lnTo>
                  <a:pt x="749027" y="336074"/>
                </a:lnTo>
                <a:lnTo>
                  <a:pt x="754708" y="396351"/>
                </a:lnTo>
                <a:lnTo>
                  <a:pt x="756602" y="461776"/>
                </a:lnTo>
                <a:lnTo>
                  <a:pt x="438243" y="461776"/>
                </a:lnTo>
                <a:lnTo>
                  <a:pt x="436467" y="354324"/>
                </a:lnTo>
                <a:lnTo>
                  <a:pt x="435384" y="339782"/>
                </a:lnTo>
                <a:lnTo>
                  <a:pt x="409659" y="297518"/>
                </a:lnTo>
                <a:lnTo>
                  <a:pt x="371197" y="287278"/>
                </a:lnTo>
                <a:lnTo>
                  <a:pt x="354130" y="288526"/>
                </a:lnTo>
                <a:lnTo>
                  <a:pt x="316583" y="307258"/>
                </a:lnTo>
                <a:lnTo>
                  <a:pt x="299516" y="345471"/>
                </a:lnTo>
                <a:lnTo>
                  <a:pt x="298378" y="361872"/>
                </a:lnTo>
                <a:lnTo>
                  <a:pt x="303817" y="400390"/>
                </a:lnTo>
                <a:lnTo>
                  <a:pt x="320135" y="439575"/>
                </a:lnTo>
                <a:lnTo>
                  <a:pt x="347331" y="479425"/>
                </a:lnTo>
                <a:lnTo>
                  <a:pt x="385405" y="519942"/>
                </a:lnTo>
                <a:lnTo>
                  <a:pt x="567451" y="694440"/>
                </a:lnTo>
                <a:lnTo>
                  <a:pt x="597839" y="725105"/>
                </a:lnTo>
                <a:lnTo>
                  <a:pt x="625506" y="754937"/>
                </a:lnTo>
                <a:lnTo>
                  <a:pt x="650454" y="783937"/>
                </a:lnTo>
                <a:lnTo>
                  <a:pt x="692719" y="841104"/>
                </a:lnTo>
                <a:lnTo>
                  <a:pt x="726464" y="906596"/>
                </a:lnTo>
                <a:lnTo>
                  <a:pt x="740173" y="943088"/>
                </a:lnTo>
                <a:lnTo>
                  <a:pt x="751246" y="982578"/>
                </a:lnTo>
                <a:lnTo>
                  <a:pt x="759155" y="1025564"/>
                </a:lnTo>
                <a:lnTo>
                  <a:pt x="763900" y="1072047"/>
                </a:lnTo>
                <a:lnTo>
                  <a:pt x="765482" y="1122027"/>
                </a:lnTo>
                <a:lnTo>
                  <a:pt x="763761" y="1185720"/>
                </a:lnTo>
                <a:lnTo>
                  <a:pt x="758595" y="1244865"/>
                </a:lnTo>
                <a:lnTo>
                  <a:pt x="749987" y="1299461"/>
                </a:lnTo>
                <a:lnTo>
                  <a:pt x="737935" y="1349508"/>
                </a:lnTo>
                <a:lnTo>
                  <a:pt x="722440" y="1395006"/>
                </a:lnTo>
                <a:lnTo>
                  <a:pt x="703501" y="1435955"/>
                </a:lnTo>
                <a:lnTo>
                  <a:pt x="681119" y="1472355"/>
                </a:lnTo>
                <a:lnTo>
                  <a:pt x="649927" y="1508715"/>
                </a:lnTo>
                <a:lnTo>
                  <a:pt x="612593" y="1538464"/>
                </a:lnTo>
                <a:lnTo>
                  <a:pt x="569116" y="1561602"/>
                </a:lnTo>
                <a:lnTo>
                  <a:pt x="519498" y="1578129"/>
                </a:lnTo>
                <a:lnTo>
                  <a:pt x="463737" y="1588046"/>
                </a:lnTo>
                <a:lnTo>
                  <a:pt x="401834" y="1591351"/>
                </a:lnTo>
                <a:close/>
              </a:path>
            </a:pathLst>
          </a:custGeom>
          <a:ln w="47741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31751" y="1259316"/>
            <a:ext cx="769620" cy="1562100"/>
          </a:xfrm>
          <a:custGeom>
            <a:avLst/>
            <a:gdLst/>
            <a:ahLst/>
            <a:cxnLst/>
            <a:rect l="l" t="t" r="r" b="b"/>
            <a:pathLst>
              <a:path w="769620" h="1562100">
                <a:moveTo>
                  <a:pt x="0" y="1562046"/>
                </a:moveTo>
                <a:lnTo>
                  <a:pt x="0" y="0"/>
                </a:lnTo>
                <a:lnTo>
                  <a:pt x="310810" y="0"/>
                </a:lnTo>
                <a:lnTo>
                  <a:pt x="310810" y="558127"/>
                </a:lnTo>
                <a:lnTo>
                  <a:pt x="458223" y="558127"/>
                </a:lnTo>
                <a:lnTo>
                  <a:pt x="458223" y="0"/>
                </a:lnTo>
                <a:lnTo>
                  <a:pt x="769034" y="0"/>
                </a:lnTo>
                <a:lnTo>
                  <a:pt x="769034" y="1562046"/>
                </a:lnTo>
                <a:lnTo>
                  <a:pt x="458223" y="1562046"/>
                </a:lnTo>
                <a:lnTo>
                  <a:pt x="458223" y="852953"/>
                </a:lnTo>
                <a:lnTo>
                  <a:pt x="310810" y="852953"/>
                </a:lnTo>
                <a:lnTo>
                  <a:pt x="310810" y="1562046"/>
                </a:lnTo>
                <a:lnTo>
                  <a:pt x="0" y="1562046"/>
                </a:lnTo>
                <a:close/>
              </a:path>
            </a:pathLst>
          </a:custGeom>
          <a:ln w="47741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41530" y="1259316"/>
            <a:ext cx="645795" cy="1562100"/>
          </a:xfrm>
          <a:custGeom>
            <a:avLst/>
            <a:gdLst/>
            <a:ahLst/>
            <a:cxnLst/>
            <a:rect l="l" t="t" r="r" b="b"/>
            <a:pathLst>
              <a:path w="645795" h="1562100">
                <a:moveTo>
                  <a:pt x="0" y="1562046"/>
                </a:moveTo>
                <a:lnTo>
                  <a:pt x="0" y="0"/>
                </a:lnTo>
                <a:lnTo>
                  <a:pt x="625617" y="0"/>
                </a:lnTo>
                <a:lnTo>
                  <a:pt x="625617" y="301486"/>
                </a:lnTo>
                <a:lnTo>
                  <a:pt x="317915" y="301486"/>
                </a:lnTo>
                <a:lnTo>
                  <a:pt x="317915" y="605637"/>
                </a:lnTo>
                <a:lnTo>
                  <a:pt x="612741" y="605637"/>
                </a:lnTo>
                <a:lnTo>
                  <a:pt x="612741" y="900019"/>
                </a:lnTo>
                <a:lnTo>
                  <a:pt x="317915" y="900019"/>
                </a:lnTo>
                <a:lnTo>
                  <a:pt x="317915" y="1258339"/>
                </a:lnTo>
                <a:lnTo>
                  <a:pt x="645598" y="1258339"/>
                </a:lnTo>
                <a:lnTo>
                  <a:pt x="645598" y="1562046"/>
                </a:lnTo>
                <a:lnTo>
                  <a:pt x="0" y="1562046"/>
                </a:lnTo>
                <a:close/>
              </a:path>
            </a:pathLst>
          </a:custGeom>
          <a:ln w="47741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090771" y="1259316"/>
            <a:ext cx="1492885" cy="1562100"/>
          </a:xfrm>
          <a:custGeom>
            <a:avLst/>
            <a:gdLst/>
            <a:ahLst/>
            <a:cxnLst/>
            <a:rect l="l" t="t" r="r" b="b"/>
            <a:pathLst>
              <a:path w="1492884" h="1562100">
                <a:moveTo>
                  <a:pt x="0" y="1562046"/>
                </a:moveTo>
                <a:lnTo>
                  <a:pt x="0" y="0"/>
                </a:lnTo>
                <a:lnTo>
                  <a:pt x="312587" y="0"/>
                </a:lnTo>
                <a:lnTo>
                  <a:pt x="312587" y="1296525"/>
                </a:lnTo>
                <a:lnTo>
                  <a:pt x="634498" y="1296525"/>
                </a:lnTo>
                <a:lnTo>
                  <a:pt x="634498" y="1562046"/>
                </a:lnTo>
                <a:lnTo>
                  <a:pt x="0" y="1562046"/>
                </a:lnTo>
                <a:close/>
              </a:path>
              <a:path w="1492884" h="1562100">
                <a:moveTo>
                  <a:pt x="721963" y="0"/>
                </a:moveTo>
                <a:lnTo>
                  <a:pt x="1152658" y="0"/>
                </a:lnTo>
                <a:lnTo>
                  <a:pt x="1206125" y="2577"/>
                </a:lnTo>
                <a:lnTo>
                  <a:pt x="1254930" y="10311"/>
                </a:lnTo>
                <a:lnTo>
                  <a:pt x="1299072" y="23199"/>
                </a:lnTo>
                <a:lnTo>
                  <a:pt x="1338553" y="41244"/>
                </a:lnTo>
                <a:lnTo>
                  <a:pt x="1373371" y="64443"/>
                </a:lnTo>
                <a:lnTo>
                  <a:pt x="1403527" y="92799"/>
                </a:lnTo>
                <a:lnTo>
                  <a:pt x="1429218" y="126075"/>
                </a:lnTo>
                <a:lnTo>
                  <a:pt x="1450346" y="164335"/>
                </a:lnTo>
                <a:lnTo>
                  <a:pt x="1466910" y="207577"/>
                </a:lnTo>
                <a:lnTo>
                  <a:pt x="1478910" y="255802"/>
                </a:lnTo>
                <a:lnTo>
                  <a:pt x="1486348" y="309010"/>
                </a:lnTo>
                <a:lnTo>
                  <a:pt x="1489222" y="367200"/>
                </a:lnTo>
                <a:lnTo>
                  <a:pt x="1492774" y="1098494"/>
                </a:lnTo>
                <a:lnTo>
                  <a:pt x="1491578" y="1162124"/>
                </a:lnTo>
                <a:lnTo>
                  <a:pt x="1486974" y="1221079"/>
                </a:lnTo>
                <a:lnTo>
                  <a:pt x="1478964" y="1275357"/>
                </a:lnTo>
                <a:lnTo>
                  <a:pt x="1467546" y="1324960"/>
                </a:lnTo>
                <a:lnTo>
                  <a:pt x="1452722" y="1369887"/>
                </a:lnTo>
                <a:lnTo>
                  <a:pt x="1434490" y="1410139"/>
                </a:lnTo>
                <a:lnTo>
                  <a:pt x="1412851" y="1445714"/>
                </a:lnTo>
                <a:lnTo>
                  <a:pt x="1382633" y="1481260"/>
                </a:lnTo>
                <a:lnTo>
                  <a:pt x="1346446" y="1510343"/>
                </a:lnTo>
                <a:lnTo>
                  <a:pt x="1304289" y="1532963"/>
                </a:lnTo>
                <a:lnTo>
                  <a:pt x="1256163" y="1549120"/>
                </a:lnTo>
                <a:lnTo>
                  <a:pt x="1202067" y="1558815"/>
                </a:lnTo>
                <a:lnTo>
                  <a:pt x="1142002" y="1562046"/>
                </a:lnTo>
                <a:lnTo>
                  <a:pt x="721963" y="1562046"/>
                </a:lnTo>
                <a:lnTo>
                  <a:pt x="721963" y="0"/>
                </a:lnTo>
                <a:close/>
              </a:path>
              <a:path w="1492884" h="1562100">
                <a:moveTo>
                  <a:pt x="1090940" y="1285424"/>
                </a:moveTo>
                <a:lnTo>
                  <a:pt x="1128431" y="1280207"/>
                </a:lnTo>
                <a:lnTo>
                  <a:pt x="1155211" y="1264556"/>
                </a:lnTo>
                <a:lnTo>
                  <a:pt x="1171279" y="1238470"/>
                </a:lnTo>
                <a:lnTo>
                  <a:pt x="1176635" y="1201950"/>
                </a:lnTo>
                <a:lnTo>
                  <a:pt x="1176635" y="396061"/>
                </a:lnTo>
                <a:lnTo>
                  <a:pt x="1174526" y="350217"/>
                </a:lnTo>
                <a:lnTo>
                  <a:pt x="1163314" y="305260"/>
                </a:lnTo>
                <a:lnTo>
                  <a:pt x="1125656" y="277870"/>
                </a:lnTo>
                <a:lnTo>
                  <a:pt x="1070959" y="272625"/>
                </a:lnTo>
                <a:lnTo>
                  <a:pt x="1036326" y="272625"/>
                </a:lnTo>
                <a:lnTo>
                  <a:pt x="1036326" y="1285424"/>
                </a:lnTo>
                <a:lnTo>
                  <a:pt x="1090940" y="1285424"/>
                </a:lnTo>
                <a:close/>
              </a:path>
            </a:pathLst>
          </a:custGeom>
          <a:ln w="47741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326706" y="3445207"/>
            <a:ext cx="523875" cy="1066165"/>
          </a:xfrm>
          <a:custGeom>
            <a:avLst/>
            <a:gdLst/>
            <a:ahLst/>
            <a:cxnLst/>
            <a:rect l="l" t="t" r="r" b="b"/>
            <a:pathLst>
              <a:path w="523875" h="1066164">
                <a:moveTo>
                  <a:pt x="0" y="1065693"/>
                </a:moveTo>
                <a:lnTo>
                  <a:pt x="0" y="0"/>
                </a:lnTo>
                <a:lnTo>
                  <a:pt x="219621" y="0"/>
                </a:lnTo>
                <a:lnTo>
                  <a:pt x="317466" y="509824"/>
                </a:lnTo>
                <a:lnTo>
                  <a:pt x="317466" y="0"/>
                </a:lnTo>
                <a:lnTo>
                  <a:pt x="523455" y="0"/>
                </a:lnTo>
                <a:lnTo>
                  <a:pt x="523455" y="1065693"/>
                </a:lnTo>
                <a:lnTo>
                  <a:pt x="315042" y="1065693"/>
                </a:lnTo>
                <a:lnTo>
                  <a:pt x="208412" y="532240"/>
                </a:lnTo>
                <a:lnTo>
                  <a:pt x="208412" y="1065693"/>
                </a:lnTo>
                <a:lnTo>
                  <a:pt x="0" y="1065693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070997" y="3435211"/>
            <a:ext cx="522605" cy="1085850"/>
          </a:xfrm>
          <a:custGeom>
            <a:avLst/>
            <a:gdLst/>
            <a:ahLst/>
            <a:cxnLst/>
            <a:rect l="l" t="t" r="r" b="b"/>
            <a:pathLst>
              <a:path w="522604" h="1085850">
                <a:moveTo>
                  <a:pt x="274148" y="1085686"/>
                </a:moveTo>
                <a:lnTo>
                  <a:pt x="219330" y="1082814"/>
                </a:lnTo>
                <a:lnTo>
                  <a:pt x="170959" y="1074199"/>
                </a:lnTo>
                <a:lnTo>
                  <a:pt x="129034" y="1059840"/>
                </a:lnTo>
                <a:lnTo>
                  <a:pt x="93555" y="1039738"/>
                </a:lnTo>
                <a:lnTo>
                  <a:pt x="64523" y="1013893"/>
                </a:lnTo>
                <a:lnTo>
                  <a:pt x="41294" y="981528"/>
                </a:lnTo>
                <a:lnTo>
                  <a:pt x="23228" y="942111"/>
                </a:lnTo>
                <a:lnTo>
                  <a:pt x="10323" y="895642"/>
                </a:lnTo>
                <a:lnTo>
                  <a:pt x="2580" y="842121"/>
                </a:lnTo>
                <a:lnTo>
                  <a:pt x="0" y="781548"/>
                </a:lnTo>
                <a:lnTo>
                  <a:pt x="0" y="677342"/>
                </a:lnTo>
                <a:lnTo>
                  <a:pt x="209624" y="677342"/>
                </a:lnTo>
                <a:lnTo>
                  <a:pt x="209624" y="810023"/>
                </a:lnTo>
                <a:lnTo>
                  <a:pt x="212805" y="844879"/>
                </a:lnTo>
                <a:lnTo>
                  <a:pt x="222347" y="869776"/>
                </a:lnTo>
                <a:lnTo>
                  <a:pt x="238251" y="884714"/>
                </a:lnTo>
                <a:lnTo>
                  <a:pt x="260516" y="889693"/>
                </a:lnTo>
                <a:lnTo>
                  <a:pt x="273674" y="888652"/>
                </a:lnTo>
                <a:lnTo>
                  <a:pt x="305103" y="863130"/>
                </a:lnTo>
                <a:lnTo>
                  <a:pt x="311407" y="816385"/>
                </a:lnTo>
                <a:lnTo>
                  <a:pt x="310631" y="791469"/>
                </a:lnTo>
                <a:lnTo>
                  <a:pt x="304421" y="748454"/>
                </a:lnTo>
                <a:lnTo>
                  <a:pt x="284826" y="698925"/>
                </a:lnTo>
                <a:lnTo>
                  <a:pt x="255726" y="659999"/>
                </a:lnTo>
                <a:lnTo>
                  <a:pt x="221344" y="624254"/>
                </a:lnTo>
                <a:lnTo>
                  <a:pt x="198416" y="601610"/>
                </a:lnTo>
                <a:lnTo>
                  <a:pt x="106629" y="509824"/>
                </a:lnTo>
                <a:lnTo>
                  <a:pt x="68243" y="467245"/>
                </a:lnTo>
                <a:lnTo>
                  <a:pt x="38386" y="422872"/>
                </a:lnTo>
                <a:lnTo>
                  <a:pt x="17060" y="376706"/>
                </a:lnTo>
                <a:lnTo>
                  <a:pt x="4265" y="328747"/>
                </a:lnTo>
                <a:lnTo>
                  <a:pt x="0" y="278994"/>
                </a:lnTo>
                <a:lnTo>
                  <a:pt x="3919" y="214906"/>
                </a:lnTo>
                <a:lnTo>
                  <a:pt x="15676" y="158960"/>
                </a:lnTo>
                <a:lnTo>
                  <a:pt x="35271" y="111154"/>
                </a:lnTo>
                <a:lnTo>
                  <a:pt x="62705" y="71490"/>
                </a:lnTo>
                <a:lnTo>
                  <a:pt x="97655" y="40213"/>
                </a:lnTo>
                <a:lnTo>
                  <a:pt x="139800" y="17872"/>
                </a:lnTo>
                <a:lnTo>
                  <a:pt x="189139" y="4468"/>
                </a:lnTo>
                <a:lnTo>
                  <a:pt x="245672" y="0"/>
                </a:lnTo>
                <a:lnTo>
                  <a:pt x="300005" y="3053"/>
                </a:lnTo>
                <a:lnTo>
                  <a:pt x="347892" y="12213"/>
                </a:lnTo>
                <a:lnTo>
                  <a:pt x="389332" y="27481"/>
                </a:lnTo>
                <a:lnTo>
                  <a:pt x="424326" y="48855"/>
                </a:lnTo>
                <a:lnTo>
                  <a:pt x="452874" y="76337"/>
                </a:lnTo>
                <a:lnTo>
                  <a:pt x="475666" y="110313"/>
                </a:lnTo>
                <a:lnTo>
                  <a:pt x="493393" y="151172"/>
                </a:lnTo>
                <a:lnTo>
                  <a:pt x="506055" y="198913"/>
                </a:lnTo>
                <a:lnTo>
                  <a:pt x="513653" y="253536"/>
                </a:lnTo>
                <a:lnTo>
                  <a:pt x="516185" y="315042"/>
                </a:lnTo>
                <a:lnTo>
                  <a:pt x="298987" y="315042"/>
                </a:lnTo>
                <a:lnTo>
                  <a:pt x="297776" y="241734"/>
                </a:lnTo>
                <a:lnTo>
                  <a:pt x="297037" y="231814"/>
                </a:lnTo>
                <a:lnTo>
                  <a:pt x="271876" y="199098"/>
                </a:lnTo>
                <a:lnTo>
                  <a:pt x="253246" y="195993"/>
                </a:lnTo>
                <a:lnTo>
                  <a:pt x="241602" y="196844"/>
                </a:lnTo>
                <a:lnTo>
                  <a:pt x="206671" y="225755"/>
                </a:lnTo>
                <a:lnTo>
                  <a:pt x="203566" y="246884"/>
                </a:lnTo>
                <a:lnTo>
                  <a:pt x="207277" y="273163"/>
                </a:lnTo>
                <a:lnTo>
                  <a:pt x="218409" y="299896"/>
                </a:lnTo>
                <a:lnTo>
                  <a:pt x="236963" y="327084"/>
                </a:lnTo>
                <a:lnTo>
                  <a:pt x="262939" y="354726"/>
                </a:lnTo>
                <a:lnTo>
                  <a:pt x="387139" y="473776"/>
                </a:lnTo>
                <a:lnTo>
                  <a:pt x="407870" y="494696"/>
                </a:lnTo>
                <a:lnTo>
                  <a:pt x="443767" y="534834"/>
                </a:lnTo>
                <a:lnTo>
                  <a:pt x="472602" y="573836"/>
                </a:lnTo>
                <a:lnTo>
                  <a:pt x="495624" y="618517"/>
                </a:lnTo>
                <a:lnTo>
                  <a:pt x="512531" y="670356"/>
                </a:lnTo>
                <a:lnTo>
                  <a:pt x="521165" y="731395"/>
                </a:lnTo>
                <a:lnTo>
                  <a:pt x="522244" y="765493"/>
                </a:lnTo>
                <a:lnTo>
                  <a:pt x="519942" y="825461"/>
                </a:lnTo>
                <a:lnTo>
                  <a:pt x="513035" y="879345"/>
                </a:lnTo>
                <a:lnTo>
                  <a:pt x="501524" y="927147"/>
                </a:lnTo>
                <a:lnTo>
                  <a:pt x="485408" y="968866"/>
                </a:lnTo>
                <a:lnTo>
                  <a:pt x="464688" y="1004502"/>
                </a:lnTo>
                <a:lnTo>
                  <a:pt x="431196" y="1040020"/>
                </a:lnTo>
                <a:lnTo>
                  <a:pt x="388275" y="1065390"/>
                </a:lnTo>
                <a:lnTo>
                  <a:pt x="335925" y="1080612"/>
                </a:lnTo>
                <a:lnTo>
                  <a:pt x="274148" y="1085686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99374" y="3445207"/>
            <a:ext cx="518795" cy="1075690"/>
          </a:xfrm>
          <a:custGeom>
            <a:avLst/>
            <a:gdLst/>
            <a:ahLst/>
            <a:cxnLst/>
            <a:rect l="l" t="t" r="r" b="b"/>
            <a:pathLst>
              <a:path w="518795" h="1075689">
                <a:moveTo>
                  <a:pt x="259304" y="1075690"/>
                </a:moveTo>
                <a:lnTo>
                  <a:pt x="197791" y="1071032"/>
                </a:lnTo>
                <a:lnTo>
                  <a:pt x="144722" y="1057060"/>
                </a:lnTo>
                <a:lnTo>
                  <a:pt x="100098" y="1033772"/>
                </a:lnTo>
                <a:lnTo>
                  <a:pt x="63917" y="1001170"/>
                </a:lnTo>
                <a:lnTo>
                  <a:pt x="40907" y="968490"/>
                </a:lnTo>
                <a:lnTo>
                  <a:pt x="23010" y="930067"/>
                </a:lnTo>
                <a:lnTo>
                  <a:pt x="10226" y="885900"/>
                </a:lnTo>
                <a:lnTo>
                  <a:pt x="2556" y="835990"/>
                </a:lnTo>
                <a:lnTo>
                  <a:pt x="0" y="780337"/>
                </a:lnTo>
                <a:lnTo>
                  <a:pt x="0" y="0"/>
                </a:lnTo>
                <a:lnTo>
                  <a:pt x="207201" y="0"/>
                </a:lnTo>
                <a:lnTo>
                  <a:pt x="207201" y="771552"/>
                </a:lnTo>
                <a:lnTo>
                  <a:pt x="207807" y="795616"/>
                </a:lnTo>
                <a:lnTo>
                  <a:pt x="212653" y="835450"/>
                </a:lnTo>
                <a:lnTo>
                  <a:pt x="232495" y="872578"/>
                </a:lnTo>
                <a:lnTo>
                  <a:pt x="259304" y="879696"/>
                </a:lnTo>
                <a:lnTo>
                  <a:pt x="273977" y="877955"/>
                </a:lnTo>
                <a:lnTo>
                  <a:pt x="305784" y="836246"/>
                </a:lnTo>
                <a:lnTo>
                  <a:pt x="310783" y="796108"/>
                </a:lnTo>
                <a:lnTo>
                  <a:pt x="311407" y="771552"/>
                </a:lnTo>
                <a:lnTo>
                  <a:pt x="311407" y="0"/>
                </a:lnTo>
                <a:lnTo>
                  <a:pt x="518609" y="0"/>
                </a:lnTo>
                <a:lnTo>
                  <a:pt x="518609" y="780337"/>
                </a:lnTo>
                <a:lnTo>
                  <a:pt x="516052" y="835990"/>
                </a:lnTo>
                <a:lnTo>
                  <a:pt x="508382" y="885900"/>
                </a:lnTo>
                <a:lnTo>
                  <a:pt x="495598" y="930067"/>
                </a:lnTo>
                <a:lnTo>
                  <a:pt x="477701" y="968490"/>
                </a:lnTo>
                <a:lnTo>
                  <a:pt x="454691" y="1001170"/>
                </a:lnTo>
                <a:lnTo>
                  <a:pt x="418510" y="1033772"/>
                </a:lnTo>
                <a:lnTo>
                  <a:pt x="373886" y="1057060"/>
                </a:lnTo>
                <a:lnTo>
                  <a:pt x="320817" y="1071032"/>
                </a:lnTo>
                <a:lnTo>
                  <a:pt x="259304" y="1075690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547514" y="3445207"/>
            <a:ext cx="521334" cy="1066165"/>
          </a:xfrm>
          <a:custGeom>
            <a:avLst/>
            <a:gdLst/>
            <a:ahLst/>
            <a:cxnLst/>
            <a:rect l="l" t="t" r="r" b="b"/>
            <a:pathLst>
              <a:path w="521334" h="1066164">
                <a:moveTo>
                  <a:pt x="0" y="0"/>
                </a:moveTo>
                <a:lnTo>
                  <a:pt x="327462" y="0"/>
                </a:lnTo>
                <a:lnTo>
                  <a:pt x="364325" y="2215"/>
                </a:lnTo>
                <a:lnTo>
                  <a:pt x="424758" y="19936"/>
                </a:lnTo>
                <a:lnTo>
                  <a:pt x="468077" y="54810"/>
                </a:lnTo>
                <a:lnTo>
                  <a:pt x="497006" y="104339"/>
                </a:lnTo>
                <a:lnTo>
                  <a:pt x="512683" y="168672"/>
                </a:lnTo>
                <a:lnTo>
                  <a:pt x="517321" y="207277"/>
                </a:lnTo>
                <a:lnTo>
                  <a:pt x="520104" y="250311"/>
                </a:lnTo>
                <a:lnTo>
                  <a:pt x="521032" y="297776"/>
                </a:lnTo>
                <a:lnTo>
                  <a:pt x="519555" y="340583"/>
                </a:lnTo>
                <a:lnTo>
                  <a:pt x="515125" y="378430"/>
                </a:lnTo>
                <a:lnTo>
                  <a:pt x="497404" y="439242"/>
                </a:lnTo>
                <a:lnTo>
                  <a:pt x="465142" y="482182"/>
                </a:lnTo>
                <a:lnTo>
                  <a:pt x="415614" y="509824"/>
                </a:lnTo>
                <a:lnTo>
                  <a:pt x="438163" y="516602"/>
                </a:lnTo>
                <a:lnTo>
                  <a:pt x="473151" y="540836"/>
                </a:lnTo>
                <a:lnTo>
                  <a:pt x="495132" y="579232"/>
                </a:lnTo>
                <a:lnTo>
                  <a:pt x="506037" y="631335"/>
                </a:lnTo>
                <a:lnTo>
                  <a:pt x="507400" y="662499"/>
                </a:lnTo>
                <a:lnTo>
                  <a:pt x="504977" y="1065693"/>
                </a:lnTo>
                <a:lnTo>
                  <a:pt x="296564" y="1065693"/>
                </a:lnTo>
                <a:lnTo>
                  <a:pt x="296564" y="648867"/>
                </a:lnTo>
                <a:lnTo>
                  <a:pt x="295466" y="628476"/>
                </a:lnTo>
                <a:lnTo>
                  <a:pt x="278994" y="591614"/>
                </a:lnTo>
                <a:lnTo>
                  <a:pt x="236906" y="579970"/>
                </a:lnTo>
                <a:lnTo>
                  <a:pt x="215683" y="579194"/>
                </a:lnTo>
                <a:lnTo>
                  <a:pt x="215683" y="1065693"/>
                </a:lnTo>
                <a:lnTo>
                  <a:pt x="0" y="1065693"/>
                </a:lnTo>
                <a:lnTo>
                  <a:pt x="0" y="0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48123" y="3626127"/>
            <a:ext cx="128295" cy="229775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3258178" y="3445207"/>
            <a:ext cx="566420" cy="1066165"/>
          </a:xfrm>
          <a:custGeom>
            <a:avLst/>
            <a:gdLst/>
            <a:ahLst/>
            <a:cxnLst/>
            <a:rect l="l" t="t" r="r" b="b"/>
            <a:pathLst>
              <a:path w="566419" h="1066164">
                <a:moveTo>
                  <a:pt x="0" y="1065693"/>
                </a:moveTo>
                <a:lnTo>
                  <a:pt x="102994" y="0"/>
                </a:lnTo>
                <a:lnTo>
                  <a:pt x="464082" y="0"/>
                </a:lnTo>
                <a:lnTo>
                  <a:pt x="565865" y="1065693"/>
                </a:lnTo>
                <a:lnTo>
                  <a:pt x="363813" y="1065693"/>
                </a:lnTo>
                <a:lnTo>
                  <a:pt x="348667" y="893328"/>
                </a:lnTo>
                <a:lnTo>
                  <a:pt x="219621" y="893328"/>
                </a:lnTo>
                <a:lnTo>
                  <a:pt x="207201" y="1065693"/>
                </a:lnTo>
                <a:lnTo>
                  <a:pt x="0" y="1065693"/>
                </a:lnTo>
                <a:close/>
              </a:path>
              <a:path w="566419" h="1066164">
                <a:moveTo>
                  <a:pt x="235979" y="723387"/>
                </a:moveTo>
                <a:lnTo>
                  <a:pt x="332612" y="723387"/>
                </a:lnTo>
                <a:lnTo>
                  <a:pt x="285659" y="181149"/>
                </a:lnTo>
                <a:lnTo>
                  <a:pt x="275662" y="181149"/>
                </a:lnTo>
                <a:lnTo>
                  <a:pt x="235979" y="723387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4036323" y="3445207"/>
            <a:ext cx="523875" cy="1066165"/>
          </a:xfrm>
          <a:custGeom>
            <a:avLst/>
            <a:gdLst/>
            <a:ahLst/>
            <a:cxnLst/>
            <a:rect l="l" t="t" r="r" b="b"/>
            <a:pathLst>
              <a:path w="523875" h="1066164">
                <a:moveTo>
                  <a:pt x="0" y="1065693"/>
                </a:moveTo>
                <a:lnTo>
                  <a:pt x="0" y="0"/>
                </a:lnTo>
                <a:lnTo>
                  <a:pt x="219621" y="0"/>
                </a:lnTo>
                <a:lnTo>
                  <a:pt x="317466" y="509824"/>
                </a:lnTo>
                <a:lnTo>
                  <a:pt x="317466" y="0"/>
                </a:lnTo>
                <a:lnTo>
                  <a:pt x="523456" y="0"/>
                </a:lnTo>
                <a:lnTo>
                  <a:pt x="523456" y="1065693"/>
                </a:lnTo>
                <a:lnTo>
                  <a:pt x="315043" y="1065693"/>
                </a:lnTo>
                <a:lnTo>
                  <a:pt x="208413" y="532240"/>
                </a:lnTo>
                <a:lnTo>
                  <a:pt x="208413" y="1065693"/>
                </a:lnTo>
                <a:lnTo>
                  <a:pt x="0" y="1065693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793035" y="3435211"/>
            <a:ext cx="526415" cy="1085850"/>
          </a:xfrm>
          <a:custGeom>
            <a:avLst/>
            <a:gdLst/>
            <a:ahLst/>
            <a:cxnLst/>
            <a:rect l="l" t="t" r="r" b="b"/>
            <a:pathLst>
              <a:path w="526415" h="1085850">
                <a:moveTo>
                  <a:pt x="256881" y="1085686"/>
                </a:moveTo>
                <a:lnTo>
                  <a:pt x="201464" y="1081104"/>
                </a:lnTo>
                <a:lnTo>
                  <a:pt x="151841" y="1067359"/>
                </a:lnTo>
                <a:lnTo>
                  <a:pt x="108011" y="1044450"/>
                </a:lnTo>
                <a:lnTo>
                  <a:pt x="69975" y="1012378"/>
                </a:lnTo>
                <a:lnTo>
                  <a:pt x="39361" y="972335"/>
                </a:lnTo>
                <a:lnTo>
                  <a:pt x="17493" y="925514"/>
                </a:lnTo>
                <a:lnTo>
                  <a:pt x="4373" y="871915"/>
                </a:lnTo>
                <a:lnTo>
                  <a:pt x="0" y="811538"/>
                </a:lnTo>
                <a:lnTo>
                  <a:pt x="0" y="320192"/>
                </a:lnTo>
                <a:lnTo>
                  <a:pt x="2532" y="259716"/>
                </a:lnTo>
                <a:lnTo>
                  <a:pt x="10129" y="205517"/>
                </a:lnTo>
                <a:lnTo>
                  <a:pt x="22792" y="157594"/>
                </a:lnTo>
                <a:lnTo>
                  <a:pt x="40519" y="115947"/>
                </a:lnTo>
                <a:lnTo>
                  <a:pt x="63311" y="80578"/>
                </a:lnTo>
                <a:lnTo>
                  <a:pt x="91507" y="51570"/>
                </a:lnTo>
                <a:lnTo>
                  <a:pt x="125447" y="29008"/>
                </a:lnTo>
                <a:lnTo>
                  <a:pt x="165131" y="12892"/>
                </a:lnTo>
                <a:lnTo>
                  <a:pt x="210558" y="3223"/>
                </a:lnTo>
                <a:lnTo>
                  <a:pt x="261728" y="0"/>
                </a:lnTo>
                <a:lnTo>
                  <a:pt x="317769" y="4032"/>
                </a:lnTo>
                <a:lnTo>
                  <a:pt x="368055" y="16130"/>
                </a:lnTo>
                <a:lnTo>
                  <a:pt x="412585" y="36294"/>
                </a:lnTo>
                <a:lnTo>
                  <a:pt x="451360" y="64523"/>
                </a:lnTo>
                <a:lnTo>
                  <a:pt x="482901" y="100344"/>
                </a:lnTo>
                <a:lnTo>
                  <a:pt x="505431" y="143283"/>
                </a:lnTo>
                <a:lnTo>
                  <a:pt x="518950" y="193342"/>
                </a:lnTo>
                <a:lnTo>
                  <a:pt x="523456" y="250519"/>
                </a:lnTo>
                <a:lnTo>
                  <a:pt x="523456" y="434092"/>
                </a:lnTo>
                <a:lnTo>
                  <a:pt x="311407" y="434092"/>
                </a:lnTo>
                <a:lnTo>
                  <a:pt x="311407" y="276571"/>
                </a:lnTo>
                <a:lnTo>
                  <a:pt x="310707" y="255480"/>
                </a:lnTo>
                <a:lnTo>
                  <a:pt x="300199" y="213562"/>
                </a:lnTo>
                <a:lnTo>
                  <a:pt x="261728" y="195993"/>
                </a:lnTo>
                <a:lnTo>
                  <a:pt x="248607" y="197242"/>
                </a:lnTo>
                <a:lnTo>
                  <a:pt x="218012" y="227005"/>
                </a:lnTo>
                <a:lnTo>
                  <a:pt x="212048" y="274147"/>
                </a:lnTo>
                <a:lnTo>
                  <a:pt x="212048" y="808812"/>
                </a:lnTo>
                <a:lnTo>
                  <a:pt x="219034" y="859476"/>
                </a:lnTo>
                <a:lnTo>
                  <a:pt x="250084" y="888500"/>
                </a:lnTo>
                <a:lnTo>
                  <a:pt x="261728" y="889693"/>
                </a:lnTo>
                <a:lnTo>
                  <a:pt x="283463" y="884638"/>
                </a:lnTo>
                <a:lnTo>
                  <a:pt x="298987" y="869473"/>
                </a:lnTo>
                <a:lnTo>
                  <a:pt x="308302" y="844197"/>
                </a:lnTo>
                <a:lnTo>
                  <a:pt x="311407" y="808812"/>
                </a:lnTo>
                <a:lnTo>
                  <a:pt x="311407" y="616454"/>
                </a:lnTo>
                <a:lnTo>
                  <a:pt x="526182" y="616454"/>
                </a:lnTo>
                <a:lnTo>
                  <a:pt x="526182" y="817597"/>
                </a:lnTo>
                <a:lnTo>
                  <a:pt x="523489" y="868534"/>
                </a:lnTo>
                <a:lnTo>
                  <a:pt x="515410" y="914109"/>
                </a:lnTo>
                <a:lnTo>
                  <a:pt x="501945" y="954322"/>
                </a:lnTo>
                <a:lnTo>
                  <a:pt x="483094" y="989174"/>
                </a:lnTo>
                <a:lnTo>
                  <a:pt x="458857" y="1018664"/>
                </a:lnTo>
                <a:lnTo>
                  <a:pt x="429234" y="1042792"/>
                </a:lnTo>
                <a:lnTo>
                  <a:pt x="394225" y="1061558"/>
                </a:lnTo>
                <a:lnTo>
                  <a:pt x="353829" y="1074962"/>
                </a:lnTo>
                <a:lnTo>
                  <a:pt x="308048" y="1083005"/>
                </a:lnTo>
                <a:lnTo>
                  <a:pt x="256881" y="1085686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5537539" y="3445207"/>
            <a:ext cx="440690" cy="1066165"/>
          </a:xfrm>
          <a:custGeom>
            <a:avLst/>
            <a:gdLst/>
            <a:ahLst/>
            <a:cxnLst/>
            <a:rect l="l" t="t" r="r" b="b"/>
            <a:pathLst>
              <a:path w="440690" h="1066164">
                <a:moveTo>
                  <a:pt x="0" y="1065693"/>
                </a:moveTo>
                <a:lnTo>
                  <a:pt x="0" y="0"/>
                </a:lnTo>
                <a:lnTo>
                  <a:pt x="426822" y="0"/>
                </a:lnTo>
                <a:lnTo>
                  <a:pt x="426822" y="205686"/>
                </a:lnTo>
                <a:lnTo>
                  <a:pt x="216895" y="205686"/>
                </a:lnTo>
                <a:lnTo>
                  <a:pt x="216895" y="413190"/>
                </a:lnTo>
                <a:lnTo>
                  <a:pt x="418038" y="413190"/>
                </a:lnTo>
                <a:lnTo>
                  <a:pt x="418038" y="614030"/>
                </a:lnTo>
                <a:lnTo>
                  <a:pt x="216895" y="614030"/>
                </a:lnTo>
                <a:lnTo>
                  <a:pt x="216895" y="858492"/>
                </a:lnTo>
                <a:lnTo>
                  <a:pt x="440454" y="858492"/>
                </a:lnTo>
                <a:lnTo>
                  <a:pt x="440454" y="1065693"/>
                </a:lnTo>
                <a:lnTo>
                  <a:pt x="0" y="1065693"/>
                </a:lnTo>
                <a:close/>
              </a:path>
            </a:pathLst>
          </a:custGeom>
          <a:ln w="32570">
            <a:solidFill>
              <a:srgbClr val="4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BE7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604" y="3649474"/>
            <a:ext cx="95250" cy="95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1216" y="5387056"/>
            <a:ext cx="6965566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BE7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007" y="2389037"/>
            <a:ext cx="8911590" cy="631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EB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powerbi.com/view?r=eyJrIjoiNjQyZWIzNDQtMTU5NS00ZGY4LThkOGUtZmQwN2ExOTViMzczIiwidCI6ImM2ZTU0OWIzLTVmNDUtNDAzMi1hYWU5LWQ0MjQ0ZGM1YjJjNCJ9&amp;pageName=c409461be7270ac41e63&amp;pageName=c409461be7270ac41e6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iQ Technologies">
            <a:extLst>
              <a:ext uri="{FF2B5EF4-FFF2-40B4-BE49-F238E27FC236}">
                <a16:creationId xmlns:a16="http://schemas.microsoft.com/office/drawing/2014/main" id="{622DD83A-C5BE-2970-0110-5FF83859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759" y="7581900"/>
            <a:ext cx="1259681" cy="11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F03CC-FCC9-F482-BE64-87F8DE1BCE38}"/>
              </a:ext>
            </a:extLst>
          </p:cNvPr>
          <p:cNvSpPr txBox="1"/>
          <p:nvPr/>
        </p:nvSpPr>
        <p:spPr>
          <a:xfrm>
            <a:off x="2824903" y="3620006"/>
            <a:ext cx="1263819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rtl="0"/>
            <a:r>
              <a:rPr lang="en-US" sz="9600" b="1" kern="1200" dirty="0">
                <a:solidFill>
                  <a:srgbClr val="0097A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SHIELD INSURANCE</a:t>
            </a:r>
          </a:p>
          <a:p>
            <a:pPr algn="ctr" rtl="0"/>
            <a:r>
              <a:rPr lang="en-US" sz="9600" b="1" kern="1200" dirty="0">
                <a:solidFill>
                  <a:srgbClr val="0097A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</a:t>
            </a:r>
            <a:endParaRPr lang="en-IN" sz="9600" b="1" kern="1200" dirty="0">
              <a:solidFill>
                <a:srgbClr val="0097A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21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D340CC5B-5D5B-CD16-A8AE-59682E0C9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1" y="114300"/>
            <a:ext cx="3133578" cy="3133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B267E-8C4C-BE88-CD07-2794300504A5}"/>
              </a:ext>
            </a:extLst>
          </p:cNvPr>
          <p:cNvSpPr txBox="1"/>
          <p:nvPr/>
        </p:nvSpPr>
        <p:spPr>
          <a:xfrm>
            <a:off x="14325600" y="8877300"/>
            <a:ext cx="381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MAYUR PAWAR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Data Analyst Intern</a:t>
            </a:r>
          </a:p>
          <a:p>
            <a:pPr algn="ctr"/>
            <a:r>
              <a:rPr lang="en-IN" sz="2000" b="1" dirty="0" err="1">
                <a:solidFill>
                  <a:schemeClr val="bg1"/>
                </a:solidFill>
              </a:rPr>
              <a:t>AtliQ</a:t>
            </a:r>
            <a:r>
              <a:rPr lang="en-IN" sz="2000" b="1" dirty="0">
                <a:solidFill>
                  <a:schemeClr val="bg1"/>
                </a:solidFill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9443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0500"/>
            <a:ext cx="181356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6E777-4FFD-4A5E-610E-F703E2B728F4}"/>
              </a:ext>
            </a:extLst>
          </p:cNvPr>
          <p:cNvSpPr txBox="1"/>
          <p:nvPr/>
        </p:nvSpPr>
        <p:spPr>
          <a:xfrm>
            <a:off x="1" y="1562100"/>
            <a:ext cx="18135600" cy="8158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Boost Indore’s Growth: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Analyze local challenges and implement targeted marketing strategies to increase revenue and customer growth in Indore. Consider personalized offers and campaigns that appeal to the regional audience.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Maximize Delhi NCR’s Potential: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Since Delhi NCR is the highest revenue-generating region, focus on offering tailored insurance plans for different age groups to maintain and expand the customer base.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Engage Younger Customers: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Investigate why customers aged 18-30 show less interest in purchasing policies. Develop affordable and customized plans that meet their needs and financial situations to attract this age group.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Expand Online Sales Channels: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Improve the website experience and invest in digital marketing campaigns to reach a wider audience. With most revenue coming from offline agents, there’s an opportunity to grow online sales significantly.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Promote High-Performing Policies: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Focus on promoting high-revenue policies like POL2005HEL. Highlight their benefits through targeted campaigns to attract new customers and boost overall revenue.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Target Top-Selling Cities with Localized Strategies: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Develop customized marketing campaigns for high-performing cities such as Delhi NCR, Mumbai, Bangalore, and Chennai. Focus on region-specific customer preferences and needs to create personalized offers, ensuring maximum engagement and improved sales in these key markets.</a:t>
            </a:r>
          </a:p>
        </p:txBody>
      </p:sp>
    </p:spTree>
    <p:extLst>
      <p:ext uri="{BB962C8B-B14F-4D97-AF65-F5344CB8AC3E}">
        <p14:creationId xmlns:p14="http://schemas.microsoft.com/office/powerpoint/2010/main" val="510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D78A4-E382-C4F0-7805-4702A881256E}"/>
              </a:ext>
            </a:extLst>
          </p:cNvPr>
          <p:cNvSpPr txBox="1"/>
          <p:nvPr/>
        </p:nvSpPr>
        <p:spPr>
          <a:xfrm>
            <a:off x="3059006" y="3848100"/>
            <a:ext cx="1216998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rtl="0"/>
            <a:r>
              <a:rPr lang="en-US" sz="9600" b="1" kern="1200" dirty="0">
                <a:solidFill>
                  <a:srgbClr val="0097A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YOU!</a:t>
            </a:r>
            <a:endParaRPr lang="en-IN" sz="9600" b="1" kern="1200" dirty="0">
              <a:solidFill>
                <a:srgbClr val="0097A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19" y="266700"/>
            <a:ext cx="18059400" cy="1015663"/>
          </a:xfrm>
        </p:spPr>
        <p:txBody>
          <a:bodyPr/>
          <a:lstStyle/>
          <a:p>
            <a:pPr marL="718820" marR="0" lvl="0" indent="-70612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r>
              <a:rPr kumimoji="0" lang="en-IN" sz="6600" b="0" i="0" u="none" strike="noStrike" kern="0" cap="none" spc="-25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sz="6600" b="0" i="0" u="none" strike="noStrike" kern="0" cap="none" spc="8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IN" sz="6600" b="0" i="0" u="none" strike="noStrike" kern="0" cap="none" spc="-25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sz="6600" b="0" i="0" u="none" strike="noStrike" kern="0" cap="none" spc="55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6E777-4FFD-4A5E-610E-F703E2B728F4}"/>
              </a:ext>
            </a:extLst>
          </p:cNvPr>
          <p:cNvSpPr txBox="1"/>
          <p:nvPr/>
        </p:nvSpPr>
        <p:spPr>
          <a:xfrm>
            <a:off x="265471" y="1866900"/>
            <a:ext cx="10439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32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About</a:t>
            </a:r>
            <a:r>
              <a:rPr kumimoji="0" lang="en-US" sz="54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Company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Data </a:t>
            </a:r>
            <a:r>
              <a:rPr lang="en-US" sz="54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S</a:t>
            </a:r>
            <a:r>
              <a:rPr kumimoji="0" lang="en-US" sz="5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ets</a:t>
            </a:r>
            <a:r>
              <a:rPr kumimoji="0" lang="en-US" sz="54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and</a:t>
            </a:r>
            <a:r>
              <a:rPr kumimoji="0" lang="en-US" sz="54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Data</a:t>
            </a:r>
            <a:r>
              <a:rPr kumimoji="0" lang="en-US" sz="54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Model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Regional</a:t>
            </a:r>
            <a:r>
              <a:rPr kumimoji="0" lang="en-US" sz="5400" b="0" i="0" u="none" strike="noStrike" kern="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Presence</a:t>
            </a: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Multi-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Channel</a:t>
            </a:r>
            <a:r>
              <a:rPr kumimoji="0" lang="en-US" sz="54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Approach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Problem</a:t>
            </a:r>
            <a:r>
              <a:rPr kumimoji="0" lang="en-US" sz="5400" b="0" i="0" u="none" strike="noStrike" kern="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Statement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Dashboard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Insights</a:t>
            </a:r>
            <a:endParaRPr lang="en-US" sz="5400" spc="-7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  <a:p>
            <a:pPr marL="1322705" marR="0" lvl="1" indent="-70675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322705" algn="l"/>
              </a:tabLst>
              <a:defRPr/>
            </a:pPr>
            <a:r>
              <a:rPr kumimoji="0" lang="en-US" sz="5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Recommendations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1"/>
            <a:ext cx="180594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6E777-4FFD-4A5E-610E-F703E2B728F4}"/>
              </a:ext>
            </a:extLst>
          </p:cNvPr>
          <p:cNvSpPr txBox="1"/>
          <p:nvPr/>
        </p:nvSpPr>
        <p:spPr>
          <a:xfrm>
            <a:off x="255639" y="2324100"/>
            <a:ext cx="13639799" cy="5193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245" marR="5080">
              <a:lnSpc>
                <a:spcPct val="101000"/>
              </a:lnSpc>
              <a:spcBef>
                <a:spcPts val="253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Shield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Insurance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offers</a:t>
            </a:r>
            <a:r>
              <a:rPr lang="en-US"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policies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suit</a:t>
            </a:r>
            <a:r>
              <a:rPr lang="en-US" sz="4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lang="en-US"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lang="en-US" sz="4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age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groups.</a:t>
            </a:r>
            <a:endParaRPr lang="en-US" sz="4000" dirty="0">
              <a:latin typeface="Calibri"/>
              <a:cs typeface="Calibri"/>
            </a:endParaRPr>
          </a:p>
          <a:p>
            <a:pPr marL="690245" marR="645795" algn="just">
              <a:lnSpc>
                <a:spcPct val="101000"/>
              </a:lnSpc>
              <a:spcBef>
                <a:spcPts val="297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lang="en-US"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lang="en-US"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affordable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flexible</a:t>
            </a:r>
            <a:r>
              <a:rPr lang="en-US"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lang="en-US"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lang="en-US"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lang="en-US"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feel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protected.</a:t>
            </a:r>
            <a:endParaRPr lang="en-US" sz="4000" dirty="0">
              <a:latin typeface="Calibri"/>
              <a:cs typeface="Calibri"/>
            </a:endParaRPr>
          </a:p>
          <a:p>
            <a:pPr marL="690245" marR="323850">
              <a:lnSpc>
                <a:spcPct val="101099"/>
              </a:lnSpc>
              <a:spcBef>
                <a:spcPts val="296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lang="en-US" sz="4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customer-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approach,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lang="en-US"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lang="en-US"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plans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are simple,</a:t>
            </a:r>
            <a:r>
              <a:rPr lang="en-US"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lang="en-US"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understand,</a:t>
            </a:r>
            <a:r>
              <a:rPr lang="en-US"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lang="en-US"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lang="en-US"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stages</a:t>
            </a:r>
            <a:r>
              <a:rPr lang="en-US"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life.</a:t>
            </a: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93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1"/>
            <a:ext cx="180594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SETS AND DATA MODEL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1EC98C6-B6C5-5F13-87E1-7CE065EE7F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10" y="1916555"/>
            <a:ext cx="4895849" cy="166687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6E1C5B3D-245B-D08F-3089-F4500161F4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555" y="6286500"/>
            <a:ext cx="3457574" cy="16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8EDA0-E2F4-F93C-1905-4D1D412B9B44}"/>
              </a:ext>
            </a:extLst>
          </p:cNvPr>
          <p:cNvSpPr txBox="1"/>
          <p:nvPr/>
        </p:nvSpPr>
        <p:spPr>
          <a:xfrm>
            <a:off x="990600" y="3678541"/>
            <a:ext cx="4895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solidFill>
                  <a:schemeClr val="bg1"/>
                </a:solidFill>
                <a:latin typeface="+mn-lt"/>
              </a:rPr>
              <a:t>Dim_customer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solidFill>
                  <a:schemeClr val="bg1"/>
                </a:solidFill>
                <a:latin typeface="+mn-lt"/>
              </a:rPr>
              <a:t>Dim_date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solidFill>
                  <a:schemeClr val="bg1"/>
                </a:solidFill>
                <a:latin typeface="+mn-lt"/>
              </a:rPr>
              <a:t>Dim_policies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D41E8-ACBF-8BE6-DD1C-8F4DB0B6C845}"/>
              </a:ext>
            </a:extLst>
          </p:cNvPr>
          <p:cNvSpPr txBox="1"/>
          <p:nvPr/>
        </p:nvSpPr>
        <p:spPr>
          <a:xfrm>
            <a:off x="978309" y="8089910"/>
            <a:ext cx="4895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solidFill>
                  <a:schemeClr val="bg1"/>
                </a:solidFill>
                <a:latin typeface="+mn-lt"/>
              </a:rPr>
              <a:t>Fact_premiums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solidFill>
                  <a:schemeClr val="bg1"/>
                </a:solidFill>
                <a:latin typeface="+mn-lt"/>
              </a:rPr>
              <a:t>Fact_settlements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9B370-11B7-DB7B-ADFE-26C0491A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485900"/>
            <a:ext cx="10058400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1"/>
            <a:ext cx="180594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REGIONAL PRESENCE - CITIES</a:t>
            </a:r>
            <a:endParaRPr lang="en-IN" dirty="0"/>
          </a:p>
        </p:txBody>
      </p:sp>
      <p:pic>
        <p:nvPicPr>
          <p:cNvPr id="1028" name="Picture 4" descr="Mumbai – Travel guide at Wikivoyage">
            <a:extLst>
              <a:ext uri="{FF2B5EF4-FFF2-40B4-BE49-F238E27FC236}">
                <a16:creationId xmlns:a16="http://schemas.microsoft.com/office/drawing/2014/main" id="{5CD2BB89-A2D8-D66D-8149-2FB2D3DC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47" y="1698606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47AEA4-524E-5B1A-62B8-9D3596C7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6" y="1698606"/>
            <a:ext cx="2524126" cy="1914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36CBB-9F1C-BAB1-4B83-CE2CCA362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36" y="1698606"/>
            <a:ext cx="2581276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AA406-3BDA-F3E7-DA94-42CF57C91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5306" y="1698606"/>
            <a:ext cx="2555989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CF120-E117-034F-5F7C-F319572A0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6688" y="1698606"/>
            <a:ext cx="2567786" cy="1914525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3C9A68F3-B8D9-34BF-C7AC-97A66972CC9A}"/>
              </a:ext>
            </a:extLst>
          </p:cNvPr>
          <p:cNvSpPr txBox="1">
            <a:spLocks/>
          </p:cNvSpPr>
          <p:nvPr/>
        </p:nvSpPr>
        <p:spPr>
          <a:xfrm>
            <a:off x="228600" y="5120148"/>
            <a:ext cx="180594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BE7E7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869950" indent="-85725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lang="en-IN" sz="6600" spc="90" dirty="0">
                <a:solidFill>
                  <a:srgbClr val="1CF6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APPROACH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F0772-C707-720C-80E4-98D48ED280C3}"/>
              </a:ext>
            </a:extLst>
          </p:cNvPr>
          <p:cNvSpPr txBox="1"/>
          <p:nvPr/>
        </p:nvSpPr>
        <p:spPr>
          <a:xfrm>
            <a:off x="962947" y="3751630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MUMBAI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D7243-8DAA-9317-F24E-A56F4161944D}"/>
              </a:ext>
            </a:extLst>
          </p:cNvPr>
          <p:cNvSpPr txBox="1"/>
          <p:nvPr/>
        </p:nvSpPr>
        <p:spPr>
          <a:xfrm>
            <a:off x="4329116" y="3747301"/>
            <a:ext cx="2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DELHI NCR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F3034-BA8B-5C16-3FEE-62BF87FE0E8C}"/>
              </a:ext>
            </a:extLst>
          </p:cNvPr>
          <p:cNvSpPr txBox="1"/>
          <p:nvPr/>
        </p:nvSpPr>
        <p:spPr>
          <a:xfrm>
            <a:off x="7853362" y="3747301"/>
            <a:ext cx="258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CHENNAI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1A7AA-8020-5A03-D5E0-EA43470A77DA}"/>
              </a:ext>
            </a:extLst>
          </p:cNvPr>
          <p:cNvSpPr txBox="1"/>
          <p:nvPr/>
        </p:nvSpPr>
        <p:spPr>
          <a:xfrm>
            <a:off x="11385305" y="3747301"/>
            <a:ext cx="255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HYDERABAD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E8FC-660A-0EE4-C9A6-1FB55B5DC48D}"/>
              </a:ext>
            </a:extLst>
          </p:cNvPr>
          <p:cNvSpPr txBox="1"/>
          <p:nvPr/>
        </p:nvSpPr>
        <p:spPr>
          <a:xfrm>
            <a:off x="14916688" y="3749910"/>
            <a:ext cx="25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INDORE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957EB1-A730-B147-60B6-CD62754A884D}"/>
              </a:ext>
            </a:extLst>
          </p:cNvPr>
          <p:cNvCxnSpPr/>
          <p:nvPr/>
        </p:nvCxnSpPr>
        <p:spPr>
          <a:xfrm>
            <a:off x="8617974" y="6286500"/>
            <a:ext cx="0" cy="760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1AD75E-C60C-46DD-52D9-CA5A55039B04}"/>
              </a:ext>
            </a:extLst>
          </p:cNvPr>
          <p:cNvCxnSpPr>
            <a:cxnSpLocks/>
          </p:cNvCxnSpPr>
          <p:nvPr/>
        </p:nvCxnSpPr>
        <p:spPr>
          <a:xfrm flipH="1">
            <a:off x="4572000" y="7046789"/>
            <a:ext cx="4050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962919-7447-F015-EDDA-E977AB80C2DC}"/>
              </a:ext>
            </a:extLst>
          </p:cNvPr>
          <p:cNvCxnSpPr>
            <a:cxnSpLocks/>
          </p:cNvCxnSpPr>
          <p:nvPr/>
        </p:nvCxnSpPr>
        <p:spPr>
          <a:xfrm flipH="1">
            <a:off x="8622890" y="7046789"/>
            <a:ext cx="4050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FEF82A-DA08-186A-9AC3-9A00775B9C62}"/>
              </a:ext>
            </a:extLst>
          </p:cNvPr>
          <p:cNvCxnSpPr>
            <a:cxnSpLocks/>
          </p:cNvCxnSpPr>
          <p:nvPr/>
        </p:nvCxnSpPr>
        <p:spPr>
          <a:xfrm>
            <a:off x="4572000" y="7046789"/>
            <a:ext cx="0" cy="611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D15694-E1BB-18FD-E94C-A4BE9679CF92}"/>
              </a:ext>
            </a:extLst>
          </p:cNvPr>
          <p:cNvCxnSpPr>
            <a:cxnSpLocks/>
          </p:cNvCxnSpPr>
          <p:nvPr/>
        </p:nvCxnSpPr>
        <p:spPr>
          <a:xfrm>
            <a:off x="12673780" y="7046789"/>
            <a:ext cx="0" cy="611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F28747-90B5-2D74-3C86-F6F696F691E1}"/>
              </a:ext>
            </a:extLst>
          </p:cNvPr>
          <p:cNvCxnSpPr>
            <a:cxnSpLocks/>
          </p:cNvCxnSpPr>
          <p:nvPr/>
        </p:nvCxnSpPr>
        <p:spPr>
          <a:xfrm flipH="1">
            <a:off x="1981198" y="8528876"/>
            <a:ext cx="2590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436E1-4867-EDAE-EAB0-7C3745F1A15B}"/>
              </a:ext>
            </a:extLst>
          </p:cNvPr>
          <p:cNvCxnSpPr>
            <a:cxnSpLocks/>
          </p:cNvCxnSpPr>
          <p:nvPr/>
        </p:nvCxnSpPr>
        <p:spPr>
          <a:xfrm flipH="1">
            <a:off x="1981198" y="8528876"/>
            <a:ext cx="1" cy="611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F6B13F-702B-2ABF-02EF-A7BEBCE5D172}"/>
              </a:ext>
            </a:extLst>
          </p:cNvPr>
          <p:cNvCxnSpPr>
            <a:cxnSpLocks/>
          </p:cNvCxnSpPr>
          <p:nvPr/>
        </p:nvCxnSpPr>
        <p:spPr>
          <a:xfrm flipH="1">
            <a:off x="4419599" y="8528876"/>
            <a:ext cx="2590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C1B7F3-B385-D87C-91B0-2A984400D67C}"/>
              </a:ext>
            </a:extLst>
          </p:cNvPr>
          <p:cNvCxnSpPr>
            <a:cxnSpLocks/>
          </p:cNvCxnSpPr>
          <p:nvPr/>
        </p:nvCxnSpPr>
        <p:spPr>
          <a:xfrm flipH="1">
            <a:off x="7010399" y="8528876"/>
            <a:ext cx="1" cy="611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9E75E5-3E76-238D-4F07-0C1A10C2E84E}"/>
              </a:ext>
            </a:extLst>
          </p:cNvPr>
          <p:cNvCxnSpPr>
            <a:cxnSpLocks/>
          </p:cNvCxnSpPr>
          <p:nvPr/>
        </p:nvCxnSpPr>
        <p:spPr>
          <a:xfrm flipH="1">
            <a:off x="10134598" y="8528875"/>
            <a:ext cx="2590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8AA4A7-A966-2269-53C9-E652C5120F46}"/>
              </a:ext>
            </a:extLst>
          </p:cNvPr>
          <p:cNvCxnSpPr>
            <a:cxnSpLocks/>
          </p:cNvCxnSpPr>
          <p:nvPr/>
        </p:nvCxnSpPr>
        <p:spPr>
          <a:xfrm flipH="1">
            <a:off x="10134598" y="8528875"/>
            <a:ext cx="1" cy="611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951534-2857-1B72-3CFF-0BCB6ACAD659}"/>
              </a:ext>
            </a:extLst>
          </p:cNvPr>
          <p:cNvCxnSpPr>
            <a:cxnSpLocks/>
          </p:cNvCxnSpPr>
          <p:nvPr/>
        </p:nvCxnSpPr>
        <p:spPr>
          <a:xfrm flipH="1">
            <a:off x="12572998" y="8528875"/>
            <a:ext cx="2590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8739D6-4E58-2DCA-B252-2FB40857643F}"/>
              </a:ext>
            </a:extLst>
          </p:cNvPr>
          <p:cNvCxnSpPr>
            <a:cxnSpLocks/>
          </p:cNvCxnSpPr>
          <p:nvPr/>
        </p:nvCxnSpPr>
        <p:spPr>
          <a:xfrm flipH="1">
            <a:off x="15163799" y="8528875"/>
            <a:ext cx="1" cy="611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397852-0885-DF95-20CF-E5945AD0740C}"/>
              </a:ext>
            </a:extLst>
          </p:cNvPr>
          <p:cNvSpPr txBox="1"/>
          <p:nvPr/>
        </p:nvSpPr>
        <p:spPr>
          <a:xfrm>
            <a:off x="3481391" y="7617897"/>
            <a:ext cx="2109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OFFLINE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A2A0AF-2CCE-4016-7C31-75781BC76206}"/>
              </a:ext>
            </a:extLst>
          </p:cNvPr>
          <p:cNvCxnSpPr>
            <a:cxnSpLocks/>
            <a:stCxn id="56" idx="2"/>
            <a:endCxn id="56" idx="2"/>
          </p:cNvCxnSpPr>
          <p:nvPr/>
        </p:nvCxnSpPr>
        <p:spPr>
          <a:xfrm>
            <a:off x="4536285" y="82026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3061D7-4935-6236-525B-8A9C6B910027}"/>
              </a:ext>
            </a:extLst>
          </p:cNvPr>
          <p:cNvSpPr txBox="1"/>
          <p:nvPr/>
        </p:nvSpPr>
        <p:spPr>
          <a:xfrm>
            <a:off x="11608405" y="7617896"/>
            <a:ext cx="2109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ONLINE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653AA5-A0AA-429B-6E2F-3EB91BB2A203}"/>
              </a:ext>
            </a:extLst>
          </p:cNvPr>
          <p:cNvSpPr txBox="1"/>
          <p:nvPr/>
        </p:nvSpPr>
        <p:spPr>
          <a:xfrm>
            <a:off x="926305" y="9153044"/>
            <a:ext cx="2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DIRECT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D2D8B1E-1A74-72CF-3B5F-A52E5F5826FB}"/>
              </a:ext>
            </a:extLst>
          </p:cNvPr>
          <p:cNvSpPr txBox="1"/>
          <p:nvPr/>
        </p:nvSpPr>
        <p:spPr>
          <a:xfrm>
            <a:off x="5955506" y="9153044"/>
            <a:ext cx="2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AGENT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FE9DE0C-E558-3A1D-57DF-B02E5F98ADF8}"/>
              </a:ext>
            </a:extLst>
          </p:cNvPr>
          <p:cNvSpPr txBox="1"/>
          <p:nvPr/>
        </p:nvSpPr>
        <p:spPr>
          <a:xfrm>
            <a:off x="9079704" y="9153044"/>
            <a:ext cx="2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APP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7E030CD-D707-3F0E-583B-50A27DEB8B98}"/>
              </a:ext>
            </a:extLst>
          </p:cNvPr>
          <p:cNvSpPr txBox="1"/>
          <p:nvPr/>
        </p:nvSpPr>
        <p:spPr>
          <a:xfrm>
            <a:off x="14108905" y="9153044"/>
            <a:ext cx="2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WEBSITE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06615E96-7D4E-9DBE-9133-2D35B5EBBF20}"/>
              </a:ext>
            </a:extLst>
          </p:cNvPr>
          <p:cNvCxnSpPr>
            <a:cxnSpLocks/>
          </p:cNvCxnSpPr>
          <p:nvPr/>
        </p:nvCxnSpPr>
        <p:spPr>
          <a:xfrm>
            <a:off x="4552334" y="8168770"/>
            <a:ext cx="0" cy="360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F245031-C431-3C2E-CCD4-5543BAB31644}"/>
              </a:ext>
            </a:extLst>
          </p:cNvPr>
          <p:cNvCxnSpPr>
            <a:cxnSpLocks/>
          </p:cNvCxnSpPr>
          <p:nvPr/>
        </p:nvCxnSpPr>
        <p:spPr>
          <a:xfrm>
            <a:off x="12673780" y="8168770"/>
            <a:ext cx="0" cy="360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7" grpId="0"/>
      <p:bldP spid="18" grpId="0"/>
      <p:bldP spid="56" grpId="0"/>
      <p:bldP spid="62" grpId="0"/>
      <p:bldP spid="63" grpId="0"/>
      <p:bldP spid="1024" grpId="0"/>
      <p:bldP spid="1025" grpId="0"/>
      <p:bldP spid="10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1"/>
            <a:ext cx="180594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6E777-4FFD-4A5E-610E-F703E2B728F4}"/>
              </a:ext>
            </a:extLst>
          </p:cNvPr>
          <p:cNvSpPr txBox="1"/>
          <p:nvPr/>
        </p:nvSpPr>
        <p:spPr>
          <a:xfrm>
            <a:off x="228600" y="2019300"/>
            <a:ext cx="15240000" cy="662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245" marR="5080">
              <a:lnSpc>
                <a:spcPct val="101000"/>
              </a:lnSpc>
              <a:spcBef>
                <a:spcPts val="253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Shield Insurance aims to enhance its data-driven decisions by implementing a dashboard that delivers clear and actionable insights.</a:t>
            </a:r>
          </a:p>
          <a:p>
            <a:pPr marL="690245" marR="5080">
              <a:lnSpc>
                <a:spcPct val="101000"/>
              </a:lnSpc>
              <a:spcBef>
                <a:spcPts val="253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To explore a partnership with </a:t>
            </a:r>
            <a:r>
              <a:rPr lang="en-US" sz="4000" dirty="0" err="1">
                <a:solidFill>
                  <a:srgbClr val="FFFFFF"/>
                </a:solidFill>
                <a:latin typeface="Calibri"/>
                <a:cs typeface="Calibri"/>
              </a:rPr>
              <a:t>AtliQ</a:t>
            </a: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 Technologies, they have proposed a pilot project to assess our capabilities.</a:t>
            </a:r>
          </a:p>
          <a:p>
            <a:pPr marL="690245" marR="5080">
              <a:lnSpc>
                <a:spcPct val="101000"/>
              </a:lnSpc>
              <a:spcBef>
                <a:spcPts val="253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This project will help them evaluate how effectively we can meet their requirements before moving forward with a full-scale implementation.</a:t>
            </a:r>
          </a:p>
          <a:p>
            <a:pPr marL="690245" marR="5080">
              <a:lnSpc>
                <a:spcPct val="101000"/>
              </a:lnSpc>
              <a:spcBef>
                <a:spcPts val="2535"/>
              </a:spcBef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The outcome of this pilot will play a key role in determining the possibility of a larger, long-term collaboration.</a:t>
            </a: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2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A9F8C-5768-60D1-4173-A53A304C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7619999" cy="9692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2997A-CE21-F55E-5F97-996D490E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20776"/>
            <a:ext cx="9448799" cy="96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1"/>
            <a:ext cx="180594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6E777-4FFD-4A5E-610E-F703E2B728F4}"/>
              </a:ext>
            </a:extLst>
          </p:cNvPr>
          <p:cNvSpPr txBox="1"/>
          <p:nvPr/>
        </p:nvSpPr>
        <p:spPr>
          <a:xfrm>
            <a:off x="6019800" y="9258300"/>
            <a:ext cx="6248400" cy="694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245" marR="5080">
              <a:lnSpc>
                <a:spcPct val="101000"/>
              </a:lnSpc>
              <a:spcBef>
                <a:spcPts val="2535"/>
              </a:spcBef>
            </a:pPr>
            <a:r>
              <a:rPr lang="en-US" sz="40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DASHBOARD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A7887-CDDC-8746-BE44-9783A598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638300"/>
            <a:ext cx="14096999" cy="74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2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A31E74-7D40-08DB-B37E-906590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0500"/>
            <a:ext cx="18135600" cy="1015663"/>
          </a:xfrm>
        </p:spPr>
        <p:txBody>
          <a:bodyPr/>
          <a:lstStyle/>
          <a:p>
            <a:pPr marL="869950" marR="0" lvl="0" indent="-85725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718820" algn="l"/>
              </a:tabLst>
              <a:defRPr/>
            </a:pPr>
            <a:r>
              <a:rPr kumimoji="0" lang="en-IN" sz="6600" b="0" i="0" u="none" strike="noStrike" kern="0" cap="none" spc="90" normalizeH="0" baseline="0" noProof="0" dirty="0">
                <a:ln>
                  <a:noFill/>
                </a:ln>
                <a:solidFill>
                  <a:srgbClr val="1CF6E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6E777-4FFD-4A5E-610E-F703E2B728F4}"/>
              </a:ext>
            </a:extLst>
          </p:cNvPr>
          <p:cNvSpPr txBox="1"/>
          <p:nvPr/>
        </p:nvSpPr>
        <p:spPr>
          <a:xfrm>
            <a:off x="1" y="1562100"/>
            <a:ext cx="18135600" cy="8368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Revenue and Customer Trends: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March 2023 recorded the highest revenue and customers, while November 2022 saw the lowest daily revenue and customer growth.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Regional Revenue: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Delhi NCR region led with the highest revenue, whereas Indore contributed the least in both revenue and customer base.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Top Age Group: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The 31-40 age group generated the highest revenue and had the largest number of customers.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Lower-Contributing Age Groups: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 Customers aged 18-24 and 25-30 contributed the least, representing just 8.67% of total revenue.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Sales Channel Performance: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Offline agent channels performed best, generating 55.67% of the revenue and serving 55.41% of customers.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Top Policy: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Policy ID - POL2005HEL generated the highest revenue despite being held by only 7.33% of customers.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Lower-Revenue Policies: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Policy IDs - POL4321HEL and POL4331HEL collectively contributed just 5.96% of the revenue while covering 30.43% of customers.</a:t>
            </a:r>
          </a:p>
          <a:p>
            <a:pPr marL="1433195" marR="5080" indent="-742950">
              <a:spcBef>
                <a:spcPts val="2535"/>
              </a:spcBef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Claims Settlement: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Customers aged 31-40 had the highest settlement amounts, whereas those aged 18-24 and 25-30 had the lowest settlement needs.</a:t>
            </a:r>
          </a:p>
        </p:txBody>
      </p:sp>
    </p:spTree>
    <p:extLst>
      <p:ext uri="{BB962C8B-B14F-4D97-AF65-F5344CB8AC3E}">
        <p14:creationId xmlns:p14="http://schemas.microsoft.com/office/powerpoint/2010/main" val="13029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619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 TABLE OF CONTENTS</vt:lpstr>
      <vt:lpstr>ABOUT COMPANY</vt:lpstr>
      <vt:lpstr>DATA SETS AND DATA MODEL</vt:lpstr>
      <vt:lpstr>REGIONAL PRESENCE - CITIES</vt:lpstr>
      <vt:lpstr>PROBLEM STATEMENT</vt:lpstr>
      <vt:lpstr>PowerPoint Presentation</vt:lpstr>
      <vt:lpstr>DASHBOARD</vt:lpstr>
      <vt:lpstr>INSIGHTS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 Insurance project</dc:title>
  <dc:creator>White hat Titan</dc:creator>
  <cp:keywords>DAGLFVcw5-Q,BAEto7QnIIs</cp:keywords>
  <cp:lastModifiedBy>0120190102 MAYUR PAWAR</cp:lastModifiedBy>
  <cp:revision>17</cp:revision>
  <dcterms:created xsi:type="dcterms:W3CDTF">2025-02-13T04:48:26Z</dcterms:created>
  <dcterms:modified xsi:type="dcterms:W3CDTF">2025-02-13T18:19:44Z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2025-02-13T00:00:00Z</vt:filetime>
  </property>
  <property fmtid="{D5CDD505-2E9C-101B-9397-08002B2CF9AE}" pid="5" name="Producer">
    <vt:lpwstr>Canva</vt:lpwstr>
  </property>
</Properties>
</file>