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0" r:id="rId1"/>
    <p:sldMasterId id="2147483822" r:id="rId2"/>
  </p:sldMasterIdLst>
  <p:notesMasterIdLst>
    <p:notesMasterId r:id="rId13"/>
  </p:notesMasterIdLst>
  <p:sldIdLst>
    <p:sldId id="256" r:id="rId3"/>
    <p:sldId id="257" r:id="rId4"/>
    <p:sldId id="258" r:id="rId5"/>
    <p:sldId id="269" r:id="rId6"/>
    <p:sldId id="271" r:id="rId7"/>
    <p:sldId id="272" r:id="rId8"/>
    <p:sldId id="273" r:id="rId9"/>
    <p:sldId id="277" r:id="rId10"/>
    <p:sldId id="278" r:id="rId11"/>
    <p:sldId id="279"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0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675EB-FBEC-43CE-881E-C5C6B5158E07}" type="datetimeFigureOut">
              <a:rPr lang="en-IN" smtClean="0"/>
              <a:t>07-11-2023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84DDCC8-C660-4A74-970B-0EB92CEB7114}" type="slidenum">
              <a:rPr lang="en-IN" smtClean="0"/>
              <a:t>‹#›</a:t>
            </a:fld>
            <a:endParaRPr lang="en-IN"/>
          </a:p>
        </p:txBody>
      </p:sp>
    </p:spTree>
    <p:extLst>
      <p:ext uri="{BB962C8B-B14F-4D97-AF65-F5344CB8AC3E}">
        <p14:creationId xmlns:p14="http://schemas.microsoft.com/office/powerpoint/2010/main" val="401090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4DDCC8-C660-4A74-970B-0EB92CEB7114}" type="slidenum">
              <a:rPr lang="en-IN" smtClean="0"/>
              <a:t>6</a:t>
            </a:fld>
            <a:endParaRPr lang="en-IN"/>
          </a:p>
        </p:txBody>
      </p:sp>
    </p:spTree>
    <p:extLst>
      <p:ext uri="{BB962C8B-B14F-4D97-AF65-F5344CB8AC3E}">
        <p14:creationId xmlns:p14="http://schemas.microsoft.com/office/powerpoint/2010/main" val="339873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4DDCC8-C660-4A74-970B-0EB92CEB7114}" type="slidenum">
              <a:rPr lang="en-IN" smtClean="0"/>
              <a:t>7</a:t>
            </a:fld>
            <a:endParaRPr lang="en-IN"/>
          </a:p>
        </p:txBody>
      </p:sp>
    </p:spTree>
    <p:extLst>
      <p:ext uri="{BB962C8B-B14F-4D97-AF65-F5344CB8AC3E}">
        <p14:creationId xmlns:p14="http://schemas.microsoft.com/office/powerpoint/2010/main" val="156530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4DDCC8-C660-4A74-970B-0EB92CEB7114}" type="slidenum">
              <a:rPr lang="en-IN" smtClean="0"/>
              <a:t>8</a:t>
            </a:fld>
            <a:endParaRPr lang="en-IN"/>
          </a:p>
        </p:txBody>
      </p:sp>
    </p:spTree>
    <p:extLst>
      <p:ext uri="{BB962C8B-B14F-4D97-AF65-F5344CB8AC3E}">
        <p14:creationId xmlns:p14="http://schemas.microsoft.com/office/powerpoint/2010/main" val="1818109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4DDCC8-C660-4A74-970B-0EB92CEB7114}" type="slidenum">
              <a:rPr lang="en-IN" smtClean="0"/>
              <a:t>9</a:t>
            </a:fld>
            <a:endParaRPr lang="en-IN"/>
          </a:p>
        </p:txBody>
      </p:sp>
    </p:spTree>
    <p:extLst>
      <p:ext uri="{BB962C8B-B14F-4D97-AF65-F5344CB8AC3E}">
        <p14:creationId xmlns:p14="http://schemas.microsoft.com/office/powerpoint/2010/main" val="1863771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4DDCC8-C660-4A74-970B-0EB92CEB7114}" type="slidenum">
              <a:rPr lang="en-IN" smtClean="0"/>
              <a:t>10</a:t>
            </a:fld>
            <a:endParaRPr lang="en-IN"/>
          </a:p>
        </p:txBody>
      </p:sp>
    </p:spTree>
    <p:extLst>
      <p:ext uri="{BB962C8B-B14F-4D97-AF65-F5344CB8AC3E}">
        <p14:creationId xmlns:p14="http://schemas.microsoft.com/office/powerpoint/2010/main" val="42706522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6F15528-21DE-4FAA-801E-634DDDAF4B2B}" type="slidenum">
              <a:rPr lang="en-IN" smtClean="0"/>
              <a:t>‹#›</a:t>
            </a:fld>
            <a:endParaRPr lang="en-IN"/>
          </a:p>
        </p:txBody>
      </p:sp>
    </p:spTree>
    <p:extLst>
      <p:ext uri="{BB962C8B-B14F-4D97-AF65-F5344CB8AC3E}">
        <p14:creationId xmlns:p14="http://schemas.microsoft.com/office/powerpoint/2010/main" val="328670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351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04155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0584BC-06DB-4643-9FCE-94C19FF82402}"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284334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584BC-06DB-4643-9FCE-94C19FF82402}"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3678475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584BC-06DB-4643-9FCE-94C19FF82402}"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2186213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0584BC-06DB-4643-9FCE-94C19FF82402}"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1034602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0584BC-06DB-4643-9FCE-94C19FF82402}"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3495800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0584BC-06DB-4643-9FCE-94C19FF82402}"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2758743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0584BC-06DB-4643-9FCE-94C19FF82402}"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4157488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0584BC-06DB-4643-9FCE-94C19FF82402}"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387108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02038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0584BC-06DB-4643-9FCE-94C19FF82402}"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4202420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0584BC-06DB-4643-9FCE-94C19FF82402}"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5585999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0584BC-06DB-4643-9FCE-94C19FF82402}"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7925984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0584BC-06DB-4643-9FCE-94C19FF82402}"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641C-BCDE-42A4-9905-F37FA6D46D0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41263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0584BC-06DB-4643-9FCE-94C19FF82402}"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41537267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0584BC-06DB-4643-9FCE-94C19FF82402}"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30379615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0584BC-06DB-4643-9FCE-94C19FF82402}"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24183710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584BC-06DB-4643-9FCE-94C19FF82402}"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31052736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584BC-06DB-4643-9FCE-94C19FF82402}"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641C-BCDE-42A4-9905-F37FA6D46D07}" type="slidenum">
              <a:rPr lang="en-IN" smtClean="0"/>
              <a:t>‹#›</a:t>
            </a:fld>
            <a:endParaRPr lang="en-IN"/>
          </a:p>
        </p:txBody>
      </p:sp>
    </p:spTree>
    <p:extLst>
      <p:ext uri="{BB962C8B-B14F-4D97-AF65-F5344CB8AC3E}">
        <p14:creationId xmlns:p14="http://schemas.microsoft.com/office/powerpoint/2010/main" val="18124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6F15528-21DE-4FAA-801E-634DDDAF4B2B}" type="slidenum">
              <a:rPr lang="en-IN" smtClean="0"/>
              <a:t>‹#›</a:t>
            </a:fld>
            <a:endParaRPr lang="en-IN"/>
          </a:p>
        </p:txBody>
      </p:sp>
    </p:spTree>
    <p:extLst>
      <p:ext uri="{BB962C8B-B14F-4D97-AF65-F5344CB8AC3E}">
        <p14:creationId xmlns:p14="http://schemas.microsoft.com/office/powerpoint/2010/main" val="386671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51472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5496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4689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9087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5007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1029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D8BD707-D9CF-40AE-B4C6-C98DA3205C09}" type="datetimeFigureOut">
              <a:rPr lang="en-US" smtClean="0"/>
              <a:t>11/7/2023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74611546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0584BC-06DB-4643-9FCE-94C19FF82402}" type="datetimeFigureOut">
              <a:rPr lang="en-IN" smtClean="0"/>
              <a:t>07-11-2023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F8F641C-BCDE-42A4-9905-F37FA6D46D07}" type="slidenum">
              <a:rPr lang="en-IN" smtClean="0"/>
              <a:t>‹#›</a:t>
            </a:fld>
            <a:endParaRPr lang="en-IN"/>
          </a:p>
        </p:txBody>
      </p:sp>
    </p:spTree>
    <p:extLst>
      <p:ext uri="{BB962C8B-B14F-4D97-AF65-F5344CB8AC3E}">
        <p14:creationId xmlns:p14="http://schemas.microsoft.com/office/powerpoint/2010/main" val="335962221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C78E3E1-BBBA-4058-AAEB-714F04B025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86860FA5-CE2B-4019-8FD1-031D7D84E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92DF474-2C37-4DC7-B889-E88EAADEA6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object 7"/>
          <p:cNvSpPr txBox="1"/>
          <p:nvPr/>
        </p:nvSpPr>
        <p:spPr>
          <a:xfrm>
            <a:off x="1069848" y="2578608"/>
            <a:ext cx="4730451" cy="2069592"/>
          </a:xfrm>
          <a:prstGeom prst="rect">
            <a:avLst/>
          </a:prstGeom>
        </p:spPr>
        <p:txBody>
          <a:bodyPr vert="horz" lIns="91440" tIns="45720" rIns="91440" bIns="45720" rtlCol="0">
            <a:normAutofit/>
          </a:bodyPr>
          <a:lstStyle/>
          <a:p>
            <a:pPr defTabSz="914400">
              <a:lnSpc>
                <a:spcPct val="250000"/>
              </a:lnSpc>
              <a:spcBef>
                <a:spcPts val="100"/>
              </a:spcBef>
              <a:buClr>
                <a:schemeClr val="accent1">
                  <a:lumMod val="75000"/>
                </a:schemeClr>
              </a:buClr>
              <a:buSzPct val="85000"/>
            </a:pPr>
            <a:r>
              <a:rPr lang="en-US" sz="2400" b="1" i="1" u="sng" spc="-5" dirty="0">
                <a:latin typeface="Congenial" panose="02000503040000020004" pitchFamily="2" charset="0"/>
              </a:rPr>
              <a:t>Assignment by</a:t>
            </a:r>
            <a:endParaRPr lang="en-US" sz="2400" b="1" i="1" u="sng" dirty="0">
              <a:latin typeface="Congenial" panose="02000503040000020004" pitchFamily="2" charset="0"/>
            </a:endParaRPr>
          </a:p>
          <a:p>
            <a:pPr marL="355600" indent="-182880" defTabSz="914400">
              <a:lnSpc>
                <a:spcPct val="250000"/>
              </a:lnSpc>
              <a:buClr>
                <a:schemeClr val="accent1">
                  <a:lumMod val="75000"/>
                </a:schemeClr>
              </a:buClr>
              <a:buSzPct val="85000"/>
              <a:buFont typeface="Wingdings" pitchFamily="2" charset="2"/>
              <a:buChar char="§"/>
              <a:tabLst>
                <a:tab pos="355600" algn="l"/>
              </a:tabLst>
            </a:pPr>
            <a:r>
              <a:rPr lang="en-US" sz="2400" b="1" spc="-5" dirty="0" err="1" smtClean="0">
                <a:latin typeface="Congenial" panose="02000503040000020004" pitchFamily="2" charset="0"/>
              </a:rPr>
              <a:t>Mayur</a:t>
            </a:r>
            <a:r>
              <a:rPr lang="en-US" sz="2400" b="1" spc="-5" dirty="0" smtClean="0">
                <a:latin typeface="Congenial" panose="02000503040000020004" pitchFamily="2" charset="0"/>
              </a:rPr>
              <a:t> </a:t>
            </a:r>
            <a:r>
              <a:rPr lang="en-US" sz="2400" b="1" spc="-5" dirty="0" err="1" smtClean="0">
                <a:latin typeface="Congenial" panose="02000503040000020004" pitchFamily="2" charset="0"/>
              </a:rPr>
              <a:t>Punamiya</a:t>
            </a:r>
            <a:endParaRPr lang="en-US" sz="2400" b="1" dirty="0">
              <a:latin typeface="Congenial" panose="02000503040000020004" pitchFamily="2" charset="0"/>
            </a:endParaRPr>
          </a:p>
        </p:txBody>
      </p:sp>
      <p:sp>
        <p:nvSpPr>
          <p:cNvPr id="16" name="Freeform: Shape 15">
            <a:extLst>
              <a:ext uri="{FF2B5EF4-FFF2-40B4-BE49-F238E27FC236}">
                <a16:creationId xmlns:a16="http://schemas.microsoft.com/office/drawing/2014/main" id="{B16070FD-9EB8-4AC8-A8E2-267228385B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7210726" y="2160733"/>
            <a:ext cx="4190999" cy="1908215"/>
          </a:xfrm>
          <a:prstGeom prst="rect">
            <a:avLst/>
          </a:prstGeom>
          <a:noFill/>
        </p:spPr>
        <p:txBody>
          <a:bodyPr wrap="square" rtlCol="0">
            <a:spAutoFit/>
          </a:bodyPr>
          <a:lstStyle/>
          <a:p>
            <a:r>
              <a:rPr lang="en-US" sz="5000" b="1" spc="-5" dirty="0" smtClean="0">
                <a:solidFill>
                  <a:srgbClr val="92D050"/>
                </a:solidFill>
                <a:latin typeface="Congenial" panose="02000503040000020004" pitchFamily="2" charset="0"/>
              </a:rPr>
              <a:t>Telecom Churn</a:t>
            </a:r>
          </a:p>
          <a:p>
            <a:r>
              <a:rPr lang="en-US" sz="5000" b="1" spc="-5" dirty="0" smtClean="0">
                <a:solidFill>
                  <a:srgbClr val="92D050"/>
                </a:solidFill>
                <a:latin typeface="Congenial" panose="02000503040000020004" pitchFamily="2" charset="0"/>
              </a:rPr>
              <a:t>Case Study</a:t>
            </a:r>
            <a:endParaRPr lang="en-US" sz="5000" b="1" dirty="0">
              <a:solidFill>
                <a:srgbClr val="92D050"/>
              </a:solidFill>
              <a:latin typeface="Congenial" panose="02000503040000020004" pitchFamily="2"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1EB6E5-C4A7-2DCB-B60D-9F3803A299AE}"/>
              </a:ext>
            </a:extLst>
          </p:cNvPr>
          <p:cNvSpPr txBox="1"/>
          <p:nvPr/>
        </p:nvSpPr>
        <p:spPr>
          <a:xfrm>
            <a:off x="913774" y="-21336"/>
            <a:ext cx="10364451" cy="1596177"/>
          </a:xfrm>
          <a:prstGeom prst="rect">
            <a:avLst/>
          </a:prstGeom>
        </p:spPr>
        <p:txBody>
          <a:bodyPr vert="horz" lIns="91440" tIns="45720" rIns="91440" bIns="45720" rtlCol="0" anchor="ctr">
            <a:normAutofit/>
          </a:bodyPr>
          <a:lstStyle/>
          <a:p>
            <a:pPr marL="0" marR="0" lvl="0" indent="0" algn="ctr" defTabSz="914400" fontAlgn="auto">
              <a:lnSpc>
                <a:spcPct val="90000"/>
              </a:lnSpc>
              <a:spcBef>
                <a:spcPct val="0"/>
              </a:spcBef>
              <a:spcAft>
                <a:spcPts val="600"/>
              </a:spcAft>
              <a:buClrTx/>
              <a:buSzTx/>
              <a:tabLst/>
              <a:defRPr/>
            </a:pPr>
            <a:r>
              <a:rPr kumimoji="0" lang="en-US" sz="3600" b="1" i="0" u="none" strike="noStrike" cap="all" spc="0" normalizeH="0" noProof="0" dirty="0">
                <a:ln>
                  <a:noFill/>
                </a:ln>
                <a:solidFill>
                  <a:srgbClr val="FF0000"/>
                </a:solidFill>
                <a:uLnTx/>
                <a:uFillTx/>
                <a:latin typeface="+mj-lt"/>
                <a:ea typeface="+mj-ea"/>
                <a:cs typeface="+mj-cs"/>
              </a:rPr>
              <a:t>CONCLUSIONS &amp; PREDICTIONS</a:t>
            </a:r>
          </a:p>
        </p:txBody>
      </p:sp>
      <p:sp>
        <p:nvSpPr>
          <p:cNvPr id="3" name="TextBox 2">
            <a:extLst>
              <a:ext uri="{FF2B5EF4-FFF2-40B4-BE49-F238E27FC236}">
                <a16:creationId xmlns:a16="http://schemas.microsoft.com/office/drawing/2014/main" id="{2B7E0DDC-C120-9007-6998-5450DCBBB3E8}"/>
              </a:ext>
            </a:extLst>
          </p:cNvPr>
          <p:cNvSpPr txBox="1"/>
          <p:nvPr/>
        </p:nvSpPr>
        <p:spPr>
          <a:xfrm>
            <a:off x="1067080" y="838200"/>
            <a:ext cx="10661624" cy="3416320"/>
          </a:xfrm>
          <a:prstGeom prst="rect">
            <a:avLst/>
          </a:prstGeom>
          <a:noFill/>
        </p:spPr>
        <p:txBody>
          <a:bodyPr wrap="square" rtlCol="0">
            <a:spAutoFit/>
          </a:bodyPr>
          <a:lstStyle/>
          <a:p>
            <a:pPr marL="342900" indent="-342900" algn="just">
              <a:lnSpc>
                <a:spcPct val="150000"/>
              </a:lnSpc>
              <a:buClr>
                <a:srgbClr val="FF0000"/>
              </a:buClr>
              <a:buFont typeface="Wingdings" panose="05000000000000000000" pitchFamily="2" charset="2"/>
              <a:buChar char="Ø"/>
            </a:pPr>
            <a:r>
              <a:rPr lang="en-US" dirty="0" smtClean="0">
                <a:latin typeface="Congenial" panose="02000503040000020004" pitchFamily="2" charset="0"/>
              </a:rPr>
              <a:t>So </a:t>
            </a:r>
            <a:r>
              <a:rPr lang="en-US" dirty="0">
                <a:latin typeface="Congenial" panose="02000503040000020004" pitchFamily="2" charset="0"/>
              </a:rPr>
              <a:t>using Logistic regression we are </a:t>
            </a:r>
            <a:r>
              <a:rPr lang="en-US" dirty="0" smtClean="0">
                <a:latin typeface="Congenial" panose="02000503040000020004" pitchFamily="2" charset="0"/>
              </a:rPr>
              <a:t>getting </a:t>
            </a:r>
            <a:r>
              <a:rPr lang="en-US" dirty="0">
                <a:latin typeface="Congenial" panose="02000503040000020004" pitchFamily="2" charset="0"/>
              </a:rPr>
              <a:t>an accuracy of 94% on train data and 92% on test data.</a:t>
            </a:r>
          </a:p>
          <a:p>
            <a:pPr marL="342900" indent="-342900" algn="just">
              <a:lnSpc>
                <a:spcPct val="150000"/>
              </a:lnSpc>
              <a:buClr>
                <a:srgbClr val="FF0000"/>
              </a:buClr>
              <a:buFont typeface="Wingdings" panose="05000000000000000000" pitchFamily="2" charset="2"/>
              <a:buChar char="Ø"/>
            </a:pPr>
            <a:r>
              <a:rPr lang="en-US" dirty="0" smtClean="0">
                <a:latin typeface="Congenial" panose="02000503040000020004" pitchFamily="2" charset="0"/>
              </a:rPr>
              <a:t>Roaming </a:t>
            </a:r>
            <a:r>
              <a:rPr lang="en-US" dirty="0">
                <a:latin typeface="Congenial" panose="02000503040000020004" pitchFamily="2" charset="0"/>
              </a:rPr>
              <a:t>outgoing in month 7 and 8 are strong indicators, hence telecom company should reduce the costs for roaming. They need to provide good offers to the customers who are using services from a roaming zone.</a:t>
            </a:r>
          </a:p>
          <a:p>
            <a:pPr marL="342900" indent="-342900" algn="just">
              <a:lnSpc>
                <a:spcPct val="150000"/>
              </a:lnSpc>
              <a:buClr>
                <a:srgbClr val="FF0000"/>
              </a:buClr>
              <a:buFont typeface="Wingdings" panose="05000000000000000000" pitchFamily="2" charset="2"/>
              <a:buChar char="Ø"/>
            </a:pPr>
            <a:r>
              <a:rPr lang="en-US" dirty="0" smtClean="0">
                <a:latin typeface="Congenial" panose="02000503040000020004" pitchFamily="2" charset="0"/>
              </a:rPr>
              <a:t>MOU </a:t>
            </a:r>
            <a:r>
              <a:rPr lang="en-US" dirty="0">
                <a:latin typeface="Congenial" panose="02000503040000020004" pitchFamily="2" charset="0"/>
              </a:rPr>
              <a:t>is one of the major factors.</a:t>
            </a:r>
          </a:p>
          <a:p>
            <a:pPr marL="342900" indent="-342900" algn="just">
              <a:lnSpc>
                <a:spcPct val="150000"/>
              </a:lnSpc>
              <a:buClr>
                <a:srgbClr val="FF0000"/>
              </a:buClr>
              <a:buFont typeface="Wingdings" panose="05000000000000000000" pitchFamily="2" charset="2"/>
              <a:buChar char="Ø"/>
            </a:pPr>
            <a:r>
              <a:rPr lang="en-US" dirty="0" smtClean="0">
                <a:latin typeface="Congenial" panose="02000503040000020004" pitchFamily="2" charset="0"/>
              </a:rPr>
              <a:t>Max </a:t>
            </a:r>
            <a:r>
              <a:rPr lang="en-US" dirty="0">
                <a:latin typeface="Congenial" panose="02000503040000020004" pitchFamily="2" charset="0"/>
              </a:rPr>
              <a:t>recharge in the good phase are </a:t>
            </a:r>
            <a:r>
              <a:rPr lang="en-US" dirty="0" smtClean="0">
                <a:latin typeface="Congenial" panose="02000503040000020004" pitchFamily="2" charset="0"/>
              </a:rPr>
              <a:t>indicators </a:t>
            </a:r>
            <a:r>
              <a:rPr lang="en-US" dirty="0">
                <a:latin typeface="Congenial" panose="02000503040000020004" pitchFamily="2" charset="0"/>
              </a:rPr>
              <a:t>of churn. </a:t>
            </a:r>
          </a:p>
          <a:p>
            <a:pPr marL="342900" indent="-342900" algn="just">
              <a:lnSpc>
                <a:spcPct val="150000"/>
              </a:lnSpc>
              <a:buClr>
                <a:srgbClr val="FF0000"/>
              </a:buClr>
              <a:buFont typeface="Wingdings" panose="05000000000000000000" pitchFamily="2" charset="2"/>
              <a:buChar char="Ø"/>
            </a:pPr>
            <a:r>
              <a:rPr lang="en-US" dirty="0" smtClean="0">
                <a:latin typeface="Congenial" panose="02000503040000020004" pitchFamily="2" charset="0"/>
              </a:rPr>
              <a:t>We </a:t>
            </a:r>
            <a:r>
              <a:rPr lang="en-US" dirty="0">
                <a:latin typeface="Congenial" panose="02000503040000020004" pitchFamily="2" charset="0"/>
              </a:rPr>
              <a:t>can clearly see most of the critical features are form the action phase, which is inline with the </a:t>
            </a:r>
            <a:r>
              <a:rPr lang="en-US" dirty="0" smtClean="0">
                <a:latin typeface="Congenial" panose="02000503040000020004" pitchFamily="2" charset="0"/>
              </a:rPr>
              <a:t>business </a:t>
            </a:r>
            <a:r>
              <a:rPr lang="en-US" dirty="0">
                <a:latin typeface="Congenial" panose="02000503040000020004" pitchFamily="2" charset="0"/>
              </a:rPr>
              <a:t>understanding </a:t>
            </a:r>
            <a:r>
              <a:rPr lang="en-US" dirty="0" smtClean="0">
                <a:latin typeface="Congenial" panose="02000503040000020004" pitchFamily="2" charset="0"/>
              </a:rPr>
              <a:t> </a:t>
            </a:r>
            <a:r>
              <a:rPr lang="en-US" dirty="0">
                <a:latin typeface="Congenial" panose="02000503040000020004" pitchFamily="2" charset="0"/>
              </a:rPr>
              <a:t>that action phase needs more attention.</a:t>
            </a:r>
            <a:endParaRPr lang="en-IN" dirty="0">
              <a:latin typeface="Congenial" panose="02000503040000020004" pitchFamily="2" charset="0"/>
            </a:endParaRPr>
          </a:p>
        </p:txBody>
      </p:sp>
      <p:pic>
        <p:nvPicPr>
          <p:cNvPr id="4" name="Picture 3"/>
          <p:cNvPicPr>
            <a:picLocks noChangeAspect="1"/>
          </p:cNvPicPr>
          <p:nvPr/>
        </p:nvPicPr>
        <p:blipFill>
          <a:blip r:embed="rId3"/>
          <a:stretch>
            <a:fillRect/>
          </a:stretch>
        </p:blipFill>
        <p:spPr>
          <a:xfrm>
            <a:off x="1295400" y="4322773"/>
            <a:ext cx="2971800" cy="2103329"/>
          </a:xfrm>
          <a:prstGeom prst="rect">
            <a:avLst/>
          </a:prstGeom>
        </p:spPr>
      </p:pic>
      <p:sp>
        <p:nvSpPr>
          <p:cNvPr id="7" name="TextBox 6">
            <a:extLst>
              <a:ext uri="{FF2B5EF4-FFF2-40B4-BE49-F238E27FC236}">
                <a16:creationId xmlns:a16="http://schemas.microsoft.com/office/drawing/2014/main" id="{A62B9593-A157-1920-C0CF-C99A3014C12F}"/>
              </a:ext>
            </a:extLst>
          </p:cNvPr>
          <p:cNvSpPr txBox="1"/>
          <p:nvPr/>
        </p:nvSpPr>
        <p:spPr>
          <a:xfrm>
            <a:off x="4572000" y="5041675"/>
            <a:ext cx="4659335" cy="707886"/>
          </a:xfrm>
          <a:prstGeom prst="rect">
            <a:avLst/>
          </a:prstGeom>
          <a:noFill/>
        </p:spPr>
        <p:txBody>
          <a:bodyPr wrap="square" rtlCol="0">
            <a:spAutoFit/>
          </a:bodyPr>
          <a:lstStyle/>
          <a:p>
            <a:r>
              <a:rPr lang="en-IN" sz="2000" dirty="0" smtClean="0">
                <a:solidFill>
                  <a:srgbClr val="FF0000"/>
                </a:solidFill>
                <a:latin typeface="Congenial" panose="02000503040000020004" pitchFamily="2" charset="0"/>
              </a:rPr>
              <a:t>The image attached s</a:t>
            </a:r>
            <a:r>
              <a:rPr lang="en-IN" sz="2000" dirty="0" smtClean="0">
                <a:solidFill>
                  <a:srgbClr val="FF0000"/>
                </a:solidFill>
                <a:latin typeface="Congenial" panose="02000503040000020004" pitchFamily="2" charset="0"/>
              </a:rPr>
              <a:t>hows</a:t>
            </a:r>
            <a:r>
              <a:rPr lang="en-IN" sz="2000" dirty="0">
                <a:solidFill>
                  <a:srgbClr val="FF0000"/>
                </a:solidFill>
                <a:latin typeface="Congenial" panose="02000503040000020004" pitchFamily="2" charset="0"/>
              </a:rPr>
              <a:t> </a:t>
            </a:r>
            <a:r>
              <a:rPr lang="en-IN" sz="2000" dirty="0" smtClean="0">
                <a:solidFill>
                  <a:srgbClr val="FF0000"/>
                </a:solidFill>
                <a:latin typeface="Congenial" panose="02000503040000020004" pitchFamily="2" charset="0"/>
              </a:rPr>
              <a:t>the important parameters for predicting churn.</a:t>
            </a:r>
            <a:endParaRPr lang="en-IN" sz="2000" dirty="0">
              <a:solidFill>
                <a:srgbClr val="FF0000"/>
              </a:solidFill>
              <a:latin typeface="Congenial" panose="02000503040000020004" pitchFamily="2" charset="0"/>
            </a:endParaRPr>
          </a:p>
        </p:txBody>
      </p:sp>
    </p:spTree>
    <p:extLst>
      <p:ext uri="{BB962C8B-B14F-4D97-AF65-F5344CB8AC3E}">
        <p14:creationId xmlns:p14="http://schemas.microsoft.com/office/powerpoint/2010/main" val="14131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3E9FBC8E-8666-4442-8D7D-B250510CD4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extBox 1">
            <a:extLst>
              <a:ext uri="{FF2B5EF4-FFF2-40B4-BE49-F238E27FC236}">
                <a16:creationId xmlns:a16="http://schemas.microsoft.com/office/drawing/2014/main" id="{1F087BC2-A41B-F355-5EDF-A144E4AC054A}"/>
              </a:ext>
            </a:extLst>
          </p:cNvPr>
          <p:cNvSpPr txBox="1"/>
          <p:nvPr/>
        </p:nvSpPr>
        <p:spPr>
          <a:xfrm>
            <a:off x="1905001" y="1447800"/>
            <a:ext cx="8534400" cy="3970318"/>
          </a:xfrm>
          <a:prstGeom prst="rect">
            <a:avLst/>
          </a:prstGeom>
          <a:noFill/>
        </p:spPr>
        <p:txBody>
          <a:bodyPr wrap="square" rtlCol="0">
            <a:spAutoFit/>
          </a:bodyPr>
          <a:lstStyle/>
          <a:p>
            <a:pPr algn="just"/>
            <a:r>
              <a:rPr lang="en-US" dirty="0" smtClean="0">
                <a:solidFill>
                  <a:schemeClr val="bg1"/>
                </a:solidFill>
                <a:latin typeface="Congenial" panose="02000503040000020004" pitchFamily="2" charset="0"/>
              </a:rPr>
              <a:t>In </a:t>
            </a:r>
            <a:r>
              <a:rPr lang="en-US" dirty="0">
                <a:solidFill>
                  <a:schemeClr val="bg1"/>
                </a:solidFill>
                <a:latin typeface="Congenial" panose="02000503040000020004" pitchFamily="2" charset="0"/>
              </a:rPr>
              <a:t>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r>
              <a:rPr lang="en-US" dirty="0" smtClean="0">
                <a:solidFill>
                  <a:schemeClr val="bg1"/>
                </a:solidFill>
                <a:latin typeface="Congenial" panose="02000503040000020004" pitchFamily="2" charset="0"/>
              </a:rPr>
              <a:t>.</a:t>
            </a:r>
            <a:endParaRPr lang="en-US" dirty="0">
              <a:solidFill>
                <a:schemeClr val="bg1"/>
              </a:solidFill>
              <a:latin typeface="Congenial" panose="02000503040000020004" pitchFamily="2" charset="0"/>
            </a:endParaRPr>
          </a:p>
          <a:p>
            <a:pPr algn="just"/>
            <a:endParaRPr lang="en-US" dirty="0">
              <a:solidFill>
                <a:schemeClr val="bg1"/>
              </a:solidFill>
              <a:latin typeface="Congenial" panose="02000503040000020004" pitchFamily="2" charset="0"/>
            </a:endParaRPr>
          </a:p>
          <a:p>
            <a:pPr algn="just"/>
            <a:r>
              <a:rPr lang="en-US" dirty="0">
                <a:solidFill>
                  <a:schemeClr val="bg1"/>
                </a:solidFill>
                <a:latin typeface="Congenial" panose="02000503040000020004" pitchFamily="2" charset="0"/>
              </a:rPr>
              <a:t>For many incumbent operators, retaining high profitable customers is the number one business goal.</a:t>
            </a:r>
          </a:p>
          <a:p>
            <a:pPr algn="just"/>
            <a:endParaRPr lang="en-US" dirty="0">
              <a:solidFill>
                <a:schemeClr val="bg1"/>
              </a:solidFill>
              <a:latin typeface="Congenial" panose="02000503040000020004" pitchFamily="2" charset="0"/>
            </a:endParaRPr>
          </a:p>
          <a:p>
            <a:pPr algn="just"/>
            <a:r>
              <a:rPr lang="en-US" dirty="0">
                <a:solidFill>
                  <a:schemeClr val="bg1"/>
                </a:solidFill>
                <a:latin typeface="Congenial" panose="02000503040000020004" pitchFamily="2" charset="0"/>
              </a:rPr>
              <a:t> </a:t>
            </a:r>
          </a:p>
          <a:p>
            <a:pPr algn="just"/>
            <a:r>
              <a:rPr lang="en-US" dirty="0">
                <a:solidFill>
                  <a:schemeClr val="bg1"/>
                </a:solidFill>
                <a:latin typeface="Congenial" panose="02000503040000020004" pitchFamily="2" charset="0"/>
              </a:rPr>
              <a:t>To reduce customer churn, telecom companies need to predict which customers are at high risk of churn.</a:t>
            </a:r>
            <a:r>
              <a:rPr lang="en-IN" b="0" dirty="0" smtClean="0">
                <a:solidFill>
                  <a:schemeClr val="bg1"/>
                </a:solidFill>
                <a:effectLst/>
                <a:latin typeface="Congenial" panose="02000503040000020004" pitchFamily="2" charset="0"/>
              </a:rPr>
              <a:t> </a:t>
            </a:r>
          </a:p>
          <a:p>
            <a:pPr algn="just"/>
            <a:endParaRPr lang="en-IN" dirty="0">
              <a:solidFill>
                <a:schemeClr val="bg1"/>
              </a:solidFill>
              <a:latin typeface="Congenial" panose="02000503040000020004" pitchFamily="2" charset="0"/>
            </a:endParaRPr>
          </a:p>
        </p:txBody>
      </p:sp>
      <p:sp>
        <p:nvSpPr>
          <p:cNvPr id="9" name="TextBox 8">
            <a:extLst>
              <a:ext uri="{FF2B5EF4-FFF2-40B4-BE49-F238E27FC236}">
                <a16:creationId xmlns:a16="http://schemas.microsoft.com/office/drawing/2014/main" id="{207D8F18-328A-EAE0-74B8-621C985FD1C6}"/>
              </a:ext>
            </a:extLst>
          </p:cNvPr>
          <p:cNvSpPr txBox="1"/>
          <p:nvPr/>
        </p:nvSpPr>
        <p:spPr>
          <a:xfrm>
            <a:off x="1981200" y="821655"/>
            <a:ext cx="4953000" cy="523220"/>
          </a:xfrm>
          <a:prstGeom prst="rect">
            <a:avLst/>
          </a:prstGeom>
          <a:noFill/>
        </p:spPr>
        <p:txBody>
          <a:bodyPr wrap="square" rtlCol="0">
            <a:spAutoFit/>
          </a:bodyPr>
          <a:lstStyle/>
          <a:p>
            <a:r>
              <a:rPr lang="en-US" sz="2800" b="1" dirty="0">
                <a:solidFill>
                  <a:srgbClr val="FF0000"/>
                </a:solidFill>
              </a:rPr>
              <a:t>Problem Statement</a:t>
            </a:r>
            <a:endParaRPr lang="en-IN" sz="28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object 2"/>
          <p:cNvSpPr txBox="1">
            <a:spLocks noGrp="1"/>
          </p:cNvSpPr>
          <p:nvPr>
            <p:ph type="title"/>
          </p:nvPr>
        </p:nvSpPr>
        <p:spPr>
          <a:xfrm>
            <a:off x="643468" y="643466"/>
            <a:ext cx="3686312" cy="5528734"/>
          </a:xfrm>
          <a:prstGeom prst="rect">
            <a:avLst/>
          </a:prstGeom>
        </p:spPr>
        <p:txBody>
          <a:bodyPr vert="horz" lIns="91440" tIns="45720" rIns="91440" bIns="45720" rtlCol="0" anchor="ctr">
            <a:normAutofit/>
          </a:bodyPr>
          <a:lstStyle/>
          <a:p>
            <a:pPr marL="12700" algn="r"/>
            <a:r>
              <a:rPr lang="en-US" sz="4800" spc="-150" dirty="0">
                <a:solidFill>
                  <a:srgbClr val="FFFFFF"/>
                </a:solidFill>
              </a:rPr>
              <a:t>M</a:t>
            </a:r>
            <a:r>
              <a:rPr lang="en-US" sz="4800" spc="-145" dirty="0">
                <a:solidFill>
                  <a:srgbClr val="FFFFFF"/>
                </a:solidFill>
              </a:rPr>
              <a:t>eth</a:t>
            </a:r>
            <a:r>
              <a:rPr lang="en-US" sz="4800" spc="-150" dirty="0">
                <a:solidFill>
                  <a:srgbClr val="FFFFFF"/>
                </a:solidFill>
              </a:rPr>
              <a:t>odo</a:t>
            </a:r>
            <a:r>
              <a:rPr lang="en-US" sz="4800" spc="-145" dirty="0">
                <a:solidFill>
                  <a:srgbClr val="FFFFFF"/>
                </a:solidFill>
              </a:rPr>
              <a:t>l</a:t>
            </a:r>
            <a:r>
              <a:rPr lang="en-US" sz="4800" spc="-150" dirty="0">
                <a:solidFill>
                  <a:srgbClr val="FFFFFF"/>
                </a:solidFill>
              </a:rPr>
              <a:t>o</a:t>
            </a:r>
            <a:r>
              <a:rPr lang="en-US" sz="4800" spc="-145" dirty="0">
                <a:solidFill>
                  <a:srgbClr val="FFFFFF"/>
                </a:solidFill>
              </a:rPr>
              <a:t>g</a:t>
            </a:r>
            <a:r>
              <a:rPr lang="en-US" sz="4800" dirty="0">
                <a:solidFill>
                  <a:srgbClr val="FFFFFF"/>
                </a:solidFill>
              </a:rPr>
              <a:t>y</a:t>
            </a:r>
            <a:br>
              <a:rPr lang="en-US" sz="4800" dirty="0">
                <a:solidFill>
                  <a:srgbClr val="FFFFFF"/>
                </a:solidFill>
              </a:rPr>
            </a:br>
            <a:r>
              <a:rPr lang="en-US" sz="4800" dirty="0">
                <a:solidFill>
                  <a:srgbClr val="FFFFFF"/>
                </a:solidFill>
              </a:rPr>
              <a:t>USED TO derive conclusion</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CFECF4EB-5C73-3471-7357-C29EFCC38572}"/>
              </a:ext>
            </a:extLst>
          </p:cNvPr>
          <p:cNvSpPr txBox="1"/>
          <p:nvPr/>
        </p:nvSpPr>
        <p:spPr>
          <a:xfrm>
            <a:off x="5025960" y="171119"/>
            <a:ext cx="6443132" cy="3170099"/>
          </a:xfrm>
          <a:prstGeom prst="rect">
            <a:avLst/>
          </a:prstGeom>
          <a:noFill/>
        </p:spPr>
        <p:txBody>
          <a:bodyPr wrap="square" rtlCol="0">
            <a:spAutoFit/>
          </a:bodyPr>
          <a:lstStyle/>
          <a:p>
            <a:r>
              <a:rPr lang="en-US" b="1" dirty="0">
                <a:solidFill>
                  <a:srgbClr val="FF0000"/>
                </a:solidFill>
                <a:latin typeface="Congenial" panose="02000503040000020004" pitchFamily="2" charset="0"/>
              </a:rPr>
              <a:t>Step-1:</a:t>
            </a:r>
          </a:p>
          <a:p>
            <a:r>
              <a:rPr lang="en-US" sz="2000" dirty="0">
                <a:latin typeface="Congenial" panose="02000503040000020004" pitchFamily="2" charset="0"/>
              </a:rPr>
              <a:t>Data Importing, Inspecting, Cleaning &amp; Manipulation</a:t>
            </a:r>
          </a:p>
          <a:p>
            <a:pPr marL="800100" lvl="1" indent="-342900">
              <a:buFont typeface="+mj-lt"/>
              <a:buAutoNum type="alphaLcParenR"/>
            </a:pPr>
            <a:r>
              <a:rPr lang="en-US" dirty="0">
                <a:latin typeface="Congenial" panose="02000503040000020004" pitchFamily="2" charset="0"/>
              </a:rPr>
              <a:t>Filtering high-value </a:t>
            </a:r>
            <a:r>
              <a:rPr lang="en-US" dirty="0" smtClean="0">
                <a:latin typeface="Congenial" panose="02000503040000020004" pitchFamily="2" charset="0"/>
              </a:rPr>
              <a:t>customers</a:t>
            </a:r>
          </a:p>
          <a:p>
            <a:pPr marL="800100" lvl="1" indent="-342900">
              <a:buFont typeface="+mj-lt"/>
              <a:buAutoNum type="alphaLcParenR"/>
            </a:pPr>
            <a:r>
              <a:rPr lang="en-US" dirty="0">
                <a:latin typeface="Congenial" panose="02000503040000020004" pitchFamily="2" charset="0"/>
              </a:rPr>
              <a:t>Tagging Churn Customers</a:t>
            </a:r>
          </a:p>
          <a:p>
            <a:pPr marL="800100" lvl="1" indent="-342900">
              <a:buFont typeface="+mj-lt"/>
              <a:buAutoNum type="alphaLcParenR"/>
            </a:pPr>
            <a:r>
              <a:rPr lang="en-US" dirty="0" smtClean="0">
                <a:latin typeface="Congenial" panose="02000503040000020004" pitchFamily="2" charset="0"/>
              </a:rPr>
              <a:t>Handling </a:t>
            </a:r>
            <a:r>
              <a:rPr lang="en-US" dirty="0">
                <a:latin typeface="Congenial" panose="02000503040000020004" pitchFamily="2" charset="0"/>
              </a:rPr>
              <a:t>NA or Missing Values.</a:t>
            </a:r>
          </a:p>
          <a:p>
            <a:pPr marL="800100" lvl="1" indent="-342900">
              <a:buFont typeface="+mj-lt"/>
              <a:buAutoNum type="alphaLcParenR"/>
            </a:pPr>
            <a:r>
              <a:rPr lang="en-US" dirty="0">
                <a:latin typeface="Congenial" panose="02000503040000020004" pitchFamily="2" charset="0"/>
              </a:rPr>
              <a:t>Dropping of Unnecessary Columns (i.e., which are not taken for in Analysis)</a:t>
            </a:r>
          </a:p>
          <a:p>
            <a:pPr marL="800100" lvl="1" indent="-342900">
              <a:buFont typeface="+mj-lt"/>
              <a:buAutoNum type="alphaLcParenR"/>
            </a:pPr>
            <a:r>
              <a:rPr lang="en-US" dirty="0">
                <a:latin typeface="Congenial" panose="02000503040000020004" pitchFamily="2" charset="0"/>
              </a:rPr>
              <a:t>Dropping of Columns having large number of missing values.</a:t>
            </a:r>
          </a:p>
          <a:p>
            <a:pPr marL="800100" lvl="1" indent="-342900">
              <a:buFont typeface="+mj-lt"/>
              <a:buAutoNum type="alphaLcParenR"/>
            </a:pPr>
            <a:r>
              <a:rPr lang="en-US" dirty="0">
                <a:latin typeface="Congenial" panose="02000503040000020004" pitchFamily="2" charset="0"/>
              </a:rPr>
              <a:t>Imputation of Values where required</a:t>
            </a:r>
            <a:r>
              <a:rPr lang="en-US" dirty="0" smtClean="0">
                <a:latin typeface="Congenial" panose="02000503040000020004" pitchFamily="2" charset="0"/>
              </a:rPr>
              <a:t>.</a:t>
            </a:r>
            <a:endParaRPr lang="en-US" dirty="0">
              <a:latin typeface="Congenial" panose="02000503040000020004" pitchFamily="2" charset="0"/>
            </a:endParaRPr>
          </a:p>
          <a:p>
            <a:endParaRPr lang="en-IN" dirty="0">
              <a:latin typeface="Congenial" panose="02000503040000020004" pitchFamily="2" charset="0"/>
            </a:endParaRPr>
          </a:p>
        </p:txBody>
      </p:sp>
      <p:sp>
        <p:nvSpPr>
          <p:cNvPr id="5" name="TextBox 4">
            <a:extLst>
              <a:ext uri="{FF2B5EF4-FFF2-40B4-BE49-F238E27FC236}">
                <a16:creationId xmlns:a16="http://schemas.microsoft.com/office/drawing/2014/main" id="{7E351096-35D3-77C9-B4A1-86756F37C9C5}"/>
              </a:ext>
            </a:extLst>
          </p:cNvPr>
          <p:cNvSpPr txBox="1"/>
          <p:nvPr/>
        </p:nvSpPr>
        <p:spPr>
          <a:xfrm>
            <a:off x="4975086" y="3613580"/>
            <a:ext cx="6443132" cy="1508105"/>
          </a:xfrm>
          <a:prstGeom prst="rect">
            <a:avLst/>
          </a:prstGeom>
          <a:noFill/>
        </p:spPr>
        <p:txBody>
          <a:bodyPr wrap="square" rtlCol="0">
            <a:spAutoFit/>
          </a:bodyPr>
          <a:lstStyle/>
          <a:p>
            <a:r>
              <a:rPr lang="en-US" b="1" dirty="0">
                <a:solidFill>
                  <a:srgbClr val="FF0000"/>
                </a:solidFill>
                <a:latin typeface="Congenial" panose="02000503040000020004" pitchFamily="2" charset="0"/>
              </a:rPr>
              <a:t>Step-2:</a:t>
            </a:r>
          </a:p>
          <a:p>
            <a:r>
              <a:rPr lang="en-US" sz="2000" dirty="0">
                <a:latin typeface="Congenial" panose="02000503040000020004" pitchFamily="2" charset="0"/>
              </a:rPr>
              <a:t>Data Analysis - Exploration</a:t>
            </a:r>
          </a:p>
          <a:p>
            <a:pPr marL="742950" lvl="1" indent="-285750">
              <a:buFont typeface="Wingdings" panose="05000000000000000000" pitchFamily="2" charset="2"/>
              <a:buChar char="§"/>
            </a:pPr>
            <a:r>
              <a:rPr lang="en-US" dirty="0">
                <a:latin typeface="Congenial" panose="02000503040000020004" pitchFamily="2" charset="0"/>
              </a:rPr>
              <a:t>Univariate </a:t>
            </a:r>
            <a:r>
              <a:rPr lang="en-US" dirty="0" smtClean="0">
                <a:latin typeface="Congenial" panose="02000503040000020004" pitchFamily="2" charset="0"/>
              </a:rPr>
              <a:t>Analysis.</a:t>
            </a:r>
          </a:p>
          <a:p>
            <a:pPr marL="742950" lvl="1" indent="-285750">
              <a:buFont typeface="Wingdings" panose="05000000000000000000" pitchFamily="2" charset="2"/>
              <a:buChar char="§"/>
            </a:pPr>
            <a:r>
              <a:rPr lang="en-IN" dirty="0" smtClean="0">
                <a:latin typeface="Congenial" panose="02000503040000020004" pitchFamily="2" charset="0"/>
              </a:rPr>
              <a:t>Bivariate </a:t>
            </a:r>
            <a:r>
              <a:rPr lang="en-IN" dirty="0">
                <a:latin typeface="Congenial" panose="02000503040000020004" pitchFamily="2" charset="0"/>
              </a:rPr>
              <a:t>data analysis: </a:t>
            </a:r>
          </a:p>
          <a:p>
            <a:endParaRPr lang="en-IN" dirty="0">
              <a:latin typeface="Congenial" panose="020005030400000200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object 2"/>
          <p:cNvSpPr txBox="1">
            <a:spLocks noGrp="1"/>
          </p:cNvSpPr>
          <p:nvPr>
            <p:ph type="title"/>
          </p:nvPr>
        </p:nvSpPr>
        <p:spPr>
          <a:xfrm>
            <a:off x="643468" y="643466"/>
            <a:ext cx="3686312" cy="5528734"/>
          </a:xfrm>
          <a:prstGeom prst="rect">
            <a:avLst/>
          </a:prstGeom>
        </p:spPr>
        <p:txBody>
          <a:bodyPr vert="horz" lIns="91440" tIns="45720" rIns="91440" bIns="45720" rtlCol="0" anchor="ctr">
            <a:normAutofit/>
          </a:bodyPr>
          <a:lstStyle/>
          <a:p>
            <a:pPr marL="12700" algn="r"/>
            <a:r>
              <a:rPr lang="en-US" sz="4800" spc="-150" dirty="0">
                <a:solidFill>
                  <a:srgbClr val="FFFFFF"/>
                </a:solidFill>
              </a:rPr>
              <a:t>M</a:t>
            </a:r>
            <a:r>
              <a:rPr lang="en-US" sz="4800" spc="-145" dirty="0">
                <a:solidFill>
                  <a:srgbClr val="FFFFFF"/>
                </a:solidFill>
              </a:rPr>
              <a:t>eth</a:t>
            </a:r>
            <a:r>
              <a:rPr lang="en-US" sz="4800" spc="-150" dirty="0">
                <a:solidFill>
                  <a:srgbClr val="FFFFFF"/>
                </a:solidFill>
              </a:rPr>
              <a:t>odo</a:t>
            </a:r>
            <a:r>
              <a:rPr lang="en-US" sz="4800" spc="-145" dirty="0">
                <a:solidFill>
                  <a:srgbClr val="FFFFFF"/>
                </a:solidFill>
              </a:rPr>
              <a:t>l</a:t>
            </a:r>
            <a:r>
              <a:rPr lang="en-US" sz="4800" spc="-150" dirty="0">
                <a:solidFill>
                  <a:srgbClr val="FFFFFF"/>
                </a:solidFill>
              </a:rPr>
              <a:t>o</a:t>
            </a:r>
            <a:r>
              <a:rPr lang="en-US" sz="4800" spc="-145" dirty="0">
                <a:solidFill>
                  <a:srgbClr val="FFFFFF"/>
                </a:solidFill>
              </a:rPr>
              <a:t>g</a:t>
            </a:r>
            <a:r>
              <a:rPr lang="en-US" sz="4800" dirty="0">
                <a:solidFill>
                  <a:srgbClr val="FFFFFF"/>
                </a:solidFill>
              </a:rPr>
              <a:t>y</a:t>
            </a:r>
            <a:br>
              <a:rPr lang="en-US" sz="4800" dirty="0">
                <a:solidFill>
                  <a:srgbClr val="FFFFFF"/>
                </a:solidFill>
              </a:rPr>
            </a:br>
            <a:r>
              <a:rPr lang="en-US" sz="4800" dirty="0">
                <a:solidFill>
                  <a:srgbClr val="FFFFFF"/>
                </a:solidFill>
              </a:rPr>
              <a:t>USED TO derive conclusion</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CFECF4EB-5C73-3471-7357-C29EFCC38572}"/>
              </a:ext>
            </a:extLst>
          </p:cNvPr>
          <p:cNvSpPr txBox="1"/>
          <p:nvPr/>
        </p:nvSpPr>
        <p:spPr>
          <a:xfrm>
            <a:off x="5025960" y="171119"/>
            <a:ext cx="6443132" cy="1292662"/>
          </a:xfrm>
          <a:prstGeom prst="rect">
            <a:avLst/>
          </a:prstGeom>
          <a:noFill/>
        </p:spPr>
        <p:txBody>
          <a:bodyPr wrap="square" rtlCol="0">
            <a:spAutoFit/>
          </a:bodyPr>
          <a:lstStyle/>
          <a:p>
            <a:r>
              <a:rPr lang="en-US" b="1" dirty="0">
                <a:solidFill>
                  <a:srgbClr val="FF0000"/>
                </a:solidFill>
                <a:latin typeface="Congenial" panose="02000503040000020004" pitchFamily="2" charset="0"/>
              </a:rPr>
              <a:t>Step-3:</a:t>
            </a:r>
          </a:p>
          <a:p>
            <a:r>
              <a:rPr lang="en-US" sz="2000" dirty="0">
                <a:latin typeface="Congenial" panose="02000503040000020004" pitchFamily="2" charset="0"/>
              </a:rPr>
              <a:t>Model Building Preparation &amp; </a:t>
            </a:r>
            <a:r>
              <a:rPr lang="en-US" sz="2000" dirty="0" smtClean="0">
                <a:latin typeface="Congenial" panose="02000503040000020004" pitchFamily="2" charset="0"/>
              </a:rPr>
              <a:t>Validation</a:t>
            </a:r>
            <a:endParaRPr lang="en-IN" sz="2000" dirty="0">
              <a:latin typeface="Congenial" panose="02000503040000020004" pitchFamily="2" charset="0"/>
            </a:endParaRPr>
          </a:p>
          <a:p>
            <a:pPr marL="800100" lvl="1" indent="-342900">
              <a:buFont typeface="Wingdings" panose="05000000000000000000" pitchFamily="2" charset="2"/>
              <a:buChar char="§"/>
            </a:pPr>
            <a:r>
              <a:rPr lang="en-IN" sz="2000" dirty="0">
                <a:latin typeface="Congenial" panose="02000503040000020004" pitchFamily="2" charset="0"/>
              </a:rPr>
              <a:t>Test-Train Split</a:t>
            </a:r>
          </a:p>
          <a:p>
            <a:pPr marL="800100" lvl="1" indent="-342900">
              <a:buFont typeface="Wingdings" panose="05000000000000000000" pitchFamily="2" charset="2"/>
              <a:buChar char="§"/>
            </a:pPr>
            <a:r>
              <a:rPr lang="en-IN" sz="2000" dirty="0">
                <a:latin typeface="Congenial" panose="02000503040000020004" pitchFamily="2" charset="0"/>
              </a:rPr>
              <a:t>Scaling</a:t>
            </a:r>
            <a:endParaRPr lang="en-IN" dirty="0">
              <a:latin typeface="Congenial" panose="02000503040000020004" pitchFamily="2" charset="0"/>
            </a:endParaRPr>
          </a:p>
        </p:txBody>
      </p:sp>
      <p:sp>
        <p:nvSpPr>
          <p:cNvPr id="9" name="TextBox 8">
            <a:extLst>
              <a:ext uri="{FF2B5EF4-FFF2-40B4-BE49-F238E27FC236}">
                <a16:creationId xmlns:a16="http://schemas.microsoft.com/office/drawing/2014/main" id="{49850C61-22DD-20E3-D008-F3B9F41475D1}"/>
              </a:ext>
            </a:extLst>
          </p:cNvPr>
          <p:cNvSpPr txBox="1"/>
          <p:nvPr/>
        </p:nvSpPr>
        <p:spPr>
          <a:xfrm>
            <a:off x="4975086" y="1915868"/>
            <a:ext cx="6443132" cy="1908215"/>
          </a:xfrm>
          <a:prstGeom prst="rect">
            <a:avLst/>
          </a:prstGeom>
          <a:noFill/>
        </p:spPr>
        <p:txBody>
          <a:bodyPr wrap="square" rtlCol="0">
            <a:spAutoFit/>
          </a:bodyPr>
          <a:lstStyle/>
          <a:p>
            <a:r>
              <a:rPr lang="en-US" b="1" dirty="0">
                <a:solidFill>
                  <a:srgbClr val="FF0000"/>
                </a:solidFill>
                <a:latin typeface="Congenial" panose="02000503040000020004" pitchFamily="2" charset="0"/>
              </a:rPr>
              <a:t>Step-4:</a:t>
            </a:r>
          </a:p>
          <a:p>
            <a:r>
              <a:rPr lang="en-US" sz="2000" dirty="0">
                <a:latin typeface="Congenial" panose="02000503040000020004" pitchFamily="2" charset="0"/>
              </a:rPr>
              <a:t>Model Evaluation</a:t>
            </a:r>
          </a:p>
          <a:p>
            <a:pPr marL="800100" lvl="1" indent="-342900">
              <a:buFont typeface="Wingdings" panose="05000000000000000000" pitchFamily="2" charset="2"/>
              <a:buChar char="§"/>
            </a:pPr>
            <a:r>
              <a:rPr lang="en-IN" sz="2000" dirty="0">
                <a:latin typeface="Congenial" panose="02000503040000020004" pitchFamily="2" charset="0"/>
              </a:rPr>
              <a:t>Creating a data frame with the actual conversion flag and predicted probabilities</a:t>
            </a:r>
          </a:p>
          <a:p>
            <a:pPr marL="800100" lvl="1" indent="-342900">
              <a:buFont typeface="Wingdings" panose="05000000000000000000" pitchFamily="2" charset="2"/>
              <a:buChar char="§"/>
            </a:pPr>
            <a:r>
              <a:rPr lang="en-IN" sz="2000" dirty="0">
                <a:latin typeface="Congenial" panose="02000503040000020004" pitchFamily="2" charset="0"/>
              </a:rPr>
              <a:t>Creating new column 'Predicted’ </a:t>
            </a:r>
          </a:p>
          <a:p>
            <a:pPr marL="800100" lvl="1" indent="-342900">
              <a:buFont typeface="Wingdings" panose="05000000000000000000" pitchFamily="2" charset="2"/>
              <a:buChar char="§"/>
            </a:pPr>
            <a:r>
              <a:rPr lang="en-IN" sz="2000" dirty="0">
                <a:latin typeface="Congenial" panose="02000503040000020004" pitchFamily="2" charset="0"/>
              </a:rPr>
              <a:t>Finding the Optimal </a:t>
            </a:r>
            <a:r>
              <a:rPr lang="en-IN" sz="2000" dirty="0" err="1" smtClean="0">
                <a:latin typeface="Congenial" panose="02000503040000020004" pitchFamily="2" charset="0"/>
              </a:rPr>
              <a:t>Cutoff</a:t>
            </a:r>
            <a:endParaRPr lang="en-IN" sz="2000" dirty="0">
              <a:latin typeface="Congenial" panose="02000503040000020004" pitchFamily="2" charset="0"/>
            </a:endParaRPr>
          </a:p>
        </p:txBody>
      </p:sp>
      <p:sp>
        <p:nvSpPr>
          <p:cNvPr id="11" name="TextBox 10">
            <a:extLst>
              <a:ext uri="{FF2B5EF4-FFF2-40B4-BE49-F238E27FC236}">
                <a16:creationId xmlns:a16="http://schemas.microsoft.com/office/drawing/2014/main" id="{698E210C-4C58-1001-B000-C60D0EA47B4B}"/>
              </a:ext>
            </a:extLst>
          </p:cNvPr>
          <p:cNvSpPr txBox="1"/>
          <p:nvPr/>
        </p:nvSpPr>
        <p:spPr>
          <a:xfrm>
            <a:off x="4945423" y="4288870"/>
            <a:ext cx="6443132" cy="677108"/>
          </a:xfrm>
          <a:prstGeom prst="rect">
            <a:avLst/>
          </a:prstGeom>
          <a:noFill/>
        </p:spPr>
        <p:txBody>
          <a:bodyPr wrap="square" rtlCol="0">
            <a:spAutoFit/>
          </a:bodyPr>
          <a:lstStyle/>
          <a:p>
            <a:r>
              <a:rPr lang="en-US" b="1" dirty="0">
                <a:solidFill>
                  <a:srgbClr val="FF0000"/>
                </a:solidFill>
                <a:latin typeface="Congenial" panose="02000503040000020004" pitchFamily="2" charset="0"/>
              </a:rPr>
              <a:t>Step-5:</a:t>
            </a:r>
          </a:p>
          <a:p>
            <a:r>
              <a:rPr lang="en-IN" sz="2000" dirty="0">
                <a:latin typeface="Congenial" panose="02000503040000020004" pitchFamily="2" charset="0"/>
              </a:rPr>
              <a:t>Making Predictions based on the Test Set</a:t>
            </a:r>
            <a:endParaRPr lang="en-US" sz="2000" dirty="0">
              <a:latin typeface="Congenial" panose="02000503040000020004" pitchFamily="2" charset="0"/>
            </a:endParaRPr>
          </a:p>
        </p:txBody>
      </p:sp>
      <p:sp>
        <p:nvSpPr>
          <p:cNvPr id="15" name="TextBox 14">
            <a:extLst>
              <a:ext uri="{FF2B5EF4-FFF2-40B4-BE49-F238E27FC236}">
                <a16:creationId xmlns:a16="http://schemas.microsoft.com/office/drawing/2014/main" id="{8F37AC98-62C7-9B52-DF96-5031A4FBE938}"/>
              </a:ext>
            </a:extLst>
          </p:cNvPr>
          <p:cNvSpPr txBox="1"/>
          <p:nvPr/>
        </p:nvSpPr>
        <p:spPr>
          <a:xfrm>
            <a:off x="4933193" y="5187315"/>
            <a:ext cx="6443132" cy="984885"/>
          </a:xfrm>
          <a:prstGeom prst="rect">
            <a:avLst/>
          </a:prstGeom>
          <a:noFill/>
        </p:spPr>
        <p:txBody>
          <a:bodyPr wrap="square" rtlCol="0">
            <a:spAutoFit/>
          </a:bodyPr>
          <a:lstStyle/>
          <a:p>
            <a:r>
              <a:rPr lang="en-US" b="1" dirty="0">
                <a:solidFill>
                  <a:srgbClr val="FF0000"/>
                </a:solidFill>
                <a:latin typeface="Congenial" panose="02000503040000020004" pitchFamily="2" charset="0"/>
              </a:rPr>
              <a:t>Step-6:</a:t>
            </a:r>
          </a:p>
          <a:p>
            <a:r>
              <a:rPr lang="en-IN" sz="2000" dirty="0">
                <a:latin typeface="Congenial" panose="02000503040000020004" pitchFamily="2" charset="0"/>
              </a:rPr>
              <a:t>Deriving Conclusion &amp; Recommendation based on Model.</a:t>
            </a:r>
            <a:endParaRPr lang="en-US" sz="2000" dirty="0">
              <a:latin typeface="Congenial" panose="02000503040000020004" pitchFamily="2" charset="0"/>
            </a:endParaRPr>
          </a:p>
        </p:txBody>
      </p:sp>
    </p:spTree>
    <p:extLst>
      <p:ext uri="{BB962C8B-B14F-4D97-AF65-F5344CB8AC3E}">
        <p14:creationId xmlns:p14="http://schemas.microsoft.com/office/powerpoint/2010/main" val="101035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1EB6E5-C4A7-2DCB-B60D-9F3803A299AE}"/>
              </a:ext>
            </a:extLst>
          </p:cNvPr>
          <p:cNvSpPr txBox="1"/>
          <p:nvPr/>
        </p:nvSpPr>
        <p:spPr>
          <a:xfrm>
            <a:off x="2590800" y="111863"/>
            <a:ext cx="70104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ngenial" panose="02000503040000020004" pitchFamily="2" charset="0"/>
                <a:ea typeface="+mn-ea"/>
                <a:cs typeface="+mn-cs"/>
              </a:rPr>
              <a:t>Data Cleaning and Preparation </a:t>
            </a:r>
            <a:endParaRPr kumimoji="0" lang="en-IN" sz="2400" b="1" i="0" u="none" strike="noStrike" kern="1200" cap="none" spc="0" normalizeH="0" baseline="0" noProof="0" dirty="0">
              <a:ln>
                <a:noFill/>
              </a:ln>
              <a:solidFill>
                <a:srgbClr val="FF0000"/>
              </a:solidFill>
              <a:effectLst/>
              <a:uLnTx/>
              <a:uFillTx/>
              <a:latin typeface="Congenial" panose="02000503040000020004" pitchFamily="2" charset="0"/>
              <a:ea typeface="+mn-ea"/>
              <a:cs typeface="+mn-cs"/>
            </a:endParaRPr>
          </a:p>
        </p:txBody>
      </p:sp>
      <p:sp>
        <p:nvSpPr>
          <p:cNvPr id="3" name="TextBox 2">
            <a:extLst>
              <a:ext uri="{FF2B5EF4-FFF2-40B4-BE49-F238E27FC236}">
                <a16:creationId xmlns:a16="http://schemas.microsoft.com/office/drawing/2014/main" id="{5E415313-F11A-322A-816D-2C7B5630E3B3}"/>
              </a:ext>
            </a:extLst>
          </p:cNvPr>
          <p:cNvSpPr txBox="1"/>
          <p:nvPr/>
        </p:nvSpPr>
        <p:spPr>
          <a:xfrm>
            <a:off x="1513332" y="588601"/>
            <a:ext cx="8686800" cy="5232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Firstly, we dropped all the columns which had more than 30% values missing or NA.</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400" b="0"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We Checked the other remaining columns and drop columns which are not required for our analysis</a:t>
            </a:r>
            <a:r>
              <a:rPr kumimoji="0" lang="en-US" sz="1400" b="0"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 </a:t>
            </a:r>
            <a:endParaRPr kumimoji="0" lang="en-IN" sz="1400" b="0" i="0" u="none" strike="noStrike" kern="1200" cap="none" spc="0" normalizeH="0" baseline="0" noProof="0" dirty="0">
              <a:ln>
                <a:noFill/>
              </a:ln>
              <a:solidFill>
                <a:prstClr val="black"/>
              </a:solidFill>
              <a:effectLst/>
              <a:uLnTx/>
              <a:uFillTx/>
              <a:latin typeface="Congenial" panose="02000503040000020004" pitchFamily="2" charset="0"/>
              <a:ea typeface="+mn-ea"/>
              <a:cs typeface="+mn-cs"/>
            </a:endParaRPr>
          </a:p>
        </p:txBody>
      </p:sp>
      <p:sp>
        <p:nvSpPr>
          <p:cNvPr id="6" name="TextBox 5">
            <a:extLst>
              <a:ext uri="{FF2B5EF4-FFF2-40B4-BE49-F238E27FC236}">
                <a16:creationId xmlns:a16="http://schemas.microsoft.com/office/drawing/2014/main" id="{F68B469D-5903-0F90-59AA-CED736B38180}"/>
              </a:ext>
            </a:extLst>
          </p:cNvPr>
          <p:cNvSpPr txBox="1"/>
          <p:nvPr/>
        </p:nvSpPr>
        <p:spPr>
          <a:xfrm>
            <a:off x="1513332" y="1111821"/>
            <a:ext cx="8686800" cy="5232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Next the columns with null or missing values, we imputed them with 0.0</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400" b="0"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We Checked the other remaining columns and drop columns which are not required for our analysis</a:t>
            </a:r>
            <a:r>
              <a:rPr kumimoji="0" lang="en-US" sz="1400" b="0"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 </a:t>
            </a:r>
            <a:endParaRPr kumimoji="0" lang="en-IN" sz="1400" b="0" i="0" u="none" strike="noStrike" kern="1200" cap="none" spc="0" normalizeH="0" baseline="0" noProof="0" dirty="0">
              <a:ln>
                <a:noFill/>
              </a:ln>
              <a:solidFill>
                <a:prstClr val="black"/>
              </a:solidFill>
              <a:effectLst/>
              <a:uLnTx/>
              <a:uFillTx/>
              <a:latin typeface="Congenial" panose="02000503040000020004" pitchFamily="2" charset="0"/>
              <a:ea typeface="+mn-ea"/>
              <a:cs typeface="+mn-cs"/>
            </a:endParaRPr>
          </a:p>
        </p:txBody>
      </p:sp>
      <p:sp>
        <p:nvSpPr>
          <p:cNvPr id="8" name="TextBox 7">
            <a:extLst>
              <a:ext uri="{FF2B5EF4-FFF2-40B4-BE49-F238E27FC236}">
                <a16:creationId xmlns:a16="http://schemas.microsoft.com/office/drawing/2014/main" id="{351EB6E5-C4A7-2DCB-B60D-9F3803A299AE}"/>
              </a:ext>
            </a:extLst>
          </p:cNvPr>
          <p:cNvSpPr txBox="1"/>
          <p:nvPr/>
        </p:nvSpPr>
        <p:spPr>
          <a:xfrm>
            <a:off x="674506" y="1447800"/>
            <a:ext cx="10364451" cy="1596177"/>
          </a:xfrm>
          <a:prstGeom prst="rect">
            <a:avLst/>
          </a:prstGeom>
        </p:spPr>
        <p:txBody>
          <a:bodyPr vert="horz" lIns="91440" tIns="45720" rIns="91440" bIns="45720" rtlCol="0" anchor="ctr">
            <a:normAutofit/>
          </a:bodyPr>
          <a:lstStyle/>
          <a:p>
            <a:pPr marL="0" marR="0" lvl="0" indent="0" algn="ctr" defTabSz="914400" fontAlgn="auto">
              <a:lnSpc>
                <a:spcPct val="90000"/>
              </a:lnSpc>
              <a:spcBef>
                <a:spcPct val="0"/>
              </a:spcBef>
              <a:spcAft>
                <a:spcPts val="600"/>
              </a:spcAft>
              <a:buClrTx/>
              <a:buSzTx/>
              <a:tabLst/>
              <a:defRPr/>
            </a:pPr>
            <a:r>
              <a:rPr kumimoji="0" lang="en-US" sz="3600" b="1" i="0" u="none" strike="noStrike" cap="all" spc="0" normalizeH="0" noProof="0" dirty="0">
                <a:ln>
                  <a:noFill/>
                </a:ln>
                <a:solidFill>
                  <a:srgbClr val="FF0000"/>
                </a:solidFill>
                <a:uLnTx/>
                <a:uFillTx/>
                <a:latin typeface="+mj-lt"/>
                <a:ea typeface="+mj-ea"/>
                <a:cs typeface="+mj-cs"/>
              </a:rPr>
              <a:t>Data Exploration (EDA) Findings</a:t>
            </a:r>
          </a:p>
        </p:txBody>
      </p:sp>
      <p:pic>
        <p:nvPicPr>
          <p:cNvPr id="7" name="Picture 6"/>
          <p:cNvPicPr>
            <a:picLocks noChangeAspect="1"/>
          </p:cNvPicPr>
          <p:nvPr/>
        </p:nvPicPr>
        <p:blipFill>
          <a:blip r:embed="rId2"/>
          <a:stretch>
            <a:fillRect/>
          </a:stretch>
        </p:blipFill>
        <p:spPr>
          <a:xfrm>
            <a:off x="294131" y="2590800"/>
            <a:ext cx="5562600" cy="3353065"/>
          </a:xfrm>
          <a:prstGeom prst="rect">
            <a:avLst/>
          </a:prstGeom>
        </p:spPr>
      </p:pic>
      <p:pic>
        <p:nvPicPr>
          <p:cNvPr id="9" name="Picture 8"/>
          <p:cNvPicPr>
            <a:picLocks noChangeAspect="1"/>
          </p:cNvPicPr>
          <p:nvPr/>
        </p:nvPicPr>
        <p:blipFill>
          <a:blip r:embed="rId3"/>
          <a:stretch>
            <a:fillRect/>
          </a:stretch>
        </p:blipFill>
        <p:spPr>
          <a:xfrm>
            <a:off x="6129950" y="2590800"/>
            <a:ext cx="5376250" cy="3353065"/>
          </a:xfrm>
          <a:prstGeom prst="rect">
            <a:avLst/>
          </a:prstGeom>
        </p:spPr>
      </p:pic>
      <p:sp>
        <p:nvSpPr>
          <p:cNvPr id="11" name="TextBox 10">
            <a:extLst>
              <a:ext uri="{FF2B5EF4-FFF2-40B4-BE49-F238E27FC236}">
                <a16:creationId xmlns:a16="http://schemas.microsoft.com/office/drawing/2014/main" id="{7E2B435E-BCF5-0AF1-7711-A6901A597617}"/>
              </a:ext>
            </a:extLst>
          </p:cNvPr>
          <p:cNvSpPr txBox="1"/>
          <p:nvPr/>
        </p:nvSpPr>
        <p:spPr>
          <a:xfrm>
            <a:off x="3189731" y="6096000"/>
            <a:ext cx="5334000" cy="553998"/>
          </a:xfrm>
          <a:prstGeom prst="rect">
            <a:avLst/>
          </a:prstGeom>
          <a:noFill/>
        </p:spPr>
        <p:txBody>
          <a:bodyPr wrap="square" rtlCol="0">
            <a:spAutoFit/>
          </a:bodyPr>
          <a:lstStyle/>
          <a:p>
            <a:r>
              <a:rPr lang="en-IN" sz="1500" dirty="0">
                <a:solidFill>
                  <a:srgbClr val="FF0000"/>
                </a:solidFill>
                <a:latin typeface="Congenial" panose="02000503040000020004" pitchFamily="2" charset="0"/>
              </a:rPr>
              <a:t>What Chart Shows:</a:t>
            </a:r>
          </a:p>
          <a:p>
            <a:r>
              <a:rPr lang="en-US" sz="1500" dirty="0">
                <a:solidFill>
                  <a:schemeClr val="accent1">
                    <a:lumMod val="75000"/>
                  </a:schemeClr>
                </a:solidFill>
                <a:latin typeface="Congenial" panose="02000503040000020004" pitchFamily="2" charset="0"/>
              </a:rPr>
              <a:t>Customers with lesser "</a:t>
            </a:r>
            <a:r>
              <a:rPr lang="en-US" sz="1500" dirty="0" err="1">
                <a:solidFill>
                  <a:schemeClr val="accent1">
                    <a:lumMod val="75000"/>
                  </a:schemeClr>
                </a:solidFill>
                <a:latin typeface="Congenial" panose="02000503040000020004" pitchFamily="2" charset="0"/>
              </a:rPr>
              <a:t>arpu</a:t>
            </a:r>
            <a:r>
              <a:rPr lang="en-US" sz="1500" dirty="0">
                <a:solidFill>
                  <a:schemeClr val="accent1">
                    <a:lumMod val="75000"/>
                  </a:schemeClr>
                </a:solidFill>
                <a:latin typeface="Congenial" panose="02000503040000020004" pitchFamily="2" charset="0"/>
              </a:rPr>
              <a:t>" in 6,7 are more </a:t>
            </a:r>
            <a:r>
              <a:rPr lang="en-US" sz="1500" dirty="0" err="1">
                <a:solidFill>
                  <a:schemeClr val="accent1">
                    <a:lumMod val="75000"/>
                  </a:schemeClr>
                </a:solidFill>
                <a:latin typeface="Congenial" panose="02000503040000020004" pitchFamily="2" charset="0"/>
              </a:rPr>
              <a:t>lickely</a:t>
            </a:r>
            <a:r>
              <a:rPr lang="en-US" sz="1500" dirty="0">
                <a:solidFill>
                  <a:schemeClr val="accent1">
                    <a:lumMod val="75000"/>
                  </a:schemeClr>
                </a:solidFill>
                <a:latin typeface="Congenial" panose="02000503040000020004" pitchFamily="2" charset="0"/>
              </a:rPr>
              <a:t> to churn</a:t>
            </a:r>
            <a:r>
              <a:rPr lang="en-IN" sz="1500" dirty="0" smtClean="0">
                <a:solidFill>
                  <a:schemeClr val="accent1">
                    <a:lumMod val="75000"/>
                  </a:schemeClr>
                </a:solidFill>
                <a:latin typeface="Congenial" panose="02000503040000020004" pitchFamily="2" charset="0"/>
              </a:rPr>
              <a:t>'</a:t>
            </a:r>
            <a:endParaRPr lang="en-IN" sz="1500" dirty="0">
              <a:solidFill>
                <a:schemeClr val="accent1">
                  <a:lumMod val="75000"/>
                </a:schemeClr>
              </a:solidFill>
              <a:latin typeface="Congenial" panose="02000503040000020004" pitchFamily="2" charset="0"/>
            </a:endParaRPr>
          </a:p>
        </p:txBody>
      </p:sp>
    </p:spTree>
    <p:extLst>
      <p:ext uri="{BB962C8B-B14F-4D97-AF65-F5344CB8AC3E}">
        <p14:creationId xmlns:p14="http://schemas.microsoft.com/office/powerpoint/2010/main" val="56879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57"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2058">
            <a:extLst>
              <a:ext uri="{FF2B5EF4-FFF2-40B4-BE49-F238E27FC236}">
                <a16:creationId xmlns:a16="http://schemas.microsoft.com/office/drawing/2014/main" id="{7CAC6C18-4147-48ED-8B6A-19B3E0D8916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351EB6E5-C4A7-2DCB-B60D-9F3803A299AE}"/>
              </a:ext>
            </a:extLst>
          </p:cNvPr>
          <p:cNvSpPr txBox="1"/>
          <p:nvPr/>
        </p:nvSpPr>
        <p:spPr>
          <a:xfrm>
            <a:off x="913774" y="146143"/>
            <a:ext cx="10364451" cy="1596177"/>
          </a:xfrm>
          <a:prstGeom prst="rect">
            <a:avLst/>
          </a:prstGeom>
        </p:spPr>
        <p:txBody>
          <a:bodyPr vert="horz" lIns="91440" tIns="45720" rIns="91440" bIns="45720" rtlCol="0" anchor="ctr">
            <a:normAutofit/>
          </a:bodyPr>
          <a:lstStyle/>
          <a:p>
            <a:pPr marL="0" marR="0" lvl="0" indent="0" algn="ctr" defTabSz="914400" fontAlgn="auto">
              <a:lnSpc>
                <a:spcPct val="90000"/>
              </a:lnSpc>
              <a:spcBef>
                <a:spcPct val="0"/>
              </a:spcBef>
              <a:spcAft>
                <a:spcPts val="600"/>
              </a:spcAft>
              <a:buClrTx/>
              <a:buSzTx/>
              <a:tabLst/>
              <a:defRPr/>
            </a:pPr>
            <a:r>
              <a:rPr kumimoji="0" lang="en-US" sz="3600" b="1" i="0" u="none" strike="noStrike" cap="all" spc="0" normalizeH="0" noProof="0" dirty="0">
                <a:ln>
                  <a:noFill/>
                </a:ln>
                <a:solidFill>
                  <a:srgbClr val="FF0000"/>
                </a:solidFill>
                <a:uLnTx/>
                <a:uFillTx/>
                <a:latin typeface="+mj-lt"/>
                <a:ea typeface="+mj-ea"/>
                <a:cs typeface="+mj-cs"/>
              </a:rPr>
              <a:t>Data Exploration (EDA) Findings</a:t>
            </a:r>
          </a:p>
        </p:txBody>
      </p:sp>
      <p:sp>
        <p:nvSpPr>
          <p:cNvPr id="8" name="TextBox 7">
            <a:extLst>
              <a:ext uri="{FF2B5EF4-FFF2-40B4-BE49-F238E27FC236}">
                <a16:creationId xmlns:a16="http://schemas.microsoft.com/office/drawing/2014/main" id="{7E2B435E-BCF5-0AF1-7711-A6901A597617}"/>
              </a:ext>
            </a:extLst>
          </p:cNvPr>
          <p:cNvSpPr txBox="1"/>
          <p:nvPr/>
        </p:nvSpPr>
        <p:spPr>
          <a:xfrm>
            <a:off x="895193" y="5922635"/>
            <a:ext cx="5334000" cy="461665"/>
          </a:xfrm>
          <a:prstGeom prst="rect">
            <a:avLst/>
          </a:prstGeom>
          <a:noFill/>
        </p:spPr>
        <p:txBody>
          <a:bodyPr wrap="square" rtlCol="0">
            <a:spAutoFit/>
          </a:bodyPr>
          <a:lstStyle/>
          <a:p>
            <a:r>
              <a:rPr lang="en-IN" sz="1200" dirty="0">
                <a:solidFill>
                  <a:srgbClr val="FF0000"/>
                </a:solidFill>
                <a:latin typeface="Congenial" panose="02000503040000020004" pitchFamily="2" charset="0"/>
              </a:rPr>
              <a:t>What Chart Shows:</a:t>
            </a:r>
          </a:p>
          <a:p>
            <a:r>
              <a:rPr lang="en-US" sz="1200" dirty="0">
                <a:solidFill>
                  <a:schemeClr val="accent1">
                    <a:lumMod val="75000"/>
                  </a:schemeClr>
                </a:solidFill>
                <a:latin typeface="Congenial" panose="02000503040000020004" pitchFamily="2" charset="0"/>
              </a:rPr>
              <a:t>Customers with lesser "arpu_8" and "</a:t>
            </a:r>
            <a:r>
              <a:rPr lang="en-US" sz="1200" dirty="0" err="1">
                <a:solidFill>
                  <a:schemeClr val="accent1">
                    <a:lumMod val="75000"/>
                  </a:schemeClr>
                </a:solidFill>
                <a:latin typeface="Congenial" panose="02000503040000020004" pitchFamily="2" charset="0"/>
              </a:rPr>
              <a:t>aon</a:t>
            </a:r>
            <a:r>
              <a:rPr lang="en-US" sz="1200" dirty="0">
                <a:solidFill>
                  <a:schemeClr val="accent1">
                    <a:lumMod val="75000"/>
                  </a:schemeClr>
                </a:solidFill>
                <a:latin typeface="Congenial" panose="02000503040000020004" pitchFamily="2" charset="0"/>
              </a:rPr>
              <a:t>" are more likely to churn.</a:t>
            </a:r>
            <a:r>
              <a:rPr lang="en-IN" sz="1200" dirty="0" smtClean="0">
                <a:solidFill>
                  <a:schemeClr val="accent1">
                    <a:lumMod val="75000"/>
                  </a:schemeClr>
                </a:solidFill>
                <a:latin typeface="Congenial" panose="02000503040000020004" pitchFamily="2" charset="0"/>
              </a:rPr>
              <a:t>'</a:t>
            </a:r>
            <a:endParaRPr lang="en-IN" sz="1200" dirty="0">
              <a:solidFill>
                <a:schemeClr val="accent1">
                  <a:lumMod val="75000"/>
                </a:schemeClr>
              </a:solidFill>
              <a:latin typeface="Congenial" panose="02000503040000020004" pitchFamily="2" charset="0"/>
            </a:endParaRPr>
          </a:p>
        </p:txBody>
      </p:sp>
      <p:sp>
        <p:nvSpPr>
          <p:cNvPr id="9" name="TextBox 8">
            <a:extLst>
              <a:ext uri="{FF2B5EF4-FFF2-40B4-BE49-F238E27FC236}">
                <a16:creationId xmlns:a16="http://schemas.microsoft.com/office/drawing/2014/main" id="{F26A6443-82E8-CC8C-CCD8-93373193B25C}"/>
              </a:ext>
            </a:extLst>
          </p:cNvPr>
          <p:cNvSpPr txBox="1"/>
          <p:nvPr/>
        </p:nvSpPr>
        <p:spPr>
          <a:xfrm>
            <a:off x="7124386" y="5867399"/>
            <a:ext cx="4038599" cy="646331"/>
          </a:xfrm>
          <a:prstGeom prst="rect">
            <a:avLst/>
          </a:prstGeom>
          <a:noFill/>
        </p:spPr>
        <p:txBody>
          <a:bodyPr wrap="square" rtlCol="0">
            <a:spAutoFit/>
          </a:bodyPr>
          <a:lstStyle/>
          <a:p>
            <a:r>
              <a:rPr lang="en-IN" sz="1200" dirty="0">
                <a:solidFill>
                  <a:srgbClr val="FF0000"/>
                </a:solidFill>
                <a:latin typeface="Congenial" panose="02000503040000020004" pitchFamily="2" charset="0"/>
              </a:rPr>
              <a:t>What Chart Shows:</a:t>
            </a:r>
          </a:p>
          <a:p>
            <a:r>
              <a:rPr lang="en-US" sz="1200" dirty="0">
                <a:solidFill>
                  <a:schemeClr val="accent1">
                    <a:lumMod val="75000"/>
                  </a:schemeClr>
                </a:solidFill>
                <a:latin typeface="Congenial" panose="02000503040000020004" pitchFamily="2" charset="0"/>
              </a:rPr>
              <a:t>Customers with lesser "total_og_mou_8" and "</a:t>
            </a:r>
            <a:r>
              <a:rPr lang="en-US" sz="1200" dirty="0" err="1">
                <a:solidFill>
                  <a:schemeClr val="accent1">
                    <a:lumMod val="75000"/>
                  </a:schemeClr>
                </a:solidFill>
                <a:latin typeface="Congenial" panose="02000503040000020004" pitchFamily="2" charset="0"/>
              </a:rPr>
              <a:t>aon</a:t>
            </a:r>
            <a:r>
              <a:rPr lang="en-US" sz="1200" dirty="0">
                <a:solidFill>
                  <a:schemeClr val="accent1">
                    <a:lumMod val="75000"/>
                  </a:schemeClr>
                </a:solidFill>
                <a:latin typeface="Congenial" panose="02000503040000020004" pitchFamily="2" charset="0"/>
              </a:rPr>
              <a:t>" are more likely to churn.</a:t>
            </a:r>
            <a:endParaRPr lang="en-IN" sz="1200" dirty="0">
              <a:solidFill>
                <a:schemeClr val="accent1">
                  <a:lumMod val="75000"/>
                </a:schemeClr>
              </a:solidFill>
              <a:latin typeface="Congenial" panose="02000503040000020004" pitchFamily="2" charset="0"/>
            </a:endParaRPr>
          </a:p>
        </p:txBody>
      </p:sp>
      <p:pic>
        <p:nvPicPr>
          <p:cNvPr id="3" name="Picture 2"/>
          <p:cNvPicPr>
            <a:picLocks noChangeAspect="1"/>
          </p:cNvPicPr>
          <p:nvPr/>
        </p:nvPicPr>
        <p:blipFill>
          <a:blip r:embed="rId5"/>
          <a:stretch>
            <a:fillRect/>
          </a:stretch>
        </p:blipFill>
        <p:spPr>
          <a:xfrm>
            <a:off x="304801" y="1600200"/>
            <a:ext cx="5715000" cy="4087401"/>
          </a:xfrm>
          <a:prstGeom prst="rect">
            <a:avLst/>
          </a:prstGeom>
        </p:spPr>
      </p:pic>
      <p:pic>
        <p:nvPicPr>
          <p:cNvPr id="6" name="Picture 5"/>
          <p:cNvPicPr>
            <a:picLocks noChangeAspect="1"/>
          </p:cNvPicPr>
          <p:nvPr/>
        </p:nvPicPr>
        <p:blipFill>
          <a:blip r:embed="rId6"/>
          <a:stretch>
            <a:fillRect/>
          </a:stretch>
        </p:blipFill>
        <p:spPr>
          <a:xfrm>
            <a:off x="6124902" y="1608029"/>
            <a:ext cx="5864619" cy="4079572"/>
          </a:xfrm>
          <a:prstGeom prst="rect">
            <a:avLst/>
          </a:prstGeom>
        </p:spPr>
      </p:pic>
    </p:spTree>
    <p:extLst>
      <p:ext uri="{BB962C8B-B14F-4D97-AF65-F5344CB8AC3E}">
        <p14:creationId xmlns:p14="http://schemas.microsoft.com/office/powerpoint/2010/main" val="318947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1EB6E5-C4A7-2DCB-B60D-9F3803A299AE}"/>
              </a:ext>
            </a:extLst>
          </p:cNvPr>
          <p:cNvSpPr txBox="1"/>
          <p:nvPr/>
        </p:nvSpPr>
        <p:spPr>
          <a:xfrm>
            <a:off x="907955" y="-37869"/>
            <a:ext cx="10364451" cy="1596177"/>
          </a:xfrm>
          <a:prstGeom prst="rect">
            <a:avLst/>
          </a:prstGeom>
        </p:spPr>
        <p:txBody>
          <a:bodyPr vert="horz" lIns="91440" tIns="45720" rIns="91440" bIns="45720" rtlCol="0" anchor="ctr">
            <a:normAutofit/>
          </a:bodyPr>
          <a:lstStyle/>
          <a:p>
            <a:pPr marL="0" marR="0" lvl="0" indent="0" algn="ctr" defTabSz="914400" fontAlgn="auto">
              <a:lnSpc>
                <a:spcPct val="90000"/>
              </a:lnSpc>
              <a:spcBef>
                <a:spcPct val="0"/>
              </a:spcBef>
              <a:spcAft>
                <a:spcPts val="600"/>
              </a:spcAft>
              <a:buClrTx/>
              <a:buSzTx/>
              <a:tabLst/>
              <a:defRPr/>
            </a:pPr>
            <a:r>
              <a:rPr kumimoji="0" lang="en-US" sz="3600" b="1" i="0" u="none" strike="noStrike" cap="all" spc="0" normalizeH="0" noProof="0" dirty="0">
                <a:ln>
                  <a:noFill/>
                </a:ln>
                <a:solidFill>
                  <a:srgbClr val="FF0000"/>
                </a:solidFill>
                <a:uLnTx/>
                <a:uFillTx/>
                <a:latin typeface="+mj-lt"/>
                <a:ea typeface="+mj-ea"/>
                <a:cs typeface="+mj-cs"/>
              </a:rPr>
              <a:t>Data Exploration (EDA) Findings</a:t>
            </a:r>
          </a:p>
        </p:txBody>
      </p:sp>
      <p:sp>
        <p:nvSpPr>
          <p:cNvPr id="3" name="TextBox 2">
            <a:extLst>
              <a:ext uri="{FF2B5EF4-FFF2-40B4-BE49-F238E27FC236}">
                <a16:creationId xmlns:a16="http://schemas.microsoft.com/office/drawing/2014/main" id="{A62B9593-A157-1920-C0CF-C99A3014C12F}"/>
              </a:ext>
            </a:extLst>
          </p:cNvPr>
          <p:cNvSpPr txBox="1"/>
          <p:nvPr/>
        </p:nvSpPr>
        <p:spPr>
          <a:xfrm>
            <a:off x="457200" y="5515234"/>
            <a:ext cx="4659335" cy="646331"/>
          </a:xfrm>
          <a:prstGeom prst="rect">
            <a:avLst/>
          </a:prstGeom>
          <a:noFill/>
        </p:spPr>
        <p:txBody>
          <a:bodyPr wrap="square" rtlCol="0">
            <a:spAutoFit/>
          </a:bodyPr>
          <a:lstStyle/>
          <a:p>
            <a:r>
              <a:rPr lang="en-IN" sz="1200" dirty="0">
                <a:solidFill>
                  <a:srgbClr val="FF0000"/>
                </a:solidFill>
                <a:latin typeface="Congenial" panose="02000503040000020004" pitchFamily="2" charset="0"/>
              </a:rPr>
              <a:t>What Chart Shows:</a:t>
            </a:r>
          </a:p>
          <a:p>
            <a:pPr algn="just"/>
            <a:r>
              <a:rPr lang="en-US" sz="1200" dirty="0">
                <a:solidFill>
                  <a:schemeClr val="accent1">
                    <a:lumMod val="75000"/>
                  </a:schemeClr>
                </a:solidFill>
                <a:latin typeface="Congenial" panose="02000503040000020004" pitchFamily="2" charset="0"/>
              </a:rPr>
              <a:t>Lesser "max_rech_amt_6" and "max_rech_amt_8" indicates higher churn chances</a:t>
            </a:r>
            <a:endParaRPr lang="en-IN" sz="1200" dirty="0">
              <a:solidFill>
                <a:schemeClr val="accent1">
                  <a:lumMod val="75000"/>
                </a:schemeClr>
              </a:solidFill>
              <a:latin typeface="Congenial" panose="02000503040000020004" pitchFamily="2" charset="0"/>
            </a:endParaRPr>
          </a:p>
        </p:txBody>
      </p:sp>
      <p:sp>
        <p:nvSpPr>
          <p:cNvPr id="6" name="TextBox 5">
            <a:extLst>
              <a:ext uri="{FF2B5EF4-FFF2-40B4-BE49-F238E27FC236}">
                <a16:creationId xmlns:a16="http://schemas.microsoft.com/office/drawing/2014/main" id="{A8E01241-815F-B370-6222-06FCFAFBA9CA}"/>
              </a:ext>
            </a:extLst>
          </p:cNvPr>
          <p:cNvSpPr txBox="1"/>
          <p:nvPr/>
        </p:nvSpPr>
        <p:spPr>
          <a:xfrm>
            <a:off x="5822456" y="5515234"/>
            <a:ext cx="4997944" cy="461665"/>
          </a:xfrm>
          <a:prstGeom prst="rect">
            <a:avLst/>
          </a:prstGeom>
          <a:noFill/>
        </p:spPr>
        <p:txBody>
          <a:bodyPr wrap="square" rtlCol="0">
            <a:spAutoFit/>
          </a:bodyPr>
          <a:lstStyle/>
          <a:p>
            <a:r>
              <a:rPr lang="en-IN" sz="1200" dirty="0">
                <a:solidFill>
                  <a:srgbClr val="FF0000"/>
                </a:solidFill>
                <a:latin typeface="Congenial" panose="02000503040000020004" pitchFamily="2" charset="0"/>
              </a:rPr>
              <a:t>What Chart Shows:</a:t>
            </a:r>
          </a:p>
          <a:p>
            <a:pPr algn="just"/>
            <a:r>
              <a:rPr lang="en-US" sz="1200" dirty="0">
                <a:solidFill>
                  <a:schemeClr val="accent1">
                    <a:lumMod val="75000"/>
                  </a:schemeClr>
                </a:solidFill>
                <a:latin typeface="Congenial" panose="02000503040000020004" pitchFamily="2" charset="0"/>
              </a:rPr>
              <a:t>Higher use of 2g or 3g indicates lesser chances of churn</a:t>
            </a:r>
            <a:endParaRPr lang="en-IN" sz="1200" dirty="0">
              <a:solidFill>
                <a:schemeClr val="accent1">
                  <a:lumMod val="75000"/>
                </a:schemeClr>
              </a:solidFill>
              <a:latin typeface="Congenial" panose="02000503040000020004" pitchFamily="2" charset="0"/>
            </a:endParaRPr>
          </a:p>
        </p:txBody>
      </p:sp>
      <p:pic>
        <p:nvPicPr>
          <p:cNvPr id="8" name="Picture 7"/>
          <p:cNvPicPr>
            <a:picLocks noChangeAspect="1"/>
          </p:cNvPicPr>
          <p:nvPr/>
        </p:nvPicPr>
        <p:blipFill>
          <a:blip r:embed="rId3"/>
          <a:stretch>
            <a:fillRect/>
          </a:stretch>
        </p:blipFill>
        <p:spPr>
          <a:xfrm>
            <a:off x="5851359" y="1766258"/>
            <a:ext cx="5744377" cy="3448531"/>
          </a:xfrm>
          <a:prstGeom prst="rect">
            <a:avLst/>
          </a:prstGeom>
        </p:spPr>
      </p:pic>
      <p:pic>
        <p:nvPicPr>
          <p:cNvPr id="9" name="Picture 8"/>
          <p:cNvPicPr>
            <a:picLocks noChangeAspect="1"/>
          </p:cNvPicPr>
          <p:nvPr/>
        </p:nvPicPr>
        <p:blipFill>
          <a:blip r:embed="rId4"/>
          <a:stretch>
            <a:fillRect/>
          </a:stretch>
        </p:blipFill>
        <p:spPr>
          <a:xfrm>
            <a:off x="76200" y="1752601"/>
            <a:ext cx="5537481" cy="3462188"/>
          </a:xfrm>
          <a:prstGeom prst="rect">
            <a:avLst/>
          </a:prstGeom>
        </p:spPr>
      </p:pic>
    </p:spTree>
    <p:extLst>
      <p:ext uri="{BB962C8B-B14F-4D97-AF65-F5344CB8AC3E}">
        <p14:creationId xmlns:p14="http://schemas.microsoft.com/office/powerpoint/2010/main" val="174232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1EB6E5-C4A7-2DCB-B60D-9F3803A299AE}"/>
              </a:ext>
            </a:extLst>
          </p:cNvPr>
          <p:cNvSpPr txBox="1"/>
          <p:nvPr/>
        </p:nvSpPr>
        <p:spPr>
          <a:xfrm>
            <a:off x="913774" y="-21336"/>
            <a:ext cx="10364451" cy="1596177"/>
          </a:xfrm>
          <a:prstGeom prst="rect">
            <a:avLst/>
          </a:prstGeom>
        </p:spPr>
        <p:txBody>
          <a:bodyPr vert="horz" lIns="91440" tIns="45720" rIns="91440" bIns="45720" rtlCol="0" anchor="ctr">
            <a:normAutofit/>
          </a:bodyPr>
          <a:lstStyle/>
          <a:p>
            <a:pPr marL="0" marR="0" lvl="0" indent="0" algn="ctr" defTabSz="914400" fontAlgn="auto">
              <a:lnSpc>
                <a:spcPct val="90000"/>
              </a:lnSpc>
              <a:spcBef>
                <a:spcPct val="0"/>
              </a:spcBef>
              <a:spcAft>
                <a:spcPts val="600"/>
              </a:spcAft>
              <a:buClrTx/>
              <a:buSzTx/>
              <a:tabLst/>
              <a:defRPr/>
            </a:pPr>
            <a:r>
              <a:rPr kumimoji="0" lang="en-US" sz="3600" b="1" i="0" u="none" strike="noStrike" cap="all" spc="0" normalizeH="0" noProof="0" dirty="0">
                <a:ln>
                  <a:noFill/>
                </a:ln>
                <a:solidFill>
                  <a:srgbClr val="FF0000"/>
                </a:solidFill>
                <a:uLnTx/>
                <a:uFillTx/>
                <a:latin typeface="+mj-lt"/>
                <a:ea typeface="+mj-ea"/>
                <a:cs typeface="+mj-cs"/>
              </a:rPr>
              <a:t>Model building</a:t>
            </a:r>
          </a:p>
        </p:txBody>
      </p:sp>
      <p:sp>
        <p:nvSpPr>
          <p:cNvPr id="3" name="TextBox 2">
            <a:extLst>
              <a:ext uri="{FF2B5EF4-FFF2-40B4-BE49-F238E27FC236}">
                <a16:creationId xmlns:a16="http://schemas.microsoft.com/office/drawing/2014/main" id="{2B7E0DDC-C120-9007-6998-5450DCBBB3E8}"/>
              </a:ext>
            </a:extLst>
          </p:cNvPr>
          <p:cNvSpPr txBox="1"/>
          <p:nvPr/>
        </p:nvSpPr>
        <p:spPr>
          <a:xfrm>
            <a:off x="1981200" y="1413063"/>
            <a:ext cx="8763000" cy="4031873"/>
          </a:xfrm>
          <a:prstGeom prst="rect">
            <a:avLst/>
          </a:prstGeom>
          <a:noFill/>
        </p:spPr>
        <p:txBody>
          <a:bodyPr wrap="square" rtlCol="0">
            <a:spAutoFit/>
          </a:bodyPr>
          <a:lstStyle/>
          <a:p>
            <a:pPr marL="285750" indent="-285750" algn="just">
              <a:buFont typeface="Wingdings" panose="05000000000000000000" pitchFamily="2" charset="2"/>
              <a:buChar char="ü"/>
            </a:pPr>
            <a:r>
              <a:rPr lang="en-IN" sz="3200" dirty="0"/>
              <a:t>Splitting the Data into Training and Testing Sets.</a:t>
            </a:r>
          </a:p>
          <a:p>
            <a:pPr marL="285750" indent="-285750" algn="just">
              <a:buFont typeface="Wingdings" panose="05000000000000000000" pitchFamily="2" charset="2"/>
              <a:buChar char="ü"/>
            </a:pPr>
            <a:r>
              <a:rPr lang="en-IN" sz="3200" dirty="0"/>
              <a:t>The first basic step for regression is performing a train-test split, we have chosen 70:30  ratio.</a:t>
            </a:r>
          </a:p>
          <a:p>
            <a:pPr marL="285750" indent="-285750" algn="just">
              <a:buFont typeface="Wingdings" panose="05000000000000000000" pitchFamily="2" charset="2"/>
              <a:buChar char="ü"/>
            </a:pPr>
            <a:r>
              <a:rPr lang="en-US" sz="3200" dirty="0"/>
              <a:t>Generalized </a:t>
            </a:r>
            <a:r>
              <a:rPr lang="en-US" sz="3200" dirty="0" smtClean="0"/>
              <a:t>Logistic Regression </a:t>
            </a:r>
            <a:r>
              <a:rPr lang="en-US" sz="3200" dirty="0"/>
              <a:t>Results.</a:t>
            </a:r>
          </a:p>
          <a:p>
            <a:pPr marL="285750" indent="-285750" algn="just">
              <a:buFont typeface="Wingdings" panose="05000000000000000000" pitchFamily="2" charset="2"/>
              <a:buChar char="ü"/>
            </a:pPr>
            <a:r>
              <a:rPr lang="en-US" sz="3200" dirty="0"/>
              <a:t>Feature Selection Using RFE.</a:t>
            </a:r>
          </a:p>
          <a:p>
            <a:pPr marL="285750" indent="-285750" algn="just">
              <a:buFont typeface="Wingdings" panose="05000000000000000000" pitchFamily="2" charset="2"/>
              <a:buChar char="ü"/>
            </a:pPr>
            <a:r>
              <a:rPr lang="en-US" sz="3200" dirty="0"/>
              <a:t>Building Model.</a:t>
            </a:r>
          </a:p>
          <a:p>
            <a:pPr marL="285750" indent="-285750" algn="just">
              <a:buFont typeface="Wingdings" panose="05000000000000000000" pitchFamily="2" charset="2"/>
              <a:buChar char="ü"/>
            </a:pPr>
            <a:r>
              <a:rPr lang="en-US" sz="3200" dirty="0"/>
              <a:t>Assessing the model.</a:t>
            </a:r>
          </a:p>
          <a:p>
            <a:pPr marL="285750" indent="-285750" algn="just">
              <a:buFont typeface="Wingdings" panose="05000000000000000000" pitchFamily="2" charset="2"/>
              <a:buChar char="ü"/>
            </a:pPr>
            <a:r>
              <a:rPr lang="en-IN" sz="3200" dirty="0"/>
              <a:t>Predictions made based on test data set.</a:t>
            </a:r>
          </a:p>
        </p:txBody>
      </p:sp>
    </p:spTree>
    <p:extLst>
      <p:ext uri="{BB962C8B-B14F-4D97-AF65-F5344CB8AC3E}">
        <p14:creationId xmlns:p14="http://schemas.microsoft.com/office/powerpoint/2010/main" val="247883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1EB6E5-C4A7-2DCB-B60D-9F3803A299AE}"/>
              </a:ext>
            </a:extLst>
          </p:cNvPr>
          <p:cNvSpPr txBox="1"/>
          <p:nvPr/>
        </p:nvSpPr>
        <p:spPr>
          <a:xfrm>
            <a:off x="913774" y="-21336"/>
            <a:ext cx="10364451" cy="1596177"/>
          </a:xfrm>
          <a:prstGeom prst="rect">
            <a:avLst/>
          </a:prstGeom>
        </p:spPr>
        <p:txBody>
          <a:bodyPr vert="horz" lIns="91440" tIns="45720" rIns="91440" bIns="45720" rtlCol="0" anchor="ctr">
            <a:normAutofit/>
          </a:bodyPr>
          <a:lstStyle/>
          <a:p>
            <a:pPr marL="0" marR="0" lvl="0" indent="0" algn="ctr" defTabSz="914400" fontAlgn="auto">
              <a:lnSpc>
                <a:spcPct val="90000"/>
              </a:lnSpc>
              <a:spcBef>
                <a:spcPct val="0"/>
              </a:spcBef>
              <a:spcAft>
                <a:spcPts val="600"/>
              </a:spcAft>
              <a:buClrTx/>
              <a:buSzTx/>
              <a:tabLst/>
              <a:defRPr/>
            </a:pPr>
            <a:r>
              <a:rPr kumimoji="0" lang="en-US" sz="3600" b="1" i="0" u="none" strike="noStrike" cap="all" spc="0" normalizeH="0" noProof="0" dirty="0">
                <a:ln>
                  <a:noFill/>
                </a:ln>
                <a:solidFill>
                  <a:srgbClr val="FF0000"/>
                </a:solidFill>
                <a:uLnTx/>
                <a:uFillTx/>
                <a:latin typeface="+mj-lt"/>
                <a:ea typeface="+mj-ea"/>
                <a:cs typeface="+mj-cs"/>
              </a:rPr>
              <a:t>Plotting roc curve</a:t>
            </a:r>
          </a:p>
        </p:txBody>
      </p:sp>
      <p:sp>
        <p:nvSpPr>
          <p:cNvPr id="4" name="TextBox 3">
            <a:extLst>
              <a:ext uri="{FF2B5EF4-FFF2-40B4-BE49-F238E27FC236}">
                <a16:creationId xmlns:a16="http://schemas.microsoft.com/office/drawing/2014/main" id="{2D285BDB-D65F-84DF-C1AC-1089CB2801B1}"/>
              </a:ext>
            </a:extLst>
          </p:cNvPr>
          <p:cNvSpPr txBox="1"/>
          <p:nvPr/>
        </p:nvSpPr>
        <p:spPr>
          <a:xfrm>
            <a:off x="610225" y="4724400"/>
            <a:ext cx="10668000"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IN" dirty="0">
                <a:solidFill>
                  <a:schemeClr val="accent1">
                    <a:lumMod val="75000"/>
                  </a:schemeClr>
                </a:solidFill>
              </a:rPr>
              <a:t>Since we know that the perfect ROC Curve should be a value close to 1. We are getting a value of </a:t>
            </a:r>
            <a:r>
              <a:rPr lang="en-IN" dirty="0" smtClean="0">
                <a:solidFill>
                  <a:schemeClr val="accent1">
                    <a:lumMod val="75000"/>
                  </a:schemeClr>
                </a:solidFill>
              </a:rPr>
              <a:t>0.84 </a:t>
            </a:r>
            <a:r>
              <a:rPr lang="en-IN" dirty="0">
                <a:solidFill>
                  <a:schemeClr val="accent1">
                    <a:lumMod val="75000"/>
                  </a:schemeClr>
                </a:solidFill>
              </a:rPr>
              <a:t>indicating a good predictive model.</a:t>
            </a:r>
          </a:p>
          <a:p>
            <a:pPr marL="285750" indent="-285750">
              <a:buClr>
                <a:srgbClr val="FF0000"/>
              </a:buClr>
              <a:buFont typeface="Wingdings" panose="05000000000000000000" pitchFamily="2" charset="2"/>
              <a:buChar char="v"/>
            </a:pPr>
            <a:r>
              <a:rPr lang="en-IN" dirty="0">
                <a:solidFill>
                  <a:schemeClr val="accent1">
                    <a:lumMod val="75000"/>
                  </a:schemeClr>
                </a:solidFill>
              </a:rPr>
              <a:t>From the curve above, we see that </a:t>
            </a:r>
            <a:r>
              <a:rPr lang="en-IN" dirty="0" smtClean="0">
                <a:solidFill>
                  <a:schemeClr val="accent1">
                    <a:lumMod val="75000"/>
                  </a:schemeClr>
                </a:solidFill>
              </a:rPr>
              <a:t>0.15 </a:t>
            </a:r>
            <a:r>
              <a:rPr lang="en-IN" dirty="0">
                <a:solidFill>
                  <a:schemeClr val="accent1">
                    <a:lumMod val="75000"/>
                  </a:schemeClr>
                </a:solidFill>
              </a:rPr>
              <a:t>is the optimum point to take it as a cutoff probability.</a:t>
            </a:r>
          </a:p>
        </p:txBody>
      </p:sp>
      <p:pic>
        <p:nvPicPr>
          <p:cNvPr id="3" name="Picture 2"/>
          <p:cNvPicPr>
            <a:picLocks noChangeAspect="1"/>
          </p:cNvPicPr>
          <p:nvPr/>
        </p:nvPicPr>
        <p:blipFill>
          <a:blip r:embed="rId3"/>
          <a:stretch>
            <a:fillRect/>
          </a:stretch>
        </p:blipFill>
        <p:spPr>
          <a:xfrm>
            <a:off x="945305" y="1003704"/>
            <a:ext cx="3977875" cy="3635092"/>
          </a:xfrm>
          <a:prstGeom prst="rect">
            <a:avLst/>
          </a:prstGeom>
        </p:spPr>
      </p:pic>
      <p:pic>
        <p:nvPicPr>
          <p:cNvPr id="5" name="Picture 4"/>
          <p:cNvPicPr>
            <a:picLocks noChangeAspect="1"/>
          </p:cNvPicPr>
          <p:nvPr/>
        </p:nvPicPr>
        <p:blipFill>
          <a:blip r:embed="rId4"/>
          <a:stretch>
            <a:fillRect/>
          </a:stretch>
        </p:blipFill>
        <p:spPr>
          <a:xfrm>
            <a:off x="5105400" y="993194"/>
            <a:ext cx="5582429" cy="3645602"/>
          </a:xfrm>
          <a:prstGeom prst="rect">
            <a:avLst/>
          </a:prstGeom>
        </p:spPr>
      </p:pic>
    </p:spTree>
    <p:extLst>
      <p:ext uri="{BB962C8B-B14F-4D97-AF65-F5344CB8AC3E}">
        <p14:creationId xmlns:p14="http://schemas.microsoft.com/office/powerpoint/2010/main" val="2257083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192</TotalTime>
  <Words>654</Words>
  <Application>Microsoft Office PowerPoint</Application>
  <PresentationFormat>Widescreen</PresentationFormat>
  <Paragraphs>79</Paragraphs>
  <Slides>10</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Congenial</vt:lpstr>
      <vt:lpstr>Rockwell</vt:lpstr>
      <vt:lpstr>Rockwell Condensed</vt:lpstr>
      <vt:lpstr>Rockwell Extra Bold</vt:lpstr>
      <vt:lpstr>Tw Cen MT</vt:lpstr>
      <vt:lpstr>Wingdings</vt:lpstr>
      <vt:lpstr>Wood Type</vt:lpstr>
      <vt:lpstr>Droplet</vt:lpstr>
      <vt:lpstr>PowerPoint Presentation</vt:lpstr>
      <vt:lpstr>PowerPoint Presentation</vt:lpstr>
      <vt:lpstr>Methodology USED TO derive conclusion</vt:lpstr>
      <vt:lpstr>Methodology USED TO derive conclusion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aayushiaggarwal97@gmail.com</dc:creator>
  <cp:lastModifiedBy>PC</cp:lastModifiedBy>
  <cp:revision>20</cp:revision>
  <dcterms:created xsi:type="dcterms:W3CDTF">2023-09-18T06:41:59Z</dcterms:created>
  <dcterms:modified xsi:type="dcterms:W3CDTF">2023-11-07T17:36:07Z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2019-06-10T00:00:00Z</vt:filetime>
  </property>
  <property fmtid="{D5CDD505-2E9C-101B-9397-08002B2CF9AE}" pid="3" name="Creator">
    <vt:lpwstr>Microsoft® PowerPoint® 2013</vt:lpwstr>
  </property>
  <property fmtid="{D5CDD505-2E9C-101B-9397-08002B2CF9AE}" pid="4" name="LastSaved">
    <vt:filetime>2023-09-18T00:00:00Z</vt:filetime>
  </property>
</Properties>
</file>