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0" r:id="rId2"/>
  </p:sldMasterIdLst>
  <p:notesMasterIdLst>
    <p:notesMasterId r:id="rId31"/>
  </p:notesMasterIdLst>
  <p:sldIdLst>
    <p:sldId id="256" r:id="rId3"/>
    <p:sldId id="257" r:id="rId4"/>
    <p:sldId id="258" r:id="rId5"/>
    <p:sldId id="259" r:id="rId6"/>
    <p:sldId id="260" r:id="rId7"/>
    <p:sldId id="279" r:id="rId8"/>
    <p:sldId id="278" r:id="rId9"/>
    <p:sldId id="280" r:id="rId10"/>
    <p:sldId id="261" r:id="rId11"/>
    <p:sldId id="262" r:id="rId12"/>
    <p:sldId id="263" r:id="rId13"/>
    <p:sldId id="264" r:id="rId14"/>
    <p:sldId id="265" r:id="rId15"/>
    <p:sldId id="266" r:id="rId16"/>
    <p:sldId id="267" r:id="rId17"/>
    <p:sldId id="268" r:id="rId18"/>
    <p:sldId id="269" r:id="rId19"/>
    <p:sldId id="270" r:id="rId20"/>
    <p:sldId id="277" r:id="rId21"/>
    <p:sldId id="271" r:id="rId22"/>
    <p:sldId id="276" r:id="rId23"/>
    <p:sldId id="273" r:id="rId24"/>
    <p:sldId id="283" r:id="rId25"/>
    <p:sldId id="284" r:id="rId26"/>
    <p:sldId id="281" r:id="rId27"/>
    <p:sldId id="282" r:id="rId28"/>
    <p:sldId id="274" r:id="rId29"/>
    <p:sldId id="275" r:id="rId30"/>
  </p:sldIdLst>
  <p:sldSz cx="20104100" cy="11309350"/>
  <p:notesSz cx="20104100" cy="11309350"/>
  <p:embeddedFontLst>
    <p:embeddedFont>
      <p:font typeface="Calibri" panose="020F0502020204030204" pitchFamily="34" charset="0"/>
      <p:regular r:id="rId32"/>
      <p:bold r:id="rId33"/>
      <p:italic r:id="rId34"/>
      <p:boldItalic r:id="rId35"/>
    </p:embeddedFont>
    <p:embeddedFont>
      <p:font typeface="Georgia" panose="02040502050405020303" pitchFamily="18" charset="0"/>
      <p:regular r:id="rId36"/>
      <p:bold r:id="rId37"/>
      <p:italic r:id="rId38"/>
      <p:boldItalic r:id="rId39"/>
    </p:embeddedFont>
    <p:embeddedFont>
      <p:font typeface="Helvetica Neue" panose="020B0604020202020204" charset="0"/>
      <p:bold r:id="rId40"/>
      <p:boldItalic r:id="rId41"/>
    </p:embeddedFont>
    <p:embeddedFont>
      <p:font typeface="Playfair Display"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j8IhMjdVP7eG8qZUu43+4d3Lmx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E3D8FD-E894-4901-A8A5-FA6C1EFD4850}">
  <a:tblStyle styleId="{8BE3D8FD-E894-4901-A8A5-FA6C1EFD485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24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customschemas.google.com/relationships/presentationmetadata" Target="metadata"/><Relationship Id="rId20" Type="http://schemas.openxmlformats.org/officeDocument/2006/relationships/slide" Target="slides/slide1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AA083E-24B7-4B82-8EA5-34212FF30DD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5CA077DA-4CF1-4305-BD70-D37AD47227BB}">
      <dgm:prSet/>
      <dgm:spPr/>
      <dgm:t>
        <a:bodyPr/>
        <a:lstStyle/>
        <a:p>
          <a:r>
            <a:rPr lang="en-US" b="0" i="0" dirty="0"/>
            <a:t>Importing the necessary libraries</a:t>
          </a:r>
          <a:endParaRPr lang="en-IN" dirty="0"/>
        </a:p>
      </dgm:t>
    </dgm:pt>
    <dgm:pt modelId="{00FA2D81-3E04-429F-972B-1FB5BEEB9782}" type="parTrans" cxnId="{81E21B33-EC49-4FE5-9940-CF28C631307E}">
      <dgm:prSet/>
      <dgm:spPr/>
      <dgm:t>
        <a:bodyPr/>
        <a:lstStyle/>
        <a:p>
          <a:endParaRPr lang="en-IN"/>
        </a:p>
      </dgm:t>
    </dgm:pt>
    <dgm:pt modelId="{77EE9246-CF2E-419D-BB8C-6F710D777614}" type="sibTrans" cxnId="{81E21B33-EC49-4FE5-9940-CF28C631307E}">
      <dgm:prSet/>
      <dgm:spPr/>
      <dgm:t>
        <a:bodyPr/>
        <a:lstStyle/>
        <a:p>
          <a:endParaRPr lang="en-IN"/>
        </a:p>
      </dgm:t>
    </dgm:pt>
    <dgm:pt modelId="{D63C60F9-BAD5-4B40-BA52-E2F1E0EB271C}">
      <dgm:prSet/>
      <dgm:spPr/>
      <dgm:t>
        <a:bodyPr/>
        <a:lstStyle/>
        <a:p>
          <a:r>
            <a:rPr lang="en-US" b="0" i="0"/>
            <a:t>Loading the dataset</a:t>
          </a:r>
          <a:endParaRPr lang="en-IN"/>
        </a:p>
      </dgm:t>
    </dgm:pt>
    <dgm:pt modelId="{A6C510A6-92A5-4C30-AC66-EE99EEA79A89}" type="parTrans" cxnId="{9858382C-3EC6-4CE0-82E1-9F8EAD41BEAC}">
      <dgm:prSet/>
      <dgm:spPr/>
      <dgm:t>
        <a:bodyPr/>
        <a:lstStyle/>
        <a:p>
          <a:endParaRPr lang="en-IN"/>
        </a:p>
      </dgm:t>
    </dgm:pt>
    <dgm:pt modelId="{F8C508C3-0408-4BEA-AF8B-F01AD5ABA8AB}" type="sibTrans" cxnId="{9858382C-3EC6-4CE0-82E1-9F8EAD41BEAC}">
      <dgm:prSet/>
      <dgm:spPr/>
      <dgm:t>
        <a:bodyPr/>
        <a:lstStyle/>
        <a:p>
          <a:endParaRPr lang="en-IN"/>
        </a:p>
      </dgm:t>
    </dgm:pt>
    <dgm:pt modelId="{EBADAAE5-65E2-4274-8155-0A0E1DD86ADC}">
      <dgm:prSet/>
      <dgm:spPr/>
      <dgm:t>
        <a:bodyPr/>
        <a:lstStyle/>
        <a:p>
          <a:r>
            <a:rPr lang="en-US" b="0" i="0" dirty="0"/>
            <a:t>Modeling and Training of different algorithms</a:t>
          </a:r>
          <a:endParaRPr lang="en-IN" dirty="0"/>
        </a:p>
      </dgm:t>
    </dgm:pt>
    <dgm:pt modelId="{E15957D2-B695-4398-A7B3-7CFCCFD8C3CB}" type="parTrans" cxnId="{C8F30063-1024-4799-9DBF-FD621C11271C}">
      <dgm:prSet/>
      <dgm:spPr/>
      <dgm:t>
        <a:bodyPr/>
        <a:lstStyle/>
        <a:p>
          <a:endParaRPr lang="en-IN"/>
        </a:p>
      </dgm:t>
    </dgm:pt>
    <dgm:pt modelId="{BDF41AD2-8587-4718-AF96-3380A67E1A8A}" type="sibTrans" cxnId="{C8F30063-1024-4799-9DBF-FD621C11271C}">
      <dgm:prSet/>
      <dgm:spPr/>
      <dgm:t>
        <a:bodyPr/>
        <a:lstStyle/>
        <a:p>
          <a:endParaRPr lang="en-IN"/>
        </a:p>
      </dgm:t>
    </dgm:pt>
    <dgm:pt modelId="{424BB88B-BB49-4E57-939B-8E2CEE5747D3}">
      <dgm:prSet/>
      <dgm:spPr/>
      <dgm:t>
        <a:bodyPr/>
        <a:lstStyle/>
        <a:p>
          <a:r>
            <a:rPr lang="en-US" b="0" i="0" dirty="0"/>
            <a:t>Improving AUC(ROC) using Hyperparameters.</a:t>
          </a:r>
          <a:endParaRPr lang="en-IN" dirty="0"/>
        </a:p>
      </dgm:t>
    </dgm:pt>
    <dgm:pt modelId="{8D3B9E56-7295-4653-9A8F-884E099FF4BC}" type="parTrans" cxnId="{05AD1CA5-25C2-463B-8BE9-0EBAB147235B}">
      <dgm:prSet/>
      <dgm:spPr/>
      <dgm:t>
        <a:bodyPr/>
        <a:lstStyle/>
        <a:p>
          <a:endParaRPr lang="en-IN"/>
        </a:p>
      </dgm:t>
    </dgm:pt>
    <dgm:pt modelId="{4C242133-2D05-4D7D-BC79-A5489FED74C7}" type="sibTrans" cxnId="{05AD1CA5-25C2-463B-8BE9-0EBAB147235B}">
      <dgm:prSet/>
      <dgm:spPr/>
      <dgm:t>
        <a:bodyPr/>
        <a:lstStyle/>
        <a:p>
          <a:endParaRPr lang="en-IN"/>
        </a:p>
      </dgm:t>
    </dgm:pt>
    <dgm:pt modelId="{FCB9E729-0475-4848-AEDE-C813DE7A68EC}">
      <dgm:prSet/>
      <dgm:spPr/>
      <dgm:t>
        <a:bodyPr/>
        <a:lstStyle/>
        <a:p>
          <a:r>
            <a:rPr lang="en-US" b="0" i="0" dirty="0"/>
            <a:t>Selecting the best model</a:t>
          </a:r>
          <a:endParaRPr lang="en-IN" dirty="0"/>
        </a:p>
      </dgm:t>
    </dgm:pt>
    <dgm:pt modelId="{90EBD68E-1D8C-4AE1-B5AB-B542BE9712DE}" type="parTrans" cxnId="{3C8956BE-836D-4B63-8777-DD960C4E8DA9}">
      <dgm:prSet/>
      <dgm:spPr/>
      <dgm:t>
        <a:bodyPr/>
        <a:lstStyle/>
        <a:p>
          <a:endParaRPr lang="en-IN"/>
        </a:p>
      </dgm:t>
    </dgm:pt>
    <dgm:pt modelId="{8EC97C49-E238-40AF-B2F0-F15DB2A2B90F}" type="sibTrans" cxnId="{3C8956BE-836D-4B63-8777-DD960C4E8DA9}">
      <dgm:prSet/>
      <dgm:spPr/>
      <dgm:t>
        <a:bodyPr/>
        <a:lstStyle/>
        <a:p>
          <a:endParaRPr lang="en-IN"/>
        </a:p>
      </dgm:t>
    </dgm:pt>
    <dgm:pt modelId="{1E609BA4-1AB2-4F5A-8D56-78F7F4D13500}">
      <dgm:prSet/>
      <dgm:spPr/>
      <dgm:t>
        <a:bodyPr/>
        <a:lstStyle/>
        <a:p>
          <a:r>
            <a:rPr lang="en-US" b="0" i="0" dirty="0"/>
            <a:t>Save and Load the model</a:t>
          </a:r>
          <a:endParaRPr lang="en-IN" dirty="0"/>
        </a:p>
      </dgm:t>
    </dgm:pt>
    <dgm:pt modelId="{CE7FA1BA-4C6E-444C-BB06-F2A2C2C29D0E}" type="parTrans" cxnId="{0655F7B3-9072-409D-A125-CF04A6BC9B54}">
      <dgm:prSet/>
      <dgm:spPr/>
      <dgm:t>
        <a:bodyPr/>
        <a:lstStyle/>
        <a:p>
          <a:endParaRPr lang="en-IN"/>
        </a:p>
      </dgm:t>
    </dgm:pt>
    <dgm:pt modelId="{ED269313-F6FD-4288-90A8-E702B0575CFB}" type="sibTrans" cxnId="{0655F7B3-9072-409D-A125-CF04A6BC9B54}">
      <dgm:prSet/>
      <dgm:spPr/>
      <dgm:t>
        <a:bodyPr/>
        <a:lstStyle/>
        <a:p>
          <a:endParaRPr lang="en-IN"/>
        </a:p>
      </dgm:t>
    </dgm:pt>
    <dgm:pt modelId="{8F3C1FFA-D811-45EA-B30C-4458FDDCA9E1}" type="pres">
      <dgm:prSet presAssocID="{86AA083E-24B7-4B82-8EA5-34212FF30DD6}" presName="Name0" presStyleCnt="0">
        <dgm:presLayoutVars>
          <dgm:dir/>
          <dgm:resizeHandles val="exact"/>
        </dgm:presLayoutVars>
      </dgm:prSet>
      <dgm:spPr/>
    </dgm:pt>
    <dgm:pt modelId="{9BE3B595-9EA2-45B7-BDEC-153EF2F29B07}" type="pres">
      <dgm:prSet presAssocID="{5CA077DA-4CF1-4305-BD70-D37AD47227BB}" presName="node" presStyleLbl="node1" presStyleIdx="0" presStyleCnt="6">
        <dgm:presLayoutVars>
          <dgm:bulletEnabled val="1"/>
        </dgm:presLayoutVars>
      </dgm:prSet>
      <dgm:spPr/>
    </dgm:pt>
    <dgm:pt modelId="{8EC21265-D3E1-4EFE-AB27-44853506D924}" type="pres">
      <dgm:prSet presAssocID="{77EE9246-CF2E-419D-BB8C-6F710D777614}" presName="sibTrans" presStyleLbl="sibTrans2D1" presStyleIdx="0" presStyleCnt="5"/>
      <dgm:spPr/>
    </dgm:pt>
    <dgm:pt modelId="{2CCF545A-000B-487B-80D9-0E2BD72988F4}" type="pres">
      <dgm:prSet presAssocID="{77EE9246-CF2E-419D-BB8C-6F710D777614}" presName="connectorText" presStyleLbl="sibTrans2D1" presStyleIdx="0" presStyleCnt="5"/>
      <dgm:spPr/>
    </dgm:pt>
    <dgm:pt modelId="{50F06E89-BF18-4E5E-BF3B-A8942B167445}" type="pres">
      <dgm:prSet presAssocID="{D63C60F9-BAD5-4B40-BA52-E2F1E0EB271C}" presName="node" presStyleLbl="node1" presStyleIdx="1" presStyleCnt="6">
        <dgm:presLayoutVars>
          <dgm:bulletEnabled val="1"/>
        </dgm:presLayoutVars>
      </dgm:prSet>
      <dgm:spPr/>
    </dgm:pt>
    <dgm:pt modelId="{38CA247B-B69F-481E-A381-804E7AB32561}" type="pres">
      <dgm:prSet presAssocID="{F8C508C3-0408-4BEA-AF8B-F01AD5ABA8AB}" presName="sibTrans" presStyleLbl="sibTrans2D1" presStyleIdx="1" presStyleCnt="5"/>
      <dgm:spPr/>
    </dgm:pt>
    <dgm:pt modelId="{27C05B36-CA7F-4C2F-B1B8-A835247C4AA4}" type="pres">
      <dgm:prSet presAssocID="{F8C508C3-0408-4BEA-AF8B-F01AD5ABA8AB}" presName="connectorText" presStyleLbl="sibTrans2D1" presStyleIdx="1" presStyleCnt="5"/>
      <dgm:spPr/>
    </dgm:pt>
    <dgm:pt modelId="{289918E5-9B7A-4237-B149-F83E0E38A342}" type="pres">
      <dgm:prSet presAssocID="{EBADAAE5-65E2-4274-8155-0A0E1DD86ADC}" presName="node" presStyleLbl="node1" presStyleIdx="2" presStyleCnt="6">
        <dgm:presLayoutVars>
          <dgm:bulletEnabled val="1"/>
        </dgm:presLayoutVars>
      </dgm:prSet>
      <dgm:spPr/>
    </dgm:pt>
    <dgm:pt modelId="{EA26C7E6-654E-4039-B040-295A1DA618AF}" type="pres">
      <dgm:prSet presAssocID="{BDF41AD2-8587-4718-AF96-3380A67E1A8A}" presName="sibTrans" presStyleLbl="sibTrans2D1" presStyleIdx="2" presStyleCnt="5"/>
      <dgm:spPr/>
    </dgm:pt>
    <dgm:pt modelId="{D284DD98-4AE5-4CB4-8E1F-41C1EF77C8BC}" type="pres">
      <dgm:prSet presAssocID="{BDF41AD2-8587-4718-AF96-3380A67E1A8A}" presName="connectorText" presStyleLbl="sibTrans2D1" presStyleIdx="2" presStyleCnt="5"/>
      <dgm:spPr/>
    </dgm:pt>
    <dgm:pt modelId="{FCB40680-E5AF-44B6-A879-1AA21CEE8CA6}" type="pres">
      <dgm:prSet presAssocID="{424BB88B-BB49-4E57-939B-8E2CEE5747D3}" presName="node" presStyleLbl="node1" presStyleIdx="3" presStyleCnt="6">
        <dgm:presLayoutVars>
          <dgm:bulletEnabled val="1"/>
        </dgm:presLayoutVars>
      </dgm:prSet>
      <dgm:spPr/>
    </dgm:pt>
    <dgm:pt modelId="{EBB27FC3-4842-440E-98C4-3E6A482CFEEF}" type="pres">
      <dgm:prSet presAssocID="{4C242133-2D05-4D7D-BC79-A5489FED74C7}" presName="sibTrans" presStyleLbl="sibTrans2D1" presStyleIdx="3" presStyleCnt="5"/>
      <dgm:spPr/>
    </dgm:pt>
    <dgm:pt modelId="{902D2B3F-0C48-44D7-886E-DF54CD14A51E}" type="pres">
      <dgm:prSet presAssocID="{4C242133-2D05-4D7D-BC79-A5489FED74C7}" presName="connectorText" presStyleLbl="sibTrans2D1" presStyleIdx="3" presStyleCnt="5"/>
      <dgm:spPr/>
    </dgm:pt>
    <dgm:pt modelId="{2C973E1E-C167-47CD-B144-4E8CAE3484A3}" type="pres">
      <dgm:prSet presAssocID="{FCB9E729-0475-4848-AEDE-C813DE7A68EC}" presName="node" presStyleLbl="node1" presStyleIdx="4" presStyleCnt="6">
        <dgm:presLayoutVars>
          <dgm:bulletEnabled val="1"/>
        </dgm:presLayoutVars>
      </dgm:prSet>
      <dgm:spPr/>
    </dgm:pt>
    <dgm:pt modelId="{4E2AB5E2-A927-4E9B-B781-F4814AC74CD5}" type="pres">
      <dgm:prSet presAssocID="{8EC97C49-E238-40AF-B2F0-F15DB2A2B90F}" presName="sibTrans" presStyleLbl="sibTrans2D1" presStyleIdx="4" presStyleCnt="5"/>
      <dgm:spPr/>
    </dgm:pt>
    <dgm:pt modelId="{CB72304F-2D7B-46CE-9E07-FD53552C5130}" type="pres">
      <dgm:prSet presAssocID="{8EC97C49-E238-40AF-B2F0-F15DB2A2B90F}" presName="connectorText" presStyleLbl="sibTrans2D1" presStyleIdx="4" presStyleCnt="5"/>
      <dgm:spPr/>
    </dgm:pt>
    <dgm:pt modelId="{07D1F534-6D1C-449A-860A-C0BA80DB2B88}" type="pres">
      <dgm:prSet presAssocID="{1E609BA4-1AB2-4F5A-8D56-78F7F4D13500}" presName="node" presStyleLbl="node1" presStyleIdx="5" presStyleCnt="6">
        <dgm:presLayoutVars>
          <dgm:bulletEnabled val="1"/>
        </dgm:presLayoutVars>
      </dgm:prSet>
      <dgm:spPr/>
    </dgm:pt>
  </dgm:ptLst>
  <dgm:cxnLst>
    <dgm:cxn modelId="{82472802-49B1-474F-AFA2-DB4F937B526D}" type="presOf" srcId="{424BB88B-BB49-4E57-939B-8E2CEE5747D3}" destId="{FCB40680-E5AF-44B6-A879-1AA21CEE8CA6}" srcOrd="0" destOrd="0" presId="urn:microsoft.com/office/officeart/2005/8/layout/process1"/>
    <dgm:cxn modelId="{7B91C319-4C71-4C41-B5C7-B81797626749}" type="presOf" srcId="{BDF41AD2-8587-4718-AF96-3380A67E1A8A}" destId="{EA26C7E6-654E-4039-B040-295A1DA618AF}" srcOrd="0" destOrd="0" presId="urn:microsoft.com/office/officeart/2005/8/layout/process1"/>
    <dgm:cxn modelId="{C0BB681D-A9D4-4EBF-B8D0-D7845A6995F1}" type="presOf" srcId="{5CA077DA-4CF1-4305-BD70-D37AD47227BB}" destId="{9BE3B595-9EA2-45B7-BDEC-153EF2F29B07}" srcOrd="0" destOrd="0" presId="urn:microsoft.com/office/officeart/2005/8/layout/process1"/>
    <dgm:cxn modelId="{89B5D42B-F892-48AA-A22A-B55FE3BD8694}" type="presOf" srcId="{BDF41AD2-8587-4718-AF96-3380A67E1A8A}" destId="{D284DD98-4AE5-4CB4-8E1F-41C1EF77C8BC}" srcOrd="1" destOrd="0" presId="urn:microsoft.com/office/officeart/2005/8/layout/process1"/>
    <dgm:cxn modelId="{EC162E2C-CB47-4606-BEE6-8DFF8FDFFEDE}" type="presOf" srcId="{D63C60F9-BAD5-4B40-BA52-E2F1E0EB271C}" destId="{50F06E89-BF18-4E5E-BF3B-A8942B167445}" srcOrd="0" destOrd="0" presId="urn:microsoft.com/office/officeart/2005/8/layout/process1"/>
    <dgm:cxn modelId="{9858382C-3EC6-4CE0-82E1-9F8EAD41BEAC}" srcId="{86AA083E-24B7-4B82-8EA5-34212FF30DD6}" destId="{D63C60F9-BAD5-4B40-BA52-E2F1E0EB271C}" srcOrd="1" destOrd="0" parTransId="{A6C510A6-92A5-4C30-AC66-EE99EEA79A89}" sibTransId="{F8C508C3-0408-4BEA-AF8B-F01AD5ABA8AB}"/>
    <dgm:cxn modelId="{2D397A2F-4A58-4B8D-B0A1-38B945FA06E5}" type="presOf" srcId="{F8C508C3-0408-4BEA-AF8B-F01AD5ABA8AB}" destId="{38CA247B-B69F-481E-A381-804E7AB32561}" srcOrd="0" destOrd="0" presId="urn:microsoft.com/office/officeart/2005/8/layout/process1"/>
    <dgm:cxn modelId="{81E21B33-EC49-4FE5-9940-CF28C631307E}" srcId="{86AA083E-24B7-4B82-8EA5-34212FF30DD6}" destId="{5CA077DA-4CF1-4305-BD70-D37AD47227BB}" srcOrd="0" destOrd="0" parTransId="{00FA2D81-3E04-429F-972B-1FB5BEEB9782}" sibTransId="{77EE9246-CF2E-419D-BB8C-6F710D777614}"/>
    <dgm:cxn modelId="{91E7AB33-E9B1-4B44-86CE-85CEA360208D}" type="presOf" srcId="{EBADAAE5-65E2-4274-8155-0A0E1DD86ADC}" destId="{289918E5-9B7A-4237-B149-F83E0E38A342}" srcOrd="0" destOrd="0" presId="urn:microsoft.com/office/officeart/2005/8/layout/process1"/>
    <dgm:cxn modelId="{642F563C-C8DB-466C-8F2B-8859B21D3242}" type="presOf" srcId="{1E609BA4-1AB2-4F5A-8D56-78F7F4D13500}" destId="{07D1F534-6D1C-449A-860A-C0BA80DB2B88}" srcOrd="0" destOrd="0" presId="urn:microsoft.com/office/officeart/2005/8/layout/process1"/>
    <dgm:cxn modelId="{C8F30063-1024-4799-9DBF-FD621C11271C}" srcId="{86AA083E-24B7-4B82-8EA5-34212FF30DD6}" destId="{EBADAAE5-65E2-4274-8155-0A0E1DD86ADC}" srcOrd="2" destOrd="0" parTransId="{E15957D2-B695-4398-A7B3-7CFCCFD8C3CB}" sibTransId="{BDF41AD2-8587-4718-AF96-3380A67E1A8A}"/>
    <dgm:cxn modelId="{DE18A865-F399-454A-851C-7E2F182D1ED6}" type="presOf" srcId="{77EE9246-CF2E-419D-BB8C-6F710D777614}" destId="{2CCF545A-000B-487B-80D9-0E2BD72988F4}" srcOrd="1" destOrd="0" presId="urn:microsoft.com/office/officeart/2005/8/layout/process1"/>
    <dgm:cxn modelId="{425B8773-FAD4-4A50-A304-1D63E139C779}" type="presOf" srcId="{77EE9246-CF2E-419D-BB8C-6F710D777614}" destId="{8EC21265-D3E1-4EFE-AB27-44853506D924}" srcOrd="0" destOrd="0" presId="urn:microsoft.com/office/officeart/2005/8/layout/process1"/>
    <dgm:cxn modelId="{D2077654-D86C-4878-A2EF-4EDC978B1D01}" type="presOf" srcId="{8EC97C49-E238-40AF-B2F0-F15DB2A2B90F}" destId="{4E2AB5E2-A927-4E9B-B781-F4814AC74CD5}" srcOrd="0" destOrd="0" presId="urn:microsoft.com/office/officeart/2005/8/layout/process1"/>
    <dgm:cxn modelId="{82E1D68D-D24A-4831-A40A-F905DA0E1B83}" type="presOf" srcId="{4C242133-2D05-4D7D-BC79-A5489FED74C7}" destId="{EBB27FC3-4842-440E-98C4-3E6A482CFEEF}" srcOrd="0" destOrd="0" presId="urn:microsoft.com/office/officeart/2005/8/layout/process1"/>
    <dgm:cxn modelId="{BF659392-3DEC-49D6-8FFD-484ACD3EEBEE}" type="presOf" srcId="{4C242133-2D05-4D7D-BC79-A5489FED74C7}" destId="{902D2B3F-0C48-44D7-886E-DF54CD14A51E}" srcOrd="1" destOrd="0" presId="urn:microsoft.com/office/officeart/2005/8/layout/process1"/>
    <dgm:cxn modelId="{05AD1CA5-25C2-463B-8BE9-0EBAB147235B}" srcId="{86AA083E-24B7-4B82-8EA5-34212FF30DD6}" destId="{424BB88B-BB49-4E57-939B-8E2CEE5747D3}" srcOrd="3" destOrd="0" parTransId="{8D3B9E56-7295-4653-9A8F-884E099FF4BC}" sibTransId="{4C242133-2D05-4D7D-BC79-A5489FED74C7}"/>
    <dgm:cxn modelId="{D8B2D5B0-07ED-4CE4-BC28-FAFF5861E6FE}" type="presOf" srcId="{8EC97C49-E238-40AF-B2F0-F15DB2A2B90F}" destId="{CB72304F-2D7B-46CE-9E07-FD53552C5130}" srcOrd="1" destOrd="0" presId="urn:microsoft.com/office/officeart/2005/8/layout/process1"/>
    <dgm:cxn modelId="{0655F7B3-9072-409D-A125-CF04A6BC9B54}" srcId="{86AA083E-24B7-4B82-8EA5-34212FF30DD6}" destId="{1E609BA4-1AB2-4F5A-8D56-78F7F4D13500}" srcOrd="5" destOrd="0" parTransId="{CE7FA1BA-4C6E-444C-BB06-F2A2C2C29D0E}" sibTransId="{ED269313-F6FD-4288-90A8-E702B0575CFB}"/>
    <dgm:cxn modelId="{3C8956BE-836D-4B63-8777-DD960C4E8DA9}" srcId="{86AA083E-24B7-4B82-8EA5-34212FF30DD6}" destId="{FCB9E729-0475-4848-AEDE-C813DE7A68EC}" srcOrd="4" destOrd="0" parTransId="{90EBD68E-1D8C-4AE1-B5AB-B542BE9712DE}" sibTransId="{8EC97C49-E238-40AF-B2F0-F15DB2A2B90F}"/>
    <dgm:cxn modelId="{59D589C8-101F-46A4-8600-598B58798004}" type="presOf" srcId="{FCB9E729-0475-4848-AEDE-C813DE7A68EC}" destId="{2C973E1E-C167-47CD-B144-4E8CAE3484A3}" srcOrd="0" destOrd="0" presId="urn:microsoft.com/office/officeart/2005/8/layout/process1"/>
    <dgm:cxn modelId="{55AF50CC-B675-432A-BF7F-A7B5BF96794D}" type="presOf" srcId="{F8C508C3-0408-4BEA-AF8B-F01AD5ABA8AB}" destId="{27C05B36-CA7F-4C2F-B1B8-A835247C4AA4}" srcOrd="1" destOrd="0" presId="urn:microsoft.com/office/officeart/2005/8/layout/process1"/>
    <dgm:cxn modelId="{D5C392F9-71D1-46B6-9074-400F69F4CCC7}" type="presOf" srcId="{86AA083E-24B7-4B82-8EA5-34212FF30DD6}" destId="{8F3C1FFA-D811-45EA-B30C-4458FDDCA9E1}" srcOrd="0" destOrd="0" presId="urn:microsoft.com/office/officeart/2005/8/layout/process1"/>
    <dgm:cxn modelId="{BA8C68DE-AF94-4703-9E40-4774E36F82B1}" type="presParOf" srcId="{8F3C1FFA-D811-45EA-B30C-4458FDDCA9E1}" destId="{9BE3B595-9EA2-45B7-BDEC-153EF2F29B07}" srcOrd="0" destOrd="0" presId="urn:microsoft.com/office/officeart/2005/8/layout/process1"/>
    <dgm:cxn modelId="{09913983-3761-4397-978F-177396C8B1C6}" type="presParOf" srcId="{8F3C1FFA-D811-45EA-B30C-4458FDDCA9E1}" destId="{8EC21265-D3E1-4EFE-AB27-44853506D924}" srcOrd="1" destOrd="0" presId="urn:microsoft.com/office/officeart/2005/8/layout/process1"/>
    <dgm:cxn modelId="{4CFF7B21-99FD-4005-B05D-380AF6BD0777}" type="presParOf" srcId="{8EC21265-D3E1-4EFE-AB27-44853506D924}" destId="{2CCF545A-000B-487B-80D9-0E2BD72988F4}" srcOrd="0" destOrd="0" presId="urn:microsoft.com/office/officeart/2005/8/layout/process1"/>
    <dgm:cxn modelId="{6FE0E364-AA93-44E7-9A38-7719FC64FEFC}" type="presParOf" srcId="{8F3C1FFA-D811-45EA-B30C-4458FDDCA9E1}" destId="{50F06E89-BF18-4E5E-BF3B-A8942B167445}" srcOrd="2" destOrd="0" presId="urn:microsoft.com/office/officeart/2005/8/layout/process1"/>
    <dgm:cxn modelId="{4697A192-2652-4E5A-90E6-41AA4BE78DBA}" type="presParOf" srcId="{8F3C1FFA-D811-45EA-B30C-4458FDDCA9E1}" destId="{38CA247B-B69F-481E-A381-804E7AB32561}" srcOrd="3" destOrd="0" presId="urn:microsoft.com/office/officeart/2005/8/layout/process1"/>
    <dgm:cxn modelId="{5497AC99-154D-4D03-B486-356DB3FF5977}" type="presParOf" srcId="{38CA247B-B69F-481E-A381-804E7AB32561}" destId="{27C05B36-CA7F-4C2F-B1B8-A835247C4AA4}" srcOrd="0" destOrd="0" presId="urn:microsoft.com/office/officeart/2005/8/layout/process1"/>
    <dgm:cxn modelId="{423D5878-1641-40E1-9520-992F79126056}" type="presParOf" srcId="{8F3C1FFA-D811-45EA-B30C-4458FDDCA9E1}" destId="{289918E5-9B7A-4237-B149-F83E0E38A342}" srcOrd="4" destOrd="0" presId="urn:microsoft.com/office/officeart/2005/8/layout/process1"/>
    <dgm:cxn modelId="{5CB9BFAD-5B75-4EB2-8577-EAD9A8F7ACAE}" type="presParOf" srcId="{8F3C1FFA-D811-45EA-B30C-4458FDDCA9E1}" destId="{EA26C7E6-654E-4039-B040-295A1DA618AF}" srcOrd="5" destOrd="0" presId="urn:microsoft.com/office/officeart/2005/8/layout/process1"/>
    <dgm:cxn modelId="{48FFF13E-825F-44FB-993B-85B0B0C27CAE}" type="presParOf" srcId="{EA26C7E6-654E-4039-B040-295A1DA618AF}" destId="{D284DD98-4AE5-4CB4-8E1F-41C1EF77C8BC}" srcOrd="0" destOrd="0" presId="urn:microsoft.com/office/officeart/2005/8/layout/process1"/>
    <dgm:cxn modelId="{7ED0E11F-8CDA-48B4-8607-6C33579884DA}" type="presParOf" srcId="{8F3C1FFA-D811-45EA-B30C-4458FDDCA9E1}" destId="{FCB40680-E5AF-44B6-A879-1AA21CEE8CA6}" srcOrd="6" destOrd="0" presId="urn:microsoft.com/office/officeart/2005/8/layout/process1"/>
    <dgm:cxn modelId="{26DE1DBD-5A60-423D-9B70-75E67C7D77B2}" type="presParOf" srcId="{8F3C1FFA-D811-45EA-B30C-4458FDDCA9E1}" destId="{EBB27FC3-4842-440E-98C4-3E6A482CFEEF}" srcOrd="7" destOrd="0" presId="urn:microsoft.com/office/officeart/2005/8/layout/process1"/>
    <dgm:cxn modelId="{6D459EC1-05BA-4B8B-9EB2-33C9C3D47DA9}" type="presParOf" srcId="{EBB27FC3-4842-440E-98C4-3E6A482CFEEF}" destId="{902D2B3F-0C48-44D7-886E-DF54CD14A51E}" srcOrd="0" destOrd="0" presId="urn:microsoft.com/office/officeart/2005/8/layout/process1"/>
    <dgm:cxn modelId="{AD915DF3-5321-438D-AD87-372A14C27F55}" type="presParOf" srcId="{8F3C1FFA-D811-45EA-B30C-4458FDDCA9E1}" destId="{2C973E1E-C167-47CD-B144-4E8CAE3484A3}" srcOrd="8" destOrd="0" presId="urn:microsoft.com/office/officeart/2005/8/layout/process1"/>
    <dgm:cxn modelId="{29252FB5-3A4A-426F-B275-6D2347A04A56}" type="presParOf" srcId="{8F3C1FFA-D811-45EA-B30C-4458FDDCA9E1}" destId="{4E2AB5E2-A927-4E9B-B781-F4814AC74CD5}" srcOrd="9" destOrd="0" presId="urn:microsoft.com/office/officeart/2005/8/layout/process1"/>
    <dgm:cxn modelId="{2BA03F57-2B23-4E34-AC5A-3A3C8FE75E87}" type="presParOf" srcId="{4E2AB5E2-A927-4E9B-B781-F4814AC74CD5}" destId="{CB72304F-2D7B-46CE-9E07-FD53552C5130}" srcOrd="0" destOrd="0" presId="urn:microsoft.com/office/officeart/2005/8/layout/process1"/>
    <dgm:cxn modelId="{765BAB97-1E03-4D80-9367-E59DD1BA8C0D}" type="presParOf" srcId="{8F3C1FFA-D811-45EA-B30C-4458FDDCA9E1}" destId="{07D1F534-6D1C-449A-860A-C0BA80DB2B88}" srcOrd="1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64AB4C-6215-4DE7-85E9-80DEB7C75093}" type="doc">
      <dgm:prSet loTypeId="urn:microsoft.com/office/officeart/2005/8/layout/process2" loCatId="process" qsTypeId="urn:microsoft.com/office/officeart/2005/8/quickstyle/simple1" qsCatId="simple" csTypeId="urn:microsoft.com/office/officeart/2005/8/colors/accent1_2" csCatId="accent1" phldr="1"/>
      <dgm:spPr/>
    </dgm:pt>
    <dgm:pt modelId="{D7E51F13-DC09-4EA7-BCC7-2C5B8A3A8B9D}">
      <dgm:prSet phldrT="[Text]"/>
      <dgm:spPr/>
      <dgm:t>
        <a:bodyPr/>
        <a:lstStyle/>
        <a:p>
          <a:r>
            <a:rPr lang="en-IN" dirty="0"/>
            <a:t>Preprocessing of data </a:t>
          </a:r>
        </a:p>
      </dgm:t>
    </dgm:pt>
    <dgm:pt modelId="{DBB549AE-54A1-4BF9-B26F-C62E1681CD6F}" type="parTrans" cxnId="{AF4EDB89-1163-417B-8DFF-100BB14BB524}">
      <dgm:prSet/>
      <dgm:spPr/>
      <dgm:t>
        <a:bodyPr/>
        <a:lstStyle/>
        <a:p>
          <a:endParaRPr lang="en-IN"/>
        </a:p>
      </dgm:t>
    </dgm:pt>
    <dgm:pt modelId="{C8CCE6C9-61E9-49A1-BFC7-479425B339B4}" type="sibTrans" cxnId="{AF4EDB89-1163-417B-8DFF-100BB14BB524}">
      <dgm:prSet/>
      <dgm:spPr/>
      <dgm:t>
        <a:bodyPr/>
        <a:lstStyle/>
        <a:p>
          <a:endParaRPr lang="en-IN"/>
        </a:p>
      </dgm:t>
    </dgm:pt>
    <dgm:pt modelId="{9E45C3A3-460C-4FB7-B6F9-15BC559E0B51}">
      <dgm:prSet phldrT="[Text]"/>
      <dgm:spPr/>
      <dgm:t>
        <a:bodyPr/>
        <a:lstStyle/>
        <a:p>
          <a:r>
            <a:rPr lang="en-IN" dirty="0"/>
            <a:t>Loading of dataset in K Fold </a:t>
          </a:r>
        </a:p>
      </dgm:t>
    </dgm:pt>
    <dgm:pt modelId="{802304EA-FC86-43F2-A7AF-36BEDABCFBF1}" type="parTrans" cxnId="{EAA5060E-2559-4AB5-90D6-5C627F55FCE6}">
      <dgm:prSet/>
      <dgm:spPr/>
      <dgm:t>
        <a:bodyPr/>
        <a:lstStyle/>
        <a:p>
          <a:endParaRPr lang="en-IN"/>
        </a:p>
      </dgm:t>
    </dgm:pt>
    <dgm:pt modelId="{3A65DBE4-2890-48B1-835B-4967B1BDF7B1}" type="sibTrans" cxnId="{EAA5060E-2559-4AB5-90D6-5C627F55FCE6}">
      <dgm:prSet/>
      <dgm:spPr/>
      <dgm:t>
        <a:bodyPr/>
        <a:lstStyle/>
        <a:p>
          <a:endParaRPr lang="en-IN"/>
        </a:p>
      </dgm:t>
    </dgm:pt>
    <dgm:pt modelId="{BCAAB30C-3F6C-4A57-98A6-B139CFEF689F}" type="pres">
      <dgm:prSet presAssocID="{9E64AB4C-6215-4DE7-85E9-80DEB7C75093}" presName="linearFlow" presStyleCnt="0">
        <dgm:presLayoutVars>
          <dgm:resizeHandles val="exact"/>
        </dgm:presLayoutVars>
      </dgm:prSet>
      <dgm:spPr/>
    </dgm:pt>
    <dgm:pt modelId="{C8E6B6B7-2134-4E59-B3C7-01C0CF6BB090}" type="pres">
      <dgm:prSet presAssocID="{D7E51F13-DC09-4EA7-BCC7-2C5B8A3A8B9D}" presName="node" presStyleLbl="node1" presStyleIdx="0" presStyleCnt="2" custLinFactNeighborY="-59258">
        <dgm:presLayoutVars>
          <dgm:bulletEnabled val="1"/>
        </dgm:presLayoutVars>
      </dgm:prSet>
      <dgm:spPr/>
    </dgm:pt>
    <dgm:pt modelId="{64F09196-D8B6-44DD-B781-8F84A1F44EF5}" type="pres">
      <dgm:prSet presAssocID="{C8CCE6C9-61E9-49A1-BFC7-479425B339B4}" presName="sibTrans" presStyleLbl="sibTrans2D1" presStyleIdx="0" presStyleCnt="1"/>
      <dgm:spPr/>
    </dgm:pt>
    <dgm:pt modelId="{CF0225B1-A3AD-4336-B21E-6E2AEB1ECCE1}" type="pres">
      <dgm:prSet presAssocID="{C8CCE6C9-61E9-49A1-BFC7-479425B339B4}" presName="connectorText" presStyleLbl="sibTrans2D1" presStyleIdx="0" presStyleCnt="1"/>
      <dgm:spPr/>
    </dgm:pt>
    <dgm:pt modelId="{5780A114-4CEF-491A-A34F-35F6DA086BA3}" type="pres">
      <dgm:prSet presAssocID="{9E45C3A3-460C-4FB7-B6F9-15BC559E0B51}" presName="node" presStyleLbl="node1" presStyleIdx="1" presStyleCnt="2" custLinFactNeighborX="-680" custLinFactNeighborY="-2436">
        <dgm:presLayoutVars>
          <dgm:bulletEnabled val="1"/>
        </dgm:presLayoutVars>
      </dgm:prSet>
      <dgm:spPr/>
    </dgm:pt>
  </dgm:ptLst>
  <dgm:cxnLst>
    <dgm:cxn modelId="{EAA5060E-2559-4AB5-90D6-5C627F55FCE6}" srcId="{9E64AB4C-6215-4DE7-85E9-80DEB7C75093}" destId="{9E45C3A3-460C-4FB7-B6F9-15BC559E0B51}" srcOrd="1" destOrd="0" parTransId="{802304EA-FC86-43F2-A7AF-36BEDABCFBF1}" sibTransId="{3A65DBE4-2890-48B1-835B-4967B1BDF7B1}"/>
    <dgm:cxn modelId="{2A46252E-BCEB-4DF5-8AD8-74A0AB9DE6CF}" type="presOf" srcId="{C8CCE6C9-61E9-49A1-BFC7-479425B339B4}" destId="{64F09196-D8B6-44DD-B781-8F84A1F44EF5}" srcOrd="0" destOrd="0" presId="urn:microsoft.com/office/officeart/2005/8/layout/process2"/>
    <dgm:cxn modelId="{6BCE1F41-26D9-4DD2-8F6F-6B87B8FE4660}" type="presOf" srcId="{C8CCE6C9-61E9-49A1-BFC7-479425B339B4}" destId="{CF0225B1-A3AD-4336-B21E-6E2AEB1ECCE1}" srcOrd="1" destOrd="0" presId="urn:microsoft.com/office/officeart/2005/8/layout/process2"/>
    <dgm:cxn modelId="{AF4EDB89-1163-417B-8DFF-100BB14BB524}" srcId="{9E64AB4C-6215-4DE7-85E9-80DEB7C75093}" destId="{D7E51F13-DC09-4EA7-BCC7-2C5B8A3A8B9D}" srcOrd="0" destOrd="0" parTransId="{DBB549AE-54A1-4BF9-B26F-C62E1681CD6F}" sibTransId="{C8CCE6C9-61E9-49A1-BFC7-479425B339B4}"/>
    <dgm:cxn modelId="{7FBDB898-8C19-49AD-91CF-8715214F0100}" type="presOf" srcId="{D7E51F13-DC09-4EA7-BCC7-2C5B8A3A8B9D}" destId="{C8E6B6B7-2134-4E59-B3C7-01C0CF6BB090}" srcOrd="0" destOrd="0" presId="urn:microsoft.com/office/officeart/2005/8/layout/process2"/>
    <dgm:cxn modelId="{2C3F2DAE-7272-4E4A-83DC-D3A2E849E077}" type="presOf" srcId="{9E45C3A3-460C-4FB7-B6F9-15BC559E0B51}" destId="{5780A114-4CEF-491A-A34F-35F6DA086BA3}" srcOrd="0" destOrd="0" presId="urn:microsoft.com/office/officeart/2005/8/layout/process2"/>
    <dgm:cxn modelId="{886C17E8-BB49-4D1F-B8C6-B0BB48D85302}" type="presOf" srcId="{9E64AB4C-6215-4DE7-85E9-80DEB7C75093}" destId="{BCAAB30C-3F6C-4A57-98A6-B139CFEF689F}" srcOrd="0" destOrd="0" presId="urn:microsoft.com/office/officeart/2005/8/layout/process2"/>
    <dgm:cxn modelId="{F0E1FE47-F9F1-442C-AE53-D0F9AB115BC3}" type="presParOf" srcId="{BCAAB30C-3F6C-4A57-98A6-B139CFEF689F}" destId="{C8E6B6B7-2134-4E59-B3C7-01C0CF6BB090}" srcOrd="0" destOrd="0" presId="urn:microsoft.com/office/officeart/2005/8/layout/process2"/>
    <dgm:cxn modelId="{08363455-6970-498B-B214-8D1CF47C821B}" type="presParOf" srcId="{BCAAB30C-3F6C-4A57-98A6-B139CFEF689F}" destId="{64F09196-D8B6-44DD-B781-8F84A1F44EF5}" srcOrd="1" destOrd="0" presId="urn:microsoft.com/office/officeart/2005/8/layout/process2"/>
    <dgm:cxn modelId="{F34D6C6A-2D02-4ED5-9743-9D623C5F21DF}" type="presParOf" srcId="{64F09196-D8B6-44DD-B781-8F84A1F44EF5}" destId="{CF0225B1-A3AD-4336-B21E-6E2AEB1ECCE1}" srcOrd="0" destOrd="0" presId="urn:microsoft.com/office/officeart/2005/8/layout/process2"/>
    <dgm:cxn modelId="{03AE8D53-6607-49E9-8E1D-5D2365C13A59}" type="presParOf" srcId="{BCAAB30C-3F6C-4A57-98A6-B139CFEF689F}" destId="{5780A114-4CEF-491A-A34F-35F6DA086BA3}" srcOrd="2" destOrd="0" presId="urn:microsoft.com/office/officeart/2005/8/layout/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F4AA7C-806A-4702-BE2E-9E1DCA2AF040}"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392D1526-0AEC-442F-B4FD-B16F69844522}">
      <dgm:prSet/>
      <dgm:spPr/>
      <dgm:t>
        <a:bodyPr/>
        <a:lstStyle/>
        <a:p>
          <a:r>
            <a:rPr lang="en-US" b="0" i="0" dirty="0"/>
            <a:t>Creating a web app using flask and connecting it with stored model</a:t>
          </a:r>
          <a:endParaRPr lang="en-IN" dirty="0"/>
        </a:p>
      </dgm:t>
    </dgm:pt>
    <dgm:pt modelId="{EEFCA0D1-60C5-40EE-A5AF-41CC27587710}" type="parTrans" cxnId="{E6BBA3D4-61A1-43D7-8264-5E6812103BFC}">
      <dgm:prSet/>
      <dgm:spPr/>
      <dgm:t>
        <a:bodyPr/>
        <a:lstStyle/>
        <a:p>
          <a:endParaRPr lang="en-IN"/>
        </a:p>
      </dgm:t>
    </dgm:pt>
    <dgm:pt modelId="{744BC9BA-F290-4556-A967-12ED5084B190}" type="sibTrans" cxnId="{E6BBA3D4-61A1-43D7-8264-5E6812103BFC}">
      <dgm:prSet/>
      <dgm:spPr/>
      <dgm:t>
        <a:bodyPr/>
        <a:lstStyle/>
        <a:p>
          <a:endParaRPr lang="en-IN"/>
        </a:p>
      </dgm:t>
    </dgm:pt>
    <dgm:pt modelId="{C19AC434-B2AB-4C81-A73E-18C8D6A3C148}">
      <dgm:prSet/>
      <dgm:spPr/>
      <dgm:t>
        <a:bodyPr/>
        <a:lstStyle/>
        <a:p>
          <a:r>
            <a:rPr lang="en-US" b="0" i="0"/>
            <a:t>Commit project to GitHub</a:t>
          </a:r>
          <a:endParaRPr lang="en-IN"/>
        </a:p>
      </dgm:t>
    </dgm:pt>
    <dgm:pt modelId="{0C19EB8E-412B-4306-8FBE-E4F65D86383D}" type="parTrans" cxnId="{76832362-5BD6-4029-8FED-12DEE3B9153E}">
      <dgm:prSet/>
      <dgm:spPr/>
      <dgm:t>
        <a:bodyPr/>
        <a:lstStyle/>
        <a:p>
          <a:endParaRPr lang="en-IN"/>
        </a:p>
      </dgm:t>
    </dgm:pt>
    <dgm:pt modelId="{721ED9DA-66EF-485D-AB2A-FAFA60F56DFA}" type="sibTrans" cxnId="{76832362-5BD6-4029-8FED-12DEE3B9153E}">
      <dgm:prSet/>
      <dgm:spPr/>
      <dgm:t>
        <a:bodyPr/>
        <a:lstStyle/>
        <a:p>
          <a:endParaRPr lang="en-IN"/>
        </a:p>
      </dgm:t>
    </dgm:pt>
    <dgm:pt modelId="{1D9B5E7D-2783-4D3A-A145-EC65F9D57AB3}">
      <dgm:prSet/>
      <dgm:spPr/>
      <dgm:t>
        <a:bodyPr/>
        <a:lstStyle/>
        <a:p>
          <a:r>
            <a:rPr lang="en-US" b="0" i="0"/>
            <a:t>Deploy our model using Heroku</a:t>
          </a:r>
          <a:endParaRPr lang="en-IN"/>
        </a:p>
      </dgm:t>
    </dgm:pt>
    <dgm:pt modelId="{0533BED8-8D85-4A2B-9C92-738D550F5F55}" type="parTrans" cxnId="{183EF444-B775-4254-9FAC-5113068BA75A}">
      <dgm:prSet/>
      <dgm:spPr/>
      <dgm:t>
        <a:bodyPr/>
        <a:lstStyle/>
        <a:p>
          <a:endParaRPr lang="en-IN"/>
        </a:p>
      </dgm:t>
    </dgm:pt>
    <dgm:pt modelId="{2AB31539-885F-4554-93D4-DC1DD91C95AF}" type="sibTrans" cxnId="{183EF444-B775-4254-9FAC-5113068BA75A}">
      <dgm:prSet/>
      <dgm:spPr/>
      <dgm:t>
        <a:bodyPr/>
        <a:lstStyle/>
        <a:p>
          <a:endParaRPr lang="en-IN"/>
        </a:p>
      </dgm:t>
    </dgm:pt>
    <dgm:pt modelId="{2A7D0DF4-0FA7-4A3E-9E7C-9A039360F4B4}" type="pres">
      <dgm:prSet presAssocID="{94F4AA7C-806A-4702-BE2E-9E1DCA2AF040}" presName="Name0" presStyleCnt="0">
        <dgm:presLayoutVars>
          <dgm:dir/>
          <dgm:resizeHandles val="exact"/>
        </dgm:presLayoutVars>
      </dgm:prSet>
      <dgm:spPr/>
    </dgm:pt>
    <dgm:pt modelId="{856EB6C4-77C8-474C-9B90-FEBEA0BFB7F1}" type="pres">
      <dgm:prSet presAssocID="{392D1526-0AEC-442F-B4FD-B16F69844522}" presName="node" presStyleLbl="node1" presStyleIdx="0" presStyleCnt="3">
        <dgm:presLayoutVars>
          <dgm:bulletEnabled val="1"/>
        </dgm:presLayoutVars>
      </dgm:prSet>
      <dgm:spPr/>
    </dgm:pt>
    <dgm:pt modelId="{9AF598DE-0D90-49DD-9156-8242839B3E3A}" type="pres">
      <dgm:prSet presAssocID="{744BC9BA-F290-4556-A967-12ED5084B190}" presName="sibTrans" presStyleLbl="sibTrans2D1" presStyleIdx="0" presStyleCnt="2"/>
      <dgm:spPr/>
    </dgm:pt>
    <dgm:pt modelId="{5221235A-7C31-4B9F-87A1-9F6849B129A9}" type="pres">
      <dgm:prSet presAssocID="{744BC9BA-F290-4556-A967-12ED5084B190}" presName="connectorText" presStyleLbl="sibTrans2D1" presStyleIdx="0" presStyleCnt="2"/>
      <dgm:spPr/>
    </dgm:pt>
    <dgm:pt modelId="{55A5817F-052D-4F4D-AFE7-2ED1C1B62D1A}" type="pres">
      <dgm:prSet presAssocID="{C19AC434-B2AB-4C81-A73E-18C8D6A3C148}" presName="node" presStyleLbl="node1" presStyleIdx="1" presStyleCnt="3">
        <dgm:presLayoutVars>
          <dgm:bulletEnabled val="1"/>
        </dgm:presLayoutVars>
      </dgm:prSet>
      <dgm:spPr/>
    </dgm:pt>
    <dgm:pt modelId="{10A4E780-1D3D-4DA6-B8A9-50A245EEEA44}" type="pres">
      <dgm:prSet presAssocID="{721ED9DA-66EF-485D-AB2A-FAFA60F56DFA}" presName="sibTrans" presStyleLbl="sibTrans2D1" presStyleIdx="1" presStyleCnt="2"/>
      <dgm:spPr/>
    </dgm:pt>
    <dgm:pt modelId="{6C15D225-763F-4A85-8320-3BECE5AA3584}" type="pres">
      <dgm:prSet presAssocID="{721ED9DA-66EF-485D-AB2A-FAFA60F56DFA}" presName="connectorText" presStyleLbl="sibTrans2D1" presStyleIdx="1" presStyleCnt="2"/>
      <dgm:spPr/>
    </dgm:pt>
    <dgm:pt modelId="{1F6586F0-B63A-456F-9467-AD157EC130D7}" type="pres">
      <dgm:prSet presAssocID="{1D9B5E7D-2783-4D3A-A145-EC65F9D57AB3}" presName="node" presStyleLbl="node1" presStyleIdx="2" presStyleCnt="3">
        <dgm:presLayoutVars>
          <dgm:bulletEnabled val="1"/>
        </dgm:presLayoutVars>
      </dgm:prSet>
      <dgm:spPr/>
    </dgm:pt>
  </dgm:ptLst>
  <dgm:cxnLst>
    <dgm:cxn modelId="{9D6A3200-FC4C-4E2E-BAEA-741C82CCFC39}" type="presOf" srcId="{1D9B5E7D-2783-4D3A-A145-EC65F9D57AB3}" destId="{1F6586F0-B63A-456F-9467-AD157EC130D7}" srcOrd="0" destOrd="0" presId="urn:microsoft.com/office/officeart/2005/8/layout/process1"/>
    <dgm:cxn modelId="{5D1B4A5D-E24C-43C7-ABE2-0BD7AFAC2312}" type="presOf" srcId="{744BC9BA-F290-4556-A967-12ED5084B190}" destId="{9AF598DE-0D90-49DD-9156-8242839B3E3A}" srcOrd="0" destOrd="0" presId="urn:microsoft.com/office/officeart/2005/8/layout/process1"/>
    <dgm:cxn modelId="{76832362-5BD6-4029-8FED-12DEE3B9153E}" srcId="{94F4AA7C-806A-4702-BE2E-9E1DCA2AF040}" destId="{C19AC434-B2AB-4C81-A73E-18C8D6A3C148}" srcOrd="1" destOrd="0" parTransId="{0C19EB8E-412B-4306-8FBE-E4F65D86383D}" sibTransId="{721ED9DA-66EF-485D-AB2A-FAFA60F56DFA}"/>
    <dgm:cxn modelId="{D2F87844-6EC0-496F-A6BF-B30C6F8C31FA}" type="presOf" srcId="{C19AC434-B2AB-4C81-A73E-18C8D6A3C148}" destId="{55A5817F-052D-4F4D-AFE7-2ED1C1B62D1A}" srcOrd="0" destOrd="0" presId="urn:microsoft.com/office/officeart/2005/8/layout/process1"/>
    <dgm:cxn modelId="{183EF444-B775-4254-9FAC-5113068BA75A}" srcId="{94F4AA7C-806A-4702-BE2E-9E1DCA2AF040}" destId="{1D9B5E7D-2783-4D3A-A145-EC65F9D57AB3}" srcOrd="2" destOrd="0" parTransId="{0533BED8-8D85-4A2B-9C92-738D550F5F55}" sibTransId="{2AB31539-885F-4554-93D4-DC1DD91C95AF}"/>
    <dgm:cxn modelId="{F27E7C65-CC38-4CD1-8579-97A43DB156D3}" type="presOf" srcId="{721ED9DA-66EF-485D-AB2A-FAFA60F56DFA}" destId="{6C15D225-763F-4A85-8320-3BECE5AA3584}" srcOrd="1" destOrd="0" presId="urn:microsoft.com/office/officeart/2005/8/layout/process1"/>
    <dgm:cxn modelId="{311F2E55-BDB5-49D1-A1AC-3353C3B39E8E}" type="presOf" srcId="{392D1526-0AEC-442F-B4FD-B16F69844522}" destId="{856EB6C4-77C8-474C-9B90-FEBEA0BFB7F1}" srcOrd="0" destOrd="0" presId="urn:microsoft.com/office/officeart/2005/8/layout/process1"/>
    <dgm:cxn modelId="{A7330884-EBAD-405F-AD15-270866B4BB83}" type="presOf" srcId="{94F4AA7C-806A-4702-BE2E-9E1DCA2AF040}" destId="{2A7D0DF4-0FA7-4A3E-9E7C-9A039360F4B4}" srcOrd="0" destOrd="0" presId="urn:microsoft.com/office/officeart/2005/8/layout/process1"/>
    <dgm:cxn modelId="{C03D989D-50BC-4969-AF17-EAF0166EAD99}" type="presOf" srcId="{744BC9BA-F290-4556-A967-12ED5084B190}" destId="{5221235A-7C31-4B9F-87A1-9F6849B129A9}" srcOrd="1" destOrd="0" presId="urn:microsoft.com/office/officeart/2005/8/layout/process1"/>
    <dgm:cxn modelId="{E6BBA3D4-61A1-43D7-8264-5E6812103BFC}" srcId="{94F4AA7C-806A-4702-BE2E-9E1DCA2AF040}" destId="{392D1526-0AEC-442F-B4FD-B16F69844522}" srcOrd="0" destOrd="0" parTransId="{EEFCA0D1-60C5-40EE-A5AF-41CC27587710}" sibTransId="{744BC9BA-F290-4556-A967-12ED5084B190}"/>
    <dgm:cxn modelId="{4C6CB9E7-5149-4CA7-912A-DFCC1C3261DD}" type="presOf" srcId="{721ED9DA-66EF-485D-AB2A-FAFA60F56DFA}" destId="{10A4E780-1D3D-4DA6-B8A9-50A245EEEA44}" srcOrd="0" destOrd="0" presId="urn:microsoft.com/office/officeart/2005/8/layout/process1"/>
    <dgm:cxn modelId="{677E4FF2-A376-4A7C-9CBB-BDF681C9F027}" type="presParOf" srcId="{2A7D0DF4-0FA7-4A3E-9E7C-9A039360F4B4}" destId="{856EB6C4-77C8-474C-9B90-FEBEA0BFB7F1}" srcOrd="0" destOrd="0" presId="urn:microsoft.com/office/officeart/2005/8/layout/process1"/>
    <dgm:cxn modelId="{5A9EB2E6-FEA4-45BB-A4F4-27F2CEB42098}" type="presParOf" srcId="{2A7D0DF4-0FA7-4A3E-9E7C-9A039360F4B4}" destId="{9AF598DE-0D90-49DD-9156-8242839B3E3A}" srcOrd="1" destOrd="0" presId="urn:microsoft.com/office/officeart/2005/8/layout/process1"/>
    <dgm:cxn modelId="{F6889A43-2B79-4381-B13A-B41B34435DFC}" type="presParOf" srcId="{9AF598DE-0D90-49DD-9156-8242839B3E3A}" destId="{5221235A-7C31-4B9F-87A1-9F6849B129A9}" srcOrd="0" destOrd="0" presId="urn:microsoft.com/office/officeart/2005/8/layout/process1"/>
    <dgm:cxn modelId="{B01EBEF2-3E3E-4F11-AF0E-F105B5F6CE74}" type="presParOf" srcId="{2A7D0DF4-0FA7-4A3E-9E7C-9A039360F4B4}" destId="{55A5817F-052D-4F4D-AFE7-2ED1C1B62D1A}" srcOrd="2" destOrd="0" presId="urn:microsoft.com/office/officeart/2005/8/layout/process1"/>
    <dgm:cxn modelId="{5C2F69A9-E48F-49B0-AB8C-802E1A8CE209}" type="presParOf" srcId="{2A7D0DF4-0FA7-4A3E-9E7C-9A039360F4B4}" destId="{10A4E780-1D3D-4DA6-B8A9-50A245EEEA44}" srcOrd="3" destOrd="0" presId="urn:microsoft.com/office/officeart/2005/8/layout/process1"/>
    <dgm:cxn modelId="{17C9D901-E416-41E0-AE99-8324469409F5}" type="presParOf" srcId="{10A4E780-1D3D-4DA6-B8A9-50A245EEEA44}" destId="{6C15D225-763F-4A85-8320-3BECE5AA3584}" srcOrd="0" destOrd="0" presId="urn:microsoft.com/office/officeart/2005/8/layout/process1"/>
    <dgm:cxn modelId="{F1AE91B2-FEBA-4CBD-9ECE-1ACDC5529A0E}" type="presParOf" srcId="{2A7D0DF4-0FA7-4A3E-9E7C-9A039360F4B4}" destId="{1F6586F0-B63A-456F-9467-AD157EC130D7}"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3B595-9EA2-45B7-BDEC-153EF2F29B07}">
      <dsp:nvSpPr>
        <dsp:cNvPr id="0" name=""/>
        <dsp:cNvSpPr/>
      </dsp:nvSpPr>
      <dsp:spPr>
        <a:xfrm>
          <a:off x="0" y="1570196"/>
          <a:ext cx="1988483" cy="1193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Importing the necessary libraries</a:t>
          </a:r>
          <a:endParaRPr lang="en-IN" sz="1700" kern="1200" dirty="0"/>
        </a:p>
      </dsp:txBody>
      <dsp:txXfrm>
        <a:off x="34944" y="1605140"/>
        <a:ext cx="1918595" cy="1123202"/>
      </dsp:txXfrm>
    </dsp:sp>
    <dsp:sp modelId="{8EC21265-D3E1-4EFE-AB27-44853506D924}">
      <dsp:nvSpPr>
        <dsp:cNvPr id="0" name=""/>
        <dsp:cNvSpPr/>
      </dsp:nvSpPr>
      <dsp:spPr>
        <a:xfrm>
          <a:off x="2187332" y="1920169"/>
          <a:ext cx="421558" cy="493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2187332" y="2018798"/>
        <a:ext cx="295091" cy="295886"/>
      </dsp:txXfrm>
    </dsp:sp>
    <dsp:sp modelId="{50F06E89-BF18-4E5E-BF3B-A8942B167445}">
      <dsp:nvSpPr>
        <dsp:cNvPr id="0" name=""/>
        <dsp:cNvSpPr/>
      </dsp:nvSpPr>
      <dsp:spPr>
        <a:xfrm>
          <a:off x="2783877" y="1570196"/>
          <a:ext cx="1988483" cy="1193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Loading the dataset</a:t>
          </a:r>
          <a:endParaRPr lang="en-IN" sz="1700" kern="1200"/>
        </a:p>
      </dsp:txBody>
      <dsp:txXfrm>
        <a:off x="2818821" y="1605140"/>
        <a:ext cx="1918595" cy="1123202"/>
      </dsp:txXfrm>
    </dsp:sp>
    <dsp:sp modelId="{38CA247B-B69F-481E-A381-804E7AB32561}">
      <dsp:nvSpPr>
        <dsp:cNvPr id="0" name=""/>
        <dsp:cNvSpPr/>
      </dsp:nvSpPr>
      <dsp:spPr>
        <a:xfrm>
          <a:off x="4971209" y="1920169"/>
          <a:ext cx="421558" cy="493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971209" y="2018798"/>
        <a:ext cx="295091" cy="295886"/>
      </dsp:txXfrm>
    </dsp:sp>
    <dsp:sp modelId="{289918E5-9B7A-4237-B149-F83E0E38A342}">
      <dsp:nvSpPr>
        <dsp:cNvPr id="0" name=""/>
        <dsp:cNvSpPr/>
      </dsp:nvSpPr>
      <dsp:spPr>
        <a:xfrm>
          <a:off x="5567754" y="1570196"/>
          <a:ext cx="1988483" cy="1193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Modeling and Training of different algorithms</a:t>
          </a:r>
          <a:endParaRPr lang="en-IN" sz="1700" kern="1200" dirty="0"/>
        </a:p>
      </dsp:txBody>
      <dsp:txXfrm>
        <a:off x="5602698" y="1605140"/>
        <a:ext cx="1918595" cy="1123202"/>
      </dsp:txXfrm>
    </dsp:sp>
    <dsp:sp modelId="{EA26C7E6-654E-4039-B040-295A1DA618AF}">
      <dsp:nvSpPr>
        <dsp:cNvPr id="0" name=""/>
        <dsp:cNvSpPr/>
      </dsp:nvSpPr>
      <dsp:spPr>
        <a:xfrm>
          <a:off x="7755087" y="1920169"/>
          <a:ext cx="421558" cy="493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7755087" y="2018798"/>
        <a:ext cx="295091" cy="295886"/>
      </dsp:txXfrm>
    </dsp:sp>
    <dsp:sp modelId="{FCB40680-E5AF-44B6-A879-1AA21CEE8CA6}">
      <dsp:nvSpPr>
        <dsp:cNvPr id="0" name=""/>
        <dsp:cNvSpPr/>
      </dsp:nvSpPr>
      <dsp:spPr>
        <a:xfrm>
          <a:off x="8351632" y="1570196"/>
          <a:ext cx="1988483" cy="1193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Improving AUC(ROC) using Hyperparameters.</a:t>
          </a:r>
          <a:endParaRPr lang="en-IN" sz="1700" kern="1200" dirty="0"/>
        </a:p>
      </dsp:txBody>
      <dsp:txXfrm>
        <a:off x="8386576" y="1605140"/>
        <a:ext cx="1918595" cy="1123202"/>
      </dsp:txXfrm>
    </dsp:sp>
    <dsp:sp modelId="{EBB27FC3-4842-440E-98C4-3E6A482CFEEF}">
      <dsp:nvSpPr>
        <dsp:cNvPr id="0" name=""/>
        <dsp:cNvSpPr/>
      </dsp:nvSpPr>
      <dsp:spPr>
        <a:xfrm>
          <a:off x="10538964" y="1920169"/>
          <a:ext cx="421558" cy="493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0538964" y="2018798"/>
        <a:ext cx="295091" cy="295886"/>
      </dsp:txXfrm>
    </dsp:sp>
    <dsp:sp modelId="{2C973E1E-C167-47CD-B144-4E8CAE3484A3}">
      <dsp:nvSpPr>
        <dsp:cNvPr id="0" name=""/>
        <dsp:cNvSpPr/>
      </dsp:nvSpPr>
      <dsp:spPr>
        <a:xfrm>
          <a:off x="11135509" y="1570196"/>
          <a:ext cx="1988483" cy="1193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Selecting the best model</a:t>
          </a:r>
          <a:endParaRPr lang="en-IN" sz="1700" kern="1200" dirty="0"/>
        </a:p>
      </dsp:txBody>
      <dsp:txXfrm>
        <a:off x="11170453" y="1605140"/>
        <a:ext cx="1918595" cy="1123202"/>
      </dsp:txXfrm>
    </dsp:sp>
    <dsp:sp modelId="{4E2AB5E2-A927-4E9B-B781-F4814AC74CD5}">
      <dsp:nvSpPr>
        <dsp:cNvPr id="0" name=""/>
        <dsp:cNvSpPr/>
      </dsp:nvSpPr>
      <dsp:spPr>
        <a:xfrm>
          <a:off x="13322841" y="1920169"/>
          <a:ext cx="421558" cy="493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3322841" y="2018798"/>
        <a:ext cx="295091" cy="295886"/>
      </dsp:txXfrm>
    </dsp:sp>
    <dsp:sp modelId="{07D1F534-6D1C-449A-860A-C0BA80DB2B88}">
      <dsp:nvSpPr>
        <dsp:cNvPr id="0" name=""/>
        <dsp:cNvSpPr/>
      </dsp:nvSpPr>
      <dsp:spPr>
        <a:xfrm>
          <a:off x="13919387" y="1570196"/>
          <a:ext cx="1988483" cy="1193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Save and Load the model</a:t>
          </a:r>
          <a:endParaRPr lang="en-IN" sz="1700" kern="1200" dirty="0"/>
        </a:p>
      </dsp:txBody>
      <dsp:txXfrm>
        <a:off x="13954331" y="1605140"/>
        <a:ext cx="1918595" cy="11232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6B6B7-2134-4E59-B3C7-01C0CF6BB090}">
      <dsp:nvSpPr>
        <dsp:cNvPr id="0" name=""/>
        <dsp:cNvSpPr/>
      </dsp:nvSpPr>
      <dsp:spPr>
        <a:xfrm>
          <a:off x="0" y="0"/>
          <a:ext cx="2050244" cy="1237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Preprocessing of data </a:t>
          </a:r>
        </a:p>
      </dsp:txBody>
      <dsp:txXfrm>
        <a:off x="36259" y="36259"/>
        <a:ext cx="1977726" cy="1165452"/>
      </dsp:txXfrm>
    </dsp:sp>
    <dsp:sp modelId="{64F09196-D8B6-44DD-B781-8F84A1F44EF5}">
      <dsp:nvSpPr>
        <dsp:cNvPr id="0" name=""/>
        <dsp:cNvSpPr/>
      </dsp:nvSpPr>
      <dsp:spPr>
        <a:xfrm rot="5400000">
          <a:off x="798515" y="1261569"/>
          <a:ext cx="453213" cy="5570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rot="-5400000">
        <a:off x="857996" y="1313505"/>
        <a:ext cx="334252" cy="317249"/>
      </dsp:txXfrm>
    </dsp:sp>
    <dsp:sp modelId="{5780A114-4CEF-491A-A34F-35F6DA086BA3}">
      <dsp:nvSpPr>
        <dsp:cNvPr id="0" name=""/>
        <dsp:cNvSpPr/>
      </dsp:nvSpPr>
      <dsp:spPr>
        <a:xfrm>
          <a:off x="0" y="1842254"/>
          <a:ext cx="2050244" cy="1237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Loading of dataset in K Fold </a:t>
          </a:r>
        </a:p>
      </dsp:txBody>
      <dsp:txXfrm>
        <a:off x="36259" y="1878513"/>
        <a:ext cx="1977726" cy="1165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EB6C4-77C8-474C-9B90-FEBEA0BFB7F1}">
      <dsp:nvSpPr>
        <dsp:cNvPr id="0" name=""/>
        <dsp:cNvSpPr/>
      </dsp:nvSpPr>
      <dsp:spPr>
        <a:xfrm>
          <a:off x="15256" y="2608274"/>
          <a:ext cx="4560103" cy="27360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b="0" i="0" kern="1200" dirty="0"/>
            <a:t>Creating a web app using flask and connecting it with stored model</a:t>
          </a:r>
          <a:endParaRPr lang="en-IN" sz="4100" kern="1200" dirty="0"/>
        </a:p>
      </dsp:txBody>
      <dsp:txXfrm>
        <a:off x="95392" y="2688410"/>
        <a:ext cx="4399831" cy="2575789"/>
      </dsp:txXfrm>
    </dsp:sp>
    <dsp:sp modelId="{9AF598DE-0D90-49DD-9156-8242839B3E3A}">
      <dsp:nvSpPr>
        <dsp:cNvPr id="0" name=""/>
        <dsp:cNvSpPr/>
      </dsp:nvSpPr>
      <dsp:spPr>
        <a:xfrm>
          <a:off x="5031370" y="3410852"/>
          <a:ext cx="966741" cy="11309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IN" sz="3300" kern="1200"/>
        </a:p>
      </dsp:txBody>
      <dsp:txXfrm>
        <a:off x="5031370" y="3637033"/>
        <a:ext cx="676719" cy="678543"/>
      </dsp:txXfrm>
    </dsp:sp>
    <dsp:sp modelId="{55A5817F-052D-4F4D-AFE7-2ED1C1B62D1A}">
      <dsp:nvSpPr>
        <dsp:cNvPr id="0" name=""/>
        <dsp:cNvSpPr/>
      </dsp:nvSpPr>
      <dsp:spPr>
        <a:xfrm>
          <a:off x="6399401" y="2608274"/>
          <a:ext cx="4560103" cy="27360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b="0" i="0" kern="1200"/>
            <a:t>Commit project to GitHub</a:t>
          </a:r>
          <a:endParaRPr lang="en-IN" sz="4100" kern="1200"/>
        </a:p>
      </dsp:txBody>
      <dsp:txXfrm>
        <a:off x="6479537" y="2688410"/>
        <a:ext cx="4399831" cy="2575789"/>
      </dsp:txXfrm>
    </dsp:sp>
    <dsp:sp modelId="{10A4E780-1D3D-4DA6-B8A9-50A245EEEA44}">
      <dsp:nvSpPr>
        <dsp:cNvPr id="0" name=""/>
        <dsp:cNvSpPr/>
      </dsp:nvSpPr>
      <dsp:spPr>
        <a:xfrm>
          <a:off x="11415514" y="3410852"/>
          <a:ext cx="966741" cy="11309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IN" sz="3300" kern="1200"/>
        </a:p>
      </dsp:txBody>
      <dsp:txXfrm>
        <a:off x="11415514" y="3637033"/>
        <a:ext cx="676719" cy="678543"/>
      </dsp:txXfrm>
    </dsp:sp>
    <dsp:sp modelId="{1F6586F0-B63A-456F-9467-AD157EC130D7}">
      <dsp:nvSpPr>
        <dsp:cNvPr id="0" name=""/>
        <dsp:cNvSpPr/>
      </dsp:nvSpPr>
      <dsp:spPr>
        <a:xfrm>
          <a:off x="12783545" y="2608274"/>
          <a:ext cx="4560103" cy="27360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b="0" i="0" kern="1200"/>
            <a:t>Deploy our model using Heroku</a:t>
          </a:r>
          <a:endParaRPr lang="en-IN" sz="4100" kern="1200"/>
        </a:p>
      </dsp:txBody>
      <dsp:txXfrm>
        <a:off x="12863681" y="2688410"/>
        <a:ext cx="4399831" cy="25757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5667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1387137" y="0"/>
            <a:ext cx="8712200" cy="5667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659562" y="1414462"/>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742612"/>
            <a:ext cx="8712200" cy="5667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1387137" y="10742612"/>
            <a:ext cx="8712200" cy="5667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 name="Google Shape;33;p1: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e018da083_0_2: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9e018da083_0_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e018da083_0_17: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9e018da083_0_1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9e018da083_0_32: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9e018da083_0_3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e018da083_0_47: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9e018da083_0_4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1: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2: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3: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3: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9937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3: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368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9e0d965782_1_1205: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9e0d965782_1_120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5945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0507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2632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03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7: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1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8: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1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4: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6: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2006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5180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075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spTree>
      <p:nvGrpSpPr>
        <p:cNvPr id="1" name="Shape 15"/>
        <p:cNvGrpSpPr/>
        <p:nvPr/>
      </p:nvGrpSpPr>
      <p:grpSpPr>
        <a:xfrm>
          <a:off x="0" y="0"/>
          <a:ext cx="0" cy="0"/>
          <a:chOff x="0" y="0"/>
          <a:chExt cx="0" cy="0"/>
        </a:xfrm>
      </p:grpSpPr>
      <p:sp>
        <p:nvSpPr>
          <p:cNvPr id="16" name="Google Shape;16;p20"/>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0"/>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0"/>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2"/>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2"/>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lvl="0" indent="-228600" algn="l">
              <a:spcBef>
                <a:spcPts val="360"/>
              </a:spcBef>
              <a:spcAft>
                <a:spcPts val="0"/>
              </a:spcAft>
              <a:buSzPts val="1400"/>
              <a:buNone/>
              <a:defRPr b="0" i="0">
                <a:solidFill>
                  <a:schemeClr val="dk1"/>
                </a:solidFill>
              </a:defRPr>
            </a:lvl1pPr>
            <a:lvl2pPr marL="914400" lvl="1" indent="-228600" algn="l">
              <a:spcBef>
                <a:spcPts val="360"/>
              </a:spcBef>
              <a:spcAft>
                <a:spcPts val="0"/>
              </a:spcAft>
              <a:buSzPts val="1400"/>
              <a:buNone/>
              <a:defRPr/>
            </a:lvl2pPr>
            <a:lvl3pPr marL="1371600" lvl="2" indent="-228600" algn="l">
              <a:spcBef>
                <a:spcPts val="360"/>
              </a:spcBef>
              <a:spcAft>
                <a:spcPts val="0"/>
              </a:spcAft>
              <a:buSzPts val="1400"/>
              <a:buNone/>
              <a:defRPr/>
            </a:lvl3pPr>
            <a:lvl4pPr marL="1828800" lvl="3" indent="-228600" algn="l">
              <a:spcBef>
                <a:spcPts val="360"/>
              </a:spcBef>
              <a:spcAft>
                <a:spcPts val="0"/>
              </a:spcAft>
              <a:buSzPts val="1400"/>
              <a:buNone/>
              <a:defRPr/>
            </a:lvl4pPr>
            <a:lvl5pPr marL="2286000" lvl="4" indent="-228600" algn="l">
              <a:spcBef>
                <a:spcPts val="36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22"/>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2"/>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2"/>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1" name="Google Shape;11;p19"/>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19"/>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SzPts val="1400"/>
              <a:buNone/>
              <a:defRPr sz="18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21"/>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1" name="Google Shape;21;p21"/>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21"/>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21"/>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21"/>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34"/>
        <p:cNvGrpSpPr/>
        <p:nvPr/>
      </p:nvGrpSpPr>
      <p:grpSpPr>
        <a:xfrm>
          <a:off x="0" y="0"/>
          <a:ext cx="0" cy="0"/>
          <a:chOff x="0" y="0"/>
          <a:chExt cx="0" cy="0"/>
        </a:xfrm>
      </p:grpSpPr>
      <p:sp>
        <p:nvSpPr>
          <p:cNvPr id="35" name="Google Shape;35;p1"/>
          <p:cNvSpPr txBox="1"/>
          <p:nvPr/>
        </p:nvSpPr>
        <p:spPr>
          <a:xfrm>
            <a:off x="0" y="60325"/>
            <a:ext cx="20104200" cy="1130940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 name="Google Shape;36;p1"/>
          <p:cNvSpPr txBox="1"/>
          <p:nvPr/>
        </p:nvSpPr>
        <p:spPr>
          <a:xfrm>
            <a:off x="4995746" y="1807900"/>
            <a:ext cx="14808819" cy="2986800"/>
          </a:xfrm>
          <a:prstGeom prst="rect">
            <a:avLst/>
          </a:prstGeom>
          <a:noFill/>
          <a:ln>
            <a:noFill/>
          </a:ln>
        </p:spPr>
        <p:txBody>
          <a:bodyPr spcFirstLastPara="1" wrap="square" lIns="0" tIns="11425" rIns="0" bIns="0" anchor="t" anchorCtr="0">
            <a:spAutoFit/>
          </a:bodyPr>
          <a:lstStyle/>
          <a:p>
            <a:pPr marL="0" lvl="0" indent="0" algn="ctr" rtl="0">
              <a:lnSpc>
                <a:spcPct val="115000"/>
              </a:lnSpc>
              <a:spcBef>
                <a:spcPts val="1300"/>
              </a:spcBef>
              <a:spcAft>
                <a:spcPts val="0"/>
              </a:spcAft>
              <a:buClr>
                <a:schemeClr val="dk1"/>
              </a:buClr>
              <a:buSzPts val="1100"/>
              <a:buFont typeface="Arial"/>
              <a:buNone/>
            </a:pPr>
            <a:r>
              <a:rPr lang="en-US" sz="8000" dirty="0">
                <a:solidFill>
                  <a:srgbClr val="292929"/>
                </a:solidFill>
                <a:highlight>
                  <a:srgbClr val="FFFFFF"/>
                </a:highlight>
                <a:latin typeface="Calibri"/>
                <a:ea typeface="Calibri"/>
                <a:cs typeface="Calibri"/>
                <a:sym typeface="Calibri"/>
              </a:rPr>
              <a:t>Diabetes Prediction</a:t>
            </a:r>
            <a:r>
              <a:rPr lang="en-US" sz="8000" dirty="0">
                <a:solidFill>
                  <a:schemeClr val="dk1"/>
                </a:solidFill>
                <a:latin typeface="Calibri"/>
                <a:ea typeface="Calibri"/>
                <a:cs typeface="Calibri"/>
                <a:sym typeface="Calibri"/>
              </a:rPr>
              <a:t> using machine learning</a:t>
            </a:r>
            <a:endParaRPr sz="8000" dirty="0">
              <a:latin typeface="Calibri"/>
              <a:ea typeface="Calibri"/>
              <a:cs typeface="Calibri"/>
              <a:sym typeface="Calibri"/>
            </a:endParaRPr>
          </a:p>
        </p:txBody>
      </p:sp>
      <p:sp>
        <p:nvSpPr>
          <p:cNvPr id="37" name="Google Shape;37;p1"/>
          <p:cNvSpPr/>
          <p:nvPr/>
        </p:nvSpPr>
        <p:spPr>
          <a:xfrm>
            <a:off x="-6350" y="15875"/>
            <a:ext cx="8719277" cy="5571052"/>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8" name="Google Shape;38;p1"/>
          <p:cNvSpPr txBox="1"/>
          <p:nvPr/>
        </p:nvSpPr>
        <p:spPr>
          <a:xfrm>
            <a:off x="471487" y="415925"/>
            <a:ext cx="1846262" cy="1841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9" name="Google Shape;39;p1"/>
          <p:cNvSpPr txBox="1"/>
          <p:nvPr/>
        </p:nvSpPr>
        <p:spPr>
          <a:xfrm>
            <a:off x="5603875" y="1336675"/>
            <a:ext cx="146050" cy="14763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0" name="Google Shape;40;p1"/>
          <p:cNvSpPr txBox="1"/>
          <p:nvPr/>
        </p:nvSpPr>
        <p:spPr>
          <a:xfrm>
            <a:off x="2508250" y="720725"/>
            <a:ext cx="3810000" cy="1231900"/>
          </a:xfrm>
          <a:prstGeom prst="rect">
            <a:avLst/>
          </a:prstGeom>
          <a:noFill/>
          <a:ln>
            <a:noFill/>
          </a:ln>
        </p:spPr>
        <p:txBody>
          <a:bodyPr spcFirstLastPara="1" wrap="square" lIns="0" tIns="13325" rIns="0" bIns="0" anchor="t" anchorCtr="0">
            <a:spAutoFit/>
          </a:bodyPr>
          <a:lstStyle/>
          <a:p>
            <a:pPr marL="12700" marR="0" lvl="0" indent="0" algn="l" rtl="0">
              <a:lnSpc>
                <a:spcPct val="111904"/>
              </a:lnSpc>
              <a:spcBef>
                <a:spcPts val="0"/>
              </a:spcBef>
              <a:spcAft>
                <a:spcPts val="0"/>
              </a:spcAft>
              <a:buClr>
                <a:srgbClr val="FFFFFF"/>
              </a:buClr>
              <a:buSzPts val="4200"/>
              <a:buFont typeface="Helvetica Neue"/>
              <a:buNone/>
            </a:pPr>
            <a:r>
              <a:rPr lang="en-US" sz="4200" b="1" i="0" u="none">
                <a:solidFill>
                  <a:srgbClr val="FFFFFF"/>
                </a:solidFill>
                <a:latin typeface="Helvetica Neue"/>
                <a:ea typeface="Helvetica Neue"/>
                <a:cs typeface="Helvetica Neue"/>
                <a:sym typeface="Helvetica Neue"/>
              </a:rPr>
              <a:t>RV College of </a:t>
            </a:r>
            <a:endParaRPr/>
          </a:p>
          <a:p>
            <a:pPr marL="12700" marR="0" lvl="0" indent="0" algn="l" rtl="0">
              <a:lnSpc>
                <a:spcPct val="111904"/>
              </a:lnSpc>
              <a:spcBef>
                <a:spcPts val="100"/>
              </a:spcBef>
              <a:spcAft>
                <a:spcPts val="0"/>
              </a:spcAft>
              <a:buClr>
                <a:srgbClr val="FFFFFF"/>
              </a:buClr>
              <a:buSzPts val="4200"/>
              <a:buFont typeface="Helvetica Neue"/>
              <a:buNone/>
            </a:pPr>
            <a:r>
              <a:rPr lang="en-US" sz="4200" b="1" i="0" u="none">
                <a:solidFill>
                  <a:srgbClr val="FFFFFF"/>
                </a:solidFill>
                <a:latin typeface="Helvetica Neue"/>
                <a:ea typeface="Helvetica Neue"/>
                <a:cs typeface="Helvetica Neue"/>
                <a:sym typeface="Helvetica Neue"/>
              </a:rPr>
              <a:t>Engineering</a:t>
            </a:r>
            <a:endParaRPr/>
          </a:p>
        </p:txBody>
      </p:sp>
      <p:sp>
        <p:nvSpPr>
          <p:cNvPr id="41" name="Google Shape;41;p1"/>
          <p:cNvSpPr txBox="1"/>
          <p:nvPr/>
        </p:nvSpPr>
        <p:spPr>
          <a:xfrm>
            <a:off x="16117888" y="407987"/>
            <a:ext cx="3405187" cy="48418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42" name="Google Shape;42;p1"/>
          <p:cNvSpPr txBox="1"/>
          <p:nvPr/>
        </p:nvSpPr>
        <p:spPr>
          <a:xfrm>
            <a:off x="3456878" y="5048600"/>
            <a:ext cx="16066171" cy="746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33CC"/>
              </a:buClr>
              <a:buSzPts val="4000"/>
              <a:buFont typeface="Calibri"/>
              <a:buNone/>
            </a:pPr>
            <a:r>
              <a:rPr lang="en-US" sz="4000" b="1" i="0" dirty="0">
                <a:latin typeface="Calibri"/>
                <a:ea typeface="Calibri"/>
                <a:cs typeface="Calibri"/>
                <a:sym typeface="Calibri"/>
              </a:rPr>
              <a:t>16EC73P : B.E. Minor Project Phase </a:t>
            </a:r>
            <a:r>
              <a:rPr lang="en-US" sz="4000" b="1" dirty="0">
                <a:latin typeface="Calibri"/>
                <a:ea typeface="Calibri"/>
                <a:cs typeface="Calibri"/>
                <a:sym typeface="Calibri"/>
              </a:rPr>
              <a:t>1</a:t>
            </a:r>
            <a:r>
              <a:rPr lang="en-US" sz="4000" b="1" i="0" dirty="0">
                <a:latin typeface="Calibri"/>
                <a:ea typeface="Calibri"/>
                <a:cs typeface="Calibri"/>
                <a:sym typeface="Calibri"/>
              </a:rPr>
              <a:t> Presentation</a:t>
            </a:r>
            <a:endParaRPr dirty="0"/>
          </a:p>
          <a:p>
            <a:pPr marL="0" marR="0" lvl="0" indent="0" algn="l" rtl="0">
              <a:lnSpc>
                <a:spcPct val="100000"/>
              </a:lnSpc>
              <a:spcBef>
                <a:spcPts val="640"/>
              </a:spcBef>
              <a:spcAft>
                <a:spcPts val="0"/>
              </a:spcAft>
              <a:buClr>
                <a:schemeClr val="dk1"/>
              </a:buClr>
              <a:buSzPts val="3200"/>
              <a:buFont typeface="Calibri"/>
              <a:buNone/>
            </a:pPr>
            <a:endParaRPr sz="3200" b="1" i="0" dirty="0">
              <a:latin typeface="Calibri"/>
              <a:ea typeface="Calibri"/>
              <a:cs typeface="Calibri"/>
              <a:sym typeface="Calibri"/>
            </a:endParaRPr>
          </a:p>
          <a:p>
            <a:pPr marL="0" marR="0" lvl="0" indent="0" algn="l" rtl="0">
              <a:lnSpc>
                <a:spcPct val="100000"/>
              </a:lnSpc>
              <a:spcBef>
                <a:spcPts val="0"/>
              </a:spcBef>
              <a:spcAft>
                <a:spcPts val="0"/>
              </a:spcAft>
              <a:buNone/>
            </a:pPr>
            <a:endParaRPr sz="3200" b="1" i="0" dirty="0">
              <a:latin typeface="Calibri"/>
              <a:ea typeface="Calibri"/>
              <a:cs typeface="Calibri"/>
              <a:sym typeface="Calibri"/>
            </a:endParaRPr>
          </a:p>
        </p:txBody>
      </p:sp>
      <p:sp>
        <p:nvSpPr>
          <p:cNvPr id="43" name="Google Shape;43;p1"/>
          <p:cNvSpPr txBox="1"/>
          <p:nvPr/>
        </p:nvSpPr>
        <p:spPr>
          <a:xfrm>
            <a:off x="1998550" y="6125650"/>
            <a:ext cx="17524500" cy="184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NAME : </a:t>
            </a:r>
            <a:r>
              <a:rPr lang="en-US" sz="3200" b="1" dirty="0">
                <a:solidFill>
                  <a:schemeClr val="dk1"/>
                </a:solidFill>
                <a:latin typeface="Calibri"/>
                <a:ea typeface="Calibri"/>
                <a:cs typeface="Calibri"/>
                <a:sym typeface="Calibri"/>
              </a:rPr>
              <a:t>Manoj Naik</a:t>
            </a:r>
            <a:r>
              <a:rPr lang="en-US" sz="3200" b="1" i="0" u="none" dirty="0">
                <a:solidFill>
                  <a:schemeClr val="dk1"/>
                </a:solidFill>
                <a:latin typeface="Calibri"/>
                <a:ea typeface="Calibri"/>
                <a:cs typeface="Calibri"/>
                <a:sym typeface="Calibri"/>
              </a:rPr>
              <a:t>		                                         					USN : 1RV17EC073</a:t>
            </a:r>
            <a:endParaRPr dirty="0"/>
          </a:p>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NAME : </a:t>
            </a:r>
            <a:r>
              <a:rPr lang="en-US" sz="3200" b="1" dirty="0">
                <a:solidFill>
                  <a:schemeClr val="dk1"/>
                </a:solidFill>
                <a:latin typeface="Calibri"/>
                <a:ea typeface="Calibri"/>
                <a:cs typeface="Calibri"/>
                <a:sym typeface="Calibri"/>
              </a:rPr>
              <a:t>Mayur Raj Singh Chauhan</a:t>
            </a:r>
            <a:r>
              <a:rPr lang="en-US" sz="3200" b="1" i="0" u="none" dirty="0">
                <a:solidFill>
                  <a:schemeClr val="dk1"/>
                </a:solidFill>
                <a:latin typeface="Calibri"/>
                <a:ea typeface="Calibri"/>
                <a:cs typeface="Calibri"/>
                <a:sym typeface="Calibri"/>
              </a:rPr>
              <a:t>	                	 					USN : </a:t>
            </a:r>
            <a:r>
              <a:rPr lang="en-US" sz="3200" b="1" dirty="0">
                <a:solidFill>
                  <a:schemeClr val="dk1"/>
                </a:solidFill>
                <a:latin typeface="Calibri"/>
                <a:ea typeface="Calibri"/>
                <a:cs typeface="Calibri"/>
                <a:sym typeface="Calibri"/>
              </a:rPr>
              <a:t>1RV17EC075</a:t>
            </a:r>
            <a:endParaRPr dirty="0"/>
          </a:p>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NAME : </a:t>
            </a:r>
            <a:r>
              <a:rPr lang="en-US" sz="3200" b="1" i="0" u="none" dirty="0" err="1">
                <a:solidFill>
                  <a:schemeClr val="dk1"/>
                </a:solidFill>
                <a:latin typeface="Calibri"/>
                <a:ea typeface="Calibri"/>
                <a:cs typeface="Calibri"/>
                <a:sym typeface="Calibri"/>
              </a:rPr>
              <a:t>Paurush</a:t>
            </a:r>
            <a:r>
              <a:rPr lang="en-US" sz="3200" b="1" i="0" u="none" dirty="0">
                <a:solidFill>
                  <a:schemeClr val="dk1"/>
                </a:solidFill>
                <a:latin typeface="Calibri"/>
                <a:ea typeface="Calibri"/>
                <a:cs typeface="Calibri"/>
                <a:sym typeface="Calibri"/>
              </a:rPr>
              <a:t> Gupta	                            	</a:t>
            </a:r>
            <a:r>
              <a:rPr lang="en-US" sz="3200" b="1" dirty="0">
                <a:solidFill>
                  <a:schemeClr val="dk1"/>
                </a:solidFill>
                <a:latin typeface="Calibri"/>
                <a:ea typeface="Calibri"/>
                <a:cs typeface="Calibri"/>
                <a:sym typeface="Calibri"/>
              </a:rPr>
              <a:t>	 	 				</a:t>
            </a:r>
            <a:r>
              <a:rPr lang="en-US" sz="3200" b="1" i="0" u="none" dirty="0">
                <a:solidFill>
                  <a:schemeClr val="dk1"/>
                </a:solidFill>
                <a:latin typeface="Calibri"/>
                <a:ea typeface="Calibri"/>
                <a:cs typeface="Calibri"/>
                <a:sym typeface="Calibri"/>
              </a:rPr>
              <a:t>USN : </a:t>
            </a:r>
            <a:r>
              <a:rPr lang="en-US" sz="3200" b="1" dirty="0">
                <a:solidFill>
                  <a:schemeClr val="dk1"/>
                </a:solidFill>
                <a:latin typeface="Calibri"/>
                <a:ea typeface="Calibri"/>
                <a:cs typeface="Calibri"/>
                <a:sym typeface="Calibri"/>
              </a:rPr>
              <a:t>1RV17EC097</a:t>
            </a:r>
            <a:endParaRPr dirty="0"/>
          </a:p>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 </a:t>
            </a:r>
            <a:endParaRPr dirty="0"/>
          </a:p>
        </p:txBody>
      </p:sp>
      <p:sp>
        <p:nvSpPr>
          <p:cNvPr id="44" name="Google Shape;44;p1"/>
          <p:cNvSpPr txBox="1"/>
          <p:nvPr/>
        </p:nvSpPr>
        <p:spPr>
          <a:xfrm>
            <a:off x="1998561" y="8510600"/>
            <a:ext cx="17524487" cy="15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Guide Name:</a:t>
            </a:r>
            <a:r>
              <a:rPr lang="en-US" sz="3200" b="1" dirty="0">
                <a:solidFill>
                  <a:schemeClr val="dk1"/>
                </a:solidFill>
                <a:latin typeface="Calibri"/>
                <a:ea typeface="Calibri"/>
                <a:cs typeface="Calibri"/>
                <a:sym typeface="Calibri"/>
              </a:rPr>
              <a:t> Dr. Rajani </a:t>
            </a:r>
            <a:r>
              <a:rPr lang="en-US" sz="3200" b="1" dirty="0" err="1">
                <a:solidFill>
                  <a:schemeClr val="dk1"/>
                </a:solidFill>
                <a:latin typeface="Calibri"/>
                <a:ea typeface="Calibri"/>
                <a:cs typeface="Calibri"/>
                <a:sym typeface="Calibri"/>
              </a:rPr>
              <a:t>Katiyar</a:t>
            </a:r>
            <a:endParaRPr dirty="0"/>
          </a:p>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Designation:</a:t>
            </a:r>
            <a:r>
              <a:rPr lang="en-US" sz="3200" b="1" dirty="0">
                <a:solidFill>
                  <a:schemeClr val="dk1"/>
                </a:solidFill>
                <a:latin typeface="Calibri"/>
                <a:ea typeface="Calibri"/>
                <a:cs typeface="Calibri"/>
                <a:sym typeface="Calibri"/>
              </a:rPr>
              <a:t> Assistant Professor</a:t>
            </a:r>
            <a:endParaRPr dirty="0"/>
          </a:p>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Department of Electronics and Communication Engineering</a:t>
            </a:r>
            <a:endParaRPr dirty="0"/>
          </a:p>
        </p:txBody>
      </p:sp>
      <p:sp>
        <p:nvSpPr>
          <p:cNvPr id="45" name="Google Shape;45;p1"/>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46" name="Google Shape;46;p1"/>
          <p:cNvSpPr txBox="1"/>
          <p:nvPr/>
        </p:nvSpPr>
        <p:spPr>
          <a:xfrm>
            <a:off x="6835775" y="10517187"/>
            <a:ext cx="6432550" cy="36988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2400"/>
              <a:buFont typeface="Calibri"/>
              <a:buNone/>
            </a:pPr>
            <a:r>
              <a:rPr lang="en-US" sz="2400" b="0" i="0" u="none">
                <a:solidFill>
                  <a:srgbClr val="898989"/>
                </a:solidFill>
                <a:latin typeface="Calibri"/>
                <a:ea typeface="Calibri"/>
                <a:cs typeface="Calibri"/>
                <a:sym typeface="Calibri"/>
              </a:rPr>
              <a:t>Department of ECE</a:t>
            </a:r>
            <a:endParaRPr/>
          </a:p>
        </p:txBody>
      </p:sp>
      <p:sp>
        <p:nvSpPr>
          <p:cNvPr id="47" name="Google Shape;47;p1"/>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9"/>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9"/>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9"/>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6" name="Google Shape;136;p9"/>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7" name="Google Shape;137;p9"/>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39" name="Google Shape;139;p9"/>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40" name="Google Shape;140;p9"/>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41" name="Google Shape;141;p9"/>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42" name="Google Shape;142;p9"/>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10</a:t>
            </a:fld>
            <a:endParaRPr/>
          </a:p>
        </p:txBody>
      </p:sp>
      <p:graphicFrame>
        <p:nvGraphicFramePr>
          <p:cNvPr id="143" name="Google Shape;143;p9"/>
          <p:cNvGraphicFramePr/>
          <p:nvPr>
            <p:extLst>
              <p:ext uri="{D42A27DB-BD31-4B8C-83A1-F6EECF244321}">
                <p14:modId xmlns:p14="http://schemas.microsoft.com/office/powerpoint/2010/main" val="3822810655"/>
              </p:ext>
            </p:extLst>
          </p:nvPr>
        </p:nvGraphicFramePr>
        <p:xfrm>
          <a:off x="1822450" y="2815845"/>
          <a:ext cx="17700625" cy="6847172"/>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7507721">
                  <a:extLst>
                    <a:ext uri="{9D8B030D-6E8A-4147-A177-3AD203B41FA5}">
                      <a16:colId xmlns:a16="http://schemas.microsoft.com/office/drawing/2014/main" val="20001"/>
                    </a:ext>
                  </a:extLst>
                </a:gridCol>
                <a:gridCol w="8840206">
                  <a:extLst>
                    <a:ext uri="{9D8B030D-6E8A-4147-A177-3AD203B41FA5}">
                      <a16:colId xmlns:a16="http://schemas.microsoft.com/office/drawing/2014/main" val="20002"/>
                    </a:ext>
                  </a:extLst>
                </a:gridCol>
              </a:tblGrid>
              <a:tr h="1318867">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528305">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cs typeface="Calibri"/>
                          <a:sym typeface="Calibri"/>
                        </a:rPr>
                        <a:t>5</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b="0" dirty="0">
                          <a:latin typeface="Calibri"/>
                          <a:ea typeface="Calibri"/>
                          <a:cs typeface="Calibri"/>
                          <a:sym typeface="Calibri"/>
                        </a:rPr>
                        <a:t>D. Dutta, D. Paul and P. Ghosh, "</a:t>
                      </a:r>
                      <a:r>
                        <a:rPr lang="en-US" sz="3200" b="0" dirty="0" err="1">
                          <a:latin typeface="Calibri"/>
                          <a:ea typeface="Calibri"/>
                          <a:cs typeface="Calibri"/>
                          <a:sym typeface="Calibri"/>
                        </a:rPr>
                        <a:t>Analysing</a:t>
                      </a:r>
                      <a:r>
                        <a:rPr lang="en-US" sz="3200" b="0" dirty="0">
                          <a:latin typeface="Calibri"/>
                          <a:ea typeface="Calibri"/>
                          <a:cs typeface="Calibri"/>
                          <a:sym typeface="Calibri"/>
                        </a:rPr>
                        <a:t> Feature </a:t>
                      </a:r>
                      <a:r>
                        <a:rPr lang="en-US" sz="3200" b="0" dirty="0" err="1">
                          <a:latin typeface="Calibri"/>
                          <a:ea typeface="Calibri"/>
                          <a:cs typeface="Calibri"/>
                          <a:sym typeface="Calibri"/>
                        </a:rPr>
                        <a:t>Importances</a:t>
                      </a:r>
                      <a:r>
                        <a:rPr lang="en-US" sz="3200" b="0" dirty="0">
                          <a:latin typeface="Calibri"/>
                          <a:ea typeface="Calibri"/>
                          <a:cs typeface="Calibri"/>
                          <a:sym typeface="Calibri"/>
                        </a:rPr>
                        <a:t> for Diabetes Prediction using Machine Learning," 2018 IEEE 9th Annual Information Technology, Electronics and Mobile Communication Conference (IEMCON), Vancouver, BC, 2018.</a:t>
                      </a:r>
                      <a:endParaRPr sz="3200" b="0" i="0" u="none"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dirty="0">
                          <a:latin typeface="Calibri"/>
                          <a:ea typeface="Calibri"/>
                          <a:cs typeface="Calibri"/>
                          <a:sym typeface="Calibri"/>
                        </a:rPr>
                        <a:t>This paper showed that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It conclude that Random Forest is the most ideal algorithm for predicting Diabetes.</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If people want to prevent Diabetes, they should really keep their glucose level down and with increase in age they should follow a proper diet.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Also people born in families having a diabetic history, they should really take care of themselves. </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B5A79F78-5D4C-46EC-B38B-BFB2061E525D}"/>
              </a:ext>
            </a:extLst>
          </p:cNvPr>
          <p:cNvSpPr txBox="1"/>
          <p:nvPr/>
        </p:nvSpPr>
        <p:spPr>
          <a:xfrm>
            <a:off x="1712912" y="1646333"/>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0"/>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0" name="Google Shape;150;p10"/>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1" name="Google Shape;151;p10"/>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p10"/>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3" name="Google Shape;153;p10"/>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55" name="Google Shape;155;p10"/>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56" name="Google Shape;156;p10"/>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57" name="Google Shape;157;p10"/>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58" name="Google Shape;158;p10"/>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11</a:t>
            </a:fld>
            <a:endParaRPr/>
          </a:p>
        </p:txBody>
      </p:sp>
      <p:graphicFrame>
        <p:nvGraphicFramePr>
          <p:cNvPr id="159" name="Google Shape;159;p10"/>
          <p:cNvGraphicFramePr/>
          <p:nvPr>
            <p:extLst>
              <p:ext uri="{D42A27DB-BD31-4B8C-83A1-F6EECF244321}">
                <p14:modId xmlns:p14="http://schemas.microsoft.com/office/powerpoint/2010/main" val="2727747488"/>
              </p:ext>
            </p:extLst>
          </p:nvPr>
        </p:nvGraphicFramePr>
        <p:xfrm>
          <a:off x="1822449" y="2708593"/>
          <a:ext cx="17700626" cy="6206170"/>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6210484">
                  <a:extLst>
                    <a:ext uri="{9D8B030D-6E8A-4147-A177-3AD203B41FA5}">
                      <a16:colId xmlns:a16="http://schemas.microsoft.com/office/drawing/2014/main" val="20001"/>
                    </a:ext>
                  </a:extLst>
                </a:gridCol>
                <a:gridCol w="10137444">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06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cs typeface="Calibri"/>
                          <a:sym typeface="Calibri"/>
                        </a:rPr>
                        <a:t>6</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lvl="0" indent="0" algn="just" rtl="0">
                        <a:spcBef>
                          <a:spcPts val="0"/>
                        </a:spcBef>
                        <a:spcAft>
                          <a:spcPts val="0"/>
                        </a:spcAft>
                        <a:buClr>
                          <a:schemeClr val="dk1"/>
                        </a:buClr>
                        <a:buFont typeface="Arial"/>
                        <a:buNone/>
                      </a:pPr>
                      <a:r>
                        <a:rPr lang="en-US" sz="3200" b="0" dirty="0">
                          <a:latin typeface="Calibri"/>
                          <a:ea typeface="Calibri"/>
                          <a:cs typeface="Calibri"/>
                          <a:sym typeface="Calibri"/>
                        </a:rPr>
                        <a:t>P. Sonar and K. </a:t>
                      </a:r>
                      <a:r>
                        <a:rPr lang="en-US" sz="3200" b="0" dirty="0" err="1">
                          <a:latin typeface="Calibri"/>
                          <a:ea typeface="Calibri"/>
                          <a:cs typeface="Calibri"/>
                          <a:sym typeface="Calibri"/>
                        </a:rPr>
                        <a:t>JayaMalini</a:t>
                      </a:r>
                      <a:r>
                        <a:rPr lang="en-US" sz="3200" b="0" dirty="0">
                          <a:latin typeface="Calibri"/>
                          <a:ea typeface="Calibri"/>
                          <a:cs typeface="Calibri"/>
                          <a:sym typeface="Calibri"/>
                        </a:rPr>
                        <a:t>, "Diabetes Prediction Using Different Machine Learning Approaches," 2019 3rd International Conference on Computing Methodologies and Communication (ICCMC), Erode, India, 2019</a:t>
                      </a:r>
                      <a:r>
                        <a:rPr lang="en-US" sz="3200" b="1" dirty="0">
                          <a:latin typeface="Calibri"/>
                          <a:ea typeface="Calibri"/>
                          <a:cs typeface="Calibri"/>
                          <a:sym typeface="Calibri"/>
                        </a:rPr>
                        <a:t>.</a:t>
                      </a:r>
                      <a:endParaRPr sz="3200" b="1" i="0" u="none"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57200" algn="just" rtl="0">
                        <a:spcBef>
                          <a:spcPts val="0"/>
                        </a:spcBef>
                        <a:spcAft>
                          <a:spcPts val="0"/>
                        </a:spcAft>
                        <a:buFont typeface="Arial" panose="020B0604020202020204" pitchFamily="34" charset="0"/>
                        <a:buChar char="•"/>
                      </a:pPr>
                      <a:r>
                        <a:rPr lang="en-US" sz="2800" dirty="0">
                          <a:latin typeface="Calibri"/>
                          <a:ea typeface="Calibri"/>
                          <a:cs typeface="Calibri"/>
                          <a:sym typeface="Calibri"/>
                        </a:rPr>
                        <a:t>SVM: Are very good when we have no idea on the data. Even with unstructured and semi structured data. </a:t>
                      </a:r>
                    </a:p>
                    <a:p>
                      <a:pPr marL="457200" marR="0" lvl="0" indent="-457200" algn="just" rtl="0">
                        <a:spcBef>
                          <a:spcPts val="0"/>
                        </a:spcBef>
                        <a:spcAft>
                          <a:spcPts val="0"/>
                        </a:spcAft>
                        <a:buFont typeface="Arial" panose="020B0604020202020204" pitchFamily="34" charset="0"/>
                        <a:buChar char="•"/>
                      </a:pPr>
                      <a:r>
                        <a:rPr lang="en-US" sz="2800" dirty="0">
                          <a:latin typeface="Calibri"/>
                          <a:ea typeface="Calibri"/>
                          <a:cs typeface="Calibri"/>
                          <a:sym typeface="Calibri"/>
                        </a:rPr>
                        <a:t>The drawback of the SVM algorithm is that to achieve the best classification results for any given problem, several key parameters are needed to be set correctly.</a:t>
                      </a:r>
                    </a:p>
                    <a:p>
                      <a:pPr marL="457200" marR="0" lvl="0" indent="-457200" algn="just" rtl="0">
                        <a:spcBef>
                          <a:spcPts val="0"/>
                        </a:spcBef>
                        <a:spcAft>
                          <a:spcPts val="0"/>
                        </a:spcAft>
                        <a:buFont typeface="Arial" panose="020B0604020202020204" pitchFamily="34" charset="0"/>
                        <a:buChar char="•"/>
                      </a:pPr>
                      <a:r>
                        <a:rPr lang="en-US" sz="2800" dirty="0">
                          <a:latin typeface="Calibri"/>
                          <a:ea typeface="Calibri"/>
                          <a:cs typeface="Calibri"/>
                          <a:sym typeface="Calibri"/>
                        </a:rPr>
                        <a:t>Decision tree: It is easy to understand and rule decision tree.</a:t>
                      </a:r>
                    </a:p>
                    <a:p>
                      <a:pPr marL="457200" marR="0" lvl="0" indent="-457200" algn="just" rtl="0">
                        <a:spcBef>
                          <a:spcPts val="0"/>
                        </a:spcBef>
                        <a:spcAft>
                          <a:spcPts val="0"/>
                        </a:spcAft>
                        <a:buFont typeface="Arial" panose="020B0604020202020204" pitchFamily="34" charset="0"/>
                        <a:buChar char="•"/>
                      </a:pPr>
                      <a:r>
                        <a:rPr lang="en-US" sz="2800" dirty="0">
                          <a:latin typeface="Calibri"/>
                          <a:ea typeface="Calibri"/>
                          <a:cs typeface="Calibri"/>
                          <a:sym typeface="Calibri"/>
                        </a:rPr>
                        <a:t>Naive Bayes: It is robust, handles the missing values by ignoring probability estimation calculation. </a:t>
                      </a:r>
                    </a:p>
                    <a:p>
                      <a:pPr marL="457200" marR="0" lvl="0" indent="-457200" algn="just" rtl="0">
                        <a:spcBef>
                          <a:spcPts val="0"/>
                        </a:spcBef>
                        <a:spcAft>
                          <a:spcPts val="0"/>
                        </a:spcAft>
                        <a:buFont typeface="Arial" panose="020B0604020202020204" pitchFamily="34" charset="0"/>
                        <a:buChar char="•"/>
                      </a:pPr>
                      <a:r>
                        <a:rPr lang="en-US" sz="2800" dirty="0">
                          <a:latin typeface="Calibri"/>
                          <a:ea typeface="Calibri"/>
                          <a:cs typeface="Calibri"/>
                          <a:sym typeface="Calibri"/>
                        </a:rPr>
                        <a:t>ANN: Gives good prediction and easy to implement. Difficult with dealing with big data with complex model. Require huge processing time.</a:t>
                      </a:r>
                      <a:endParaRPr sz="2800" b="0" i="0" u="none" dirty="0">
                        <a:solidFill>
                          <a:srgbClr val="000000"/>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49FF6783-0C78-4F58-8397-BED6D6B10A1C}"/>
              </a:ext>
            </a:extLst>
          </p:cNvPr>
          <p:cNvSpPr txBox="1"/>
          <p:nvPr/>
        </p:nvSpPr>
        <p:spPr>
          <a:xfrm>
            <a:off x="1712912" y="1602415"/>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9e018da083_0_2"/>
          <p:cNvSpPr txBox="1"/>
          <p:nvPr/>
        </p:nvSpPr>
        <p:spPr>
          <a:xfrm>
            <a:off x="-10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5" name="Google Shape;165;g9e018da083_0_2"/>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6" name="Google Shape;166;g9e018da083_0_2"/>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7" name="Google Shape;167;g9e018da083_0_2"/>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8" name="Google Shape;168;g9e018da083_0_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9" name="Google Shape;169;g9e018da083_0_2"/>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71" name="Google Shape;171;g9e018da083_0_2"/>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72" name="Google Shape;172;g9e018da083_0_2"/>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73" name="Google Shape;173;g9e018da083_0_2"/>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74" name="Google Shape;174;g9e018da083_0_2"/>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12</a:t>
            </a:fld>
            <a:endParaRPr/>
          </a:p>
        </p:txBody>
      </p:sp>
      <p:graphicFrame>
        <p:nvGraphicFramePr>
          <p:cNvPr id="175" name="Google Shape;175;g9e018da083_0_2"/>
          <p:cNvGraphicFramePr/>
          <p:nvPr>
            <p:extLst>
              <p:ext uri="{D42A27DB-BD31-4B8C-83A1-F6EECF244321}">
                <p14:modId xmlns:p14="http://schemas.microsoft.com/office/powerpoint/2010/main" val="4137427451"/>
              </p:ext>
            </p:extLst>
          </p:nvPr>
        </p:nvGraphicFramePr>
        <p:xfrm>
          <a:off x="1822450" y="2675783"/>
          <a:ext cx="17700601" cy="7059610"/>
        </p:xfrm>
        <a:graphic>
          <a:graphicData uri="http://schemas.openxmlformats.org/drawingml/2006/table">
            <a:tbl>
              <a:tblPr>
                <a:noFill/>
                <a:tableStyleId>{8BE3D8FD-E894-4901-A8A5-FA6C1EFD4850}</a:tableStyleId>
              </a:tblPr>
              <a:tblGrid>
                <a:gridCol w="1352696">
                  <a:extLst>
                    <a:ext uri="{9D8B030D-6E8A-4147-A177-3AD203B41FA5}">
                      <a16:colId xmlns:a16="http://schemas.microsoft.com/office/drawing/2014/main" val="20000"/>
                    </a:ext>
                  </a:extLst>
                </a:gridCol>
                <a:gridCol w="7535239">
                  <a:extLst>
                    <a:ext uri="{9D8B030D-6E8A-4147-A177-3AD203B41FA5}">
                      <a16:colId xmlns:a16="http://schemas.microsoft.com/office/drawing/2014/main" val="20001"/>
                    </a:ext>
                  </a:extLst>
                </a:gridCol>
                <a:gridCol w="8812666">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1867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ea typeface="Calibri"/>
                          <a:cs typeface="Calibri"/>
                          <a:sym typeface="Calibri"/>
                        </a:rPr>
                        <a:t>7</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b="0" dirty="0">
                          <a:solidFill>
                            <a:schemeClr val="tx1"/>
                          </a:solidFill>
                          <a:latin typeface="Calibri"/>
                          <a:ea typeface="Calibri"/>
                          <a:cs typeface="Calibri"/>
                          <a:sym typeface="Calibri"/>
                        </a:rPr>
                        <a:t>R. </a:t>
                      </a:r>
                      <a:r>
                        <a:rPr lang="en-US" sz="3200" b="0" dirty="0" err="1">
                          <a:solidFill>
                            <a:schemeClr val="tx1"/>
                          </a:solidFill>
                          <a:latin typeface="Calibri"/>
                          <a:ea typeface="Calibri"/>
                          <a:cs typeface="Calibri"/>
                          <a:sym typeface="Calibri"/>
                        </a:rPr>
                        <a:t>Mirshahvalad</a:t>
                      </a:r>
                      <a:r>
                        <a:rPr lang="en-US" sz="3200" b="0" dirty="0">
                          <a:solidFill>
                            <a:schemeClr val="tx1"/>
                          </a:solidFill>
                          <a:latin typeface="Calibri"/>
                          <a:ea typeface="Calibri"/>
                          <a:cs typeface="Calibri"/>
                          <a:sym typeface="Calibri"/>
                        </a:rPr>
                        <a:t> and N. A. </a:t>
                      </a:r>
                      <a:r>
                        <a:rPr lang="en-US" sz="3200" b="0" dirty="0" err="1">
                          <a:solidFill>
                            <a:schemeClr val="tx1"/>
                          </a:solidFill>
                          <a:latin typeface="Calibri"/>
                          <a:ea typeface="Calibri"/>
                          <a:cs typeface="Calibri"/>
                          <a:sym typeface="Calibri"/>
                        </a:rPr>
                        <a:t>Zanjani</a:t>
                      </a:r>
                      <a:r>
                        <a:rPr lang="en-US" sz="3200" b="0" dirty="0">
                          <a:solidFill>
                            <a:schemeClr val="tx1"/>
                          </a:solidFill>
                          <a:latin typeface="Calibri"/>
                          <a:ea typeface="Calibri"/>
                          <a:cs typeface="Calibri"/>
                          <a:sym typeface="Calibri"/>
                        </a:rPr>
                        <a:t>, "Diabetes prediction using ensemble perceptron algorithm," 2017 9th International Conference on Computational Intelligence and Communication Networks (CICN), </a:t>
                      </a:r>
                      <a:r>
                        <a:rPr lang="en-US" sz="3200" b="0" dirty="0" err="1">
                          <a:solidFill>
                            <a:schemeClr val="tx1"/>
                          </a:solidFill>
                          <a:latin typeface="Calibri"/>
                          <a:ea typeface="Calibri"/>
                          <a:cs typeface="Calibri"/>
                          <a:sym typeface="Calibri"/>
                        </a:rPr>
                        <a:t>Girne</a:t>
                      </a:r>
                      <a:r>
                        <a:rPr lang="en-US" sz="3200" b="0" dirty="0">
                          <a:solidFill>
                            <a:schemeClr val="tx1"/>
                          </a:solidFill>
                          <a:latin typeface="Calibri"/>
                          <a:ea typeface="Calibri"/>
                          <a:cs typeface="Calibri"/>
                          <a:sym typeface="Calibri"/>
                        </a:rPr>
                        <a:t>, 2017.</a:t>
                      </a:r>
                      <a:endParaRPr sz="3200" b="0" i="0" u="none" dirty="0">
                        <a:solidFill>
                          <a:schemeClr val="tx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06400" algn="just" rtl="0">
                        <a:spcBef>
                          <a:spcPts val="0"/>
                        </a:spcBef>
                        <a:spcAft>
                          <a:spcPts val="0"/>
                        </a:spcAft>
                        <a:buSzPts val="2800"/>
                        <a:buFont typeface="Calibri"/>
                        <a:buChar char="●"/>
                      </a:pPr>
                      <a:r>
                        <a:rPr lang="en-US" sz="2800" dirty="0">
                          <a:latin typeface="Calibri"/>
                          <a:ea typeface="Calibri"/>
                          <a:cs typeface="Calibri"/>
                          <a:sym typeface="Calibri"/>
                        </a:rPr>
                        <a:t>This study proposed a learning algorithm to help the prediction of undiagnosed patients in an easy, accessible and affordable way for people around the world.</a:t>
                      </a:r>
                      <a:endParaRPr sz="28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2800" dirty="0">
                          <a:latin typeface="Calibri"/>
                          <a:ea typeface="Calibri"/>
                          <a:cs typeface="Calibri"/>
                          <a:sym typeface="Calibri"/>
                        </a:rPr>
                        <a:t>The proposed algorithm, ensembles boosting algorithm with perceptron algorithm, which uses more than one weight vector for the test data classification.</a:t>
                      </a:r>
                      <a:endParaRPr sz="28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2800" dirty="0">
                          <a:latin typeface="Calibri"/>
                          <a:ea typeface="Calibri"/>
                          <a:cs typeface="Calibri"/>
                          <a:sym typeface="Calibri"/>
                        </a:rPr>
                        <a:t> The proposed algorithm is validated on three different NHANES datasets confirming that AUC value improves from 0.72 to 0.75 by the proposed algorithm. </a:t>
                      </a:r>
                      <a:endParaRPr sz="28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2800" dirty="0">
                          <a:latin typeface="Calibri"/>
                          <a:ea typeface="Calibri"/>
                          <a:cs typeface="Calibri"/>
                          <a:sym typeface="Calibri"/>
                        </a:rPr>
                        <a:t>In addition, it is shown that execution time overload of proposed algorithm is not considerably higher compared to perceptron algorithm. </a:t>
                      </a:r>
                      <a:endParaRPr sz="28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D156CFDD-771F-4145-A8D0-2CB229E3906F}"/>
              </a:ext>
            </a:extLst>
          </p:cNvPr>
          <p:cNvSpPr txBox="1"/>
          <p:nvPr/>
        </p:nvSpPr>
        <p:spPr>
          <a:xfrm>
            <a:off x="1712887" y="1600881"/>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9e018da083_0_17"/>
          <p:cNvSpPr txBox="1"/>
          <p:nvPr/>
        </p:nvSpPr>
        <p:spPr>
          <a:xfrm>
            <a:off x="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1" name="Google Shape;181;g9e018da083_0_17"/>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2" name="Google Shape;182;g9e018da083_0_17"/>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3" name="Google Shape;183;g9e018da083_0_17"/>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4" name="Google Shape;184;g9e018da083_0_1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5" name="Google Shape;185;g9e018da083_0_17"/>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87" name="Google Shape;187;g9e018da083_0_17"/>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88" name="Google Shape;188;g9e018da083_0_17"/>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89" name="Google Shape;189;g9e018da083_0_17"/>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90" name="Google Shape;190;g9e018da083_0_17"/>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13</a:t>
            </a:fld>
            <a:endParaRPr/>
          </a:p>
        </p:txBody>
      </p:sp>
      <p:graphicFrame>
        <p:nvGraphicFramePr>
          <p:cNvPr id="191" name="Google Shape;191;g9e018da083_0_17"/>
          <p:cNvGraphicFramePr/>
          <p:nvPr>
            <p:extLst>
              <p:ext uri="{D42A27DB-BD31-4B8C-83A1-F6EECF244321}">
                <p14:modId xmlns:p14="http://schemas.microsoft.com/office/powerpoint/2010/main" val="2313870094"/>
              </p:ext>
            </p:extLst>
          </p:nvPr>
        </p:nvGraphicFramePr>
        <p:xfrm>
          <a:off x="1822450" y="2681016"/>
          <a:ext cx="17700600" cy="6876730"/>
        </p:xfrm>
        <a:graphic>
          <a:graphicData uri="http://schemas.openxmlformats.org/drawingml/2006/table">
            <a:tbl>
              <a:tblPr>
                <a:noFill/>
                <a:tableStyleId>{8BE3D8FD-E894-4901-A8A5-FA6C1EFD4850}</a:tableStyleId>
              </a:tblPr>
              <a:tblGrid>
                <a:gridCol w="1352696">
                  <a:extLst>
                    <a:ext uri="{9D8B030D-6E8A-4147-A177-3AD203B41FA5}">
                      <a16:colId xmlns:a16="http://schemas.microsoft.com/office/drawing/2014/main" val="20000"/>
                    </a:ext>
                  </a:extLst>
                </a:gridCol>
                <a:gridCol w="7507722">
                  <a:extLst>
                    <a:ext uri="{9D8B030D-6E8A-4147-A177-3AD203B41FA5}">
                      <a16:colId xmlns:a16="http://schemas.microsoft.com/office/drawing/2014/main" val="20001"/>
                    </a:ext>
                  </a:extLst>
                </a:gridCol>
                <a:gridCol w="8840182">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Major findings / observations</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06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ea typeface="Calibri"/>
                          <a:cs typeface="Calibri"/>
                          <a:sym typeface="Calibri"/>
                        </a:rPr>
                        <a:t>8</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b="0" dirty="0">
                          <a:solidFill>
                            <a:schemeClr val="tx1"/>
                          </a:solidFill>
                          <a:latin typeface="Calibri"/>
                          <a:ea typeface="Calibri"/>
                          <a:cs typeface="Calibri"/>
                          <a:sym typeface="Calibri"/>
                        </a:rPr>
                        <a:t>H. Abbas, L. </a:t>
                      </a:r>
                      <a:r>
                        <a:rPr lang="en-US" sz="3200" b="0" dirty="0" err="1">
                          <a:solidFill>
                            <a:schemeClr val="tx1"/>
                          </a:solidFill>
                          <a:latin typeface="Calibri"/>
                          <a:ea typeface="Calibri"/>
                          <a:cs typeface="Calibri"/>
                          <a:sym typeface="Calibri"/>
                        </a:rPr>
                        <a:t>Alic</a:t>
                      </a:r>
                      <a:r>
                        <a:rPr lang="en-US" sz="3200" b="0" dirty="0">
                          <a:solidFill>
                            <a:schemeClr val="tx1"/>
                          </a:solidFill>
                          <a:latin typeface="Calibri"/>
                          <a:ea typeface="Calibri"/>
                          <a:cs typeface="Calibri"/>
                          <a:sym typeface="Calibri"/>
                        </a:rPr>
                        <a:t>, M. Rios, M. Abdul-Ghani and K. </a:t>
                      </a:r>
                      <a:r>
                        <a:rPr lang="en-US" sz="3200" b="0" dirty="0" err="1">
                          <a:solidFill>
                            <a:schemeClr val="tx1"/>
                          </a:solidFill>
                          <a:latin typeface="Calibri"/>
                          <a:ea typeface="Calibri"/>
                          <a:cs typeface="Calibri"/>
                          <a:sym typeface="Calibri"/>
                        </a:rPr>
                        <a:t>Qaraqe</a:t>
                      </a:r>
                      <a:r>
                        <a:rPr lang="en-US" sz="3200" b="0" dirty="0">
                          <a:solidFill>
                            <a:schemeClr val="tx1"/>
                          </a:solidFill>
                          <a:latin typeface="Calibri"/>
                          <a:ea typeface="Calibri"/>
                          <a:cs typeface="Calibri"/>
                          <a:sym typeface="Calibri"/>
                        </a:rPr>
                        <a:t>, "Predicting Diabetes in Healthy Population through Machine Learning," 2019 IEEE 32nd International Symposium on Computer-Based Medical Systems (CBMS), Cordoba, Spain, 2019.</a:t>
                      </a:r>
                      <a:endParaRPr sz="3200" b="0" i="0" u="none" dirty="0">
                        <a:solidFill>
                          <a:schemeClr val="tx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In this paper, they have used the linear support vector machines to construct a prediction model of future development of type-2 diabetes.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The outcomes of the study show that high values of glucose observed at the 2 h mark during the OGTT may strongly indicate the potential risk of future development of type-2 diabetes.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In a possible extension of this study, the prediction models may be applied on other similar datasets that include the OGTT measurements.</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55DAFF1E-F4E8-4EC7-8FAC-9639C5EB4FCA}"/>
              </a:ext>
            </a:extLst>
          </p:cNvPr>
          <p:cNvSpPr txBox="1"/>
          <p:nvPr/>
        </p:nvSpPr>
        <p:spPr>
          <a:xfrm>
            <a:off x="1712887" y="1602465"/>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9e018da083_0_32"/>
          <p:cNvSpPr txBox="1"/>
          <p:nvPr/>
        </p:nvSpPr>
        <p:spPr>
          <a:xfrm>
            <a:off x="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g9e018da083_0_32"/>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8" name="Google Shape;198;g9e018da083_0_32"/>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9" name="Google Shape;199;g9e018da083_0_32"/>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g9e018da083_0_3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1" name="Google Shape;201;g9e018da083_0_32"/>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03" name="Google Shape;203;g9e018da083_0_32"/>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04" name="Google Shape;204;g9e018da083_0_32"/>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05" name="Google Shape;205;g9e018da083_0_32"/>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06" name="Google Shape;206;g9e018da083_0_32"/>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14</a:t>
            </a:fld>
            <a:endParaRPr/>
          </a:p>
        </p:txBody>
      </p:sp>
      <p:graphicFrame>
        <p:nvGraphicFramePr>
          <p:cNvPr id="207" name="Google Shape;207;g9e018da083_0_32"/>
          <p:cNvGraphicFramePr/>
          <p:nvPr>
            <p:extLst>
              <p:ext uri="{D42A27DB-BD31-4B8C-83A1-F6EECF244321}">
                <p14:modId xmlns:p14="http://schemas.microsoft.com/office/powerpoint/2010/main" val="3792434164"/>
              </p:ext>
            </p:extLst>
          </p:nvPr>
        </p:nvGraphicFramePr>
        <p:xfrm>
          <a:off x="1822450" y="2555264"/>
          <a:ext cx="17700600" cy="7852090"/>
        </p:xfrm>
        <a:graphic>
          <a:graphicData uri="http://schemas.openxmlformats.org/drawingml/2006/table">
            <a:tbl>
              <a:tblPr>
                <a:noFill/>
                <a:tableStyleId>{8BE3D8FD-E894-4901-A8A5-FA6C1EFD4850}</a:tableStyleId>
              </a:tblPr>
              <a:tblGrid>
                <a:gridCol w="1352696">
                  <a:extLst>
                    <a:ext uri="{9D8B030D-6E8A-4147-A177-3AD203B41FA5}">
                      <a16:colId xmlns:a16="http://schemas.microsoft.com/office/drawing/2014/main" val="20000"/>
                    </a:ext>
                  </a:extLst>
                </a:gridCol>
                <a:gridCol w="7485420">
                  <a:extLst>
                    <a:ext uri="{9D8B030D-6E8A-4147-A177-3AD203B41FA5}">
                      <a16:colId xmlns:a16="http://schemas.microsoft.com/office/drawing/2014/main" val="20001"/>
                    </a:ext>
                  </a:extLst>
                </a:gridCol>
                <a:gridCol w="8862484">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06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ea typeface="Calibri"/>
                          <a:cs typeface="Calibri"/>
                          <a:sym typeface="Calibri"/>
                        </a:rPr>
                        <a:t>9</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b="0" dirty="0">
                          <a:solidFill>
                            <a:schemeClr val="tx1"/>
                          </a:solidFill>
                          <a:latin typeface="Calibri"/>
                          <a:ea typeface="Calibri"/>
                          <a:cs typeface="Calibri"/>
                          <a:sym typeface="Calibri"/>
                        </a:rPr>
                        <a:t>K. </a:t>
                      </a:r>
                      <a:r>
                        <a:rPr lang="en-US" sz="3200" b="0" dirty="0" err="1">
                          <a:solidFill>
                            <a:schemeClr val="tx1"/>
                          </a:solidFill>
                          <a:latin typeface="Calibri"/>
                          <a:ea typeface="Calibri"/>
                          <a:cs typeface="Calibri"/>
                          <a:sym typeface="Calibri"/>
                        </a:rPr>
                        <a:t>VijiyaKumar</a:t>
                      </a:r>
                      <a:r>
                        <a:rPr lang="en-US" sz="3200" b="0" dirty="0">
                          <a:solidFill>
                            <a:schemeClr val="tx1"/>
                          </a:solidFill>
                          <a:latin typeface="Calibri"/>
                          <a:ea typeface="Calibri"/>
                          <a:cs typeface="Calibri"/>
                          <a:sym typeface="Calibri"/>
                        </a:rPr>
                        <a:t>, B. Lavanya, I. Nirmala and S. S. Caroline, "Random Forest Algorithm for the Prediction of Diabetes," 2019 IEEE International Conference on System, Computation, Automation and Networking (ICSCAN), Pondicherry, India, 2019.</a:t>
                      </a:r>
                      <a:endParaRPr sz="3200" b="0" i="0" u="none" dirty="0">
                        <a:solidFill>
                          <a:schemeClr val="tx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In this study, systematic efforts area unit created in coming up with a system that finally ends up among the prediction of illness like genetic defect.</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Throughout this work Random Forest algorithms area unit studied and evaluated on varied measures.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The aim of this project is to develop a system which can perform early prediction of diabetes for a patient with a higher accuracy by using machine learning technique which provides advance support for predicting the accuracy rate of diabetes. </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2C8E7ABF-5DE5-4407-A457-7EAA1F68AA6E}"/>
              </a:ext>
            </a:extLst>
          </p:cNvPr>
          <p:cNvSpPr txBox="1"/>
          <p:nvPr/>
        </p:nvSpPr>
        <p:spPr>
          <a:xfrm>
            <a:off x="1712887" y="1600881"/>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9e018da083_0_47"/>
          <p:cNvSpPr txBox="1"/>
          <p:nvPr/>
        </p:nvSpPr>
        <p:spPr>
          <a:xfrm>
            <a:off x="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3" name="Google Shape;213;g9e018da083_0_47"/>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4" name="Google Shape;214;g9e018da083_0_47"/>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5" name="Google Shape;215;g9e018da083_0_47"/>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6" name="Google Shape;216;g9e018da083_0_4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g9e018da083_0_47"/>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19" name="Google Shape;219;g9e018da083_0_47"/>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20" name="Google Shape;220;g9e018da083_0_47"/>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21" name="Google Shape;221;g9e018da083_0_47"/>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22" name="Google Shape;222;g9e018da083_0_47"/>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15</a:t>
            </a:fld>
            <a:endParaRPr/>
          </a:p>
        </p:txBody>
      </p:sp>
      <p:graphicFrame>
        <p:nvGraphicFramePr>
          <p:cNvPr id="223" name="Google Shape;223;g9e018da083_0_47"/>
          <p:cNvGraphicFramePr/>
          <p:nvPr>
            <p:extLst>
              <p:ext uri="{D42A27DB-BD31-4B8C-83A1-F6EECF244321}">
                <p14:modId xmlns:p14="http://schemas.microsoft.com/office/powerpoint/2010/main" val="660918273"/>
              </p:ext>
            </p:extLst>
          </p:nvPr>
        </p:nvGraphicFramePr>
        <p:xfrm>
          <a:off x="1822450" y="2681213"/>
          <a:ext cx="17700600" cy="6389050"/>
        </p:xfrm>
        <a:graphic>
          <a:graphicData uri="http://schemas.openxmlformats.org/drawingml/2006/table">
            <a:tbl>
              <a:tblPr>
                <a:noFill/>
                <a:tableStyleId>{8BE3D8FD-E894-4901-A8A5-FA6C1EFD4850}</a:tableStyleId>
              </a:tblPr>
              <a:tblGrid>
                <a:gridCol w="1352696">
                  <a:extLst>
                    <a:ext uri="{9D8B030D-6E8A-4147-A177-3AD203B41FA5}">
                      <a16:colId xmlns:a16="http://schemas.microsoft.com/office/drawing/2014/main" val="20000"/>
                    </a:ext>
                  </a:extLst>
                </a:gridCol>
                <a:gridCol w="7485420">
                  <a:extLst>
                    <a:ext uri="{9D8B030D-6E8A-4147-A177-3AD203B41FA5}">
                      <a16:colId xmlns:a16="http://schemas.microsoft.com/office/drawing/2014/main" val="20001"/>
                    </a:ext>
                  </a:extLst>
                </a:gridCol>
                <a:gridCol w="8862484">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Major findings / observations</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06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ea typeface="Calibri"/>
                          <a:cs typeface="Calibri"/>
                          <a:sym typeface="Calibri"/>
                        </a:rPr>
                        <a:t>10</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b="0" dirty="0">
                          <a:latin typeface="Calibri"/>
                          <a:ea typeface="Calibri"/>
                          <a:cs typeface="Calibri"/>
                          <a:sym typeface="Calibri"/>
                        </a:rPr>
                        <a:t>P. K. </a:t>
                      </a:r>
                      <a:r>
                        <a:rPr lang="en-US" sz="3200" b="0" dirty="0" err="1">
                          <a:latin typeface="Calibri"/>
                          <a:ea typeface="Calibri"/>
                          <a:cs typeface="Calibri"/>
                          <a:sym typeface="Calibri"/>
                        </a:rPr>
                        <a:t>Saha</a:t>
                      </a:r>
                      <a:r>
                        <a:rPr lang="en-US" sz="3200" b="0" dirty="0">
                          <a:latin typeface="Calibri"/>
                          <a:ea typeface="Calibri"/>
                          <a:cs typeface="Calibri"/>
                          <a:sym typeface="Calibri"/>
                        </a:rPr>
                        <a:t>, N. S. </a:t>
                      </a:r>
                      <a:r>
                        <a:rPr lang="en-US" sz="3200" b="0" dirty="0" err="1">
                          <a:latin typeface="Calibri"/>
                          <a:ea typeface="Calibri"/>
                          <a:cs typeface="Calibri"/>
                          <a:sym typeface="Calibri"/>
                        </a:rPr>
                        <a:t>Patwary</a:t>
                      </a:r>
                      <a:r>
                        <a:rPr lang="en-US" sz="3200" b="0" dirty="0">
                          <a:latin typeface="Calibri"/>
                          <a:ea typeface="Calibri"/>
                          <a:cs typeface="Calibri"/>
                          <a:sym typeface="Calibri"/>
                        </a:rPr>
                        <a:t> and I. Ahmed, "A Widespread Study of Diabetes Prediction Using Several Machine Learning Techniques," 2019 22nd International Conference on Computer and Information Technology (ICCIT), Dhaka, Bangladesh, 2019.</a:t>
                      </a:r>
                      <a:endParaRPr sz="3200" b="0" i="0" u="none"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In this study, there are several </a:t>
                      </a:r>
                      <a:r>
                        <a:rPr lang="en-US" sz="3200" dirty="0" err="1">
                          <a:latin typeface="Calibri"/>
                          <a:ea typeface="Calibri"/>
                          <a:cs typeface="Calibri"/>
                          <a:sym typeface="Calibri"/>
                        </a:rPr>
                        <a:t>comparsion</a:t>
                      </a:r>
                      <a:r>
                        <a:rPr lang="en-US" sz="3200" dirty="0">
                          <a:latin typeface="Calibri"/>
                          <a:ea typeface="Calibri"/>
                          <a:cs typeface="Calibri"/>
                          <a:sym typeface="Calibri"/>
                        </a:rPr>
                        <a:t> between algorithms with different preprocessing techniques and identify algorithms best performance in which preprocessing technique.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It also shows that Neural Network was given best accuracy(80.4%) than any other methods.</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Comparing the execution time of several methods in it’s the best accuracy and found Naive Bayes was taken less execution time than any other methods</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5D95AFF1-9D1C-4F04-B83B-0058281543AA}"/>
              </a:ext>
            </a:extLst>
          </p:cNvPr>
          <p:cNvSpPr txBox="1"/>
          <p:nvPr/>
        </p:nvSpPr>
        <p:spPr>
          <a:xfrm>
            <a:off x="1712887" y="1514438"/>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1"/>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9" name="Google Shape;229;p11"/>
          <p:cNvSpPr txBox="1"/>
          <p:nvPr/>
        </p:nvSpPr>
        <p:spPr>
          <a:xfrm>
            <a:off x="1822450" y="3059670"/>
            <a:ext cx="17700625" cy="2868847"/>
          </a:xfrm>
          <a:prstGeom prst="rect">
            <a:avLst/>
          </a:prstGeom>
          <a:noFill/>
          <a:ln>
            <a:noFill/>
          </a:ln>
        </p:spPr>
        <p:txBody>
          <a:bodyPr spcFirstLastPara="1" wrap="square" lIns="0" tIns="12050" rIns="0" bIns="0" anchor="t" anchorCtr="0">
            <a:spAutoFit/>
          </a:bodyPr>
          <a:lstStyle/>
          <a:p>
            <a:pPr marL="914400" lvl="0" indent="-482600" algn="just" rtl="0">
              <a:lnSpc>
                <a:spcPct val="101000"/>
              </a:lnSpc>
              <a:spcBef>
                <a:spcPts val="100"/>
              </a:spcBef>
              <a:spcAft>
                <a:spcPts val="0"/>
              </a:spcAft>
              <a:buClr>
                <a:schemeClr val="dk1"/>
              </a:buClr>
              <a:buSzPts val="4000"/>
              <a:buFont typeface="Calibri"/>
              <a:buChar char="●"/>
            </a:pPr>
            <a:r>
              <a:rPr lang="en-IN" sz="4000" dirty="0">
                <a:solidFill>
                  <a:srgbClr val="292929"/>
                </a:solidFill>
                <a:latin typeface="Calibri"/>
                <a:ea typeface="Calibri"/>
                <a:cs typeface="Calibri"/>
                <a:sym typeface="Calibri"/>
              </a:rPr>
              <a:t>To build a machine learning model to accurately predict the probability of having Diabetes .</a:t>
            </a:r>
          </a:p>
          <a:p>
            <a:pPr marL="914400" lvl="0" indent="-482600" algn="l" rtl="0">
              <a:lnSpc>
                <a:spcPct val="130434"/>
              </a:lnSpc>
              <a:spcBef>
                <a:spcPts val="0"/>
              </a:spcBef>
              <a:spcAft>
                <a:spcPts val="0"/>
              </a:spcAft>
              <a:buClr>
                <a:srgbClr val="292929"/>
              </a:buClr>
              <a:buSzPts val="4000"/>
              <a:buFont typeface="Calibri"/>
              <a:buChar char="●"/>
            </a:pPr>
            <a:r>
              <a:rPr lang="en-IN" sz="4000" dirty="0">
                <a:solidFill>
                  <a:srgbClr val="292929"/>
                </a:solidFill>
                <a:highlight>
                  <a:schemeClr val="lt1"/>
                </a:highlight>
                <a:latin typeface="Calibri"/>
                <a:ea typeface="Calibri"/>
                <a:cs typeface="Calibri"/>
                <a:sym typeface="Calibri"/>
              </a:rPr>
              <a:t>Creating a web application using flask and connection it with model.</a:t>
            </a:r>
          </a:p>
          <a:p>
            <a:pPr marL="914400" lvl="0" indent="-482600" algn="l" rtl="0">
              <a:lnSpc>
                <a:spcPct val="130434"/>
              </a:lnSpc>
              <a:spcBef>
                <a:spcPts val="0"/>
              </a:spcBef>
              <a:spcAft>
                <a:spcPts val="0"/>
              </a:spcAft>
              <a:buClr>
                <a:srgbClr val="292929"/>
              </a:buClr>
              <a:buSzPts val="4000"/>
              <a:buFont typeface="Calibri"/>
              <a:buChar char="●"/>
            </a:pPr>
            <a:r>
              <a:rPr lang="en-IN" sz="4000" dirty="0">
                <a:solidFill>
                  <a:srgbClr val="292929"/>
                </a:solidFill>
                <a:highlight>
                  <a:schemeClr val="lt1"/>
                </a:highlight>
                <a:latin typeface="Calibri"/>
                <a:ea typeface="Calibri"/>
                <a:cs typeface="Calibri"/>
                <a:sym typeface="Calibri"/>
              </a:rPr>
              <a:t>Deploy model on cloud platform using PaaS.</a:t>
            </a:r>
          </a:p>
        </p:txBody>
      </p:sp>
      <p:sp>
        <p:nvSpPr>
          <p:cNvPr id="230" name="Google Shape;230;p11"/>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1" name="Google Shape;231;p11"/>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2" name="Google Shape;232;p11"/>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3" name="Google Shape;233;p11"/>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4" name="Google Shape;234;p11"/>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35" name="Google Shape;235;p11"/>
          <p:cNvSpPr txBox="1"/>
          <p:nvPr/>
        </p:nvSpPr>
        <p:spPr>
          <a:xfrm>
            <a:off x="1712912" y="1871668"/>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PROBLEM STATEMENT</a:t>
            </a:r>
            <a:endParaRPr lang="en-US" b="1" dirty="0"/>
          </a:p>
        </p:txBody>
      </p:sp>
      <p:sp>
        <p:nvSpPr>
          <p:cNvPr id="236" name="Google Shape;236;p11"/>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37" name="Google Shape;237;p11"/>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38" name="Google Shape;238;p11"/>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39" name="Google Shape;239;p11"/>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2"/>
          <p:cNvSpPr txBox="1"/>
          <p:nvPr/>
        </p:nvSpPr>
        <p:spPr>
          <a:xfrm>
            <a:off x="0" y="60325"/>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5" name="Google Shape;245;p12"/>
          <p:cNvSpPr txBox="1"/>
          <p:nvPr/>
        </p:nvSpPr>
        <p:spPr>
          <a:xfrm>
            <a:off x="1822449" y="3269641"/>
            <a:ext cx="17700625" cy="2537474"/>
          </a:xfrm>
          <a:prstGeom prst="rect">
            <a:avLst/>
          </a:prstGeom>
          <a:noFill/>
          <a:ln>
            <a:noFill/>
          </a:ln>
        </p:spPr>
        <p:txBody>
          <a:bodyPr spcFirstLastPara="1" wrap="square" lIns="0" tIns="12050" rIns="0" bIns="0" anchor="t" anchorCtr="0">
            <a:spAutoFit/>
          </a:bodyPr>
          <a:lstStyle/>
          <a:p>
            <a:pPr marL="914400" marR="0" lvl="0" indent="-482600" algn="just" rtl="0">
              <a:lnSpc>
                <a:spcPct val="101000"/>
              </a:lnSpc>
              <a:spcBef>
                <a:spcPts val="100"/>
              </a:spcBef>
              <a:spcAft>
                <a:spcPts val="0"/>
              </a:spcAft>
              <a:buClr>
                <a:schemeClr val="dk1"/>
              </a:buClr>
              <a:buSzPts val="4000"/>
              <a:buFont typeface="Calibri"/>
              <a:buChar char="●"/>
            </a:pPr>
            <a:r>
              <a:rPr lang="en-IN" sz="4000" dirty="0">
                <a:solidFill>
                  <a:srgbClr val="292929"/>
                </a:solidFill>
                <a:latin typeface="Calibri"/>
                <a:ea typeface="Calibri"/>
                <a:cs typeface="Calibri"/>
                <a:sym typeface="Calibri"/>
              </a:rPr>
              <a:t>To build a efficient model which can predict the probability of having Diabetes.</a:t>
            </a:r>
          </a:p>
          <a:p>
            <a:pPr marL="914400" marR="0" lvl="0" indent="-482600" algn="just" rtl="0">
              <a:lnSpc>
                <a:spcPct val="101000"/>
              </a:lnSpc>
              <a:spcBef>
                <a:spcPts val="100"/>
              </a:spcBef>
              <a:spcAft>
                <a:spcPts val="0"/>
              </a:spcAft>
              <a:buClr>
                <a:schemeClr val="dk1"/>
              </a:buClr>
              <a:buSzPts val="4000"/>
              <a:buFont typeface="Calibri"/>
              <a:buChar char="●"/>
            </a:pPr>
            <a:r>
              <a:rPr lang="en-IN" sz="4000" dirty="0">
                <a:solidFill>
                  <a:srgbClr val="292929"/>
                </a:solidFill>
                <a:latin typeface="Calibri"/>
                <a:ea typeface="Calibri"/>
                <a:cs typeface="Calibri"/>
                <a:sym typeface="Calibri"/>
              </a:rPr>
              <a:t>To increase the model efficiency of model with help of data processing and hyperparameter tuning. </a:t>
            </a:r>
          </a:p>
          <a:p>
            <a:pPr marL="914400" marR="0" lvl="0" indent="-482600" algn="just" rtl="0">
              <a:lnSpc>
                <a:spcPct val="101000"/>
              </a:lnSpc>
              <a:spcBef>
                <a:spcPts val="100"/>
              </a:spcBef>
              <a:spcAft>
                <a:spcPts val="0"/>
              </a:spcAft>
              <a:buClr>
                <a:schemeClr val="dk1"/>
              </a:buClr>
              <a:buSzPts val="4000"/>
              <a:buFont typeface="Calibri"/>
              <a:buChar char="●"/>
            </a:pPr>
            <a:r>
              <a:rPr lang="en-IN" sz="4000" dirty="0">
                <a:solidFill>
                  <a:srgbClr val="292929"/>
                </a:solidFill>
                <a:latin typeface="Calibri"/>
                <a:ea typeface="Calibri"/>
                <a:cs typeface="Calibri"/>
                <a:sym typeface="Calibri"/>
              </a:rPr>
              <a:t>To build a cloud based user friendly interface .</a:t>
            </a:r>
          </a:p>
        </p:txBody>
      </p:sp>
      <p:sp>
        <p:nvSpPr>
          <p:cNvPr id="246" name="Google Shape;246;p12"/>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7" name="Google Shape;247;p12"/>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8" name="Google Shape;248;p12"/>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9" name="Google Shape;249;p1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0" name="Google Shape;250;p12"/>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51" name="Google Shape;251;p12"/>
          <p:cNvSpPr txBox="1"/>
          <p:nvPr/>
        </p:nvSpPr>
        <p:spPr>
          <a:xfrm>
            <a:off x="1714500" y="2054344"/>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OBJECTIVES OF THE PROJECT</a:t>
            </a:r>
            <a:endParaRPr lang="en-US" dirty="0"/>
          </a:p>
        </p:txBody>
      </p:sp>
      <p:sp>
        <p:nvSpPr>
          <p:cNvPr id="252" name="Google Shape;252;p12"/>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53" name="Google Shape;253;p12"/>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54" name="Google Shape;254;p12"/>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55" name="Google Shape;255;p12"/>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3"/>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IN" sz="1800" b="0" i="0" u="none" dirty="0">
                <a:solidFill>
                  <a:schemeClr val="dk1"/>
                </a:solidFill>
                <a:latin typeface="Calibri"/>
                <a:ea typeface="Calibri"/>
                <a:cs typeface="Calibri"/>
                <a:sym typeface="Calibri"/>
              </a:rPr>
              <a:t>S</a:t>
            </a:r>
            <a:endParaRPr sz="1800" b="0" i="0" u="none" dirty="0">
              <a:solidFill>
                <a:schemeClr val="dk1"/>
              </a:solidFill>
              <a:latin typeface="Calibri"/>
              <a:ea typeface="Calibri"/>
              <a:cs typeface="Calibri"/>
              <a:sym typeface="Calibri"/>
            </a:endParaRPr>
          </a:p>
        </p:txBody>
      </p:sp>
      <p:sp>
        <p:nvSpPr>
          <p:cNvPr id="261" name="Google Shape;261;p13"/>
          <p:cNvSpPr txBox="1"/>
          <p:nvPr/>
        </p:nvSpPr>
        <p:spPr>
          <a:xfrm>
            <a:off x="1822450" y="2643952"/>
            <a:ext cx="17358906" cy="2412633"/>
          </a:xfrm>
          <a:prstGeom prst="rect">
            <a:avLst/>
          </a:prstGeom>
          <a:noFill/>
          <a:ln>
            <a:noFill/>
          </a:ln>
        </p:spPr>
        <p:txBody>
          <a:bodyPr spcFirstLastPara="1" wrap="square" lIns="0" tIns="12050" rIns="0" bIns="0" anchor="t" anchorCtr="0">
            <a:spAutoFit/>
          </a:bodyPr>
          <a:lstStyle/>
          <a:p>
            <a:pPr marL="457200" lvl="0" indent="-482600" algn="l" rtl="0">
              <a:spcBef>
                <a:spcPts val="1400"/>
              </a:spcBef>
              <a:spcAft>
                <a:spcPts val="0"/>
              </a:spcAft>
              <a:buClr>
                <a:srgbClr val="292929"/>
              </a:buClr>
              <a:buSzPts val="4000"/>
              <a:buFont typeface="Calibri"/>
              <a:buAutoNum type="arabicParenR"/>
            </a:pPr>
            <a:r>
              <a:rPr lang="en-US" sz="4000" dirty="0">
                <a:solidFill>
                  <a:srgbClr val="292929"/>
                </a:solidFill>
                <a:highlight>
                  <a:srgbClr val="FFFFFF"/>
                </a:highlight>
                <a:latin typeface="Calibri"/>
                <a:ea typeface="Calibri"/>
                <a:cs typeface="Calibri"/>
                <a:sym typeface="Calibri"/>
              </a:rPr>
              <a:t>Creating a model using machine learning</a:t>
            </a:r>
            <a:endParaRPr sz="4000" dirty="0">
              <a:solidFill>
                <a:srgbClr val="292929"/>
              </a:solidFill>
              <a:highlight>
                <a:srgbClr val="FFFFFF"/>
              </a:highlight>
              <a:latin typeface="Calibri"/>
              <a:ea typeface="Calibri"/>
              <a:cs typeface="Calibri"/>
              <a:sym typeface="Calibri"/>
            </a:endParaRPr>
          </a:p>
          <a:p>
            <a:pPr marL="292100" lvl="0" indent="0" algn="l" rtl="0">
              <a:lnSpc>
                <a:spcPct val="218181"/>
              </a:lnSpc>
              <a:spcBef>
                <a:spcPts val="1700"/>
              </a:spcBef>
              <a:spcAft>
                <a:spcPts val="0"/>
              </a:spcAft>
              <a:buClr>
                <a:srgbClr val="292929"/>
              </a:buClr>
              <a:buSzPts val="1600"/>
              <a:buFont typeface="Georgia"/>
              <a:buNone/>
            </a:pPr>
            <a:endParaRPr sz="2800" dirty="0">
              <a:solidFill>
                <a:schemeClr val="dk1"/>
              </a:solidFill>
              <a:latin typeface="Calibri"/>
              <a:ea typeface="Calibri"/>
              <a:cs typeface="Calibri"/>
              <a:sym typeface="Calibri"/>
            </a:endParaRPr>
          </a:p>
          <a:p>
            <a:pPr marL="0" marR="0" lvl="0" indent="0" algn="just" rtl="0">
              <a:lnSpc>
                <a:spcPct val="101000"/>
              </a:lnSpc>
              <a:spcBef>
                <a:spcPts val="100"/>
              </a:spcBef>
              <a:spcAft>
                <a:spcPts val="0"/>
              </a:spcAft>
              <a:buNone/>
            </a:pPr>
            <a:endParaRPr sz="2800" dirty="0">
              <a:solidFill>
                <a:schemeClr val="dk1"/>
              </a:solidFill>
              <a:latin typeface="Calibri"/>
              <a:ea typeface="Calibri"/>
              <a:cs typeface="Calibri"/>
              <a:sym typeface="Calibri"/>
            </a:endParaRPr>
          </a:p>
        </p:txBody>
      </p:sp>
      <p:sp>
        <p:nvSpPr>
          <p:cNvPr id="262" name="Google Shape;262;p13"/>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3"/>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4" name="Google Shape;264;p13"/>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5" name="Google Shape;265;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6" name="Google Shape;266;p13"/>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67" name="Google Shape;267;p13"/>
          <p:cNvSpPr txBox="1"/>
          <p:nvPr/>
        </p:nvSpPr>
        <p:spPr>
          <a:xfrm>
            <a:off x="1712912" y="1734316"/>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DESIGN METHODOLOGY</a:t>
            </a:r>
            <a:endParaRPr lang="en-US" dirty="0"/>
          </a:p>
        </p:txBody>
      </p:sp>
      <p:sp>
        <p:nvSpPr>
          <p:cNvPr id="268" name="Google Shape;268;p13"/>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graphicFrame>
        <p:nvGraphicFramePr>
          <p:cNvPr id="8" name="Diagram 7">
            <a:extLst>
              <a:ext uri="{FF2B5EF4-FFF2-40B4-BE49-F238E27FC236}">
                <a16:creationId xmlns:a16="http://schemas.microsoft.com/office/drawing/2014/main" id="{123B36A3-5671-4DAF-ACDD-888EF7D68642}"/>
              </a:ext>
            </a:extLst>
          </p:cNvPr>
          <p:cNvGraphicFramePr/>
          <p:nvPr>
            <p:extLst>
              <p:ext uri="{D42A27DB-BD31-4B8C-83A1-F6EECF244321}">
                <p14:modId xmlns:p14="http://schemas.microsoft.com/office/powerpoint/2010/main" val="1720630903"/>
              </p:ext>
            </p:extLst>
          </p:nvPr>
        </p:nvGraphicFramePr>
        <p:xfrm>
          <a:off x="1438835" y="4645179"/>
          <a:ext cx="15907871" cy="43334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70" name="Google Shape;270;p13"/>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71" name="Google Shape;271;p13"/>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18</a:t>
            </a:fld>
            <a:endParaRPr/>
          </a:p>
        </p:txBody>
      </p:sp>
      <p:graphicFrame>
        <p:nvGraphicFramePr>
          <p:cNvPr id="9" name="Diagram 8">
            <a:extLst>
              <a:ext uri="{FF2B5EF4-FFF2-40B4-BE49-F238E27FC236}">
                <a16:creationId xmlns:a16="http://schemas.microsoft.com/office/drawing/2014/main" id="{2D3A4F73-BC32-433F-B4D7-CF796EBD5A4B}"/>
              </a:ext>
            </a:extLst>
          </p:cNvPr>
          <p:cNvGraphicFramePr/>
          <p:nvPr>
            <p:extLst>
              <p:ext uri="{D42A27DB-BD31-4B8C-83A1-F6EECF244321}">
                <p14:modId xmlns:p14="http://schemas.microsoft.com/office/powerpoint/2010/main" val="250899419"/>
              </p:ext>
            </p:extLst>
          </p:nvPr>
        </p:nvGraphicFramePr>
        <p:xfrm>
          <a:off x="4190006" y="4349884"/>
          <a:ext cx="2050244" cy="309568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8" name="Arrow: Curved Up 17">
            <a:extLst>
              <a:ext uri="{FF2B5EF4-FFF2-40B4-BE49-F238E27FC236}">
                <a16:creationId xmlns:a16="http://schemas.microsoft.com/office/drawing/2014/main" id="{6BAFAB67-18AF-473C-A32E-A8BA4F896E05}"/>
              </a:ext>
            </a:extLst>
          </p:cNvPr>
          <p:cNvSpPr/>
          <p:nvPr/>
        </p:nvSpPr>
        <p:spPr>
          <a:xfrm rot="10800000">
            <a:off x="7845187" y="5351880"/>
            <a:ext cx="2993142"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3"/>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13"/>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3"/>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4" name="Google Shape;264;p13"/>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5" name="Google Shape;265;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6" name="Google Shape;266;p13"/>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67" name="Google Shape;267;p13"/>
          <p:cNvSpPr txBox="1"/>
          <p:nvPr/>
        </p:nvSpPr>
        <p:spPr>
          <a:xfrm>
            <a:off x="1712912" y="1734316"/>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DESIGN METHODOLOGY</a:t>
            </a:r>
            <a:endParaRPr lang="en-US" dirty="0"/>
          </a:p>
        </p:txBody>
      </p:sp>
      <p:sp>
        <p:nvSpPr>
          <p:cNvPr id="268" name="Google Shape;268;p13"/>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69" name="Google Shape;269;p13"/>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70" name="Google Shape;270;p13"/>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71" name="Google Shape;271;p13"/>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19</a:t>
            </a:fld>
            <a:endParaRPr/>
          </a:p>
        </p:txBody>
      </p:sp>
      <p:graphicFrame>
        <p:nvGraphicFramePr>
          <p:cNvPr id="33" name="Diagram 32">
            <a:extLst>
              <a:ext uri="{FF2B5EF4-FFF2-40B4-BE49-F238E27FC236}">
                <a16:creationId xmlns:a16="http://schemas.microsoft.com/office/drawing/2014/main" id="{C70922E1-3615-4AC3-831B-6E4BC827A0AA}"/>
              </a:ext>
            </a:extLst>
          </p:cNvPr>
          <p:cNvGraphicFramePr/>
          <p:nvPr>
            <p:extLst>
              <p:ext uri="{D42A27DB-BD31-4B8C-83A1-F6EECF244321}">
                <p14:modId xmlns:p14="http://schemas.microsoft.com/office/powerpoint/2010/main" val="4012571881"/>
              </p:ext>
            </p:extLst>
          </p:nvPr>
        </p:nvGraphicFramePr>
        <p:xfrm>
          <a:off x="1822450" y="2643952"/>
          <a:ext cx="17358906" cy="79526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4" name="TextBox 33">
            <a:extLst>
              <a:ext uri="{FF2B5EF4-FFF2-40B4-BE49-F238E27FC236}">
                <a16:creationId xmlns:a16="http://schemas.microsoft.com/office/drawing/2014/main" id="{A3CA8EC8-6411-4BF0-9526-4B50A98F7FA3}"/>
              </a:ext>
            </a:extLst>
          </p:cNvPr>
          <p:cNvSpPr txBox="1"/>
          <p:nvPr/>
        </p:nvSpPr>
        <p:spPr>
          <a:xfrm>
            <a:off x="1822450" y="2998694"/>
            <a:ext cx="10217862" cy="707886"/>
          </a:xfrm>
          <a:prstGeom prst="rect">
            <a:avLst/>
          </a:prstGeom>
          <a:noFill/>
        </p:spPr>
        <p:txBody>
          <a:bodyPr wrap="none" rtlCol="0">
            <a:spAutoFit/>
          </a:bodyPr>
          <a:lstStyle/>
          <a:p>
            <a:r>
              <a:rPr lang="en-IN" sz="4000" dirty="0">
                <a:latin typeface="Calibri" panose="020F0502020204030204" pitchFamily="34" charset="0"/>
                <a:cs typeface="Calibri" panose="020F0502020204030204" pitchFamily="34" charset="0"/>
              </a:rPr>
              <a:t>Creation of user friendly environment for model</a:t>
            </a:r>
          </a:p>
        </p:txBody>
      </p:sp>
    </p:spTree>
    <p:extLst>
      <p:ext uri="{BB962C8B-B14F-4D97-AF65-F5344CB8AC3E}">
        <p14:creationId xmlns:p14="http://schemas.microsoft.com/office/powerpoint/2010/main" val="320141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3"/>
          <p:cNvSpPr txBox="1"/>
          <p:nvPr/>
        </p:nvSpPr>
        <p:spPr>
          <a:xfrm>
            <a:off x="0" y="60325"/>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 name="Google Shape;53;p3"/>
          <p:cNvSpPr txBox="1"/>
          <p:nvPr/>
        </p:nvSpPr>
        <p:spPr>
          <a:xfrm>
            <a:off x="1822450" y="3119437"/>
            <a:ext cx="17491462" cy="5799137"/>
          </a:xfrm>
          <a:prstGeom prst="rect">
            <a:avLst/>
          </a:prstGeom>
          <a:noFill/>
          <a:ln>
            <a:noFill/>
          </a:ln>
        </p:spPr>
        <p:txBody>
          <a:bodyPr spcFirstLastPara="1" wrap="square" lIns="0" tIns="12050" rIns="0" bIns="0" anchor="t" anchorCtr="0">
            <a:spAutoFit/>
          </a:bodyPr>
          <a:lstStyle/>
          <a:p>
            <a:pPr marL="698500" marR="0" lvl="0" indent="-685800" algn="l" rtl="0">
              <a:lnSpc>
                <a:spcPct val="100000"/>
              </a:lnSpc>
              <a:spcBef>
                <a:spcPts val="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Introduction</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Motivation</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Literature Survey</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Problem Statement</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Objectives of the project</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Methodology </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Project timeline</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References</a:t>
            </a:r>
            <a:endParaRPr sz="4000" dirty="0">
              <a:latin typeface="Calibri" panose="020F0502020204030204" pitchFamily="34" charset="0"/>
              <a:cs typeface="Calibri" panose="020F0502020204030204" pitchFamily="34" charset="0"/>
            </a:endParaRPr>
          </a:p>
        </p:txBody>
      </p:sp>
      <p:sp>
        <p:nvSpPr>
          <p:cNvPr id="54" name="Google Shape;54;p3"/>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 name="Google Shape;55;p3"/>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6" name="Google Shape;56;p3"/>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7" name="Google Shape;57;p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 name="Google Shape;58;p3"/>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59" name="Google Shape;59;p3"/>
          <p:cNvSpPr txBox="1"/>
          <p:nvPr/>
        </p:nvSpPr>
        <p:spPr>
          <a:xfrm>
            <a:off x="1712912" y="1897856"/>
            <a:ext cx="16336962" cy="842962"/>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ea typeface="Calibri"/>
                <a:cs typeface="Calibri"/>
                <a:sym typeface="Calibri"/>
              </a:rPr>
              <a:t>OUTLINE</a:t>
            </a:r>
            <a:endParaRPr dirty="0"/>
          </a:p>
        </p:txBody>
      </p:sp>
      <p:sp>
        <p:nvSpPr>
          <p:cNvPr id="60" name="Google Shape;60;p3"/>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61" name="Google Shape;61;p3"/>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62" name="Google Shape;62;p3"/>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63" name="Google Shape;63;p3"/>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822450" y="2737474"/>
            <a:ext cx="17700625" cy="6205145"/>
          </a:xfrm>
          <a:prstGeom prst="rect">
            <a:avLst/>
          </a:prstGeom>
          <a:noFill/>
          <a:ln>
            <a:noFill/>
          </a:ln>
        </p:spPr>
        <p:txBody>
          <a:bodyPr spcFirstLastPara="1" wrap="square" lIns="0" tIns="12050" rIns="0" bIns="0" anchor="t" anchorCtr="0">
            <a:spAutoFit/>
          </a:bodyPr>
          <a:lstStyle/>
          <a:p>
            <a:pPr marL="457200" marR="0" lvl="0" indent="-482600" algn="just" rtl="0">
              <a:lnSpc>
                <a:spcPct val="101000"/>
              </a:lnSpc>
              <a:spcBef>
                <a:spcPts val="100"/>
              </a:spcBef>
              <a:spcAft>
                <a:spcPts val="0"/>
              </a:spcAft>
              <a:buSzPts val="4000"/>
              <a:buFont typeface="Calibri"/>
              <a:buChar char="●"/>
            </a:pPr>
            <a:r>
              <a:rPr lang="en-US" sz="4000" dirty="0">
                <a:highlight>
                  <a:srgbClr val="FFFFFF"/>
                </a:highlight>
                <a:latin typeface="Calibri" panose="020F0502020204030204" pitchFamily="34" charset="0"/>
                <a:ea typeface="Calibri"/>
                <a:cs typeface="Calibri" panose="020F0502020204030204" pitchFamily="34" charset="0"/>
                <a:sym typeface="Calibri"/>
              </a:rPr>
              <a:t>Python </a:t>
            </a:r>
          </a:p>
          <a:p>
            <a:pPr marL="1028700" marR="0" lvl="1" indent="-571500" algn="just" rtl="0">
              <a:lnSpc>
                <a:spcPct val="101000"/>
              </a:lnSpc>
              <a:spcBef>
                <a:spcPts val="0"/>
              </a:spcBef>
              <a:spcAft>
                <a:spcPts val="0"/>
              </a:spcAft>
              <a:buSzPts val="3600"/>
              <a:buFont typeface="Wingdings" panose="05000000000000000000" pitchFamily="2" charset="2"/>
              <a:buChar char="Ø"/>
            </a:pPr>
            <a:r>
              <a:rPr lang="en-US" sz="4000" dirty="0">
                <a:highlight>
                  <a:srgbClr val="FFFFFF"/>
                </a:highlight>
                <a:latin typeface="Calibri" panose="020F0502020204030204" pitchFamily="34" charset="0"/>
                <a:ea typeface="Calibri"/>
                <a:cs typeface="Calibri" panose="020F0502020204030204" pitchFamily="34" charset="0"/>
                <a:sym typeface="Calibri"/>
              </a:rPr>
              <a:t>Python is a widely used high-level programming language for general-purpose programming.</a:t>
            </a:r>
          </a:p>
          <a:p>
            <a:pPr marL="457200" marR="0" lvl="0" indent="-482600" algn="just" rtl="0">
              <a:lnSpc>
                <a:spcPct val="101000"/>
              </a:lnSpc>
              <a:spcBef>
                <a:spcPts val="0"/>
              </a:spcBef>
              <a:spcAft>
                <a:spcPts val="0"/>
              </a:spcAft>
              <a:buSzPts val="4000"/>
              <a:buFont typeface="Calibri"/>
              <a:buChar char="●"/>
            </a:pPr>
            <a:r>
              <a:rPr lang="en-US" sz="4000" dirty="0">
                <a:highlight>
                  <a:srgbClr val="FFFFFF"/>
                </a:highlight>
                <a:latin typeface="Calibri" panose="020F0502020204030204" pitchFamily="34" charset="0"/>
                <a:ea typeface="Calibri"/>
                <a:cs typeface="Calibri" panose="020F0502020204030204" pitchFamily="34" charset="0"/>
                <a:sym typeface="Calibri"/>
              </a:rPr>
              <a:t>Jupyter notebook</a:t>
            </a:r>
          </a:p>
          <a:p>
            <a:pPr marL="1028700" lvl="1" indent="-571500" algn="l" rtl="0">
              <a:lnSpc>
                <a:spcPct val="150000"/>
              </a:lnSpc>
              <a:spcBef>
                <a:spcPts val="0"/>
              </a:spcBef>
              <a:spcAft>
                <a:spcPts val="0"/>
              </a:spcAft>
              <a:buSzPts val="3600"/>
              <a:buFont typeface="Wingdings" panose="05000000000000000000" pitchFamily="2" charset="2"/>
              <a:buChar char="Ø"/>
            </a:pPr>
            <a:r>
              <a:rPr lang="en-US" sz="4000" dirty="0">
                <a:highlight>
                  <a:srgbClr val="FFFFFF"/>
                </a:highlight>
                <a:latin typeface="Calibri" panose="020F0502020204030204" pitchFamily="34" charset="0"/>
                <a:ea typeface="Calibri"/>
                <a:cs typeface="Calibri" panose="020F0502020204030204" pitchFamily="34" charset="0"/>
                <a:sym typeface="Calibri"/>
              </a:rPr>
              <a:t>JupyterLab is a web-based interactive development environment for Jupyter notebooks, code, and data. JupyterLab is flexible: configure and arrange the user interface to support a wide range of workflows in data science, scientific computing, and machine learning.</a:t>
            </a: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12912" y="1604039"/>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DETAILS OF SOFTWARE / HARDWARE </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7688628"/>
          </a:xfrm>
          <a:prstGeom prst="rect">
            <a:avLst/>
          </a:prstGeom>
          <a:solidFill>
            <a:schemeClr val="bg1"/>
          </a:solidFill>
          <a:ln>
            <a:noFill/>
          </a:ln>
        </p:spPr>
        <p:txBody>
          <a:bodyPr spcFirstLastPara="1" wrap="square" lIns="0" tIns="12050" rIns="0" bIns="0" anchor="t" anchorCtr="0">
            <a:spAutoFit/>
          </a:bodyPr>
          <a:lstStyle/>
          <a:p>
            <a:pPr marL="457200" marR="0" lvl="0" indent="-482600" algn="just" rtl="0">
              <a:lnSpc>
                <a:spcPct val="101000"/>
              </a:lnSpc>
              <a:spcBef>
                <a:spcPts val="100"/>
              </a:spcBef>
              <a:spcAft>
                <a:spcPts val="0"/>
              </a:spcAft>
              <a:buClr>
                <a:srgbClr val="292929"/>
              </a:buClr>
              <a:buSzPts val="4000"/>
              <a:buFont typeface="Calibri"/>
              <a:buChar char="●"/>
            </a:pPr>
            <a:r>
              <a:rPr lang="en-IN" sz="4000" dirty="0">
                <a:solidFill>
                  <a:schemeClr val="tx1"/>
                </a:solidFill>
                <a:highlight>
                  <a:srgbClr val="FFFFFF"/>
                </a:highlight>
                <a:latin typeface="Calibri" panose="020F0502020204030204" pitchFamily="34" charset="0"/>
                <a:ea typeface="Calibri"/>
                <a:cs typeface="Calibri" panose="020F0502020204030204" pitchFamily="34" charset="0"/>
                <a:sym typeface="Calibri"/>
              </a:rPr>
              <a:t>Flask</a:t>
            </a:r>
          </a:p>
          <a:p>
            <a:pPr marL="1028700" marR="0" lvl="1" indent="-571500" algn="just" rtl="0">
              <a:lnSpc>
                <a:spcPct val="101000"/>
              </a:lnSpc>
              <a:spcBef>
                <a:spcPts val="0"/>
              </a:spcBef>
              <a:spcAft>
                <a:spcPts val="0"/>
              </a:spcAft>
              <a:buClr>
                <a:srgbClr val="292929"/>
              </a:buClr>
              <a:buSzPts val="3600"/>
              <a:buFont typeface="Wingdings" panose="05000000000000000000" pitchFamily="2" charset="2"/>
              <a:buChar char="Ø"/>
            </a:pPr>
            <a:r>
              <a:rPr lang="en-IN" sz="4000" dirty="0">
                <a:solidFill>
                  <a:schemeClr val="tx1"/>
                </a:solidFill>
                <a:highlight>
                  <a:srgbClr val="FFFFFF"/>
                </a:highlight>
                <a:latin typeface="Calibri" panose="020F0502020204030204" pitchFamily="34" charset="0"/>
                <a:cs typeface="Calibri" panose="020F0502020204030204" pitchFamily="34" charset="0"/>
              </a:rPr>
              <a:t>Flask</a:t>
            </a:r>
            <a:r>
              <a:rPr lang="en-IN" sz="4000" dirty="0">
                <a:solidFill>
                  <a:schemeClr val="tx1"/>
                </a:solidFill>
                <a:latin typeface="Calibri" panose="020F0502020204030204" pitchFamily="34" charset="0"/>
                <a:cs typeface="Calibri" panose="020F0502020204030204" pitchFamily="34" charset="0"/>
              </a:rPr>
              <a:t> </a:t>
            </a:r>
            <a:r>
              <a:rPr lang="en-IN" sz="4000" dirty="0">
                <a:solidFill>
                  <a:schemeClr val="tx1"/>
                </a:solidFill>
                <a:highlight>
                  <a:srgbClr val="FFFFFF"/>
                </a:highlight>
                <a:latin typeface="Calibri" panose="020F0502020204030204" pitchFamily="34" charset="0"/>
                <a:cs typeface="Calibri" panose="020F0502020204030204" pitchFamily="34" charset="0"/>
              </a:rPr>
              <a:t>is a web framework. This means flask provides you with tools, libraries and technologies that allow you to build a web application.</a:t>
            </a:r>
            <a:endParaRPr lang="en-IN" sz="4000" dirty="0">
              <a:solidFill>
                <a:schemeClr val="tx1"/>
              </a:solidFill>
              <a:highlight>
                <a:srgbClr val="FFFFFF"/>
              </a:highlight>
              <a:latin typeface="Calibri" panose="020F0502020204030204" pitchFamily="34" charset="0"/>
              <a:ea typeface="Calibri"/>
              <a:cs typeface="Calibri" panose="020F0502020204030204" pitchFamily="34" charset="0"/>
              <a:sym typeface="Calibri"/>
            </a:endParaRPr>
          </a:p>
          <a:p>
            <a:pPr marL="457200" marR="0" lvl="0" indent="-482600" algn="just" rtl="0">
              <a:lnSpc>
                <a:spcPct val="101000"/>
              </a:lnSpc>
              <a:spcBef>
                <a:spcPts val="0"/>
              </a:spcBef>
              <a:spcAft>
                <a:spcPts val="0"/>
              </a:spcAft>
              <a:buClr>
                <a:srgbClr val="292929"/>
              </a:buClr>
              <a:buSzPts val="4000"/>
              <a:buFont typeface="Calibri"/>
              <a:buChar char="●"/>
            </a:pPr>
            <a:r>
              <a:rPr lang="en-IN" sz="4000" dirty="0">
                <a:solidFill>
                  <a:schemeClr val="tx1"/>
                </a:solidFill>
                <a:highlight>
                  <a:srgbClr val="FFFFFF"/>
                </a:highlight>
                <a:latin typeface="Calibri" panose="020F0502020204030204" pitchFamily="34" charset="0"/>
                <a:ea typeface="Calibri"/>
                <a:cs typeface="Calibri" panose="020F0502020204030204" pitchFamily="34" charset="0"/>
                <a:sym typeface="Calibri"/>
              </a:rPr>
              <a:t>GitHub</a:t>
            </a:r>
          </a:p>
          <a:p>
            <a:pPr marL="1054100" marR="0" lvl="1" indent="-571500" algn="just" rtl="0">
              <a:lnSpc>
                <a:spcPct val="101000"/>
              </a:lnSpc>
              <a:spcBef>
                <a:spcPts val="0"/>
              </a:spcBef>
              <a:spcAft>
                <a:spcPts val="0"/>
              </a:spcAft>
              <a:buClr>
                <a:srgbClr val="292929"/>
              </a:buClr>
              <a:buSzPts val="3200"/>
              <a:buFont typeface="Wingdings" panose="05000000000000000000" pitchFamily="2" charset="2"/>
              <a:buChar char="Ø"/>
            </a:pPr>
            <a:r>
              <a:rPr lang="en-IN" sz="4000" dirty="0">
                <a:solidFill>
                  <a:schemeClr val="tx1"/>
                </a:solidFill>
                <a:highlight>
                  <a:srgbClr val="FFFFFF"/>
                </a:highlight>
                <a:latin typeface="Calibri" panose="020F0502020204030204" pitchFamily="34" charset="0"/>
                <a:cs typeface="Calibri" panose="020F0502020204030204" pitchFamily="34" charset="0"/>
              </a:rPr>
              <a:t>GitHub is a web-based platform used for version control. Git simplifies the process of working with other people and makes it easy to collaborate on projects.</a:t>
            </a:r>
            <a:endParaRPr lang="en-IN" sz="4000" dirty="0">
              <a:solidFill>
                <a:schemeClr val="tx1"/>
              </a:solidFill>
              <a:highlight>
                <a:srgbClr val="FFFFFF"/>
              </a:highlight>
              <a:latin typeface="Calibri" panose="020F0502020204030204" pitchFamily="34" charset="0"/>
              <a:ea typeface="Calibri"/>
              <a:cs typeface="Calibri" panose="020F0502020204030204" pitchFamily="34" charset="0"/>
              <a:sym typeface="Calibri"/>
            </a:endParaRPr>
          </a:p>
          <a:p>
            <a:pPr marL="457200" marR="0" lvl="0" indent="-482600" algn="just" rtl="0">
              <a:lnSpc>
                <a:spcPct val="101000"/>
              </a:lnSpc>
              <a:spcBef>
                <a:spcPts val="0"/>
              </a:spcBef>
              <a:spcAft>
                <a:spcPts val="0"/>
              </a:spcAft>
              <a:buClr>
                <a:srgbClr val="292929"/>
              </a:buClr>
              <a:buSzPts val="4000"/>
              <a:buFont typeface="Calibri"/>
              <a:buChar char="●"/>
            </a:pPr>
            <a:r>
              <a:rPr lang="en-IN" sz="4000" dirty="0">
                <a:solidFill>
                  <a:schemeClr val="tx1"/>
                </a:solidFill>
                <a:highlight>
                  <a:srgbClr val="FFFFFF"/>
                </a:highlight>
                <a:latin typeface="Calibri" panose="020F0502020204030204" pitchFamily="34" charset="0"/>
                <a:ea typeface="Calibri"/>
                <a:cs typeface="Calibri" panose="020F0502020204030204" pitchFamily="34" charset="0"/>
                <a:sym typeface="Calibri"/>
              </a:rPr>
              <a:t>Heroku</a:t>
            </a:r>
          </a:p>
          <a:p>
            <a:pPr marL="1028700" marR="0" lvl="1" indent="-571500" algn="just" rtl="0">
              <a:lnSpc>
                <a:spcPct val="101000"/>
              </a:lnSpc>
              <a:spcBef>
                <a:spcPts val="0"/>
              </a:spcBef>
              <a:spcAft>
                <a:spcPts val="0"/>
              </a:spcAft>
              <a:buClr>
                <a:srgbClr val="292929"/>
              </a:buClr>
              <a:buSzPts val="3600"/>
              <a:buFont typeface="Wingdings" panose="05000000000000000000" pitchFamily="2" charset="2"/>
              <a:buChar char="Ø"/>
            </a:pPr>
            <a:r>
              <a:rPr lang="en-IN" sz="4000" dirty="0">
                <a:solidFill>
                  <a:schemeClr val="tx1"/>
                </a:solidFill>
                <a:highlight>
                  <a:srgbClr val="FFFFFF"/>
                </a:highlight>
                <a:latin typeface="Calibri" panose="020F0502020204030204" pitchFamily="34" charset="0"/>
                <a:cs typeface="Calibri" panose="020F0502020204030204" pitchFamily="34" charset="0"/>
              </a:rPr>
              <a:t>Heroku is a cloud Platform as a Service (PaaS). Developers use Heroku to deploy, manage, and scale modern apps</a:t>
            </a:r>
            <a:r>
              <a:rPr lang="en-IN" sz="3600" dirty="0">
                <a:solidFill>
                  <a:schemeClr val="tx1"/>
                </a:solidFill>
                <a:highlight>
                  <a:srgbClr val="FFFFFF"/>
                </a:highlight>
              </a:rPr>
              <a:t>.</a:t>
            </a:r>
            <a:endParaRPr lang="en-IN" sz="6400" dirty="0">
              <a:solidFill>
                <a:schemeClr val="tx1"/>
              </a:solidFill>
              <a:highlight>
                <a:srgbClr val="FFFFFF"/>
              </a:highlight>
              <a:latin typeface="Calibri"/>
              <a:ea typeface="Calibri"/>
              <a:cs typeface="Calibri"/>
              <a:sym typeface="Calibri"/>
            </a:endParaRPr>
          </a:p>
          <a:p>
            <a:pPr marL="457200" lvl="1" algn="l" rtl="0">
              <a:lnSpc>
                <a:spcPct val="150000"/>
              </a:lnSpc>
              <a:spcBef>
                <a:spcPts val="0"/>
              </a:spcBef>
              <a:spcAft>
                <a:spcPts val="0"/>
              </a:spcAft>
              <a:buSzPts val="3600"/>
            </a:pPr>
            <a:endParaRPr lang="en-US" sz="3600" dirty="0">
              <a:solidFill>
                <a:schemeClr val="tx1"/>
              </a:solidFill>
              <a:highlight>
                <a:srgbClr val="FFFFFF"/>
              </a:highlight>
              <a:latin typeface="Calibri"/>
              <a:ea typeface="Calibri"/>
              <a:cs typeface="Calibri"/>
              <a:sym typeface="Calibri"/>
            </a:endParaRPr>
          </a:p>
          <a:p>
            <a:pPr marL="457200" marR="0" lvl="0" indent="-482600" algn="just" rtl="0">
              <a:spcBef>
                <a:spcPts val="0"/>
              </a:spcBef>
              <a:spcAft>
                <a:spcPts val="0"/>
              </a:spcAft>
              <a:buClr>
                <a:srgbClr val="292929"/>
              </a:buClr>
              <a:buSzPts val="4000"/>
              <a:buFont typeface="Calibri"/>
              <a:buChar char="●"/>
            </a:pPr>
            <a:endParaRPr sz="4000" i="1" dirty="0">
              <a:solidFill>
                <a:schemeClr val="tx1"/>
              </a:solidFill>
              <a:highlight>
                <a:srgbClr val="FFFFFF"/>
              </a:highlight>
              <a:latin typeface="Calibri" panose="020F0502020204030204" pitchFamily="34" charset="0"/>
              <a:ea typeface="Calibri"/>
              <a:cs typeface="Calibri" panose="020F0502020204030204" pitchFamily="34"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DETAILS OF SOFTWARE / HARDWARE </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21</a:t>
            </a:fld>
            <a:endParaRPr/>
          </a:p>
        </p:txBody>
      </p:sp>
    </p:spTree>
    <p:extLst>
      <p:ext uri="{BB962C8B-B14F-4D97-AF65-F5344CB8AC3E}">
        <p14:creationId xmlns:p14="http://schemas.microsoft.com/office/powerpoint/2010/main" val="71177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9e0d965782_1_1205"/>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8" name="Google Shape;308;g9e0d965782_1_1205"/>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9" name="Google Shape;309;g9e0d965782_1_1205"/>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0" name="Google Shape;310;g9e0d965782_1_120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1" name="Google Shape;311;g9e0d965782_1_1205"/>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312" name="Google Shape;312;g9e0d965782_1_1205"/>
          <p:cNvSpPr txBox="1"/>
          <p:nvPr/>
        </p:nvSpPr>
        <p:spPr>
          <a:xfrm>
            <a:off x="1712887" y="1771760"/>
            <a:ext cx="10242600" cy="8445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TIMELINE OF THE PROJECT</a:t>
            </a:r>
            <a:endParaRPr lang="en-US" dirty="0"/>
          </a:p>
        </p:txBody>
      </p:sp>
      <p:sp>
        <p:nvSpPr>
          <p:cNvPr id="313" name="Google Shape;313;g9e0d965782_1_1205"/>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314" name="Google Shape;314;g9e0d965782_1_1205"/>
          <p:cNvSpPr/>
          <p:nvPr/>
        </p:nvSpPr>
        <p:spPr>
          <a:xfrm rot="-984937">
            <a:off x="12218940" y="6105639"/>
            <a:ext cx="2455389" cy="127382"/>
          </a:xfrm>
          <a:prstGeom prst="roundRect">
            <a:avLst>
              <a:gd name="adj" fmla="val 50000"/>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15" name="Google Shape;315;g9e0d965782_1_1205"/>
          <p:cNvSpPr/>
          <p:nvPr/>
        </p:nvSpPr>
        <p:spPr>
          <a:xfrm rot="984937" flipH="1">
            <a:off x="9943928" y="6105639"/>
            <a:ext cx="2455389" cy="127382"/>
          </a:xfrm>
          <a:prstGeom prst="roundRect">
            <a:avLst>
              <a:gd name="adj" fmla="val 50000"/>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16" name="Google Shape;316;g9e0d965782_1_1205"/>
          <p:cNvSpPr/>
          <p:nvPr/>
        </p:nvSpPr>
        <p:spPr>
          <a:xfrm rot="-984937">
            <a:off x="7695752" y="6105639"/>
            <a:ext cx="2455389" cy="127382"/>
          </a:xfrm>
          <a:prstGeom prst="roundRect">
            <a:avLst>
              <a:gd name="adj" fmla="val 50000"/>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17" name="Google Shape;317;g9e0d965782_1_1205"/>
          <p:cNvSpPr/>
          <p:nvPr/>
        </p:nvSpPr>
        <p:spPr>
          <a:xfrm rot="984937" flipH="1">
            <a:off x="5429790" y="6105639"/>
            <a:ext cx="2455389" cy="127382"/>
          </a:xfrm>
          <a:prstGeom prst="roundRect">
            <a:avLst>
              <a:gd name="adj" fmla="val 50000"/>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201000" tIns="201000" rIns="201000" bIns="201000" anchor="ctr" anchorCtr="0">
            <a:noAutofit/>
          </a:bodyPr>
          <a:lstStyle/>
          <a:p>
            <a:pPr marL="0" lvl="0" indent="0" algn="l" rtl="0">
              <a:spcBef>
                <a:spcPts val="0"/>
              </a:spcBef>
              <a:spcAft>
                <a:spcPts val="0"/>
              </a:spcAft>
              <a:buNone/>
            </a:pPr>
            <a:endParaRPr/>
          </a:p>
        </p:txBody>
      </p:sp>
      <p:grpSp>
        <p:nvGrpSpPr>
          <p:cNvPr id="318" name="Google Shape;318;g9e0d965782_1_1205"/>
          <p:cNvGrpSpPr/>
          <p:nvPr/>
        </p:nvGrpSpPr>
        <p:grpSpPr>
          <a:xfrm>
            <a:off x="5923801" y="6239180"/>
            <a:ext cx="3765542" cy="3402066"/>
            <a:chOff x="2683803" y="2543425"/>
            <a:chExt cx="1712700" cy="1230715"/>
          </a:xfrm>
        </p:grpSpPr>
        <p:sp>
          <p:nvSpPr>
            <p:cNvPr id="319" name="Google Shape;319;g9e0d965782_1_1205"/>
            <p:cNvSpPr txBox="1"/>
            <p:nvPr/>
          </p:nvSpPr>
          <p:spPr>
            <a:xfrm>
              <a:off x="3191705" y="2737212"/>
              <a:ext cx="696900" cy="276000"/>
            </a:xfrm>
            <a:prstGeom prst="rect">
              <a:avLst/>
            </a:prstGeom>
            <a:solidFill>
              <a:srgbClr val="FFFFFF"/>
            </a:solid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1800" b="1" dirty="0">
                  <a:solidFill>
                    <a:schemeClr val="bg2"/>
                  </a:solidFill>
                  <a:latin typeface="Roboto"/>
                  <a:ea typeface="Roboto"/>
                  <a:cs typeface="Roboto"/>
                  <a:sym typeface="Roboto"/>
                </a:rPr>
                <a:t>31-10-20</a:t>
              </a:r>
              <a:endParaRPr sz="1800" b="1" dirty="0">
                <a:solidFill>
                  <a:schemeClr val="bg2"/>
                </a:solidFill>
                <a:latin typeface="Roboto"/>
                <a:ea typeface="Roboto"/>
                <a:cs typeface="Roboto"/>
                <a:sym typeface="Roboto"/>
              </a:endParaRPr>
            </a:p>
          </p:txBody>
        </p:sp>
        <p:sp>
          <p:nvSpPr>
            <p:cNvPr id="320" name="Google Shape;320;g9e0d965782_1_1205"/>
            <p:cNvSpPr/>
            <p:nvPr/>
          </p:nvSpPr>
          <p:spPr>
            <a:xfrm rot="-1789476">
              <a:off x="3457142" y="2572699"/>
              <a:ext cx="160451" cy="160451"/>
            </a:xfrm>
            <a:prstGeom prst="ellipse">
              <a:avLst/>
            </a:prstGeom>
            <a:solidFill>
              <a:srgbClr val="D9D9D9"/>
            </a:solidFill>
            <a:ln w="38100" cap="flat" cmpd="sng">
              <a:solidFill>
                <a:srgbClr val="0C58D3"/>
              </a:solidFill>
              <a:prstDash val="solid"/>
              <a:round/>
              <a:headEnd type="none" w="sm" len="sm"/>
              <a:tailEnd type="none" w="sm" len="sm"/>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21" name="Google Shape;321;g9e0d965782_1_1205"/>
            <p:cNvSpPr/>
            <p:nvPr/>
          </p:nvSpPr>
          <p:spPr>
            <a:xfrm>
              <a:off x="2683803" y="3070640"/>
              <a:ext cx="1712700" cy="703500"/>
            </a:xfrm>
            <a:prstGeom prst="roundRect">
              <a:avLst>
                <a:gd name="adj" fmla="val 4485"/>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201000" tIns="201000" rIns="201000" bIns="201000" anchor="ctr" anchorCtr="0">
              <a:noAutofit/>
            </a:bodyPr>
            <a:lstStyle/>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p:txBody>
        </p:sp>
        <p:sp>
          <p:nvSpPr>
            <p:cNvPr id="322" name="Google Shape;322;g9e0d965782_1_1205"/>
            <p:cNvSpPr txBox="1"/>
            <p:nvPr/>
          </p:nvSpPr>
          <p:spPr>
            <a:xfrm>
              <a:off x="2728053" y="3107840"/>
              <a:ext cx="1624200" cy="624600"/>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2400" dirty="0">
                  <a:solidFill>
                    <a:schemeClr val="tx1"/>
                  </a:solidFill>
                  <a:latin typeface="Roboto"/>
                  <a:ea typeface="Roboto"/>
                  <a:cs typeface="Roboto"/>
                  <a:sym typeface="Roboto"/>
                </a:rPr>
                <a:t>Building varies model and improving accuracy of model </a:t>
              </a:r>
              <a:endParaRPr sz="2400" dirty="0">
                <a:solidFill>
                  <a:schemeClr val="tx1"/>
                </a:solidFill>
                <a:latin typeface="Roboto"/>
                <a:ea typeface="Roboto"/>
                <a:cs typeface="Roboto"/>
                <a:sym typeface="Roboto"/>
              </a:endParaRPr>
            </a:p>
          </p:txBody>
        </p:sp>
        <p:sp>
          <p:nvSpPr>
            <p:cNvPr id="323" name="Google Shape;323;g9e0d965782_1_1205"/>
            <p:cNvSpPr/>
            <p:nvPr/>
          </p:nvSpPr>
          <p:spPr>
            <a:xfrm>
              <a:off x="3495153" y="3005991"/>
              <a:ext cx="90000" cy="67500"/>
            </a:xfrm>
            <a:prstGeom prst="triangle">
              <a:avLst>
                <a:gd name="adj" fmla="val 50000"/>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grpSp>
      <p:grpSp>
        <p:nvGrpSpPr>
          <p:cNvPr id="324" name="Google Shape;324;g9e0d965782_1_1205"/>
          <p:cNvGrpSpPr/>
          <p:nvPr/>
        </p:nvGrpSpPr>
        <p:grpSpPr>
          <a:xfrm>
            <a:off x="10431811" y="6239409"/>
            <a:ext cx="3765542" cy="3378682"/>
            <a:chOff x="4734203" y="2543425"/>
            <a:chExt cx="1712700" cy="1230715"/>
          </a:xfrm>
        </p:grpSpPr>
        <p:sp>
          <p:nvSpPr>
            <p:cNvPr id="325" name="Google Shape;325;g9e0d965782_1_1205"/>
            <p:cNvSpPr/>
            <p:nvPr/>
          </p:nvSpPr>
          <p:spPr>
            <a:xfrm rot="-1789476">
              <a:off x="5510320" y="2572699"/>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26" name="Google Shape;326;g9e0d965782_1_1205"/>
            <p:cNvSpPr txBox="1"/>
            <p:nvPr/>
          </p:nvSpPr>
          <p:spPr>
            <a:xfrm>
              <a:off x="5234191" y="2737212"/>
              <a:ext cx="696900" cy="276000"/>
            </a:xfrm>
            <a:prstGeom prst="rect">
              <a:avLst/>
            </a:prstGeom>
            <a:no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1800" b="1">
                  <a:solidFill>
                    <a:srgbClr val="5E5E5E"/>
                  </a:solidFill>
                  <a:latin typeface="Roboto"/>
                  <a:ea typeface="Roboto"/>
                  <a:cs typeface="Roboto"/>
                  <a:sym typeface="Roboto"/>
                </a:rPr>
                <a:t>31-11-20</a:t>
              </a:r>
              <a:endParaRPr sz="1800" b="1">
                <a:solidFill>
                  <a:srgbClr val="5E5E5E"/>
                </a:solidFill>
                <a:latin typeface="Roboto"/>
                <a:ea typeface="Roboto"/>
                <a:cs typeface="Roboto"/>
                <a:sym typeface="Roboto"/>
              </a:endParaRPr>
            </a:p>
          </p:txBody>
        </p:sp>
        <p:sp>
          <p:nvSpPr>
            <p:cNvPr id="327" name="Google Shape;327;g9e0d965782_1_1205"/>
            <p:cNvSpPr/>
            <p:nvPr/>
          </p:nvSpPr>
          <p:spPr>
            <a:xfrm>
              <a:off x="4734203" y="3070640"/>
              <a:ext cx="1712700" cy="703500"/>
            </a:xfrm>
            <a:prstGeom prst="roundRect">
              <a:avLst>
                <a:gd name="adj" fmla="val 4485"/>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p:txBody>
        </p:sp>
        <p:sp>
          <p:nvSpPr>
            <p:cNvPr id="328" name="Google Shape;328;g9e0d965782_1_1205"/>
            <p:cNvSpPr txBox="1"/>
            <p:nvPr/>
          </p:nvSpPr>
          <p:spPr>
            <a:xfrm>
              <a:off x="4778453" y="3107840"/>
              <a:ext cx="1624200" cy="624600"/>
            </a:xfrm>
            <a:prstGeom prst="rect">
              <a:avLst/>
            </a:prstGeom>
            <a:no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2400">
                  <a:solidFill>
                    <a:srgbClr val="5E5E5E"/>
                  </a:solidFill>
                  <a:latin typeface="Roboto"/>
                  <a:ea typeface="Roboto"/>
                  <a:cs typeface="Roboto"/>
                  <a:sym typeface="Roboto"/>
                </a:rPr>
                <a:t>Build a web application for user interface of model </a:t>
              </a:r>
              <a:endParaRPr sz="2400">
                <a:solidFill>
                  <a:srgbClr val="5E5E5E"/>
                </a:solidFill>
              </a:endParaRPr>
            </a:p>
          </p:txBody>
        </p:sp>
        <p:sp>
          <p:nvSpPr>
            <p:cNvPr id="329" name="Google Shape;329;g9e0d965782_1_1205"/>
            <p:cNvSpPr/>
            <p:nvPr/>
          </p:nvSpPr>
          <p:spPr>
            <a:xfrm>
              <a:off x="5545553" y="3005991"/>
              <a:ext cx="90000" cy="67500"/>
            </a:xfrm>
            <a:prstGeom prst="triangle">
              <a:avLst>
                <a:gd name="adj" fmla="val 50000"/>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grpSp>
      <p:sp>
        <p:nvSpPr>
          <p:cNvPr id="330" name="Google Shape;330;g9e0d965782_1_1205"/>
          <p:cNvSpPr/>
          <p:nvPr/>
        </p:nvSpPr>
        <p:spPr>
          <a:xfrm rot="-984937">
            <a:off x="3181614" y="6105639"/>
            <a:ext cx="2455389" cy="127382"/>
          </a:xfrm>
          <a:prstGeom prst="roundRect">
            <a:avLst>
              <a:gd name="adj" fmla="val 50000"/>
            </a:avLst>
          </a:prstGeom>
          <a:solidFill>
            <a:schemeClr val="accent1"/>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grpSp>
        <p:nvGrpSpPr>
          <p:cNvPr id="331" name="Google Shape;331;g9e0d965782_1_1205"/>
          <p:cNvGrpSpPr/>
          <p:nvPr/>
        </p:nvGrpSpPr>
        <p:grpSpPr>
          <a:xfrm>
            <a:off x="3632970" y="2840622"/>
            <a:ext cx="3765542" cy="3400645"/>
            <a:chOff x="1641853" y="1221570"/>
            <a:chExt cx="1712700" cy="1246754"/>
          </a:xfrm>
        </p:grpSpPr>
        <p:sp>
          <p:nvSpPr>
            <p:cNvPr id="332" name="Google Shape;332;g9e0d965782_1_1205"/>
            <p:cNvSpPr/>
            <p:nvPr/>
          </p:nvSpPr>
          <p:spPr>
            <a:xfrm>
              <a:off x="1641853" y="1221570"/>
              <a:ext cx="1712700" cy="703500"/>
            </a:xfrm>
            <a:prstGeom prst="roundRect">
              <a:avLst>
                <a:gd name="adj" fmla="val 4485"/>
              </a:avLst>
            </a:prstGeom>
            <a:solidFill>
              <a:schemeClr val="bg2"/>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p:txBody>
        </p:sp>
        <p:sp>
          <p:nvSpPr>
            <p:cNvPr id="333" name="Google Shape;333;g9e0d965782_1_1205"/>
            <p:cNvSpPr txBox="1"/>
            <p:nvPr/>
          </p:nvSpPr>
          <p:spPr>
            <a:xfrm>
              <a:off x="2148922" y="1986924"/>
              <a:ext cx="696900" cy="276000"/>
            </a:xfrm>
            <a:prstGeom prst="rect">
              <a:avLst/>
            </a:prstGeom>
            <a:no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1800" b="1">
                  <a:solidFill>
                    <a:srgbClr val="0C58D3"/>
                  </a:solidFill>
                  <a:latin typeface="Roboto"/>
                  <a:ea typeface="Roboto"/>
                  <a:cs typeface="Roboto"/>
                  <a:sym typeface="Roboto"/>
                </a:rPr>
                <a:t>5-10-20</a:t>
              </a:r>
              <a:endParaRPr sz="1800" b="1">
                <a:solidFill>
                  <a:srgbClr val="0C58D3"/>
                </a:solidFill>
                <a:latin typeface="Roboto"/>
                <a:ea typeface="Roboto"/>
                <a:cs typeface="Roboto"/>
                <a:sym typeface="Roboto"/>
              </a:endParaRPr>
            </a:p>
          </p:txBody>
        </p:sp>
        <p:sp>
          <p:nvSpPr>
            <p:cNvPr id="334" name="Google Shape;334;g9e0d965782_1_1205"/>
            <p:cNvSpPr/>
            <p:nvPr/>
          </p:nvSpPr>
          <p:spPr>
            <a:xfrm rot="10800000">
              <a:off x="2453178" y="1920663"/>
              <a:ext cx="90000" cy="67500"/>
            </a:xfrm>
            <a:prstGeom prst="triangle">
              <a:avLst>
                <a:gd name="adj" fmla="val 50000"/>
              </a:avLst>
            </a:prstGeom>
            <a:solidFill>
              <a:srgbClr val="0C58D3"/>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35" name="Google Shape;335;g9e0d965782_1_1205"/>
            <p:cNvSpPr txBox="1"/>
            <p:nvPr/>
          </p:nvSpPr>
          <p:spPr>
            <a:xfrm>
              <a:off x="1686103" y="1258770"/>
              <a:ext cx="1624200" cy="624600"/>
            </a:xfrm>
            <a:prstGeom prst="rect">
              <a:avLst/>
            </a:prstGeom>
            <a:solidFill>
              <a:schemeClr val="bg2"/>
            </a:solid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0"/>
                </a:spcAft>
                <a:buNone/>
              </a:pPr>
              <a:r>
                <a:rPr lang="en-US" sz="2400" dirty="0">
                  <a:latin typeface="Roboto"/>
                  <a:ea typeface="Roboto"/>
                  <a:cs typeface="Roboto"/>
                  <a:sym typeface="Roboto"/>
                </a:rPr>
                <a:t>Literature survey Requirement analysis </a:t>
              </a:r>
              <a:endParaRPr sz="2400" dirty="0">
                <a:latin typeface="Roboto"/>
                <a:ea typeface="Roboto"/>
                <a:cs typeface="Roboto"/>
                <a:sym typeface="Roboto"/>
              </a:endParaRPr>
            </a:p>
            <a:p>
              <a:pPr marL="0" lvl="0" indent="0" algn="ctr" rtl="0">
                <a:lnSpc>
                  <a:spcPct val="115000"/>
                </a:lnSpc>
                <a:spcBef>
                  <a:spcPts val="3500"/>
                </a:spcBef>
                <a:spcAft>
                  <a:spcPts val="3500"/>
                </a:spcAft>
                <a:buNone/>
              </a:pPr>
              <a:endParaRPr sz="2400" dirty="0">
                <a:solidFill>
                  <a:srgbClr val="FFFFFF"/>
                </a:solidFill>
                <a:latin typeface="Roboto"/>
                <a:ea typeface="Roboto"/>
                <a:cs typeface="Roboto"/>
                <a:sym typeface="Roboto"/>
              </a:endParaRPr>
            </a:p>
          </p:txBody>
        </p:sp>
        <p:sp>
          <p:nvSpPr>
            <p:cNvPr id="336" name="Google Shape;336;g9e0d965782_1_1205"/>
            <p:cNvSpPr/>
            <p:nvPr/>
          </p:nvSpPr>
          <p:spPr>
            <a:xfrm rot="-1789476">
              <a:off x="2415143" y="2278597"/>
              <a:ext cx="160451" cy="160451"/>
            </a:xfrm>
            <a:prstGeom prst="ellipse">
              <a:avLst/>
            </a:prstGeom>
            <a:solidFill>
              <a:srgbClr val="FFFFFF"/>
            </a:solidFill>
            <a:ln w="38100" cap="flat" cmpd="sng">
              <a:solidFill>
                <a:srgbClr val="0C58D3"/>
              </a:solidFill>
              <a:prstDash val="solid"/>
              <a:round/>
              <a:headEnd type="none" w="sm" len="sm"/>
              <a:tailEnd type="none" w="sm" len="sm"/>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grpSp>
      <p:grpSp>
        <p:nvGrpSpPr>
          <p:cNvPr id="337" name="Google Shape;337;g9e0d965782_1_1205"/>
          <p:cNvGrpSpPr/>
          <p:nvPr/>
        </p:nvGrpSpPr>
        <p:grpSpPr>
          <a:xfrm>
            <a:off x="12663401" y="2879022"/>
            <a:ext cx="3765542" cy="3400645"/>
            <a:chOff x="5770307" y="1221570"/>
            <a:chExt cx="1712700" cy="1246754"/>
          </a:xfrm>
        </p:grpSpPr>
        <p:sp>
          <p:nvSpPr>
            <p:cNvPr id="338" name="Google Shape;338;g9e0d965782_1_1205"/>
            <p:cNvSpPr/>
            <p:nvPr/>
          </p:nvSpPr>
          <p:spPr>
            <a:xfrm rot="-1789476">
              <a:off x="6546711" y="2278597"/>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39" name="Google Shape;339;g9e0d965782_1_1205"/>
            <p:cNvSpPr txBox="1"/>
            <p:nvPr/>
          </p:nvSpPr>
          <p:spPr>
            <a:xfrm>
              <a:off x="6290844" y="1986924"/>
              <a:ext cx="696900" cy="276000"/>
            </a:xfrm>
            <a:prstGeom prst="rect">
              <a:avLst/>
            </a:prstGeom>
            <a:no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1800" b="1">
                  <a:solidFill>
                    <a:srgbClr val="5E5E5E"/>
                  </a:solidFill>
                  <a:latin typeface="Roboto"/>
                  <a:ea typeface="Roboto"/>
                  <a:cs typeface="Roboto"/>
                  <a:sym typeface="Roboto"/>
                </a:rPr>
                <a:t>8-12-20</a:t>
              </a:r>
              <a:endParaRPr sz="1800" b="1">
                <a:solidFill>
                  <a:srgbClr val="5E5E5E"/>
                </a:solidFill>
                <a:latin typeface="Roboto"/>
                <a:ea typeface="Roboto"/>
                <a:cs typeface="Roboto"/>
                <a:sym typeface="Roboto"/>
              </a:endParaRPr>
            </a:p>
          </p:txBody>
        </p:sp>
        <p:sp>
          <p:nvSpPr>
            <p:cNvPr id="340" name="Google Shape;340;g9e0d965782_1_1205"/>
            <p:cNvSpPr/>
            <p:nvPr/>
          </p:nvSpPr>
          <p:spPr>
            <a:xfrm>
              <a:off x="5770307" y="1221570"/>
              <a:ext cx="1712700" cy="703500"/>
            </a:xfrm>
            <a:prstGeom prst="roundRect">
              <a:avLst>
                <a:gd name="adj" fmla="val 4485"/>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p:txBody>
        </p:sp>
        <p:sp>
          <p:nvSpPr>
            <p:cNvPr id="341" name="Google Shape;341;g9e0d965782_1_1205"/>
            <p:cNvSpPr/>
            <p:nvPr/>
          </p:nvSpPr>
          <p:spPr>
            <a:xfrm rot="10800000">
              <a:off x="6581632" y="1920663"/>
              <a:ext cx="90000" cy="67500"/>
            </a:xfrm>
            <a:prstGeom prst="triangle">
              <a:avLst>
                <a:gd name="adj" fmla="val 50000"/>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42" name="Google Shape;342;g9e0d965782_1_1205"/>
            <p:cNvSpPr txBox="1"/>
            <p:nvPr/>
          </p:nvSpPr>
          <p:spPr>
            <a:xfrm>
              <a:off x="5814557" y="1258770"/>
              <a:ext cx="1624200" cy="624600"/>
            </a:xfrm>
            <a:prstGeom prst="rect">
              <a:avLst/>
            </a:prstGeom>
            <a:no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2400">
                  <a:solidFill>
                    <a:srgbClr val="5E5E5E"/>
                  </a:solidFill>
                  <a:latin typeface="Roboto"/>
                  <a:ea typeface="Roboto"/>
                  <a:cs typeface="Roboto"/>
                  <a:sym typeface="Roboto"/>
                </a:rPr>
                <a:t>Integrate model web application on a PaaS </a:t>
              </a:r>
              <a:endParaRPr sz="2400">
                <a:solidFill>
                  <a:srgbClr val="5E5E5E"/>
                </a:solidFill>
              </a:endParaRPr>
            </a:p>
          </p:txBody>
        </p:sp>
      </p:grpSp>
      <p:grpSp>
        <p:nvGrpSpPr>
          <p:cNvPr id="343" name="Google Shape;343;g9e0d965782_1_1205"/>
          <p:cNvGrpSpPr/>
          <p:nvPr/>
        </p:nvGrpSpPr>
        <p:grpSpPr>
          <a:xfrm>
            <a:off x="8140870" y="2869651"/>
            <a:ext cx="3765542" cy="3203783"/>
            <a:chOff x="3692203" y="1221570"/>
            <a:chExt cx="1712700" cy="1246754"/>
          </a:xfrm>
        </p:grpSpPr>
        <p:sp>
          <p:nvSpPr>
            <p:cNvPr id="344" name="Google Shape;344;g9e0d965782_1_1205"/>
            <p:cNvSpPr/>
            <p:nvPr/>
          </p:nvSpPr>
          <p:spPr>
            <a:xfrm rot="-1789476">
              <a:off x="4468320" y="2278597"/>
              <a:ext cx="160451" cy="160451"/>
            </a:xfrm>
            <a:prstGeom prst="ellipse">
              <a:avLst/>
            </a:prstGeom>
            <a:ln>
              <a:solidFill>
                <a:schemeClr val="bg2"/>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45" name="Google Shape;345;g9e0d965782_1_1205"/>
            <p:cNvSpPr txBox="1"/>
            <p:nvPr/>
          </p:nvSpPr>
          <p:spPr>
            <a:xfrm>
              <a:off x="4204633" y="1986924"/>
              <a:ext cx="696900" cy="276000"/>
            </a:xfrm>
            <a:prstGeom prst="rect">
              <a:avLst/>
            </a:prstGeom>
            <a:no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1800" b="1" dirty="0">
                  <a:solidFill>
                    <a:schemeClr val="bg2"/>
                  </a:solidFill>
                  <a:latin typeface="Roboto"/>
                  <a:ea typeface="Roboto"/>
                  <a:cs typeface="Roboto"/>
                  <a:sym typeface="Roboto"/>
                </a:rPr>
                <a:t>15-11-20</a:t>
              </a:r>
              <a:endParaRPr sz="1800" b="1" dirty="0">
                <a:solidFill>
                  <a:schemeClr val="bg2"/>
                </a:solidFill>
                <a:latin typeface="Roboto"/>
                <a:ea typeface="Roboto"/>
                <a:cs typeface="Roboto"/>
                <a:sym typeface="Roboto"/>
              </a:endParaRPr>
            </a:p>
          </p:txBody>
        </p:sp>
        <p:sp>
          <p:nvSpPr>
            <p:cNvPr id="346" name="Google Shape;346;g9e0d965782_1_1205"/>
            <p:cNvSpPr/>
            <p:nvPr/>
          </p:nvSpPr>
          <p:spPr>
            <a:xfrm>
              <a:off x="3692203" y="1221570"/>
              <a:ext cx="1712700" cy="703500"/>
            </a:xfrm>
            <a:prstGeom prst="roundRect">
              <a:avLst>
                <a:gd name="adj" fmla="val 4485"/>
              </a:avLst>
            </a:prstGeom>
            <a:solidFill>
              <a:schemeClr val="bg2"/>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p:txBody>
        </p:sp>
        <p:sp>
          <p:nvSpPr>
            <p:cNvPr id="347" name="Google Shape;347;g9e0d965782_1_1205"/>
            <p:cNvSpPr/>
            <p:nvPr/>
          </p:nvSpPr>
          <p:spPr>
            <a:xfrm rot="10800000">
              <a:off x="4503528" y="1920663"/>
              <a:ext cx="90000" cy="67500"/>
            </a:xfrm>
            <a:prstGeom prst="triangle">
              <a:avLst>
                <a:gd name="adj" fmla="val 50000"/>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48" name="Google Shape;348;g9e0d965782_1_1205"/>
            <p:cNvSpPr txBox="1"/>
            <p:nvPr/>
          </p:nvSpPr>
          <p:spPr>
            <a:xfrm>
              <a:off x="3736453" y="1258770"/>
              <a:ext cx="1624200" cy="624600"/>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2400" dirty="0">
                  <a:solidFill>
                    <a:schemeClr val="tx1"/>
                  </a:solidFill>
                  <a:latin typeface="Roboto"/>
                  <a:ea typeface="Roboto"/>
                  <a:cs typeface="Roboto"/>
                  <a:sym typeface="Roboto"/>
                </a:rPr>
                <a:t>Hyper tuning and data cleaning </a:t>
              </a:r>
              <a:endParaRPr sz="2400" dirty="0">
                <a:solidFill>
                  <a:schemeClr val="tx1"/>
                </a:solidFill>
              </a:endParaRPr>
            </a:p>
          </p:txBody>
        </p:sp>
      </p:grpSp>
      <p:sp>
        <p:nvSpPr>
          <p:cNvPr id="2" name="Google Shape;286;p15">
            <a:extLst>
              <a:ext uri="{FF2B5EF4-FFF2-40B4-BE49-F238E27FC236}">
                <a16:creationId xmlns:a16="http://schemas.microsoft.com/office/drawing/2014/main" id="{D57A035C-1FB4-454D-83E4-E1741B8EA568}"/>
              </a:ext>
            </a:extLst>
          </p:cNvPr>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3" name="Google Shape;334;p17">
            <a:extLst>
              <a:ext uri="{FF2B5EF4-FFF2-40B4-BE49-F238E27FC236}">
                <a16:creationId xmlns:a16="http://schemas.microsoft.com/office/drawing/2014/main" id="{222E17DF-BA7A-4BAA-BA01-6811F9A38154}"/>
              </a:ext>
            </a:extLst>
          </p:cNvPr>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2474380"/>
          </a:xfrm>
          <a:prstGeom prst="rect">
            <a:avLst/>
          </a:prstGeom>
          <a:solidFill>
            <a:schemeClr val="bg1"/>
          </a:solidFill>
          <a:ln>
            <a:noFill/>
          </a:ln>
        </p:spPr>
        <p:txBody>
          <a:bodyPr spcFirstLastPara="1" wrap="square" lIns="0" tIns="12050" rIns="0" bIns="0" anchor="t" anchorCtr="0">
            <a:spAutoFit/>
          </a:bodyPr>
          <a:lstStyle/>
          <a:p>
            <a:pPr marL="457200" lvl="2" indent="-482600" algn="just">
              <a:buClr>
                <a:srgbClr val="292929"/>
              </a:buClr>
              <a:buSzPts val="4000"/>
              <a:buFont typeface="Calibri"/>
              <a:buChar char="●"/>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It can be seen that the box plot for 1 (Diabetic) inside the violin is a little more away from the horizontal axis than the box plot for 0 (Non Diabetic). </a:t>
            </a:r>
          </a:p>
          <a:p>
            <a:pPr marL="457200" lvl="2" indent="-482600" algn="just">
              <a:buClr>
                <a:srgbClr val="292929"/>
              </a:buClr>
              <a:buSzPts val="4000"/>
              <a:buFont typeface="Calibri"/>
              <a:buChar char="●"/>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It can be implied that diabetics seem to have a higher blood pressure than the non-diabetics</a:t>
            </a:r>
            <a:endParaRPr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cs typeface="Calibri"/>
                <a:sym typeface="Calibri"/>
              </a:rPr>
              <a:t>Exploratory Data Analysis</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23</a:t>
            </a:fld>
            <a:endParaRPr/>
          </a:p>
        </p:txBody>
      </p:sp>
      <p:pic>
        <p:nvPicPr>
          <p:cNvPr id="5" name="Picture 4">
            <a:extLst>
              <a:ext uri="{FF2B5EF4-FFF2-40B4-BE49-F238E27FC236}">
                <a16:creationId xmlns:a16="http://schemas.microsoft.com/office/drawing/2014/main" id="{56CEA133-1ECD-45E8-A042-B8A9E28FC8D6}"/>
              </a:ext>
            </a:extLst>
          </p:cNvPr>
          <p:cNvPicPr>
            <a:picLocks noChangeAspect="1"/>
          </p:cNvPicPr>
          <p:nvPr/>
        </p:nvPicPr>
        <p:blipFill>
          <a:blip r:embed="rId4"/>
          <a:stretch>
            <a:fillRect/>
          </a:stretch>
        </p:blipFill>
        <p:spPr>
          <a:xfrm>
            <a:off x="5755142" y="5218126"/>
            <a:ext cx="8116433" cy="5582429"/>
          </a:xfrm>
          <a:prstGeom prst="rect">
            <a:avLst/>
          </a:prstGeom>
        </p:spPr>
      </p:pic>
    </p:spTree>
    <p:extLst>
      <p:ext uri="{BB962C8B-B14F-4D97-AF65-F5344CB8AC3E}">
        <p14:creationId xmlns:p14="http://schemas.microsoft.com/office/powerpoint/2010/main" val="3748595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627721"/>
          </a:xfrm>
          <a:prstGeom prst="rect">
            <a:avLst/>
          </a:prstGeom>
          <a:solidFill>
            <a:schemeClr val="bg1"/>
          </a:solidFill>
          <a:ln>
            <a:noFill/>
          </a:ln>
        </p:spPr>
        <p:txBody>
          <a:bodyPr spcFirstLastPara="1" wrap="square" lIns="0" tIns="12050" rIns="0" bIns="0" anchor="t" anchorCtr="0">
            <a:spAutoFit/>
          </a:bodyPr>
          <a:lstStyle/>
          <a:p>
            <a:pPr marL="457200" lvl="2" indent="-482600" algn="just">
              <a:buClr>
                <a:srgbClr val="292929"/>
              </a:buClr>
              <a:buSzPts val="4000"/>
              <a:buFont typeface="Calibri"/>
              <a:buChar char="●"/>
            </a:pPr>
            <a:endParaRPr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cs typeface="Calibri"/>
                <a:sym typeface="Calibri"/>
              </a:rPr>
              <a:t>Exploratory Data Analysis</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24</a:t>
            </a:fld>
            <a:endParaRPr/>
          </a:p>
        </p:txBody>
      </p:sp>
      <p:pic>
        <p:nvPicPr>
          <p:cNvPr id="6" name="Picture 5">
            <a:extLst>
              <a:ext uri="{FF2B5EF4-FFF2-40B4-BE49-F238E27FC236}">
                <a16:creationId xmlns:a16="http://schemas.microsoft.com/office/drawing/2014/main" id="{658ED040-26B3-43BC-9601-EB0EDC321F53}"/>
              </a:ext>
            </a:extLst>
          </p:cNvPr>
          <p:cNvPicPr>
            <a:picLocks noChangeAspect="1"/>
          </p:cNvPicPr>
          <p:nvPr/>
        </p:nvPicPr>
        <p:blipFill>
          <a:blip r:embed="rId4"/>
          <a:stretch>
            <a:fillRect/>
          </a:stretch>
        </p:blipFill>
        <p:spPr>
          <a:xfrm>
            <a:off x="1451978" y="3745821"/>
            <a:ext cx="8354591" cy="5515745"/>
          </a:xfrm>
          <a:prstGeom prst="rect">
            <a:avLst/>
          </a:prstGeom>
        </p:spPr>
      </p:pic>
      <p:pic>
        <p:nvPicPr>
          <p:cNvPr id="8" name="Picture 7">
            <a:extLst>
              <a:ext uri="{FF2B5EF4-FFF2-40B4-BE49-F238E27FC236}">
                <a16:creationId xmlns:a16="http://schemas.microsoft.com/office/drawing/2014/main" id="{EA989ECE-5C3A-4EF2-8890-C6DB02387906}"/>
              </a:ext>
            </a:extLst>
          </p:cNvPr>
          <p:cNvPicPr>
            <a:picLocks noChangeAspect="1"/>
          </p:cNvPicPr>
          <p:nvPr/>
        </p:nvPicPr>
        <p:blipFill>
          <a:blip r:embed="rId5"/>
          <a:stretch>
            <a:fillRect/>
          </a:stretch>
        </p:blipFill>
        <p:spPr>
          <a:xfrm>
            <a:off x="10473766" y="3745821"/>
            <a:ext cx="8002117" cy="5353797"/>
          </a:xfrm>
          <a:prstGeom prst="rect">
            <a:avLst/>
          </a:prstGeom>
        </p:spPr>
      </p:pic>
    </p:spTree>
    <p:extLst>
      <p:ext uri="{BB962C8B-B14F-4D97-AF65-F5344CB8AC3E}">
        <p14:creationId xmlns:p14="http://schemas.microsoft.com/office/powerpoint/2010/main" val="3250744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5552146"/>
          </a:xfrm>
          <a:prstGeom prst="rect">
            <a:avLst/>
          </a:prstGeom>
          <a:solidFill>
            <a:schemeClr val="bg1"/>
          </a:solidFill>
          <a:ln>
            <a:noFill/>
          </a:ln>
        </p:spPr>
        <p:txBody>
          <a:bodyPr spcFirstLastPara="1" wrap="square" lIns="0" tIns="12050" rIns="0" bIns="0" anchor="t" anchorCtr="0">
            <a:spAutoFit/>
          </a:bodyPr>
          <a:lstStyle/>
          <a:p>
            <a:pPr marL="457200" marR="0" lvl="0" indent="-482600" algn="just" rtl="0">
              <a:spcBef>
                <a:spcPts val="0"/>
              </a:spcBef>
              <a:spcAft>
                <a:spcPts val="0"/>
              </a:spcAft>
              <a:buClr>
                <a:srgbClr val="292929"/>
              </a:buClr>
              <a:buSzPts val="4000"/>
              <a:buFont typeface="Calibri"/>
              <a:buChar char="●"/>
            </a:pP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The redundant data from the dataset was replaced with the mean of corresponding attribute </a:t>
            </a:r>
          </a:p>
          <a:p>
            <a:pPr marL="457200" marR="0" lvl="0" indent="-482600" algn="just" rtl="0">
              <a:spcBef>
                <a:spcPts val="0"/>
              </a:spcBef>
              <a:spcAft>
                <a:spcPts val="0"/>
              </a:spcAft>
              <a:buClr>
                <a:srgbClr val="292929"/>
              </a:buClr>
              <a:buSzPts val="4000"/>
              <a:buFont typeface="Calibri"/>
              <a:buChar char="●"/>
            </a:pP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Five algorithms were implemented for finding better result </a:t>
            </a:r>
          </a:p>
          <a:p>
            <a:pPr lvl="8" algn="just">
              <a:buClr>
                <a:srgbClr val="292929"/>
              </a:buClr>
              <a:buSzPts val="4000"/>
            </a:pP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t>
            </a: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Neural Network</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Logistic Regression </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K-Nearest Neighbors</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Random Forest Classifier </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Support Vector Machine  </a:t>
            </a:r>
            <a:endPar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a:p>
            <a:pPr marL="457200" lvl="2" indent="-482600" algn="just">
              <a:buClr>
                <a:srgbClr val="292929"/>
              </a:buClr>
              <a:buSzPts val="4000"/>
              <a:buFont typeface="Calibri"/>
              <a:buChar char="●"/>
            </a:pPr>
            <a:endParaRPr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cs typeface="Calibri"/>
                <a:sym typeface="Calibri"/>
              </a:rPr>
              <a:t>Algorithms implemented </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25</a:t>
            </a:fld>
            <a:endParaRPr/>
          </a:p>
        </p:txBody>
      </p:sp>
    </p:spTree>
    <p:extLst>
      <p:ext uri="{BB962C8B-B14F-4D97-AF65-F5344CB8AC3E}">
        <p14:creationId xmlns:p14="http://schemas.microsoft.com/office/powerpoint/2010/main" val="4207411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3705486"/>
          </a:xfrm>
          <a:prstGeom prst="rect">
            <a:avLst/>
          </a:prstGeom>
          <a:solidFill>
            <a:schemeClr val="bg1"/>
          </a:solidFill>
          <a:ln>
            <a:noFill/>
          </a:ln>
        </p:spPr>
        <p:txBody>
          <a:bodyPr spcFirstLastPara="1" wrap="square" lIns="0" tIns="12050" rIns="0" bIns="0" anchor="t" anchorCtr="0">
            <a:spAutoFit/>
          </a:bodyPr>
          <a:lstStyle/>
          <a:p>
            <a:pPr lvl="8" algn="just">
              <a:buClr>
                <a:srgbClr val="292929"/>
              </a:buClr>
              <a:buSzPts val="4000"/>
            </a:pP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t>
            </a: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Accuracy of Neural network: 81.82</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Accuracy of logistic regression : 73.38</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Accuracy of </a:t>
            </a:r>
            <a:r>
              <a:rPr lang="en-US" sz="4000" dirty="0" err="1">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Knn</a:t>
            </a: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85.06</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Accuracy of Random Forest Classifier : 85.71</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Accuracy of SVM : 83.77</a:t>
            </a: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t>
            </a:r>
          </a:p>
          <a:p>
            <a:pPr marL="457200" lvl="2" indent="-482600" algn="just">
              <a:buClr>
                <a:srgbClr val="292929"/>
              </a:buClr>
              <a:buSzPts val="4000"/>
              <a:buFont typeface="Calibri"/>
              <a:buChar char="●"/>
            </a:pPr>
            <a:endParaRPr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Accuracy of algorithms </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26</a:t>
            </a:fld>
            <a:endParaRPr/>
          </a:p>
        </p:txBody>
      </p:sp>
      <p:pic>
        <p:nvPicPr>
          <p:cNvPr id="3" name="Picture 2">
            <a:extLst>
              <a:ext uri="{FF2B5EF4-FFF2-40B4-BE49-F238E27FC236}">
                <a16:creationId xmlns:a16="http://schemas.microsoft.com/office/drawing/2014/main" id="{3D75C247-5AF6-4002-AC24-3F1BE3314E56}"/>
              </a:ext>
            </a:extLst>
          </p:cNvPr>
          <p:cNvPicPr>
            <a:picLocks noChangeAspect="1"/>
          </p:cNvPicPr>
          <p:nvPr/>
        </p:nvPicPr>
        <p:blipFill>
          <a:blip r:embed="rId4"/>
          <a:stretch>
            <a:fillRect/>
          </a:stretch>
        </p:blipFill>
        <p:spPr>
          <a:xfrm>
            <a:off x="2508250" y="6440668"/>
            <a:ext cx="11339946" cy="2871116"/>
          </a:xfrm>
          <a:prstGeom prst="rect">
            <a:avLst/>
          </a:prstGeom>
        </p:spPr>
      </p:pic>
    </p:spTree>
    <p:extLst>
      <p:ext uri="{BB962C8B-B14F-4D97-AF65-F5344CB8AC3E}">
        <p14:creationId xmlns:p14="http://schemas.microsoft.com/office/powerpoint/2010/main" val="2136820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7"/>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5" name="Google Shape;325;p17"/>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6" name="Google Shape;326;p17"/>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7" name="Google Shape;327;p17"/>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8" name="Google Shape;328;p1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9" name="Google Shape;329;p17"/>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330" name="Google Shape;330;p17"/>
          <p:cNvSpPr txBox="1"/>
          <p:nvPr/>
        </p:nvSpPr>
        <p:spPr>
          <a:xfrm>
            <a:off x="1712912" y="1666874"/>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REFERENCES</a:t>
            </a:r>
            <a:endParaRPr lang="en-US" dirty="0"/>
          </a:p>
        </p:txBody>
      </p:sp>
      <p:sp>
        <p:nvSpPr>
          <p:cNvPr id="331" name="Google Shape;331;p17"/>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332" name="Google Shape;332;p17"/>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333" name="Google Shape;333;p17"/>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334" name="Google Shape;334;p17"/>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27</a:t>
            </a:fld>
            <a:endParaRPr dirty="0"/>
          </a:p>
        </p:txBody>
      </p:sp>
      <p:graphicFrame>
        <p:nvGraphicFramePr>
          <p:cNvPr id="335" name="Google Shape;335;p17"/>
          <p:cNvGraphicFramePr/>
          <p:nvPr>
            <p:extLst>
              <p:ext uri="{D42A27DB-BD31-4B8C-83A1-F6EECF244321}">
                <p14:modId xmlns:p14="http://schemas.microsoft.com/office/powerpoint/2010/main" val="3069294230"/>
              </p:ext>
            </p:extLst>
          </p:nvPr>
        </p:nvGraphicFramePr>
        <p:xfrm>
          <a:off x="1822450" y="2766687"/>
          <a:ext cx="17700626" cy="7644795"/>
        </p:xfrm>
        <a:graphic>
          <a:graphicData uri="http://schemas.openxmlformats.org/drawingml/2006/table">
            <a:tbl>
              <a:tblPr>
                <a:noFill/>
                <a:tableStyleId>{8BE3D8FD-E894-4901-A8A5-FA6C1EFD4850}</a:tableStyleId>
              </a:tblPr>
              <a:tblGrid>
                <a:gridCol w="1038401">
                  <a:extLst>
                    <a:ext uri="{9D8B030D-6E8A-4147-A177-3AD203B41FA5}">
                      <a16:colId xmlns:a16="http://schemas.microsoft.com/office/drawing/2014/main" val="20000"/>
                    </a:ext>
                  </a:extLst>
                </a:gridCol>
                <a:gridCol w="15121351">
                  <a:extLst>
                    <a:ext uri="{9D8B030D-6E8A-4147-A177-3AD203B41FA5}">
                      <a16:colId xmlns:a16="http://schemas.microsoft.com/office/drawing/2014/main" val="20001"/>
                    </a:ext>
                  </a:extLst>
                </a:gridCol>
                <a:gridCol w="1540874">
                  <a:extLst>
                    <a:ext uri="{9D8B030D-6E8A-4147-A177-3AD203B41FA5}">
                      <a16:colId xmlns:a16="http://schemas.microsoft.com/office/drawing/2014/main" val="20002"/>
                    </a:ext>
                  </a:extLst>
                </a:gridCol>
              </a:tblGrid>
              <a:tr h="1304925">
                <a:tc>
                  <a:txBody>
                    <a:bodyPr/>
                    <a:lstStyle/>
                    <a:p>
                      <a:pPr marL="0" marR="0" lvl="0" indent="0" algn="l" rtl="0">
                        <a:lnSpc>
                          <a:spcPct val="15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5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Author, Title of paper, Journal</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5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Year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946150">
                <a:tc>
                  <a:txBody>
                    <a:bodyPr/>
                    <a:lstStyle/>
                    <a:p>
                      <a:pPr marL="0" marR="0" lvl="0" indent="0" algn="ctr" rtl="0">
                        <a:lnSpc>
                          <a:spcPct val="150000"/>
                        </a:lnSpc>
                        <a:spcBef>
                          <a:spcPts val="0"/>
                        </a:spcBef>
                        <a:spcAft>
                          <a:spcPts val="0"/>
                        </a:spcAft>
                        <a:buClr>
                          <a:srgbClr val="000000"/>
                        </a:buClr>
                        <a:buSzPts val="2800"/>
                        <a:buFont typeface="Calibri"/>
                        <a:buNone/>
                      </a:pPr>
                      <a:r>
                        <a:rPr lang="en-US" sz="2800" b="0" i="0" u="none">
                          <a:solidFill>
                            <a:srgbClr val="000000"/>
                          </a:solidFill>
                          <a:latin typeface="Calibri"/>
                          <a:ea typeface="Calibri"/>
                          <a:cs typeface="Calibri"/>
                          <a:sym typeface="Calibri"/>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defTabSz="914400" rtl="0" eaLnBrk="1" fontAlgn="auto" latinLnBrk="0" hangingPunct="1">
                        <a:lnSpc>
                          <a:spcPct val="100000"/>
                        </a:lnSpc>
                        <a:spcBef>
                          <a:spcPts val="0"/>
                        </a:spcBef>
                        <a:spcAft>
                          <a:spcPts val="0"/>
                        </a:spcAft>
                        <a:buClr>
                          <a:schemeClr val="dk1"/>
                        </a:buClr>
                        <a:buSzTx/>
                        <a:buFont typeface="Arial"/>
                        <a:buNone/>
                        <a:tabLst/>
                        <a:defRPr/>
                      </a:pPr>
                      <a:r>
                        <a:rPr lang="en-US" sz="3200" dirty="0" err="1">
                          <a:solidFill>
                            <a:srgbClr val="202020"/>
                          </a:solidFill>
                          <a:latin typeface="Calibri" panose="020F0502020204030204" pitchFamily="34" charset="0"/>
                          <a:cs typeface="Calibri" panose="020F0502020204030204" pitchFamily="34" charset="0"/>
                        </a:rPr>
                        <a:t>Yahyaoui</a:t>
                      </a:r>
                      <a:r>
                        <a:rPr lang="en-US" sz="3200" dirty="0">
                          <a:solidFill>
                            <a:srgbClr val="202020"/>
                          </a:solidFill>
                          <a:latin typeface="Calibri" panose="020F0502020204030204" pitchFamily="34" charset="0"/>
                          <a:cs typeface="Calibri" panose="020F0502020204030204" pitchFamily="34" charset="0"/>
                        </a:rPr>
                        <a:t>, A. Jamil, J. Rasheed and M. </a:t>
                      </a:r>
                      <a:r>
                        <a:rPr lang="en-US" sz="3200" dirty="0" err="1">
                          <a:solidFill>
                            <a:srgbClr val="202020"/>
                          </a:solidFill>
                          <a:latin typeface="Calibri" panose="020F0502020204030204" pitchFamily="34" charset="0"/>
                          <a:cs typeface="Calibri" panose="020F0502020204030204" pitchFamily="34" charset="0"/>
                        </a:rPr>
                        <a:t>Yesiltepe</a:t>
                      </a:r>
                      <a:r>
                        <a:rPr lang="en-US" sz="3200" dirty="0">
                          <a:solidFill>
                            <a:srgbClr val="202020"/>
                          </a:solidFill>
                          <a:latin typeface="Calibri" panose="020F0502020204030204" pitchFamily="34" charset="0"/>
                          <a:cs typeface="Calibri" panose="020F0502020204030204" pitchFamily="34" charset="0"/>
                        </a:rPr>
                        <a:t>, "A Decision Support System for Diabetes Prediction Using Machine Learning and Deep Learning Techniques," 2019 1st International Informatics and Software Engineering Conference (UBMYK), Ankara, Turkey, 2019, pp. 1-4, </a:t>
                      </a:r>
                      <a:r>
                        <a:rPr lang="en-US" sz="3200" dirty="0" err="1">
                          <a:solidFill>
                            <a:srgbClr val="202020"/>
                          </a:solidFill>
                          <a:latin typeface="Calibri" panose="020F0502020204030204" pitchFamily="34" charset="0"/>
                          <a:cs typeface="Calibri" panose="020F0502020204030204" pitchFamily="34" charset="0"/>
                        </a:rPr>
                        <a:t>doi</a:t>
                      </a:r>
                      <a:r>
                        <a:rPr lang="en-US" sz="3200" dirty="0">
                          <a:solidFill>
                            <a:srgbClr val="202020"/>
                          </a:solidFill>
                          <a:latin typeface="Calibri" panose="020F0502020204030204" pitchFamily="34" charset="0"/>
                          <a:cs typeface="Calibri" panose="020F0502020204030204" pitchFamily="34" charset="0"/>
                        </a:rPr>
                        <a:t>: 10.1109/UBMYK48245.2019.8965556.</a:t>
                      </a:r>
                    </a:p>
                    <a:p>
                      <a:pPr marL="0" lvl="0" indent="0" algn="just" rtl="0">
                        <a:spcBef>
                          <a:spcPts val="0"/>
                        </a:spcBef>
                        <a:spcAft>
                          <a:spcPts val="0"/>
                        </a:spcAft>
                        <a:buClr>
                          <a:schemeClr val="dk1"/>
                        </a:buClr>
                        <a:buFont typeface="Arial"/>
                        <a:buNone/>
                      </a:pPr>
                      <a:endParaRPr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50000"/>
                        </a:lnSpc>
                        <a:spcBef>
                          <a:spcPts val="0"/>
                        </a:spcBef>
                        <a:spcAft>
                          <a:spcPts val="0"/>
                        </a:spcAft>
                        <a:buClr>
                          <a:srgbClr val="000000"/>
                        </a:buClr>
                        <a:buSzPts val="2800"/>
                        <a:buFont typeface="Calibri"/>
                        <a:buNone/>
                      </a:pPr>
                      <a:r>
                        <a:rPr lang="en-US" sz="3200" dirty="0">
                          <a:latin typeface="Calibri"/>
                          <a:ea typeface="Calibri"/>
                          <a:cs typeface="Calibri"/>
                          <a:sym typeface="Calibri"/>
                        </a:rPr>
                        <a:t>2019</a:t>
                      </a:r>
                      <a:endParaRPr sz="3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1042975">
                <a:tc>
                  <a:txBody>
                    <a:bodyPr/>
                    <a:lstStyle/>
                    <a:p>
                      <a:pPr marL="0" marR="0" lvl="0" indent="0" algn="ctr" rtl="0">
                        <a:lnSpc>
                          <a:spcPct val="150000"/>
                        </a:lnSpc>
                        <a:spcBef>
                          <a:spcPts val="0"/>
                        </a:spcBef>
                        <a:spcAft>
                          <a:spcPts val="0"/>
                        </a:spcAft>
                        <a:buClr>
                          <a:srgbClr val="000000"/>
                        </a:buClr>
                        <a:buSzPts val="2800"/>
                        <a:buFont typeface="Calibri"/>
                        <a:buNone/>
                      </a:pPr>
                      <a:r>
                        <a:rPr lang="en-US" sz="2800" b="0" i="0" u="none">
                          <a:solidFill>
                            <a:srgbClr val="000000"/>
                          </a:solidFill>
                          <a:latin typeface="Calibri"/>
                          <a:ea typeface="Calibri"/>
                          <a:cs typeface="Calibri"/>
                          <a:sym typeface="Calibri"/>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lvl="0" indent="0" algn="just" rtl="0">
                        <a:spcBef>
                          <a:spcPts val="0"/>
                        </a:spcBef>
                        <a:spcAft>
                          <a:spcPts val="0"/>
                        </a:spcAft>
                        <a:buClr>
                          <a:schemeClr val="dk1"/>
                        </a:buClr>
                        <a:buFont typeface="Arial"/>
                        <a:buNone/>
                      </a:pPr>
                      <a:r>
                        <a:rPr lang="en-US" sz="3200" b="0" dirty="0">
                          <a:solidFill>
                            <a:schemeClr val="dk1"/>
                          </a:solidFill>
                          <a:latin typeface="Calibri" panose="020F0502020204030204" pitchFamily="34" charset="0"/>
                          <a:ea typeface="Calibri"/>
                          <a:cs typeface="Calibri" panose="020F0502020204030204" pitchFamily="34" charset="0"/>
                          <a:sym typeface="Calibri"/>
                        </a:rPr>
                        <a:t>D. Dutta, D. Paul and P. Ghosh, "</a:t>
                      </a:r>
                      <a:r>
                        <a:rPr lang="en-US" sz="3200" b="0" dirty="0" err="1">
                          <a:solidFill>
                            <a:schemeClr val="dk1"/>
                          </a:solidFill>
                          <a:latin typeface="Calibri" panose="020F0502020204030204" pitchFamily="34" charset="0"/>
                          <a:ea typeface="Calibri"/>
                          <a:cs typeface="Calibri" panose="020F0502020204030204" pitchFamily="34" charset="0"/>
                          <a:sym typeface="Calibri"/>
                        </a:rPr>
                        <a:t>Analysing</a:t>
                      </a:r>
                      <a:r>
                        <a:rPr lang="en-US" sz="3200" b="0" dirty="0">
                          <a:solidFill>
                            <a:schemeClr val="dk1"/>
                          </a:solidFill>
                          <a:latin typeface="Calibri" panose="020F0502020204030204" pitchFamily="34" charset="0"/>
                          <a:ea typeface="Calibri"/>
                          <a:cs typeface="Calibri" panose="020F0502020204030204" pitchFamily="34" charset="0"/>
                          <a:sym typeface="Calibri"/>
                        </a:rPr>
                        <a:t> Feature </a:t>
                      </a:r>
                      <a:r>
                        <a:rPr lang="en-US" sz="3200" b="0" dirty="0" err="1">
                          <a:solidFill>
                            <a:schemeClr val="dk1"/>
                          </a:solidFill>
                          <a:latin typeface="Calibri" panose="020F0502020204030204" pitchFamily="34" charset="0"/>
                          <a:ea typeface="Calibri"/>
                          <a:cs typeface="Calibri" panose="020F0502020204030204" pitchFamily="34" charset="0"/>
                          <a:sym typeface="Calibri"/>
                        </a:rPr>
                        <a:t>Importances</a:t>
                      </a:r>
                      <a:r>
                        <a:rPr lang="en-US" sz="3200" b="0" dirty="0">
                          <a:solidFill>
                            <a:schemeClr val="dk1"/>
                          </a:solidFill>
                          <a:latin typeface="Calibri" panose="020F0502020204030204" pitchFamily="34" charset="0"/>
                          <a:ea typeface="Calibri"/>
                          <a:cs typeface="Calibri" panose="020F0502020204030204" pitchFamily="34" charset="0"/>
                          <a:sym typeface="Calibri"/>
                        </a:rPr>
                        <a:t> for Diabetes Prediction using Machine Learning," 2018 IEEE 9th Annual Information Technology, Electronics and Mobile Communication Conference (IEMCON), Vancouver, BC, 2018, pp. 924-928, </a:t>
                      </a:r>
                      <a:r>
                        <a:rPr lang="en-US" sz="3200" b="0" dirty="0" err="1">
                          <a:solidFill>
                            <a:schemeClr val="dk1"/>
                          </a:solidFill>
                          <a:latin typeface="Calibri" panose="020F0502020204030204" pitchFamily="34" charset="0"/>
                          <a:ea typeface="Calibri"/>
                          <a:cs typeface="Calibri" panose="020F0502020204030204" pitchFamily="34" charset="0"/>
                          <a:sym typeface="Calibri"/>
                        </a:rPr>
                        <a:t>doi</a:t>
                      </a:r>
                      <a:r>
                        <a:rPr lang="en-US" sz="3200" b="0" dirty="0">
                          <a:solidFill>
                            <a:schemeClr val="dk1"/>
                          </a:solidFill>
                          <a:latin typeface="Calibri" panose="020F0502020204030204" pitchFamily="34" charset="0"/>
                          <a:ea typeface="Calibri"/>
                          <a:cs typeface="Calibri" panose="020F0502020204030204" pitchFamily="34" charset="0"/>
                          <a:sym typeface="Calibri"/>
                        </a:rPr>
                        <a:t>: 10.1109/IEMCON.2018.8614871.</a:t>
                      </a:r>
                      <a:endParaRPr sz="3200" b="0"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spcBef>
                          <a:spcPts val="0"/>
                        </a:spcBef>
                        <a:spcAft>
                          <a:spcPts val="0"/>
                        </a:spcAft>
                        <a:buNone/>
                      </a:pPr>
                      <a:r>
                        <a:rPr lang="en-US" sz="3200" dirty="0">
                          <a:latin typeface="Calibri"/>
                          <a:ea typeface="Calibri"/>
                          <a:cs typeface="Calibri"/>
                          <a:sym typeface="Calibri"/>
                        </a:rPr>
                        <a:t>2018</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749300">
                <a:tc>
                  <a:txBody>
                    <a:bodyPr/>
                    <a:lstStyle/>
                    <a:p>
                      <a:pPr marL="0" marR="0" lvl="0" indent="0" algn="ctr" rtl="0">
                        <a:lnSpc>
                          <a:spcPct val="150000"/>
                        </a:lnSpc>
                        <a:spcBef>
                          <a:spcPts val="0"/>
                        </a:spcBef>
                        <a:spcAft>
                          <a:spcPts val="0"/>
                        </a:spcAft>
                        <a:buClr>
                          <a:srgbClr val="000000"/>
                        </a:buClr>
                        <a:buSzPts val="2800"/>
                        <a:buFont typeface="Calibri"/>
                        <a:buNone/>
                      </a:pPr>
                      <a:r>
                        <a:rPr lang="en-US" sz="2800" b="0" i="0" u="none">
                          <a:solidFill>
                            <a:srgbClr val="000000"/>
                          </a:solidFill>
                          <a:latin typeface="Calibri"/>
                          <a:ea typeface="Calibri"/>
                          <a:cs typeface="Calibri"/>
                          <a:sym typeface="Calibri"/>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lvl="0" indent="0" algn="just" rtl="0">
                        <a:spcBef>
                          <a:spcPts val="0"/>
                        </a:spcBef>
                        <a:spcAft>
                          <a:spcPts val="0"/>
                        </a:spcAft>
                        <a:buClr>
                          <a:schemeClr val="dk1"/>
                        </a:buClr>
                        <a:buFont typeface="Arial"/>
                        <a:buNone/>
                      </a:pPr>
                      <a:r>
                        <a:rPr lang="en-US" sz="3200" b="0" dirty="0">
                          <a:solidFill>
                            <a:schemeClr val="dk1"/>
                          </a:solidFill>
                          <a:latin typeface="Calibri" panose="020F0502020204030204" pitchFamily="34" charset="0"/>
                          <a:ea typeface="Calibri"/>
                          <a:cs typeface="Calibri" panose="020F0502020204030204" pitchFamily="34" charset="0"/>
                          <a:sym typeface="Calibri"/>
                        </a:rPr>
                        <a:t>P. Sonar and K. </a:t>
                      </a:r>
                      <a:r>
                        <a:rPr lang="en-US" sz="3200" b="0" dirty="0" err="1">
                          <a:solidFill>
                            <a:schemeClr val="dk1"/>
                          </a:solidFill>
                          <a:latin typeface="Calibri" panose="020F0502020204030204" pitchFamily="34" charset="0"/>
                          <a:ea typeface="Calibri"/>
                          <a:cs typeface="Calibri" panose="020F0502020204030204" pitchFamily="34" charset="0"/>
                          <a:sym typeface="Calibri"/>
                        </a:rPr>
                        <a:t>JayaMalini</a:t>
                      </a:r>
                      <a:r>
                        <a:rPr lang="en-US" sz="3200" b="0" dirty="0">
                          <a:solidFill>
                            <a:schemeClr val="dk1"/>
                          </a:solidFill>
                          <a:latin typeface="Calibri" panose="020F0502020204030204" pitchFamily="34" charset="0"/>
                          <a:ea typeface="Calibri"/>
                          <a:cs typeface="Calibri" panose="020F0502020204030204" pitchFamily="34" charset="0"/>
                          <a:sym typeface="Calibri"/>
                        </a:rPr>
                        <a:t>, "Diabetes Prediction Using Different Machine Learning Approaches," 2019 3rd International Conference on Computing Methodologies and Communication (ICCMC), Erode, India, 2019, pp. 367-371, </a:t>
                      </a:r>
                      <a:r>
                        <a:rPr lang="en-US" sz="3200" b="0" dirty="0" err="1">
                          <a:solidFill>
                            <a:schemeClr val="dk1"/>
                          </a:solidFill>
                          <a:latin typeface="Calibri" panose="020F0502020204030204" pitchFamily="34" charset="0"/>
                          <a:ea typeface="Calibri"/>
                          <a:cs typeface="Calibri" panose="020F0502020204030204" pitchFamily="34" charset="0"/>
                          <a:sym typeface="Calibri"/>
                        </a:rPr>
                        <a:t>doi</a:t>
                      </a:r>
                      <a:r>
                        <a:rPr lang="en-US" sz="3200" b="0" dirty="0">
                          <a:solidFill>
                            <a:schemeClr val="dk1"/>
                          </a:solidFill>
                          <a:latin typeface="Calibri" panose="020F0502020204030204" pitchFamily="34" charset="0"/>
                          <a:ea typeface="Calibri"/>
                          <a:cs typeface="Calibri" panose="020F0502020204030204" pitchFamily="34" charset="0"/>
                          <a:sym typeface="Calibri"/>
                        </a:rPr>
                        <a:t>: 10.1109/ICCMC.2019.8819841.</a:t>
                      </a:r>
                      <a:endParaRPr sz="3200" b="0" dirty="0">
                        <a:latin typeface="Calibri" panose="020F0502020204030204" pitchFamily="34" charset="0"/>
                        <a:ea typeface="Calibri"/>
                        <a:cs typeface="Calibri" panose="020F0502020204030204" pitchFamily="34" charset="0"/>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spcBef>
                          <a:spcPts val="0"/>
                        </a:spcBef>
                        <a:spcAft>
                          <a:spcPts val="0"/>
                        </a:spcAft>
                        <a:buNone/>
                      </a:pPr>
                      <a:r>
                        <a:rPr lang="en-US" sz="3200" dirty="0">
                          <a:latin typeface="Calibri"/>
                          <a:ea typeface="Calibri"/>
                          <a:cs typeface="Calibri"/>
                          <a:sym typeface="Calibri"/>
                        </a:rPr>
                        <a:t>2019</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8"/>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1" name="Google Shape;341;p18"/>
          <p:cNvSpPr txBox="1"/>
          <p:nvPr/>
        </p:nvSpPr>
        <p:spPr>
          <a:xfrm>
            <a:off x="2303462" y="4654550"/>
            <a:ext cx="15497176" cy="1455737"/>
          </a:xfrm>
          <a:prstGeom prst="rect">
            <a:avLst/>
          </a:prstGeom>
          <a:noFill/>
          <a:ln>
            <a:noFill/>
          </a:ln>
        </p:spPr>
        <p:txBody>
          <a:bodyPr spcFirstLastPara="1" wrap="square" lIns="0" tIns="12050" rIns="0" bIns="0" anchor="t" anchorCtr="0">
            <a:spAutoFit/>
          </a:bodyPr>
          <a:lstStyle/>
          <a:p>
            <a:pPr marL="12700" marR="0" lvl="0" indent="0" algn="ctr" rtl="0">
              <a:lnSpc>
                <a:spcPct val="101000"/>
              </a:lnSpc>
              <a:spcBef>
                <a:spcPts val="0"/>
              </a:spcBef>
              <a:spcAft>
                <a:spcPts val="0"/>
              </a:spcAft>
              <a:buClr>
                <a:schemeClr val="dk1"/>
              </a:buClr>
              <a:buSzPts val="9600"/>
              <a:buFont typeface="Calibri"/>
              <a:buNone/>
            </a:pPr>
            <a:r>
              <a:rPr lang="en-US" sz="9600" b="0" i="0" u="none">
                <a:solidFill>
                  <a:schemeClr val="dk1"/>
                </a:solidFill>
                <a:latin typeface="Calibri"/>
                <a:ea typeface="Calibri"/>
                <a:cs typeface="Calibri"/>
                <a:sym typeface="Calibri"/>
              </a:rPr>
              <a:t>Thank You</a:t>
            </a:r>
            <a:endParaRPr/>
          </a:p>
        </p:txBody>
      </p:sp>
      <p:sp>
        <p:nvSpPr>
          <p:cNvPr id="342" name="Google Shape;342;p1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3" name="Google Shape;343;p1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4" name="Google Shape;344;p1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5" name="Google Shape;345;p1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6" name="Google Shape;346;p1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347" name="Google Shape;347;p1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348" name="Google Shape;348;p1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349" name="Google Shape;349;p1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350" name="Google Shape;350;p1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28</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p:nvPr/>
        </p:nvSpPr>
        <p:spPr>
          <a:xfrm>
            <a:off x="0" y="0"/>
            <a:ext cx="20104200" cy="1130940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9" name="Google Shape;69;p4"/>
          <p:cNvSpPr txBox="1"/>
          <p:nvPr/>
        </p:nvSpPr>
        <p:spPr>
          <a:xfrm>
            <a:off x="1822450" y="3136179"/>
            <a:ext cx="17700625" cy="6229254"/>
          </a:xfrm>
          <a:prstGeom prst="rect">
            <a:avLst/>
          </a:prstGeom>
          <a:noFill/>
          <a:ln>
            <a:noFill/>
          </a:ln>
        </p:spPr>
        <p:txBody>
          <a:bodyPr spcFirstLastPara="1" wrap="square" lIns="0" tIns="12050" rIns="0" bIns="0" anchor="t" anchorCtr="0">
            <a:spAutoFit/>
          </a:bodyPr>
          <a:lstStyle/>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Diabetes is an illness which affects the ability of the body in producing the hormone insulin, which in turn makes the metabolism of carbohydrate abnormal and raise the levels of glucose in the blood.</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Person generally suffers from high sugar level in blood which can have severe effects on other human organs.</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Insulin is an essential hormone produced by the pancreas that allows the cells to absorb glucose (blood sugar) from food supplies in order to provide them the necessary energy. </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Some of the symptoms are Intensify thirst, Intensify hunger and Frequent urination.</a:t>
            </a:r>
            <a:endParaRPr sz="4000" dirty="0">
              <a:solidFill>
                <a:schemeClr val="dk1"/>
              </a:solidFill>
              <a:latin typeface="Calibri"/>
              <a:ea typeface="Calibri"/>
              <a:cs typeface="Calibri"/>
              <a:sym typeface="Calibri"/>
            </a:endParaRPr>
          </a:p>
        </p:txBody>
      </p:sp>
      <p:sp>
        <p:nvSpPr>
          <p:cNvPr id="70" name="Google Shape;70;p4"/>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1" name="Google Shape;71;p4"/>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 name="Google Shape;72;p4"/>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3" name="Google Shape;73;p4"/>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4" name="Google Shape;74;p4"/>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75" name="Google Shape;75;p4"/>
          <p:cNvSpPr txBox="1"/>
          <p:nvPr/>
        </p:nvSpPr>
        <p:spPr>
          <a:xfrm>
            <a:off x="1712912" y="1856703"/>
            <a:ext cx="10242600" cy="8445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ea typeface="Calibri"/>
                <a:cs typeface="Calibri"/>
                <a:sym typeface="Calibri"/>
              </a:rPr>
              <a:t>INTRODUCTION</a:t>
            </a:r>
            <a:endParaRPr dirty="0"/>
          </a:p>
        </p:txBody>
      </p:sp>
      <p:sp>
        <p:nvSpPr>
          <p:cNvPr id="76" name="Google Shape;76;p4"/>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77" name="Google Shape;77;p4"/>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78" name="Google Shape;78;p4"/>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79" name="Google Shape;79;p4"/>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5"/>
          <p:cNvSpPr txBox="1"/>
          <p:nvPr/>
        </p:nvSpPr>
        <p:spPr>
          <a:xfrm>
            <a:off x="1822450" y="3130755"/>
            <a:ext cx="17870604" cy="5607546"/>
          </a:xfrm>
          <a:prstGeom prst="rect">
            <a:avLst/>
          </a:prstGeom>
          <a:noFill/>
          <a:ln>
            <a:noFill/>
          </a:ln>
        </p:spPr>
        <p:txBody>
          <a:bodyPr spcFirstLastPara="1" wrap="square" lIns="0" tIns="12050" rIns="0" bIns="0" anchor="t" anchorCtr="0">
            <a:spAutoFit/>
          </a:bodyPr>
          <a:lstStyle/>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In medicine, doctors and current research confirm that if this disease is discovered at an early stage, the chances of recovery will be greater.</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But the identifying process is tedious, visiting to a diagnostic center and consulting doctor, i.e. these tests take a lot of time and waste budget of health care systems and people every year.</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But the rise in machine learning approaches gives solution to this problem.</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The learning algorithms use recorded datasets of former patient’s information to prepare a model and then use this model with information of an unseen patient to predict if the patient has the desired disease or not.</a:t>
            </a:r>
            <a:endParaRPr sz="4000" dirty="0">
              <a:solidFill>
                <a:schemeClr val="dk1"/>
              </a:solidFill>
              <a:latin typeface="Calibri"/>
              <a:ea typeface="Calibri"/>
              <a:cs typeface="Calibri"/>
              <a:sym typeface="Calibri"/>
            </a:endParaRPr>
          </a:p>
        </p:txBody>
      </p:sp>
      <p:sp>
        <p:nvSpPr>
          <p:cNvPr id="86" name="Google Shape;86;p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7" name="Google Shape;87;p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8" name="Google Shape;88;p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9" name="Google Shape;89;p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0" name="Google Shape;90;p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91" name="Google Shape;91;p5"/>
          <p:cNvSpPr txBox="1"/>
          <p:nvPr/>
        </p:nvSpPr>
        <p:spPr>
          <a:xfrm>
            <a:off x="1714475" y="1876359"/>
            <a:ext cx="10242600" cy="844500"/>
          </a:xfrm>
          <a:prstGeom prst="rect">
            <a:avLst/>
          </a:prstGeom>
          <a:noFill/>
          <a:ln>
            <a:noFill/>
          </a:ln>
        </p:spPr>
        <p:txBody>
          <a:bodyPr spcFirstLastPara="1" wrap="square" lIns="0" tIns="12050" rIns="0" bIns="0" anchor="t" anchorCtr="0">
            <a:spAutoFit/>
          </a:bodyPr>
          <a:lstStyle/>
          <a:p>
            <a:pPr marL="12700" lvl="0" indent="0" algn="l" rtl="0">
              <a:spcBef>
                <a:spcPts val="0"/>
              </a:spcBef>
              <a:spcAft>
                <a:spcPts val="0"/>
              </a:spcAft>
              <a:buClr>
                <a:schemeClr val="dk1"/>
              </a:buClr>
              <a:buSzPts val="5400"/>
              <a:buFont typeface="Calibri"/>
              <a:buNone/>
            </a:pPr>
            <a:r>
              <a:rPr lang="en-US" sz="5400" b="1" dirty="0">
                <a:solidFill>
                  <a:schemeClr val="dk1"/>
                </a:solidFill>
                <a:latin typeface="Calibri"/>
                <a:ea typeface="Calibri"/>
                <a:cs typeface="Calibri"/>
                <a:sym typeface="Calibri"/>
              </a:rPr>
              <a:t>INTRODUCTION</a:t>
            </a:r>
            <a:endParaRPr dirty="0"/>
          </a:p>
        </p:txBody>
      </p:sp>
      <p:sp>
        <p:nvSpPr>
          <p:cNvPr id="92" name="Google Shape;92;p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93" name="Google Shape;93;p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94" name="Google Shape;94;p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95" name="Google Shape;95;p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6"/>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1" name="Google Shape;101;p6"/>
          <p:cNvSpPr txBox="1"/>
          <p:nvPr/>
        </p:nvSpPr>
        <p:spPr>
          <a:xfrm>
            <a:off x="1004887" y="2969170"/>
            <a:ext cx="18518188" cy="4351961"/>
          </a:xfrm>
          <a:prstGeom prst="rect">
            <a:avLst/>
          </a:prstGeom>
          <a:noFill/>
          <a:ln>
            <a:noFill/>
          </a:ln>
        </p:spPr>
        <p:txBody>
          <a:bodyPr spcFirstLastPara="1" wrap="square" lIns="0" tIns="0" rIns="0" bIns="0" anchor="t" anchorCtr="0">
            <a:spAutoFit/>
          </a:bodyPr>
          <a:lstStyle/>
          <a:p>
            <a:pPr marL="1543050" lvl="0" indent="-482600" algn="just" rtl="0">
              <a:lnSpc>
                <a:spcPct val="101000"/>
              </a:lnSpc>
              <a:spcBef>
                <a:spcPts val="0"/>
              </a:spcBef>
              <a:spcAft>
                <a:spcPts val="0"/>
              </a:spcAft>
              <a:buClr>
                <a:schemeClr val="dk1"/>
              </a:buClr>
              <a:buSzPts val="4000"/>
              <a:buFont typeface="Calibri"/>
              <a:buChar char="•"/>
            </a:pPr>
            <a:r>
              <a:rPr lang="en-IN" sz="4000" dirty="0">
                <a:solidFill>
                  <a:schemeClr val="dk1"/>
                </a:solidFill>
                <a:latin typeface="Calibri"/>
                <a:ea typeface="Calibri"/>
                <a:cs typeface="Calibri"/>
                <a:sym typeface="Calibri"/>
              </a:rPr>
              <a:t>Diabetes is considered as one of the deadliest and chronic diseases and many complications may occur if it remains untreated or unidentified. </a:t>
            </a:r>
          </a:p>
          <a:p>
            <a:pPr marL="1543050" lvl="0" indent="-482600" algn="just" rtl="0">
              <a:lnSpc>
                <a:spcPct val="101000"/>
              </a:lnSpc>
              <a:spcBef>
                <a:spcPts val="0"/>
              </a:spcBef>
              <a:spcAft>
                <a:spcPts val="0"/>
              </a:spcAft>
              <a:buClr>
                <a:schemeClr val="dk1"/>
              </a:buClr>
              <a:buSzPts val="4000"/>
              <a:buFont typeface="Calibri"/>
              <a:buChar char="•"/>
            </a:pPr>
            <a:r>
              <a:rPr lang="en-IN" sz="4000" dirty="0">
                <a:solidFill>
                  <a:schemeClr val="dk1"/>
                </a:solidFill>
                <a:latin typeface="Calibri"/>
                <a:ea typeface="Calibri"/>
                <a:cs typeface="Calibri"/>
                <a:sym typeface="Calibri"/>
              </a:rPr>
              <a:t>In medicine, doctors and current research confirm that if this disease is discovered at an early stage, the chances of recovery will be greater.</a:t>
            </a:r>
          </a:p>
          <a:p>
            <a:pPr marL="1543050" lvl="0" indent="-482600" algn="just" rtl="0">
              <a:lnSpc>
                <a:spcPct val="101000"/>
              </a:lnSpc>
              <a:spcBef>
                <a:spcPts val="0"/>
              </a:spcBef>
              <a:spcAft>
                <a:spcPts val="0"/>
              </a:spcAft>
              <a:buClr>
                <a:schemeClr val="dk1"/>
              </a:buClr>
              <a:buSzPts val="4000"/>
              <a:buFont typeface="Calibri"/>
              <a:buChar char="•"/>
            </a:pPr>
            <a:r>
              <a:rPr lang="en-IN" sz="4000" dirty="0">
                <a:solidFill>
                  <a:schemeClr val="dk1"/>
                </a:solidFill>
                <a:latin typeface="Calibri"/>
                <a:ea typeface="Calibri"/>
                <a:cs typeface="Calibri"/>
                <a:sym typeface="Calibri"/>
              </a:rPr>
              <a:t>This motivated us to build a user friendly AI model which can predict the probability for a person of having diabetes using recorded data of former patients. </a:t>
            </a:r>
          </a:p>
        </p:txBody>
      </p:sp>
      <p:sp>
        <p:nvSpPr>
          <p:cNvPr id="102" name="Google Shape;102;p6"/>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6"/>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6"/>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6"/>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6"/>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07" name="Google Shape;107;p6"/>
          <p:cNvSpPr txBox="1"/>
          <p:nvPr/>
        </p:nvSpPr>
        <p:spPr>
          <a:xfrm>
            <a:off x="1712901" y="1914396"/>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MOTIVATION</a:t>
            </a:r>
            <a:endParaRPr lang="en-US" dirty="0"/>
          </a:p>
        </p:txBody>
      </p:sp>
      <p:sp>
        <p:nvSpPr>
          <p:cNvPr id="108" name="Google Shape;108;p6"/>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09" name="Google Shape;109;p6"/>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10" name="Google Shape;110;p6"/>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11" name="Google Shape;111;p6"/>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8" name="Google Shape;118;p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22" name="Google Shape;122;p8"/>
          <p:cNvSpPr txBox="1"/>
          <p:nvPr/>
        </p:nvSpPr>
        <p:spPr>
          <a:xfrm>
            <a:off x="1714500" y="1714187"/>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
        <p:nvSpPr>
          <p:cNvPr id="123" name="Google Shape;123;p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24" name="Google Shape;124;p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25" name="Google Shape;125;p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26" name="Google Shape;126;p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6</a:t>
            </a:fld>
            <a:endParaRPr/>
          </a:p>
        </p:txBody>
      </p:sp>
      <p:graphicFrame>
        <p:nvGraphicFramePr>
          <p:cNvPr id="127" name="Google Shape;127;p8"/>
          <p:cNvGraphicFramePr/>
          <p:nvPr>
            <p:extLst>
              <p:ext uri="{D42A27DB-BD31-4B8C-83A1-F6EECF244321}">
                <p14:modId xmlns:p14="http://schemas.microsoft.com/office/powerpoint/2010/main" val="1518738920"/>
              </p:ext>
            </p:extLst>
          </p:nvPr>
        </p:nvGraphicFramePr>
        <p:xfrm>
          <a:off x="1822449" y="2730941"/>
          <a:ext cx="17700625" cy="7059830"/>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7507721">
                  <a:extLst>
                    <a:ext uri="{9D8B030D-6E8A-4147-A177-3AD203B41FA5}">
                      <a16:colId xmlns:a16="http://schemas.microsoft.com/office/drawing/2014/main" val="20001"/>
                    </a:ext>
                  </a:extLst>
                </a:gridCol>
                <a:gridCol w="8840206">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dirty="0">
                          <a:solidFill>
                            <a:srgbClr val="FFFFFF"/>
                          </a:solidFill>
                          <a:latin typeface="Calibri"/>
                          <a:ea typeface="Calibri"/>
                          <a:cs typeface="Calibri"/>
                          <a:sym typeface="Calibri"/>
                        </a:rPr>
                        <a:t>Major findings / observations</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63903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cs typeface="Calibri"/>
                          <a:sym typeface="Calibri"/>
                        </a:rPr>
                        <a:t>1</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IN" sz="3200" dirty="0">
                          <a:solidFill>
                            <a:srgbClr val="202020"/>
                          </a:solidFill>
                          <a:latin typeface="Calibri"/>
                          <a:ea typeface="Calibri"/>
                          <a:cs typeface="Calibri"/>
                          <a:sym typeface="Calibri"/>
                        </a:rPr>
                        <a:t>M. K. Hasan, M. A. </a:t>
                      </a:r>
                      <a:r>
                        <a:rPr lang="en-IN" sz="3200" dirty="0" err="1">
                          <a:solidFill>
                            <a:srgbClr val="202020"/>
                          </a:solidFill>
                          <a:latin typeface="Calibri"/>
                          <a:ea typeface="Calibri"/>
                          <a:cs typeface="Calibri"/>
                          <a:sym typeface="Calibri"/>
                        </a:rPr>
                        <a:t>Alam</a:t>
                      </a:r>
                      <a:r>
                        <a:rPr lang="en-IN" sz="3200" dirty="0">
                          <a:solidFill>
                            <a:srgbClr val="202020"/>
                          </a:solidFill>
                          <a:latin typeface="Calibri"/>
                          <a:ea typeface="Calibri"/>
                          <a:cs typeface="Calibri"/>
                          <a:sym typeface="Calibri"/>
                        </a:rPr>
                        <a:t>, D. Das, E. Hossain and M. Hasan, "Diabetes Prediction Using Ensembling of Different Machine Learning Classifiers," in IEEE Access, vol. 8, 2020.</a:t>
                      </a:r>
                      <a:endParaRPr sz="3200" dirty="0">
                        <a:solidFill>
                          <a:srgbClr val="202020"/>
                        </a:solidFill>
                        <a:highlight>
                          <a:srgbClr val="FFFFFF"/>
                        </a:highlight>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Diabetes prediction has been accomplished using the model from the Pima Indian Diabetes dataset. </a:t>
                      </a:r>
                    </a:p>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The quality of the dataset was improved by the proposed pre processing scheme. </a:t>
                      </a:r>
                    </a:p>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Performance of model  is decided with the help of confusion matrix .</a:t>
                      </a:r>
                      <a:endParaRPr lang="en-IN" sz="3200" dirty="0">
                        <a:solidFill>
                          <a:srgbClr val="202020"/>
                        </a:solidFill>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7701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8" name="Google Shape;118;p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22" name="Google Shape;122;p8"/>
          <p:cNvSpPr txBox="1"/>
          <p:nvPr/>
        </p:nvSpPr>
        <p:spPr>
          <a:xfrm>
            <a:off x="1714500" y="1714187"/>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
        <p:nvSpPr>
          <p:cNvPr id="123" name="Google Shape;123;p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24" name="Google Shape;124;p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25" name="Google Shape;125;p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26" name="Google Shape;126;p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7</a:t>
            </a:fld>
            <a:endParaRPr/>
          </a:p>
        </p:txBody>
      </p:sp>
      <p:graphicFrame>
        <p:nvGraphicFramePr>
          <p:cNvPr id="127" name="Google Shape;127;p8"/>
          <p:cNvGraphicFramePr/>
          <p:nvPr>
            <p:extLst>
              <p:ext uri="{D42A27DB-BD31-4B8C-83A1-F6EECF244321}">
                <p14:modId xmlns:p14="http://schemas.microsoft.com/office/powerpoint/2010/main" val="1873504757"/>
              </p:ext>
            </p:extLst>
          </p:nvPr>
        </p:nvGraphicFramePr>
        <p:xfrm>
          <a:off x="1822449" y="2730941"/>
          <a:ext cx="17700625" cy="7059830"/>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7507721">
                  <a:extLst>
                    <a:ext uri="{9D8B030D-6E8A-4147-A177-3AD203B41FA5}">
                      <a16:colId xmlns:a16="http://schemas.microsoft.com/office/drawing/2014/main" val="20001"/>
                    </a:ext>
                  </a:extLst>
                </a:gridCol>
                <a:gridCol w="8840206">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63903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cs typeface="Calibri"/>
                          <a:sym typeface="Calibri"/>
                        </a:rPr>
                        <a:t>2</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IN" sz="3200" dirty="0">
                          <a:solidFill>
                            <a:srgbClr val="202020"/>
                          </a:solidFill>
                          <a:latin typeface="Calibri"/>
                          <a:ea typeface="Calibri"/>
                          <a:cs typeface="Calibri"/>
                          <a:sym typeface="Calibri"/>
                        </a:rPr>
                        <a:t>H. Roopa and T. Asha, "A Linear Model Based on Principal Component Analysis for Disease Prediction," in IEEE Access, vol. 7,2019</a:t>
                      </a:r>
                      <a:endParaRPr sz="3200" dirty="0">
                        <a:solidFill>
                          <a:srgbClr val="202020"/>
                        </a:solidFill>
                        <a:highlight>
                          <a:srgbClr val="FFFFFF"/>
                        </a:highlight>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914400" marR="0" lvl="0" indent="-457200" algn="l" rtl="0">
                        <a:lnSpc>
                          <a:spcPct val="100000"/>
                        </a:lnSpc>
                        <a:spcBef>
                          <a:spcPts val="0"/>
                        </a:spcBef>
                        <a:spcAft>
                          <a:spcPts val="0"/>
                        </a:spcAft>
                        <a:buFont typeface="Arial" panose="020B0604020202020204" pitchFamily="34" charset="0"/>
                        <a:buChar char="•"/>
                      </a:pPr>
                      <a:r>
                        <a:rPr lang="en-IN" sz="3200" dirty="0">
                          <a:solidFill>
                            <a:srgbClr val="202020"/>
                          </a:solidFill>
                          <a:latin typeface="Calibri" panose="020F0502020204030204" pitchFamily="34" charset="0"/>
                          <a:cs typeface="Calibri" panose="020F0502020204030204" pitchFamily="34" charset="0"/>
                        </a:rPr>
                        <a:t>Feature extraction and statistical modelling on PIDD is presented in this research work. </a:t>
                      </a:r>
                    </a:p>
                    <a:p>
                      <a:pPr marL="914400" marR="0" lvl="0" indent="-457200" algn="l" rtl="0">
                        <a:lnSpc>
                          <a:spcPct val="100000"/>
                        </a:lnSpc>
                        <a:spcBef>
                          <a:spcPts val="0"/>
                        </a:spcBef>
                        <a:spcAft>
                          <a:spcPts val="0"/>
                        </a:spcAft>
                        <a:buFont typeface="Arial" panose="020B0604020202020204" pitchFamily="34" charset="0"/>
                        <a:buChar char="•"/>
                      </a:pPr>
                      <a:r>
                        <a:rPr lang="en-IN" sz="3200" dirty="0">
                          <a:solidFill>
                            <a:srgbClr val="202020"/>
                          </a:solidFill>
                          <a:latin typeface="Calibri" panose="020F0502020204030204" pitchFamily="34" charset="0"/>
                          <a:cs typeface="Calibri" panose="020F0502020204030204" pitchFamily="34" charset="0"/>
                        </a:rPr>
                        <a:t>The PIDD (Pima Indian Diabetes Data) features are extracted to a new space using PCA(Principal component analysis). These newly projected features are then modelled using Linear Regression Model.</a:t>
                      </a:r>
                    </a:p>
                    <a:p>
                      <a:pPr marL="914400" marR="0" lvl="0" indent="-457200" algn="l" rtl="0">
                        <a:lnSpc>
                          <a:spcPct val="100000"/>
                        </a:lnSpc>
                        <a:spcBef>
                          <a:spcPts val="0"/>
                        </a:spcBef>
                        <a:spcAft>
                          <a:spcPts val="0"/>
                        </a:spcAft>
                        <a:buFont typeface="Arial" panose="020B0604020202020204" pitchFamily="34" charset="0"/>
                        <a:buChar char="•"/>
                      </a:pPr>
                      <a:r>
                        <a:rPr lang="en-IN" sz="3200" dirty="0">
                          <a:solidFill>
                            <a:srgbClr val="202020"/>
                          </a:solidFill>
                          <a:latin typeface="Calibri" panose="020F0502020204030204" pitchFamily="34" charset="0"/>
                          <a:cs typeface="Calibri" panose="020F0502020204030204" pitchFamily="34" charset="0"/>
                        </a:rPr>
                        <a:t>The results obtained in this study have achieved high accuracy rate  (82.1%) for predicting diabetes when compared with other existing methods.</a:t>
                      </a: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1419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8" name="Google Shape;118;p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22" name="Google Shape;122;p8"/>
          <p:cNvSpPr txBox="1"/>
          <p:nvPr/>
        </p:nvSpPr>
        <p:spPr>
          <a:xfrm>
            <a:off x="1714500" y="1714187"/>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
        <p:nvSpPr>
          <p:cNvPr id="123" name="Google Shape;123;p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24" name="Google Shape;124;p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25" name="Google Shape;125;p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26" name="Google Shape;126;p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8</a:t>
            </a:fld>
            <a:endParaRPr/>
          </a:p>
        </p:txBody>
      </p:sp>
      <p:graphicFrame>
        <p:nvGraphicFramePr>
          <p:cNvPr id="127" name="Google Shape;127;p8"/>
          <p:cNvGraphicFramePr/>
          <p:nvPr>
            <p:extLst>
              <p:ext uri="{D42A27DB-BD31-4B8C-83A1-F6EECF244321}">
                <p14:modId xmlns:p14="http://schemas.microsoft.com/office/powerpoint/2010/main" val="311229363"/>
              </p:ext>
            </p:extLst>
          </p:nvPr>
        </p:nvGraphicFramePr>
        <p:xfrm>
          <a:off x="1822449" y="2730941"/>
          <a:ext cx="17700625" cy="7059830"/>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7507721">
                  <a:extLst>
                    <a:ext uri="{9D8B030D-6E8A-4147-A177-3AD203B41FA5}">
                      <a16:colId xmlns:a16="http://schemas.microsoft.com/office/drawing/2014/main" val="20001"/>
                    </a:ext>
                  </a:extLst>
                </a:gridCol>
                <a:gridCol w="8840206">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dirty="0">
                          <a:solidFill>
                            <a:srgbClr val="FFFFFF"/>
                          </a:solidFill>
                          <a:latin typeface="Calibri"/>
                          <a:ea typeface="Calibri"/>
                          <a:cs typeface="Calibri"/>
                          <a:sym typeface="Calibri"/>
                        </a:rPr>
                        <a:t>Major findings / observations</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63903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ea typeface="Calibri"/>
                          <a:cs typeface="Calibri"/>
                          <a:sym typeface="Calibri"/>
                        </a:rPr>
                        <a:t>3</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dirty="0">
                          <a:solidFill>
                            <a:srgbClr val="202020"/>
                          </a:solidFill>
                          <a:latin typeface="Calibri" panose="020F0502020204030204" pitchFamily="34" charset="0"/>
                          <a:ea typeface="Calibri"/>
                          <a:cs typeface="Calibri" panose="020F0502020204030204" pitchFamily="34" charset="0"/>
                          <a:sym typeface="Calibri"/>
                        </a:rPr>
                        <a:t>Diabetes Prediction using Machine Learning </a:t>
                      </a:r>
                      <a:r>
                        <a:rPr lang="en-US" sz="3200" dirty="0" err="1">
                          <a:solidFill>
                            <a:srgbClr val="202020"/>
                          </a:solidFill>
                          <a:latin typeface="Calibri" panose="020F0502020204030204" pitchFamily="34" charset="0"/>
                          <a:ea typeface="Calibri"/>
                          <a:cs typeface="Calibri" panose="020F0502020204030204" pitchFamily="34" charset="0"/>
                          <a:sym typeface="Calibri"/>
                        </a:rPr>
                        <a:t>Algorithms,Aishwarya</a:t>
                      </a:r>
                      <a:r>
                        <a:rPr lang="en-US" sz="3200" dirty="0">
                          <a:solidFill>
                            <a:srgbClr val="202020"/>
                          </a:solidFill>
                          <a:latin typeface="Calibri" panose="020F0502020204030204" pitchFamily="34" charset="0"/>
                          <a:ea typeface="Calibri"/>
                          <a:cs typeface="Calibri" panose="020F0502020204030204" pitchFamily="34" charset="0"/>
                          <a:sym typeface="Calibri"/>
                        </a:rPr>
                        <a:t> </a:t>
                      </a:r>
                      <a:r>
                        <a:rPr lang="en-US" sz="3200" dirty="0" err="1">
                          <a:solidFill>
                            <a:srgbClr val="202020"/>
                          </a:solidFill>
                          <a:latin typeface="Calibri" panose="020F0502020204030204" pitchFamily="34" charset="0"/>
                          <a:ea typeface="Calibri"/>
                          <a:cs typeface="Calibri" panose="020F0502020204030204" pitchFamily="34" charset="0"/>
                          <a:sym typeface="Calibri"/>
                        </a:rPr>
                        <a:t>Mujumdara</a:t>
                      </a:r>
                      <a:r>
                        <a:rPr lang="en-US" sz="3200" dirty="0">
                          <a:solidFill>
                            <a:srgbClr val="202020"/>
                          </a:solidFill>
                          <a:latin typeface="Calibri" panose="020F0502020204030204" pitchFamily="34" charset="0"/>
                          <a:ea typeface="Calibri"/>
                          <a:cs typeface="Calibri" panose="020F0502020204030204" pitchFamily="34" charset="0"/>
                          <a:sym typeface="Calibri"/>
                        </a:rPr>
                        <a:t>, Dr. </a:t>
                      </a:r>
                      <a:r>
                        <a:rPr lang="en-US" sz="3200" dirty="0" err="1">
                          <a:solidFill>
                            <a:srgbClr val="202020"/>
                          </a:solidFill>
                          <a:latin typeface="Calibri" panose="020F0502020204030204" pitchFamily="34" charset="0"/>
                          <a:ea typeface="Calibri"/>
                          <a:cs typeface="Calibri" panose="020F0502020204030204" pitchFamily="34" charset="0"/>
                          <a:sym typeface="Calibri"/>
                        </a:rPr>
                        <a:t>Vaidehi</a:t>
                      </a:r>
                      <a:r>
                        <a:rPr lang="en-US" sz="3200" dirty="0">
                          <a:solidFill>
                            <a:srgbClr val="202020"/>
                          </a:solidFill>
                          <a:latin typeface="Calibri" panose="020F0502020204030204" pitchFamily="34" charset="0"/>
                          <a:ea typeface="Calibri"/>
                          <a:cs typeface="Calibri" panose="020F0502020204030204" pitchFamily="34" charset="0"/>
                          <a:sym typeface="Calibri"/>
                        </a:rPr>
                        <a:t> </a:t>
                      </a:r>
                      <a:r>
                        <a:rPr lang="en-US" sz="3200" dirty="0" err="1">
                          <a:solidFill>
                            <a:srgbClr val="202020"/>
                          </a:solidFill>
                          <a:latin typeface="Calibri" panose="020F0502020204030204" pitchFamily="34" charset="0"/>
                          <a:ea typeface="Calibri"/>
                          <a:cs typeface="Calibri" panose="020F0502020204030204" pitchFamily="34" charset="0"/>
                          <a:sym typeface="Calibri"/>
                        </a:rPr>
                        <a:t>Vb</a:t>
                      </a:r>
                      <a:r>
                        <a:rPr lang="en-US" sz="3200" dirty="0">
                          <a:solidFill>
                            <a:srgbClr val="202020"/>
                          </a:solidFill>
                          <a:latin typeface="Calibri" panose="020F0502020204030204" pitchFamily="34" charset="0"/>
                          <a:ea typeface="Calibri"/>
                          <a:cs typeface="Calibri" panose="020F0502020204030204" pitchFamily="34" charset="0"/>
                          <a:sym typeface="Calibri"/>
                        </a:rPr>
                        <a:t>, </a:t>
                      </a:r>
                      <a:r>
                        <a:rPr lang="en-IN" sz="3200" dirty="0">
                          <a:latin typeface="Calibri" panose="020F0502020204030204" pitchFamily="34" charset="0"/>
                          <a:cs typeface="Calibri" panose="020F0502020204030204" pitchFamily="34" charset="0"/>
                        </a:rPr>
                        <a:t>international conference on recent trends in advanced computing 2019, </a:t>
                      </a:r>
                      <a:r>
                        <a:rPr lang="en-IN" sz="3200" dirty="0" err="1">
                          <a:latin typeface="Calibri" panose="020F0502020204030204" pitchFamily="34" charset="0"/>
                          <a:cs typeface="Calibri" panose="020F0502020204030204" pitchFamily="34" charset="0"/>
                        </a:rPr>
                        <a:t>icrtac</a:t>
                      </a:r>
                      <a:r>
                        <a:rPr lang="en-IN" sz="3200" dirty="0">
                          <a:latin typeface="Calibri" panose="020F0502020204030204" pitchFamily="34" charset="0"/>
                          <a:cs typeface="Calibri" panose="020F0502020204030204" pitchFamily="34" charset="0"/>
                        </a:rPr>
                        <a:t> 2019.</a:t>
                      </a:r>
                      <a:endParaRPr sz="3200" dirty="0">
                        <a:solidFill>
                          <a:srgbClr val="202020"/>
                        </a:solidFill>
                        <a:highlight>
                          <a:srgbClr val="FFFFFF"/>
                        </a:highlight>
                        <a:latin typeface="Calibri" panose="020F0502020204030204" pitchFamily="34" charset="0"/>
                        <a:ea typeface="Calibri"/>
                        <a:cs typeface="Calibri" panose="020F0502020204030204" pitchFamily="34" charset="0"/>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0" algn="just" rtl="0">
                        <a:lnSpc>
                          <a:spcPct val="100000"/>
                        </a:lnSpc>
                        <a:spcBef>
                          <a:spcPts val="0"/>
                        </a:spcBef>
                        <a:spcAft>
                          <a:spcPts val="0"/>
                        </a:spcAft>
                        <a:buNone/>
                      </a:pPr>
                      <a:r>
                        <a:rPr lang="en-IN" sz="3200" dirty="0">
                          <a:latin typeface="Calibri" panose="020F0502020204030204" pitchFamily="34" charset="0"/>
                          <a:cs typeface="Calibri" panose="020F0502020204030204" pitchFamily="34" charset="0"/>
                        </a:rPr>
                        <a:t>In this paper</a:t>
                      </a:r>
                    </a:p>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various machine learning algorithms are applied on the dataset and the classification has been done using various algorithms.</a:t>
                      </a:r>
                    </a:p>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Logistic Regression gives highest accuracy of 76%. Application of pipeline gave AdaBoost classifier as best model with accuracy of 77%. </a:t>
                      </a:r>
                    </a:p>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It is clear that the model improves accuracy and precision of diabetes prediction with this dataset compared to existing dataset.</a:t>
                      </a:r>
                      <a:endParaRPr lang="en-IN" sz="3200" dirty="0">
                        <a:solidFill>
                          <a:srgbClr val="202020"/>
                        </a:solidFill>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4579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8" name="Google Shape;118;p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22" name="Google Shape;122;p8"/>
          <p:cNvSpPr txBox="1"/>
          <p:nvPr/>
        </p:nvSpPr>
        <p:spPr>
          <a:xfrm>
            <a:off x="1714500" y="1714187"/>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
        <p:nvSpPr>
          <p:cNvPr id="123" name="Google Shape;123;p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24" name="Google Shape;124;p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25" name="Google Shape;125;p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26" name="Google Shape;126;p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9</a:t>
            </a:fld>
            <a:endParaRPr/>
          </a:p>
        </p:txBody>
      </p:sp>
      <p:graphicFrame>
        <p:nvGraphicFramePr>
          <p:cNvPr id="127" name="Google Shape;127;p8"/>
          <p:cNvGraphicFramePr/>
          <p:nvPr>
            <p:extLst>
              <p:ext uri="{D42A27DB-BD31-4B8C-83A1-F6EECF244321}">
                <p14:modId xmlns:p14="http://schemas.microsoft.com/office/powerpoint/2010/main" val="601396462"/>
              </p:ext>
            </p:extLst>
          </p:nvPr>
        </p:nvGraphicFramePr>
        <p:xfrm>
          <a:off x="1822449" y="2730941"/>
          <a:ext cx="17700625" cy="7059830"/>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7507721">
                  <a:extLst>
                    <a:ext uri="{9D8B030D-6E8A-4147-A177-3AD203B41FA5}">
                      <a16:colId xmlns:a16="http://schemas.microsoft.com/office/drawing/2014/main" val="20001"/>
                    </a:ext>
                  </a:extLst>
                </a:gridCol>
                <a:gridCol w="8840206">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63903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cs typeface="Calibri"/>
                          <a:sym typeface="Calibri"/>
                        </a:rPr>
                        <a:t>4</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dirty="0">
                          <a:solidFill>
                            <a:srgbClr val="202020"/>
                          </a:solidFill>
                          <a:latin typeface="Calibri"/>
                          <a:ea typeface="Calibri"/>
                          <a:cs typeface="Calibri"/>
                          <a:sym typeface="Calibri"/>
                        </a:rPr>
                        <a:t>A. </a:t>
                      </a:r>
                      <a:r>
                        <a:rPr lang="en-US" sz="3200" dirty="0" err="1">
                          <a:solidFill>
                            <a:srgbClr val="202020"/>
                          </a:solidFill>
                          <a:latin typeface="Calibri"/>
                          <a:ea typeface="Calibri"/>
                          <a:cs typeface="Calibri"/>
                          <a:sym typeface="Calibri"/>
                        </a:rPr>
                        <a:t>Yahyaoui</a:t>
                      </a:r>
                      <a:r>
                        <a:rPr lang="en-US" sz="3200" dirty="0">
                          <a:solidFill>
                            <a:srgbClr val="202020"/>
                          </a:solidFill>
                          <a:latin typeface="Calibri"/>
                          <a:ea typeface="Calibri"/>
                          <a:cs typeface="Calibri"/>
                          <a:sym typeface="Calibri"/>
                        </a:rPr>
                        <a:t>, A. Jamil, J. Rasheed and M. </a:t>
                      </a:r>
                      <a:r>
                        <a:rPr lang="en-US" sz="3200" dirty="0" err="1">
                          <a:solidFill>
                            <a:srgbClr val="202020"/>
                          </a:solidFill>
                          <a:latin typeface="Calibri"/>
                          <a:ea typeface="Calibri"/>
                          <a:cs typeface="Calibri"/>
                          <a:sym typeface="Calibri"/>
                        </a:rPr>
                        <a:t>Yesiltepe</a:t>
                      </a:r>
                      <a:r>
                        <a:rPr lang="en-US" sz="3200" dirty="0">
                          <a:solidFill>
                            <a:srgbClr val="202020"/>
                          </a:solidFill>
                          <a:latin typeface="Calibri"/>
                          <a:ea typeface="Calibri"/>
                          <a:cs typeface="Calibri"/>
                          <a:sym typeface="Calibri"/>
                        </a:rPr>
                        <a:t>, "A Decision Support System for Diabetes Prediction Using Machine Learning and Deep Learning Techniques," 2019 1st International Informatics and Software Engineering Conference (UBMYK), Ankara, Turkey, 2019.</a:t>
                      </a:r>
                      <a:endParaRPr sz="3200" dirty="0">
                        <a:solidFill>
                          <a:srgbClr val="202020"/>
                        </a:solidFill>
                        <a:highlight>
                          <a:srgbClr val="FFFFFF"/>
                        </a:highlight>
                        <a:latin typeface="Calibri"/>
                        <a:ea typeface="Calibri"/>
                        <a:cs typeface="Calibri"/>
                        <a:sym typeface="Calibri"/>
                      </a:endParaRPr>
                    </a:p>
                    <a:p>
                      <a:pPr marL="0" marR="0" lvl="0" indent="0" algn="l" rtl="0">
                        <a:spcBef>
                          <a:spcPts val="0"/>
                        </a:spcBef>
                        <a:spcAft>
                          <a:spcPts val="0"/>
                        </a:spcAft>
                        <a:buClr>
                          <a:srgbClr val="000000"/>
                        </a:buClr>
                        <a:buFont typeface="Arial"/>
                        <a:buNone/>
                      </a:pPr>
                      <a:endParaRPr sz="3200" dirty="0">
                        <a:solidFill>
                          <a:srgbClr val="202020"/>
                        </a:solidFill>
                        <a:highlight>
                          <a:srgbClr val="FFFFFF"/>
                        </a:highlight>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0" algn="just" rtl="0">
                        <a:lnSpc>
                          <a:spcPct val="100000"/>
                        </a:lnSpc>
                        <a:spcBef>
                          <a:spcPts val="0"/>
                        </a:spcBef>
                        <a:spcAft>
                          <a:spcPts val="0"/>
                        </a:spcAft>
                        <a:buNone/>
                      </a:pPr>
                      <a:r>
                        <a:rPr lang="en-IN" sz="3200" dirty="0">
                          <a:solidFill>
                            <a:srgbClr val="202020"/>
                          </a:solidFill>
                          <a:latin typeface="Calibri" panose="020F0502020204030204" pitchFamily="34" charset="0"/>
                          <a:cs typeface="Calibri" panose="020F0502020204030204" pitchFamily="34" charset="0"/>
                        </a:rPr>
                        <a:t>This paper shows</a:t>
                      </a:r>
                    </a:p>
                    <a:p>
                      <a:pPr marL="457200" marR="0" lvl="0" indent="-355600" algn="just" rtl="0">
                        <a:lnSpc>
                          <a:spcPct val="100000"/>
                        </a:lnSpc>
                        <a:spcBef>
                          <a:spcPts val="0"/>
                        </a:spcBef>
                        <a:spcAft>
                          <a:spcPts val="0"/>
                        </a:spcAft>
                        <a:buClr>
                          <a:srgbClr val="202020"/>
                        </a:buClr>
                        <a:buSzPts val="2000"/>
                        <a:buChar char="●"/>
                      </a:pPr>
                      <a:r>
                        <a:rPr lang="en-IN" sz="3200" dirty="0">
                          <a:solidFill>
                            <a:srgbClr val="202020"/>
                          </a:solidFill>
                          <a:latin typeface="Calibri" panose="020F0502020204030204" pitchFamily="34" charset="0"/>
                          <a:cs typeface="Calibri" panose="020F0502020204030204" pitchFamily="34" charset="0"/>
                        </a:rPr>
                        <a:t>A comparative analysis of machine learning and deep learning-based algorithms for prediction of diabetes. </a:t>
                      </a:r>
                    </a:p>
                    <a:p>
                      <a:pPr marL="457200" marR="0" lvl="0" indent="-355600" algn="just" rtl="0">
                        <a:lnSpc>
                          <a:spcPct val="100000"/>
                        </a:lnSpc>
                        <a:spcBef>
                          <a:spcPts val="0"/>
                        </a:spcBef>
                        <a:spcAft>
                          <a:spcPts val="0"/>
                        </a:spcAft>
                        <a:buClr>
                          <a:srgbClr val="202020"/>
                        </a:buClr>
                        <a:buSzPts val="2000"/>
                        <a:buChar char="●"/>
                      </a:pPr>
                      <a:r>
                        <a:rPr lang="en-IN" sz="3200" dirty="0">
                          <a:solidFill>
                            <a:srgbClr val="202020"/>
                          </a:solidFill>
                          <a:latin typeface="Calibri" panose="020F0502020204030204" pitchFamily="34" charset="0"/>
                          <a:cs typeface="Calibri" panose="020F0502020204030204" pitchFamily="34" charset="0"/>
                        </a:rPr>
                        <a:t>It showed that RF was more effective for classification of the diabetes in all rounds of experiments which produced overall accuracy for diabetic prediction to be 83.67%. The prediction accuracy for SVM reached 65.38% while DL method produced 76.81% on dataset.</a:t>
                      </a: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2214</TotalTime>
  <Words>2756</Words>
  <Application>Microsoft Office PowerPoint</Application>
  <PresentationFormat>Custom</PresentationFormat>
  <Paragraphs>397</Paragraphs>
  <Slides>28</Slides>
  <Notes>28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Georgia</vt:lpstr>
      <vt:lpstr>Calibri</vt:lpstr>
      <vt:lpstr>Wingdings</vt:lpstr>
      <vt:lpstr>Arial</vt:lpstr>
      <vt:lpstr>Playfair Display</vt:lpstr>
      <vt:lpstr>Roboto</vt:lpstr>
      <vt:lpstr>Helvetica Neue</vt:lpstr>
      <vt:lpstr>Times New Roman</vt:lpstr>
      <vt:lpstr>5_Office Theme</vt:lpstr>
      <vt:lpstr>2_Office Theme</vt:lpstr>
      <vt:lpstr>PowerPoint Presentation</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Srobona Das</dc:creator>
  <cp:lastModifiedBy>Mayur Raj Singh Chouhan</cp:lastModifiedBy>
  <cp:revision>32</cp:revision>
  <dcterms:created xsi:type="dcterms:W3CDTF">2019-11-25T06:56:12Z</dcterms:created>
  <dcterms:modified xsi:type="dcterms:W3CDTF">2021-01-07T17:24:16Z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2019-11-25T00:00:00Z</vt:filetime>
  </property>
  <property fmtid="{D5CDD505-2E9C-101B-9397-08002B2CF9AE}" pid="3" name="Creator">
    <vt:lpwstr>Adobe Illustrator CC 23.1 (Macintosh)</vt:lpwstr>
  </property>
  <property fmtid="{D5CDD505-2E9C-101B-9397-08002B2CF9AE}" pid="4" name="LastSaved">
    <vt:filetime>2019-11-25T00:00:00Z</vt:filetime>
  </property>
</Properties>
</file>