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96" r:id="rId25"/>
    <p:sldId id="297" r:id="rId26"/>
    <p:sldId id="278" r:id="rId27"/>
    <p:sldId id="281" r:id="rId28"/>
    <p:sldId id="279" r:id="rId29"/>
    <p:sldId id="280" r:id="rId30"/>
    <p:sldId id="282" r:id="rId31"/>
    <p:sldId id="283" r:id="rId32"/>
    <p:sldId id="284" r:id="rId33"/>
    <p:sldId id="285" r:id="rId34"/>
    <p:sldId id="286" r:id="rId35"/>
    <p:sldId id="287" r:id="rId36"/>
    <p:sldId id="288" r:id="rId37"/>
    <p:sldId id="289" r:id="rId38"/>
    <p:sldId id="290" r:id="rId39"/>
    <p:sldId id="291" r:id="rId40"/>
    <p:sldId id="295" r:id="rId41"/>
    <p:sldId id="292" r:id="rId42"/>
    <p:sldId id="293" r:id="rId43"/>
    <p:sldId id="294" r:id="rId44"/>
  </p:sldIdLst>
  <p:sldSz cx="20104100" cy="11309350"/>
  <p:notesSz cx="20104100" cy="11309350"/>
  <p:embeddedFontLst>
    <p:embeddedFont>
      <p:font typeface="Calibri" panose="020F0502020204030204" pitchFamily="34" charset="0"/>
      <p:regular r:id="rId46"/>
      <p:bold r:id="rId47"/>
      <p:italic r:id="rId48"/>
      <p:boldItalic r:id="rId49"/>
    </p:embeddedFont>
    <p:embeddedFont>
      <p:font typeface="Georgia" panose="02040502050405020303" pitchFamily="18" charset="0"/>
      <p:regular r:id="rId50"/>
      <p:bold r:id="rId51"/>
      <p:italic r:id="rId52"/>
      <p:boldItalic r:id="rId53"/>
    </p:embeddedFont>
    <p:embeddedFont>
      <p:font typeface="Helvetica Neue" panose="020B0604020202020204" charset="0"/>
      <p:regular r:id="rId54"/>
      <p:bold r:id="rId55"/>
      <p:italic r:id="rId56"/>
      <p:boldItalic r:id="rId57"/>
    </p:embeddedFont>
    <p:embeddedFont>
      <p:font typeface="Playfair Display" panose="020B0604020202020204" charset="0"/>
      <p:regular r:id="rId58"/>
      <p:bold r:id="rId59"/>
      <p:italic r:id="rId60"/>
      <p:boldItalic r:id="rId61"/>
    </p:embeddedFont>
    <p:embeddedFont>
      <p:font typeface="Roboto"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hVF5ZhjLj2CwGpfKl7P7HIn8oT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B5C730-B429-45D9-A2CD-7D8E4069A313}">
  <a:tblStyle styleId="{0DB5C730-B429-45D9-A2CD-7D8E4069A31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CBF4D09-CDEE-42FC-BCD0-9944F9E1E14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24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5.fntdata"/><Relationship Id="rId5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7" y="0"/>
            <a:ext cx="8712200" cy="5667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9562" y="1414462"/>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742612"/>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7" y="10742612"/>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 name="Google Shape;33;p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9: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0: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e018da083_0_2:notes"/>
          <p:cNvSpPr txBox="1">
            <a:spLocks noGrp="1"/>
          </p:cNvSpPr>
          <p:nvPr>
            <p:ph type="body" idx="1"/>
          </p:nvPr>
        </p:nvSpPr>
        <p:spPr>
          <a:xfrm>
            <a:off x="2009775" y="5441950"/>
            <a:ext cx="16084499"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g9e018da083_0_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018da083_0_17:notes"/>
          <p:cNvSpPr txBox="1">
            <a:spLocks noGrp="1"/>
          </p:cNvSpPr>
          <p:nvPr>
            <p:ph type="body" idx="1"/>
          </p:nvPr>
        </p:nvSpPr>
        <p:spPr>
          <a:xfrm>
            <a:off x="2009775" y="5441950"/>
            <a:ext cx="16084499"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9e018da083_0_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9e018da083_0_32:notes"/>
          <p:cNvSpPr txBox="1">
            <a:spLocks noGrp="1"/>
          </p:cNvSpPr>
          <p:nvPr>
            <p:ph type="body" idx="1"/>
          </p:nvPr>
        </p:nvSpPr>
        <p:spPr>
          <a:xfrm>
            <a:off x="2009775" y="5441950"/>
            <a:ext cx="16084499"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g9e018da083_0_3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9e018da083_0_47:notes"/>
          <p:cNvSpPr txBox="1">
            <a:spLocks noGrp="1"/>
          </p:cNvSpPr>
          <p:nvPr>
            <p:ph type="body" idx="1"/>
          </p:nvPr>
        </p:nvSpPr>
        <p:spPr>
          <a:xfrm>
            <a:off x="2009775" y="5441950"/>
            <a:ext cx="16084499"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g9e018da083_0_4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1: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1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1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3: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3: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2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5: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2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6:notes"/>
          <p:cNvSpPr txBox="1">
            <a:spLocks noGrp="1"/>
          </p:cNvSpPr>
          <p:nvPr>
            <p:ph type="body" idx="1"/>
          </p:nvPr>
        </p:nvSpPr>
        <p:spPr>
          <a:xfrm>
            <a:off x="2009775" y="5441950"/>
            <a:ext cx="16084499"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1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94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0507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8: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2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7: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1" name="Google Shape;521;p2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6090df489_0_176: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9" name="Google Shape;479;gb6090df489_0_17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b6090df489_0_197: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gb6090df489_0_19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b6090df489_0_153: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0" name="Google Shape;540;gb6090df489_0_15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9: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p29: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31: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0" name="Google Shape;580;p3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b6090df489_0_80: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gb6090df489_0_80: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30: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2" name="Google Shape;612;p30: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b6090df489_0_7: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8" name="Google Shape;628;gb6090df489_0_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b6090df489_0_99: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7" name="Google Shape;647;gb6090df489_0_99: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6090df489_0_134: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5" name="Google Shape;665;gb6090df489_0_13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b6090df489_0_29: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1" name="Google Shape;681;gb6090df489_0_29: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b6090df489_0_47: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9" name="Google Shape;699;gb6090df489_0_4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b6090df489_0_47: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9" name="Google Shape;699;gb6090df489_0_4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521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b6090df489_0_115: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7" name="Google Shape;717;gb6090df489_0_1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17: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5" name="Google Shape;735;p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18: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1" name="Google Shape;751;p1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0"/>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SzPts val="1400"/>
              <a:buNone/>
              <a:defRPr b="0" i="0">
                <a:solidFill>
                  <a:schemeClr val="dk1"/>
                </a:solidFill>
              </a:defRPr>
            </a:lvl1pPr>
            <a:lvl2pPr marL="914400" lvl="1" indent="-228600" algn="l">
              <a:lnSpc>
                <a:spcPct val="100000"/>
              </a:lnSpc>
              <a:spcBef>
                <a:spcPts val="360"/>
              </a:spcBef>
              <a:spcAft>
                <a:spcPts val="0"/>
              </a:spcAft>
              <a:buSzPts val="1400"/>
              <a:buNone/>
              <a:defRPr/>
            </a:lvl2pPr>
            <a:lvl3pPr marL="1371600" lvl="2" indent="-228600" algn="l">
              <a:lnSpc>
                <a:spcPct val="100000"/>
              </a:lnSpc>
              <a:spcBef>
                <a:spcPts val="360"/>
              </a:spcBef>
              <a:spcAft>
                <a:spcPts val="0"/>
              </a:spcAft>
              <a:buSzPts val="1400"/>
              <a:buNone/>
              <a:defRPr/>
            </a:lvl3pPr>
            <a:lvl4pPr marL="1828800" lvl="3" indent="-228600" algn="l">
              <a:lnSpc>
                <a:spcPct val="100000"/>
              </a:lnSpc>
              <a:spcBef>
                <a:spcPts val="360"/>
              </a:spcBef>
              <a:spcAft>
                <a:spcPts val="0"/>
              </a:spcAft>
              <a:buSzPts val="1400"/>
              <a:buNone/>
              <a:defRPr/>
            </a:lvl4pPr>
            <a:lvl5pPr marL="2286000" lvl="4" indent="-228600" algn="l">
              <a:lnSpc>
                <a:spcPct val="100000"/>
              </a:lnSpc>
              <a:spcBef>
                <a:spcPts val="36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22"/>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2"/>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endParaRPr/>
          </a:p>
        </p:txBody>
      </p:sp>
      <p:sp>
        <p:nvSpPr>
          <p:cNvPr id="11" name="Google Shape;11;p19"/>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9"/>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endParaRPr/>
          </a:p>
        </p:txBody>
      </p:sp>
      <p:sp>
        <p:nvSpPr>
          <p:cNvPr id="21" name="Google Shape;21;p21"/>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21"/>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1"/>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1"/>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4"/>
        <p:cNvGrpSpPr/>
        <p:nvPr/>
      </p:nvGrpSpPr>
      <p:grpSpPr>
        <a:xfrm>
          <a:off x="0" y="0"/>
          <a:ext cx="0" cy="0"/>
          <a:chOff x="0" y="0"/>
          <a:chExt cx="0" cy="0"/>
        </a:xfrm>
      </p:grpSpPr>
      <p:sp>
        <p:nvSpPr>
          <p:cNvPr id="35" name="Google Shape;35;p1"/>
          <p:cNvSpPr txBox="1"/>
          <p:nvPr/>
        </p:nvSpPr>
        <p:spPr>
          <a:xfrm>
            <a:off x="0" y="60325"/>
            <a:ext cx="20104199" cy="1130940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Google Shape;36;p1"/>
          <p:cNvSpPr txBox="1"/>
          <p:nvPr/>
        </p:nvSpPr>
        <p:spPr>
          <a:xfrm>
            <a:off x="4995746" y="1807900"/>
            <a:ext cx="14808819" cy="2986800"/>
          </a:xfrm>
          <a:prstGeom prst="rect">
            <a:avLst/>
          </a:prstGeom>
          <a:noFill/>
          <a:ln>
            <a:noFill/>
          </a:ln>
        </p:spPr>
        <p:txBody>
          <a:bodyPr spcFirstLastPara="1" wrap="square" lIns="0" tIns="11425" rIns="0" bIns="0" anchor="t" anchorCtr="0">
            <a:spAutoFit/>
          </a:bodyPr>
          <a:lstStyle/>
          <a:p>
            <a:pPr marL="0" marR="0" lvl="0" indent="0" algn="ctr" rtl="0">
              <a:lnSpc>
                <a:spcPct val="115000"/>
              </a:lnSpc>
              <a:spcBef>
                <a:spcPts val="1300"/>
              </a:spcBef>
              <a:spcAft>
                <a:spcPts val="0"/>
              </a:spcAft>
              <a:buClr>
                <a:schemeClr val="dk1"/>
              </a:buClr>
              <a:buSzPts val="1100"/>
              <a:buFont typeface="Arial"/>
              <a:buNone/>
            </a:pPr>
            <a:r>
              <a:rPr lang="en-US" sz="8000" b="0" i="0" u="none" strike="noStrike" cap="none">
                <a:solidFill>
                  <a:srgbClr val="292929"/>
                </a:solidFill>
                <a:highlight>
                  <a:srgbClr val="FFFFFF"/>
                </a:highlight>
                <a:latin typeface="Calibri"/>
                <a:ea typeface="Calibri"/>
                <a:cs typeface="Calibri"/>
                <a:sym typeface="Calibri"/>
              </a:rPr>
              <a:t>Diabetes Prediction</a:t>
            </a:r>
            <a:r>
              <a:rPr lang="en-US" sz="8000" b="0" i="0" u="none" strike="noStrike" cap="none">
                <a:solidFill>
                  <a:schemeClr val="dk1"/>
                </a:solidFill>
                <a:latin typeface="Calibri"/>
                <a:ea typeface="Calibri"/>
                <a:cs typeface="Calibri"/>
                <a:sym typeface="Calibri"/>
              </a:rPr>
              <a:t> using machine learning</a:t>
            </a:r>
            <a:endParaRPr sz="8000" b="0" i="0" u="none" strike="noStrike" cap="none">
              <a:solidFill>
                <a:srgbClr val="000000"/>
              </a:solidFill>
              <a:latin typeface="Calibri"/>
              <a:ea typeface="Calibri"/>
              <a:cs typeface="Calibri"/>
              <a:sym typeface="Calibri"/>
            </a:endParaRPr>
          </a:p>
        </p:txBody>
      </p:sp>
      <p:sp>
        <p:nvSpPr>
          <p:cNvPr id="37" name="Google Shape;37;p1"/>
          <p:cNvSpPr/>
          <p:nvPr/>
        </p:nvSpPr>
        <p:spPr>
          <a:xfrm>
            <a:off x="-6350" y="15875"/>
            <a:ext cx="8719277" cy="5571052"/>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Google Shape;38;p1"/>
          <p:cNvSpPr txBox="1"/>
          <p:nvPr/>
        </p:nvSpPr>
        <p:spPr>
          <a:xfrm>
            <a:off x="471487" y="415925"/>
            <a:ext cx="1846262" cy="184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39;p1"/>
          <p:cNvSpPr txBox="1"/>
          <p:nvPr/>
        </p:nvSpPr>
        <p:spPr>
          <a:xfrm>
            <a:off x="5603875" y="1336675"/>
            <a:ext cx="146050" cy="1476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1"/>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1904"/>
              </a:lnSpc>
              <a:spcBef>
                <a:spcPts val="0"/>
              </a:spcBef>
              <a:spcAft>
                <a:spcPts val="0"/>
              </a:spcAft>
              <a:buClr>
                <a:srgbClr val="FFFFFF"/>
              </a:buClr>
              <a:buSzPts val="4200"/>
              <a:buFont typeface="Helvetica Neue"/>
              <a:buNone/>
            </a:pPr>
            <a:r>
              <a:rPr lang="en-US" sz="4200" b="1" i="0" u="none" strike="noStrike" cap="none">
                <a:solidFill>
                  <a:srgbClr val="FFFFFF"/>
                </a:solidFill>
                <a:latin typeface="Helvetica Neue"/>
                <a:ea typeface="Helvetica Neue"/>
                <a:cs typeface="Helvetica Neue"/>
                <a:sym typeface="Helvetica Neue"/>
              </a:rPr>
              <a:t>RV College of </a:t>
            </a:r>
            <a:endParaRPr sz="1400" b="0" i="0" u="none" strike="noStrike" cap="none">
              <a:solidFill>
                <a:srgbClr val="000000"/>
              </a:solidFill>
              <a:latin typeface="Arial"/>
              <a:ea typeface="Arial"/>
              <a:cs typeface="Arial"/>
              <a:sym typeface="Arial"/>
            </a:endParaRPr>
          </a:p>
          <a:p>
            <a:pPr marL="12700" marR="0" lvl="0" indent="0" algn="l" rtl="0">
              <a:lnSpc>
                <a:spcPct val="111904"/>
              </a:lnSpc>
              <a:spcBef>
                <a:spcPts val="100"/>
              </a:spcBef>
              <a:spcAft>
                <a:spcPts val="0"/>
              </a:spcAft>
              <a:buClr>
                <a:srgbClr val="FFFFFF"/>
              </a:buClr>
              <a:buSzPts val="4200"/>
              <a:buFont typeface="Helvetica Neue"/>
              <a:buNone/>
            </a:pPr>
            <a:r>
              <a:rPr lang="en-US" sz="4200" b="1" i="0" u="none" strike="noStrike" cap="none">
                <a:solidFill>
                  <a:srgbClr val="FFFFFF"/>
                </a:solidFill>
                <a:latin typeface="Helvetica Neue"/>
                <a:ea typeface="Helvetica Neue"/>
                <a:cs typeface="Helvetica Neue"/>
                <a:sym typeface="Helvetica Neue"/>
              </a:rPr>
              <a:t>Engineering</a:t>
            </a:r>
            <a:endParaRPr sz="1400" b="0" i="0" u="none" strike="noStrike" cap="none">
              <a:solidFill>
                <a:srgbClr val="000000"/>
              </a:solidFill>
              <a:latin typeface="Arial"/>
              <a:ea typeface="Arial"/>
              <a:cs typeface="Arial"/>
              <a:sym typeface="Arial"/>
            </a:endParaRPr>
          </a:p>
        </p:txBody>
      </p:sp>
      <p:sp>
        <p:nvSpPr>
          <p:cNvPr id="41" name="Google Shape;41;p1"/>
          <p:cNvSpPr txBox="1"/>
          <p:nvPr/>
        </p:nvSpPr>
        <p:spPr>
          <a:xfrm>
            <a:off x="16117888" y="407987"/>
            <a:ext cx="3405187" cy="4841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strike="noStrike" cap="none">
                <a:solidFill>
                  <a:srgbClr val="422C75"/>
                </a:solidFill>
                <a:latin typeface="Playfair Display"/>
                <a:ea typeface="Playfair Display"/>
                <a:cs typeface="Playfair Display"/>
                <a:sym typeface="Playfair Display"/>
              </a:rPr>
              <a:t>Go, change the world</a:t>
            </a:r>
            <a:endParaRPr sz="1400" b="0" i="0" u="none" strike="noStrike" cap="none">
              <a:solidFill>
                <a:srgbClr val="000000"/>
              </a:solidFill>
              <a:latin typeface="Arial"/>
              <a:ea typeface="Arial"/>
              <a:cs typeface="Arial"/>
              <a:sym typeface="Arial"/>
            </a:endParaRPr>
          </a:p>
        </p:txBody>
      </p:sp>
      <p:sp>
        <p:nvSpPr>
          <p:cNvPr id="42" name="Google Shape;42;p1"/>
          <p:cNvSpPr txBox="1"/>
          <p:nvPr/>
        </p:nvSpPr>
        <p:spPr>
          <a:xfrm>
            <a:off x="3456878" y="5048600"/>
            <a:ext cx="16066172" cy="74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33CC"/>
              </a:buClr>
              <a:buSzPts val="4000"/>
              <a:buFont typeface="Calibri"/>
              <a:buNone/>
            </a:pPr>
            <a:r>
              <a:rPr lang="en-US" sz="4000" b="1" i="0" u="none" strike="noStrike" cap="none">
                <a:solidFill>
                  <a:srgbClr val="000000"/>
                </a:solidFill>
                <a:latin typeface="Calibri"/>
                <a:ea typeface="Calibri"/>
                <a:cs typeface="Calibri"/>
                <a:sym typeface="Calibri"/>
              </a:rPr>
              <a:t>16EC73P : B.E. Minor Project Phase 1 Presentation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40"/>
              </a:spcBef>
              <a:spcAft>
                <a:spcPts val="0"/>
              </a:spcAft>
              <a:buClr>
                <a:schemeClr val="dk1"/>
              </a:buClr>
              <a:buSzPts val="3200"/>
              <a:buFont typeface="Calibri"/>
              <a:buNone/>
            </a:pPr>
            <a:endParaRPr sz="3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Calibri"/>
              <a:ea typeface="Calibri"/>
              <a:cs typeface="Calibri"/>
              <a:sym typeface="Calibri"/>
            </a:endParaRPr>
          </a:p>
        </p:txBody>
      </p:sp>
      <p:sp>
        <p:nvSpPr>
          <p:cNvPr id="43" name="Google Shape;43;p1"/>
          <p:cNvSpPr txBox="1"/>
          <p:nvPr/>
        </p:nvSpPr>
        <p:spPr>
          <a:xfrm>
            <a:off x="1998550" y="6125650"/>
            <a:ext cx="17524499" cy="18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NAME : Manoj Naik		                                         					USN : 1RV17EC073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NAME : Mayur Raj Singh Chauhan	                	 					USN : 1RV17EC075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NAME : Paurush Gupta	                            		 	 				USN : 1RV17EC097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 name="Google Shape;44;p1"/>
          <p:cNvSpPr txBox="1"/>
          <p:nvPr/>
        </p:nvSpPr>
        <p:spPr>
          <a:xfrm>
            <a:off x="1998561" y="8510600"/>
            <a:ext cx="17524487"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Guide Name: Dr. Rajani Katiyar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Designation: Assistant Professor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Department of Electronics and Communication Engineering</a:t>
            </a:r>
            <a:endParaRPr sz="1400" b="0" i="0" u="none" strike="noStrike" cap="none">
              <a:solidFill>
                <a:srgbClr val="000000"/>
              </a:solidFill>
              <a:latin typeface="Arial"/>
              <a:ea typeface="Arial"/>
              <a:cs typeface="Arial"/>
              <a:sym typeface="Arial"/>
            </a:endParaRPr>
          </a:p>
        </p:txBody>
      </p:sp>
      <p:sp>
        <p:nvSpPr>
          <p:cNvPr id="45" name="Google Shape;45;p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46" name="Google Shape;46;p1"/>
          <p:cNvSpPr txBox="1"/>
          <p:nvPr/>
        </p:nvSpPr>
        <p:spPr>
          <a:xfrm>
            <a:off x="6835775" y="10517187"/>
            <a:ext cx="6432550" cy="369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2400"/>
              <a:buFont typeface="Calibri"/>
              <a:buNone/>
            </a:pPr>
            <a:r>
              <a:rPr lang="en-US" sz="24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47" name="Google Shape;47;p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0" y="55983"/>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1" name="Google Shape;181;p9"/>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9"/>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4" name="Google Shape;184;p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5" name="Google Shape;185;p9"/>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86" name="Google Shape;186;p9"/>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87" name="Google Shape;187;p9"/>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88" name="Google Shape;188;p9"/>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189" name="Google Shape;189;p9"/>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10</a:t>
            </a:fld>
            <a:endParaRPr sz="1400" b="0" i="0" u="none" strike="noStrike" cap="none">
              <a:solidFill>
                <a:srgbClr val="000000"/>
              </a:solidFill>
              <a:latin typeface="Arial"/>
              <a:ea typeface="Arial"/>
              <a:cs typeface="Arial"/>
              <a:sym typeface="Arial"/>
            </a:endParaRPr>
          </a:p>
        </p:txBody>
      </p:sp>
      <p:graphicFrame>
        <p:nvGraphicFramePr>
          <p:cNvPr id="190" name="Google Shape;190;p9"/>
          <p:cNvGraphicFramePr/>
          <p:nvPr/>
        </p:nvGraphicFramePr>
        <p:xfrm>
          <a:off x="1822450" y="2815845"/>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7507725">
                  <a:extLst>
                    <a:ext uri="{9D8B030D-6E8A-4147-A177-3AD203B41FA5}">
                      <a16:colId xmlns:a16="http://schemas.microsoft.com/office/drawing/2014/main" val="20001"/>
                    </a:ext>
                  </a:extLst>
                </a:gridCol>
                <a:gridCol w="8840200">
                  <a:extLst>
                    <a:ext uri="{9D8B030D-6E8A-4147-A177-3AD203B41FA5}">
                      <a16:colId xmlns:a16="http://schemas.microsoft.com/office/drawing/2014/main" val="20002"/>
                    </a:ext>
                  </a:extLst>
                </a:gridCol>
              </a:tblGrid>
              <a:tr h="1318875">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52830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5</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b="0" u="none" strike="noStrike" cap="none">
                          <a:latin typeface="Calibri"/>
                          <a:ea typeface="Calibri"/>
                          <a:cs typeface="Calibri"/>
                          <a:sym typeface="Calibri"/>
                        </a:rPr>
                        <a:t>D. Dutta, D. Paul and P. Ghosh, "Analysing Feature Importances for Diabetes Prediction using Machine Learning," 2018 IEEE 9th Annual Information Technology, Electronics and Mobile Communication Conference (IEMCON), Vancouver, BC, 2018.</a:t>
                      </a:r>
                      <a:endParaRPr sz="3200" b="0" i="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u="none" strike="noStrike" cap="none">
                          <a:latin typeface="Calibri"/>
                          <a:ea typeface="Calibri"/>
                          <a:cs typeface="Calibri"/>
                          <a:sym typeface="Calibri"/>
                        </a:rPr>
                        <a:t>This paper showed that </a:t>
                      </a:r>
                      <a:endParaRPr sz="32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It conclude that Random Forest is the most ideal algorithm for predicting Diabetes.</a:t>
                      </a:r>
                      <a:endParaRPr sz="32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If people want to prevent Diabetes, they should really keep their glucose level down and with increase in age they should follow a proper diet. </a:t>
                      </a:r>
                      <a:endParaRPr sz="32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Also people born in families having a diabetic history, they should really take care of themselves. </a:t>
                      </a:r>
                      <a:endParaRPr sz="32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191" name="Google Shape;191;p9"/>
          <p:cNvSpPr txBox="1"/>
          <p:nvPr/>
        </p:nvSpPr>
        <p:spPr>
          <a:xfrm>
            <a:off x="1712912" y="1646333"/>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8" name="Google Shape;198;p10"/>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10"/>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0" name="Google Shape;200;p1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1" name="Google Shape;201;p10"/>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202" name="Google Shape;202;p10"/>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03" name="Google Shape;203;p10"/>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04" name="Google Shape;204;p10"/>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205" name="Google Shape;205;p10"/>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graphicFrame>
        <p:nvGraphicFramePr>
          <p:cNvPr id="206" name="Google Shape;206;p10"/>
          <p:cNvGraphicFramePr/>
          <p:nvPr/>
        </p:nvGraphicFramePr>
        <p:xfrm>
          <a:off x="1822449" y="2708593"/>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6210475">
                  <a:extLst>
                    <a:ext uri="{9D8B030D-6E8A-4147-A177-3AD203B41FA5}">
                      <a16:colId xmlns:a16="http://schemas.microsoft.com/office/drawing/2014/main" val="20001"/>
                    </a:ext>
                  </a:extLst>
                </a:gridCol>
                <a:gridCol w="10137450">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6</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u="none" strike="noStrike" cap="none">
                          <a:latin typeface="Calibri"/>
                          <a:ea typeface="Calibri"/>
                          <a:cs typeface="Calibri"/>
                          <a:sym typeface="Calibri"/>
                        </a:rPr>
                        <a:t>P. Sonar and K. JayaMalini, "Diabetes Prediction Using Different Machine Learning Approaches," 2019 3rd International Conference on Computing Methodologies and Communication (ICCMC), Erode, India, 2019</a:t>
                      </a:r>
                      <a:r>
                        <a:rPr lang="en-US" sz="3200" b="1" u="none" strike="noStrike" cap="none">
                          <a:latin typeface="Calibri"/>
                          <a:ea typeface="Calibri"/>
                          <a:cs typeface="Calibri"/>
                          <a:sym typeface="Calibri"/>
                        </a:rPr>
                        <a:t>.</a:t>
                      </a:r>
                      <a:endParaRPr sz="3200" b="1" i="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57200" algn="just" rtl="0">
                        <a:lnSpc>
                          <a:spcPct val="100000"/>
                        </a:lnSpc>
                        <a:spcBef>
                          <a:spcPts val="0"/>
                        </a:spcBef>
                        <a:spcAft>
                          <a:spcPts val="0"/>
                        </a:spcAft>
                        <a:buClr>
                          <a:srgbClr val="000000"/>
                        </a:buClr>
                        <a:buSzPts val="2800"/>
                        <a:buFont typeface="Arial"/>
                        <a:buChar char="•"/>
                      </a:pPr>
                      <a:r>
                        <a:rPr lang="en-US" sz="2800" u="none" strike="noStrike" cap="none">
                          <a:latin typeface="Calibri"/>
                          <a:ea typeface="Calibri"/>
                          <a:cs typeface="Calibri"/>
                          <a:sym typeface="Calibri"/>
                        </a:rPr>
                        <a:t>SVM: Are very good when we have no idea on the data. Even with unstructured and semi structured data. </a:t>
                      </a:r>
                      <a:endParaRPr/>
                    </a:p>
                    <a:p>
                      <a:pPr marL="457200" marR="0" lvl="0" indent="-457200" algn="just" rtl="0">
                        <a:lnSpc>
                          <a:spcPct val="100000"/>
                        </a:lnSpc>
                        <a:spcBef>
                          <a:spcPts val="0"/>
                        </a:spcBef>
                        <a:spcAft>
                          <a:spcPts val="0"/>
                        </a:spcAft>
                        <a:buClr>
                          <a:srgbClr val="000000"/>
                        </a:buClr>
                        <a:buSzPts val="2800"/>
                        <a:buFont typeface="Arial"/>
                        <a:buChar char="•"/>
                      </a:pPr>
                      <a:r>
                        <a:rPr lang="en-US" sz="2800" u="none" strike="noStrike" cap="none">
                          <a:latin typeface="Calibri"/>
                          <a:ea typeface="Calibri"/>
                          <a:cs typeface="Calibri"/>
                          <a:sym typeface="Calibri"/>
                        </a:rPr>
                        <a:t>The drawback of the SVM algorithm is that to achieve the best classification results for any given problem, several key parameters are needed to be set correctly.</a:t>
                      </a:r>
                      <a:endParaRPr/>
                    </a:p>
                    <a:p>
                      <a:pPr marL="457200" marR="0" lvl="0" indent="-457200" algn="just" rtl="0">
                        <a:lnSpc>
                          <a:spcPct val="100000"/>
                        </a:lnSpc>
                        <a:spcBef>
                          <a:spcPts val="0"/>
                        </a:spcBef>
                        <a:spcAft>
                          <a:spcPts val="0"/>
                        </a:spcAft>
                        <a:buClr>
                          <a:srgbClr val="000000"/>
                        </a:buClr>
                        <a:buSzPts val="2800"/>
                        <a:buFont typeface="Arial"/>
                        <a:buChar char="•"/>
                      </a:pPr>
                      <a:r>
                        <a:rPr lang="en-US" sz="2800" u="none" strike="noStrike" cap="none">
                          <a:latin typeface="Calibri"/>
                          <a:ea typeface="Calibri"/>
                          <a:cs typeface="Calibri"/>
                          <a:sym typeface="Calibri"/>
                        </a:rPr>
                        <a:t>Decision tree: It is easy to understand and rule decision tree.</a:t>
                      </a:r>
                      <a:endParaRPr/>
                    </a:p>
                    <a:p>
                      <a:pPr marL="457200" marR="0" lvl="0" indent="-457200" algn="just" rtl="0">
                        <a:lnSpc>
                          <a:spcPct val="100000"/>
                        </a:lnSpc>
                        <a:spcBef>
                          <a:spcPts val="0"/>
                        </a:spcBef>
                        <a:spcAft>
                          <a:spcPts val="0"/>
                        </a:spcAft>
                        <a:buClr>
                          <a:srgbClr val="000000"/>
                        </a:buClr>
                        <a:buSzPts val="2800"/>
                        <a:buFont typeface="Arial"/>
                        <a:buChar char="•"/>
                      </a:pPr>
                      <a:r>
                        <a:rPr lang="en-US" sz="2800" u="none" strike="noStrike" cap="none">
                          <a:latin typeface="Calibri"/>
                          <a:ea typeface="Calibri"/>
                          <a:cs typeface="Calibri"/>
                          <a:sym typeface="Calibri"/>
                        </a:rPr>
                        <a:t>Naive Bayes: It is robust, handles the missing values by ignoring probability estimation calculation. </a:t>
                      </a:r>
                      <a:endParaRPr/>
                    </a:p>
                    <a:p>
                      <a:pPr marL="457200" marR="0" lvl="0" indent="-457200" algn="just" rtl="0">
                        <a:lnSpc>
                          <a:spcPct val="100000"/>
                        </a:lnSpc>
                        <a:spcBef>
                          <a:spcPts val="0"/>
                        </a:spcBef>
                        <a:spcAft>
                          <a:spcPts val="0"/>
                        </a:spcAft>
                        <a:buClr>
                          <a:srgbClr val="000000"/>
                        </a:buClr>
                        <a:buSzPts val="2800"/>
                        <a:buFont typeface="Arial"/>
                        <a:buChar char="•"/>
                      </a:pPr>
                      <a:r>
                        <a:rPr lang="en-US" sz="2800" u="none" strike="noStrike" cap="none">
                          <a:latin typeface="Calibri"/>
                          <a:ea typeface="Calibri"/>
                          <a:cs typeface="Calibri"/>
                          <a:sym typeface="Calibri"/>
                        </a:rPr>
                        <a:t>ANN: Gives good prediction and easy to implement. Difficult with dealing with big data with complex model. Require huge processing time.</a:t>
                      </a:r>
                      <a:endParaRPr sz="2800" b="0" i="0" u="none" strike="noStrike" cap="none">
                        <a:solidFill>
                          <a:srgbClr val="000000"/>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07" name="Google Shape;207;p10"/>
          <p:cNvSpPr txBox="1"/>
          <p:nvPr/>
        </p:nvSpPr>
        <p:spPr>
          <a:xfrm>
            <a:off x="1712912" y="160241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e018da083_0_2"/>
          <p:cNvSpPr txBox="1"/>
          <p:nvPr/>
        </p:nvSpPr>
        <p:spPr>
          <a:xfrm>
            <a:off x="-100" y="0"/>
            <a:ext cx="20104199" cy="1130940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Google Shape;213;g9e018da083_0_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Google Shape;214;g9e018da083_0_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g9e018da083_0_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Google Shape;216;g9e018da083_0_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g9e018da083_0_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218" name="Google Shape;218;g9e018da083_0_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19" name="Google Shape;219;g9e018da083_0_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20" name="Google Shape;220;g9e018da083_0_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221" name="Google Shape;221;g9e018da083_0_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graphicFrame>
        <p:nvGraphicFramePr>
          <p:cNvPr id="222" name="Google Shape;222;g9e018da083_0_2"/>
          <p:cNvGraphicFramePr/>
          <p:nvPr/>
        </p:nvGraphicFramePr>
        <p:xfrm>
          <a:off x="1822450" y="2675783"/>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7535250">
                  <a:extLst>
                    <a:ext uri="{9D8B030D-6E8A-4147-A177-3AD203B41FA5}">
                      <a16:colId xmlns:a16="http://schemas.microsoft.com/office/drawing/2014/main" val="20001"/>
                    </a:ext>
                  </a:extLst>
                </a:gridCol>
                <a:gridCol w="8812675">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1867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7</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b="0" u="none" strike="noStrike" cap="none">
                          <a:solidFill>
                            <a:schemeClr val="dk1"/>
                          </a:solidFill>
                          <a:latin typeface="Calibri"/>
                          <a:ea typeface="Calibri"/>
                          <a:cs typeface="Calibri"/>
                          <a:sym typeface="Calibri"/>
                        </a:rPr>
                        <a:t>R. Mirshahvalad and N. A. Zanjani, "Diabetes prediction using ensemble perceptron algorithm," 2017 9th International Conference on Computational Intelligence and Communication Networks (CICN), Girne, 2017.</a:t>
                      </a:r>
                      <a:endParaRPr sz="32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lnSpc>
                          <a:spcPct val="100000"/>
                        </a:lnSpc>
                        <a:spcBef>
                          <a:spcPts val="0"/>
                        </a:spcBef>
                        <a:spcAft>
                          <a:spcPts val="0"/>
                        </a:spcAft>
                        <a:buClr>
                          <a:srgbClr val="000000"/>
                        </a:buClr>
                        <a:buSzPts val="2800"/>
                        <a:buFont typeface="Calibri"/>
                        <a:buChar char="●"/>
                      </a:pPr>
                      <a:r>
                        <a:rPr lang="en-US" sz="2800" u="none" strike="noStrike" cap="none">
                          <a:latin typeface="Calibri"/>
                          <a:ea typeface="Calibri"/>
                          <a:cs typeface="Calibri"/>
                          <a:sym typeface="Calibri"/>
                        </a:rPr>
                        <a:t>This study proposed a learning algorithm to help the prediction of undiagnosed patients in an easy, accessible and affordable way for people around the world.</a:t>
                      </a:r>
                      <a:endParaRPr sz="28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2800" u="none" strike="noStrike" cap="none">
                          <a:latin typeface="Calibri"/>
                          <a:ea typeface="Calibri"/>
                          <a:cs typeface="Calibri"/>
                          <a:sym typeface="Calibri"/>
                        </a:rPr>
                        <a:t>The proposed algorithm, ensembles boosting algorithm with perceptron algorithm, which uses more than one weight vector for the test data classification.</a:t>
                      </a:r>
                      <a:endParaRPr sz="28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2800" u="none" strike="noStrike" cap="none">
                          <a:latin typeface="Calibri"/>
                          <a:ea typeface="Calibri"/>
                          <a:cs typeface="Calibri"/>
                          <a:sym typeface="Calibri"/>
                        </a:rPr>
                        <a:t> The proposed algorithm is validated on three different NHANES datasets confirming that AUC value improves from 0.72 to 0.75 by the proposed algorithm. </a:t>
                      </a:r>
                      <a:endParaRPr sz="28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2800" u="none" strike="noStrike" cap="none">
                          <a:latin typeface="Calibri"/>
                          <a:ea typeface="Calibri"/>
                          <a:cs typeface="Calibri"/>
                          <a:sym typeface="Calibri"/>
                        </a:rPr>
                        <a:t>In addition, it is shown that execution time overload of proposed algorithm is not considerably higher compared to perceptron algorithm. </a:t>
                      </a:r>
                      <a:endParaRPr sz="28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23" name="Google Shape;223;g9e018da083_0_2"/>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9e018da083_0_17"/>
          <p:cNvSpPr txBox="1"/>
          <p:nvPr/>
        </p:nvSpPr>
        <p:spPr>
          <a:xfrm>
            <a:off x="0" y="0"/>
            <a:ext cx="20104199" cy="1130940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Google Shape;229;g9e018da083_0_1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Google Shape;230;g9e018da083_0_1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g9e018da083_0_1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g9e018da083_0_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Google Shape;233;g9e018da083_0_1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234" name="Google Shape;234;g9e018da083_0_1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35" name="Google Shape;235;g9e018da083_0_1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36" name="Google Shape;236;g9e018da083_0_1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237" name="Google Shape;237;g9e018da083_0_1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13</a:t>
            </a:fld>
            <a:endParaRPr sz="1400" b="0" i="0" u="none" strike="noStrike" cap="none">
              <a:solidFill>
                <a:srgbClr val="000000"/>
              </a:solidFill>
              <a:latin typeface="Arial"/>
              <a:ea typeface="Arial"/>
              <a:cs typeface="Arial"/>
              <a:sym typeface="Arial"/>
            </a:endParaRPr>
          </a:p>
        </p:txBody>
      </p:sp>
      <p:graphicFrame>
        <p:nvGraphicFramePr>
          <p:cNvPr id="238" name="Google Shape;238;g9e018da083_0_17"/>
          <p:cNvGraphicFramePr/>
          <p:nvPr/>
        </p:nvGraphicFramePr>
        <p:xfrm>
          <a:off x="1822450" y="2681016"/>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7507725">
                  <a:extLst>
                    <a:ext uri="{9D8B030D-6E8A-4147-A177-3AD203B41FA5}">
                      <a16:colId xmlns:a16="http://schemas.microsoft.com/office/drawing/2014/main" val="20001"/>
                    </a:ext>
                  </a:extLst>
                </a:gridCol>
                <a:gridCol w="8840175">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8</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b="0" u="none" strike="noStrike" cap="none">
                          <a:solidFill>
                            <a:schemeClr val="dk1"/>
                          </a:solidFill>
                          <a:latin typeface="Calibri"/>
                          <a:ea typeface="Calibri"/>
                          <a:cs typeface="Calibri"/>
                          <a:sym typeface="Calibri"/>
                        </a:rPr>
                        <a:t>H. Abbas, L. Alic, M. Rios, M. Abdul-Ghani and K. Qaraqe, "Predicting Diabetes in Healthy Population through Machine Learning," 2019 IEEE 32nd International Symposium on Computer-Based Medical Systems (CBMS), Cordoba, Spain, 2019.</a:t>
                      </a:r>
                      <a:endParaRPr sz="32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In this paper, they have used the linear support vector machines to construct a prediction model of future development of type-2 diabetes. </a:t>
                      </a:r>
                      <a:endParaRPr sz="32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The outcomes of the study show that high values of glucose observed at the 2 h mark during the OGTT may strongly indicate the potential risk of future development of type-2 diabetes. </a:t>
                      </a:r>
                      <a:endParaRPr sz="32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In a possible extension of this study, the prediction models may be applied on other similar datasets that include the OGTT measurements.</a:t>
                      </a:r>
                      <a:endParaRPr sz="32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39" name="Google Shape;239;g9e018da083_0_17"/>
          <p:cNvSpPr txBox="1"/>
          <p:nvPr/>
        </p:nvSpPr>
        <p:spPr>
          <a:xfrm>
            <a:off x="1712887" y="160246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9e018da083_0_32"/>
          <p:cNvSpPr txBox="1"/>
          <p:nvPr/>
        </p:nvSpPr>
        <p:spPr>
          <a:xfrm>
            <a:off x="0" y="0"/>
            <a:ext cx="20104199" cy="1130940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5" name="Google Shape;245;g9e018da083_0_3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6" name="Google Shape;246;g9e018da083_0_3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7" name="Google Shape;247;g9e018da083_0_3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g9e018da083_0_3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9" name="Google Shape;249;g9e018da083_0_3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250" name="Google Shape;250;g9e018da083_0_3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51" name="Google Shape;251;g9e018da083_0_3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52" name="Google Shape;252;g9e018da083_0_3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253" name="Google Shape;253;g9e018da083_0_3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14</a:t>
            </a:fld>
            <a:endParaRPr sz="1400" b="0" i="0" u="none" strike="noStrike" cap="none">
              <a:solidFill>
                <a:srgbClr val="000000"/>
              </a:solidFill>
              <a:latin typeface="Arial"/>
              <a:ea typeface="Arial"/>
              <a:cs typeface="Arial"/>
              <a:sym typeface="Arial"/>
            </a:endParaRPr>
          </a:p>
        </p:txBody>
      </p:sp>
      <p:graphicFrame>
        <p:nvGraphicFramePr>
          <p:cNvPr id="254" name="Google Shape;254;g9e018da083_0_32"/>
          <p:cNvGraphicFramePr/>
          <p:nvPr/>
        </p:nvGraphicFramePr>
        <p:xfrm>
          <a:off x="1822450" y="2555264"/>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7485425">
                  <a:extLst>
                    <a:ext uri="{9D8B030D-6E8A-4147-A177-3AD203B41FA5}">
                      <a16:colId xmlns:a16="http://schemas.microsoft.com/office/drawing/2014/main" val="20001"/>
                    </a:ext>
                  </a:extLst>
                </a:gridCol>
                <a:gridCol w="8862475">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9</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b="0" u="none" strike="noStrike" cap="none">
                          <a:solidFill>
                            <a:schemeClr val="dk1"/>
                          </a:solidFill>
                          <a:latin typeface="Calibri"/>
                          <a:ea typeface="Calibri"/>
                          <a:cs typeface="Calibri"/>
                          <a:sym typeface="Calibri"/>
                        </a:rPr>
                        <a:t>K. VijiyaKumar, B. Lavanya, I. Nirmala and S. S. Caroline, "Random Forest Algorithm for the Prediction of Diabetes," 2019 IEEE International Conference on System, Computation, Automation and Networking (ICSCAN), Pondicherry, India, 2019.</a:t>
                      </a:r>
                      <a:endParaRPr sz="32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In this study, systematic efforts area unit created in coming up with a system that finally ends up among the prediction of illness like genetic defect.</a:t>
                      </a:r>
                      <a:endParaRPr sz="32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Throughout this work Random Forest algorithms area unit studied and evaluated on varied measures. </a:t>
                      </a:r>
                      <a:endParaRPr sz="32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The aim of this project is to develop a system which can perform early prediction of diabetes for a patient with a higher accuracy by using machine learning technique which provides advance support for predicting the accuracy rate of diabetes. </a:t>
                      </a:r>
                      <a:endParaRPr sz="32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55" name="Google Shape;255;g9e018da083_0_32"/>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9e018da083_0_47"/>
          <p:cNvSpPr txBox="1"/>
          <p:nvPr/>
        </p:nvSpPr>
        <p:spPr>
          <a:xfrm>
            <a:off x="0" y="0"/>
            <a:ext cx="20104199" cy="1130940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Google Shape;261;g9e018da083_0_4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Google Shape;262;g9e018da083_0_4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Google Shape;263;g9e018da083_0_4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Google Shape;264;g9e018da083_0_4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Google Shape;265;g9e018da083_0_4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266" name="Google Shape;266;g9e018da083_0_4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67" name="Google Shape;267;g9e018da083_0_4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68" name="Google Shape;268;g9e018da083_0_4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269" name="Google Shape;269;g9e018da083_0_4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15</a:t>
            </a:fld>
            <a:endParaRPr sz="1400" b="0" i="0" u="none" strike="noStrike" cap="none">
              <a:solidFill>
                <a:srgbClr val="000000"/>
              </a:solidFill>
              <a:latin typeface="Arial"/>
              <a:ea typeface="Arial"/>
              <a:cs typeface="Arial"/>
              <a:sym typeface="Arial"/>
            </a:endParaRPr>
          </a:p>
        </p:txBody>
      </p:sp>
      <p:graphicFrame>
        <p:nvGraphicFramePr>
          <p:cNvPr id="270" name="Google Shape;270;g9e018da083_0_47"/>
          <p:cNvGraphicFramePr/>
          <p:nvPr/>
        </p:nvGraphicFramePr>
        <p:xfrm>
          <a:off x="1822450" y="2681213"/>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7485425">
                  <a:extLst>
                    <a:ext uri="{9D8B030D-6E8A-4147-A177-3AD203B41FA5}">
                      <a16:colId xmlns:a16="http://schemas.microsoft.com/office/drawing/2014/main" val="20001"/>
                    </a:ext>
                  </a:extLst>
                </a:gridCol>
                <a:gridCol w="8862475">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10</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b="0" u="none" strike="noStrike" cap="none">
                          <a:latin typeface="Calibri"/>
                          <a:ea typeface="Calibri"/>
                          <a:cs typeface="Calibri"/>
                          <a:sym typeface="Calibri"/>
                        </a:rPr>
                        <a:t>P. K. Saha, N. S. Patwary and I. Ahmed, "A Widespread Study of Diabetes Prediction Using Several Machine Learning Techniques," 2019 22nd International Conference on Computer and Information Technology (ICCIT), Dhaka, Bangladesh, 2019.</a:t>
                      </a:r>
                      <a:endParaRPr sz="3200" b="0" i="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In this study, there are several comparsion between algorithms with different preprocessing techniques and identify algorithms best performance in which preprocessing technique. </a:t>
                      </a:r>
                      <a:endParaRPr sz="32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It also shows that Neural Network was given best accuracy(80.4%) than any other methods.</a:t>
                      </a:r>
                      <a:endParaRPr sz="3200" u="none" strike="noStrike" cap="none">
                        <a:latin typeface="Calibri"/>
                        <a:ea typeface="Calibri"/>
                        <a:cs typeface="Calibri"/>
                        <a:sym typeface="Calibri"/>
                      </a:endParaRPr>
                    </a:p>
                    <a:p>
                      <a:pPr marL="457200" marR="0" lvl="0" indent="-406400" algn="just" rtl="0">
                        <a:lnSpc>
                          <a:spcPct val="100000"/>
                        </a:lnSpc>
                        <a:spcBef>
                          <a:spcPts val="0"/>
                        </a:spcBef>
                        <a:spcAft>
                          <a:spcPts val="0"/>
                        </a:spcAft>
                        <a:buClr>
                          <a:srgbClr val="000000"/>
                        </a:buClr>
                        <a:buSzPts val="2800"/>
                        <a:buFont typeface="Calibri"/>
                        <a:buChar char="●"/>
                      </a:pPr>
                      <a:r>
                        <a:rPr lang="en-US" sz="3200" u="none" strike="noStrike" cap="none">
                          <a:latin typeface="Calibri"/>
                          <a:ea typeface="Calibri"/>
                          <a:cs typeface="Calibri"/>
                          <a:sym typeface="Calibri"/>
                        </a:rPr>
                        <a:t>Comparing the execution time of several methods in it’s the best accuracy and found Naive Bayes was taken less execution time than any other methods</a:t>
                      </a:r>
                      <a:endParaRPr sz="32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71" name="Google Shape;271;g9e018da083_0_47"/>
          <p:cNvSpPr txBox="1"/>
          <p:nvPr/>
        </p:nvSpPr>
        <p:spPr>
          <a:xfrm>
            <a:off x="1712887" y="151443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1"/>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7" name="Google Shape;277;p11"/>
          <p:cNvSpPr txBox="1"/>
          <p:nvPr/>
        </p:nvSpPr>
        <p:spPr>
          <a:xfrm>
            <a:off x="1822450" y="3059670"/>
            <a:ext cx="17700625" cy="2868847"/>
          </a:xfrm>
          <a:prstGeom prst="rect">
            <a:avLst/>
          </a:prstGeom>
          <a:noFill/>
          <a:ln>
            <a:noFill/>
          </a:ln>
        </p:spPr>
        <p:txBody>
          <a:bodyPr spcFirstLastPara="1" wrap="square" lIns="0" tIns="12050" rIns="0" bIns="0" anchor="t" anchorCtr="0">
            <a:spAutoFit/>
          </a:bodyPr>
          <a:lstStyle/>
          <a:p>
            <a:pPr marL="914400" marR="0" lvl="0" indent="-482600" algn="just" rtl="0">
              <a:lnSpc>
                <a:spcPct val="101000"/>
              </a:lnSpc>
              <a:spcBef>
                <a:spcPts val="100"/>
              </a:spcBef>
              <a:spcAft>
                <a:spcPts val="0"/>
              </a:spcAft>
              <a:buClr>
                <a:schemeClr val="dk1"/>
              </a:buClr>
              <a:buSzPts val="4000"/>
              <a:buFont typeface="Calibri"/>
              <a:buChar char="●"/>
            </a:pPr>
            <a:r>
              <a:rPr lang="en-US" sz="4000" b="0" i="0" u="none" strike="noStrike" cap="none">
                <a:solidFill>
                  <a:srgbClr val="292929"/>
                </a:solidFill>
                <a:latin typeface="Calibri"/>
                <a:ea typeface="Calibri"/>
                <a:cs typeface="Calibri"/>
                <a:sym typeface="Calibri"/>
              </a:rPr>
              <a:t>To build a machine learning model to accurately predict the probability of having Diabetes .</a:t>
            </a:r>
            <a:endParaRPr/>
          </a:p>
          <a:p>
            <a:pPr marL="914400" marR="0" lvl="0" indent="-482600" algn="l" rtl="0">
              <a:lnSpc>
                <a:spcPct val="130434"/>
              </a:lnSpc>
              <a:spcBef>
                <a:spcPts val="0"/>
              </a:spcBef>
              <a:spcAft>
                <a:spcPts val="0"/>
              </a:spcAft>
              <a:buClr>
                <a:srgbClr val="292929"/>
              </a:buClr>
              <a:buSzPts val="4000"/>
              <a:buFont typeface="Calibri"/>
              <a:buChar char="●"/>
            </a:pPr>
            <a:r>
              <a:rPr lang="en-US" sz="4000" b="0" i="0" u="none" strike="noStrike" cap="none">
                <a:solidFill>
                  <a:srgbClr val="292929"/>
                </a:solidFill>
                <a:highlight>
                  <a:schemeClr val="lt1"/>
                </a:highlight>
                <a:latin typeface="Calibri"/>
                <a:ea typeface="Calibri"/>
                <a:cs typeface="Calibri"/>
                <a:sym typeface="Calibri"/>
              </a:rPr>
              <a:t>Creating a web application using flask and connection it with model.</a:t>
            </a:r>
            <a:endParaRPr/>
          </a:p>
          <a:p>
            <a:pPr marL="914400" marR="0" lvl="0" indent="-482600" algn="l" rtl="0">
              <a:lnSpc>
                <a:spcPct val="130434"/>
              </a:lnSpc>
              <a:spcBef>
                <a:spcPts val="0"/>
              </a:spcBef>
              <a:spcAft>
                <a:spcPts val="0"/>
              </a:spcAft>
              <a:buClr>
                <a:srgbClr val="292929"/>
              </a:buClr>
              <a:buSzPts val="4000"/>
              <a:buFont typeface="Calibri"/>
              <a:buChar char="●"/>
            </a:pPr>
            <a:r>
              <a:rPr lang="en-US" sz="4000" b="0" i="0" u="none" strike="noStrike" cap="none">
                <a:solidFill>
                  <a:srgbClr val="292929"/>
                </a:solidFill>
                <a:highlight>
                  <a:schemeClr val="lt1"/>
                </a:highlight>
                <a:latin typeface="Calibri"/>
                <a:ea typeface="Calibri"/>
                <a:cs typeface="Calibri"/>
                <a:sym typeface="Calibri"/>
              </a:rPr>
              <a:t>Deploy model on cloud platform using PaaS.</a:t>
            </a:r>
            <a:endParaRPr/>
          </a:p>
        </p:txBody>
      </p:sp>
      <p:sp>
        <p:nvSpPr>
          <p:cNvPr id="278" name="Google Shape;278;p11"/>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9" name="Google Shape;279;p11"/>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0" name="Google Shape;280;p11"/>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1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2" name="Google Shape;282;p11"/>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283" name="Google Shape;283;p11"/>
          <p:cNvSpPr txBox="1"/>
          <p:nvPr/>
        </p:nvSpPr>
        <p:spPr>
          <a:xfrm>
            <a:off x="1712912" y="187166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PROBLEM STATEMENT</a:t>
            </a:r>
            <a:endParaRPr sz="1400" b="1" i="0" u="none" strike="noStrike" cap="none">
              <a:solidFill>
                <a:srgbClr val="000000"/>
              </a:solidFill>
              <a:latin typeface="Arial"/>
              <a:ea typeface="Arial"/>
              <a:cs typeface="Arial"/>
              <a:sym typeface="Arial"/>
            </a:endParaRPr>
          </a:p>
        </p:txBody>
      </p:sp>
      <p:sp>
        <p:nvSpPr>
          <p:cNvPr id="284" name="Google Shape;284;p11"/>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86" name="Google Shape;286;p11"/>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287" name="Google Shape;287;p1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2"/>
          <p:cNvSpPr txBox="1"/>
          <p:nvPr/>
        </p:nvSpPr>
        <p:spPr>
          <a:xfrm>
            <a:off x="0" y="60325"/>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3" name="Google Shape;293;p12"/>
          <p:cNvSpPr txBox="1"/>
          <p:nvPr/>
        </p:nvSpPr>
        <p:spPr>
          <a:xfrm>
            <a:off x="1822449" y="3269641"/>
            <a:ext cx="17700625" cy="2537474"/>
          </a:xfrm>
          <a:prstGeom prst="rect">
            <a:avLst/>
          </a:prstGeom>
          <a:noFill/>
          <a:ln>
            <a:noFill/>
          </a:ln>
        </p:spPr>
        <p:txBody>
          <a:bodyPr spcFirstLastPara="1" wrap="square" lIns="0" tIns="12050" rIns="0" bIns="0" anchor="t" anchorCtr="0">
            <a:spAutoFit/>
          </a:bodyPr>
          <a:lstStyle/>
          <a:p>
            <a:pPr marL="914400" marR="0" lvl="0" indent="-482600" algn="just" rtl="0">
              <a:lnSpc>
                <a:spcPct val="101000"/>
              </a:lnSpc>
              <a:spcBef>
                <a:spcPts val="100"/>
              </a:spcBef>
              <a:spcAft>
                <a:spcPts val="0"/>
              </a:spcAft>
              <a:buClr>
                <a:schemeClr val="dk1"/>
              </a:buClr>
              <a:buSzPts val="4000"/>
              <a:buFont typeface="Calibri"/>
              <a:buChar char="●"/>
            </a:pPr>
            <a:r>
              <a:rPr lang="en-US" sz="4000" b="0" i="0" u="none" strike="noStrike" cap="none">
                <a:solidFill>
                  <a:srgbClr val="292929"/>
                </a:solidFill>
                <a:latin typeface="Calibri"/>
                <a:ea typeface="Calibri"/>
                <a:cs typeface="Calibri"/>
                <a:sym typeface="Calibri"/>
              </a:rPr>
              <a:t>To build a efficient model which can predict the probability of having Diabetes.</a:t>
            </a:r>
            <a:endParaRPr/>
          </a:p>
          <a:p>
            <a:pPr marL="914400" marR="0" lvl="0" indent="-482600" algn="just" rtl="0">
              <a:lnSpc>
                <a:spcPct val="101000"/>
              </a:lnSpc>
              <a:spcBef>
                <a:spcPts val="100"/>
              </a:spcBef>
              <a:spcAft>
                <a:spcPts val="0"/>
              </a:spcAft>
              <a:buClr>
                <a:schemeClr val="dk1"/>
              </a:buClr>
              <a:buSzPts val="4000"/>
              <a:buFont typeface="Calibri"/>
              <a:buChar char="●"/>
            </a:pPr>
            <a:r>
              <a:rPr lang="en-US" sz="4000" b="0" i="0" u="none" strike="noStrike" cap="none">
                <a:solidFill>
                  <a:srgbClr val="292929"/>
                </a:solidFill>
                <a:latin typeface="Calibri"/>
                <a:ea typeface="Calibri"/>
                <a:cs typeface="Calibri"/>
                <a:sym typeface="Calibri"/>
              </a:rPr>
              <a:t>To increase the model efficiency of model with help of data processing and hyperparameter tuning. </a:t>
            </a:r>
            <a:endParaRPr/>
          </a:p>
          <a:p>
            <a:pPr marL="914400" marR="0" lvl="0" indent="-482600" algn="just" rtl="0">
              <a:lnSpc>
                <a:spcPct val="101000"/>
              </a:lnSpc>
              <a:spcBef>
                <a:spcPts val="100"/>
              </a:spcBef>
              <a:spcAft>
                <a:spcPts val="0"/>
              </a:spcAft>
              <a:buClr>
                <a:schemeClr val="dk1"/>
              </a:buClr>
              <a:buSzPts val="4000"/>
              <a:buFont typeface="Calibri"/>
              <a:buChar char="●"/>
            </a:pPr>
            <a:r>
              <a:rPr lang="en-US" sz="4000" b="0" i="0" u="none" strike="noStrike" cap="none">
                <a:solidFill>
                  <a:srgbClr val="292929"/>
                </a:solidFill>
                <a:latin typeface="Calibri"/>
                <a:ea typeface="Calibri"/>
                <a:cs typeface="Calibri"/>
                <a:sym typeface="Calibri"/>
              </a:rPr>
              <a:t>To build a cloud based user friendly interface .</a:t>
            </a:r>
            <a:endParaRPr/>
          </a:p>
        </p:txBody>
      </p:sp>
      <p:sp>
        <p:nvSpPr>
          <p:cNvPr id="294" name="Google Shape;294;p12"/>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5" name="Google Shape;295;p12"/>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6" name="Google Shape;296;p12"/>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7" name="Google Shape;297;p1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8" name="Google Shape;298;p12"/>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299" name="Google Shape;299;p12"/>
          <p:cNvSpPr txBox="1"/>
          <p:nvPr/>
        </p:nvSpPr>
        <p:spPr>
          <a:xfrm>
            <a:off x="1714500" y="205434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OBJECTIVES OF THE PROJECT</a:t>
            </a:r>
            <a:endParaRPr sz="1400" b="0" i="0" u="none" strike="noStrike" cap="none">
              <a:solidFill>
                <a:srgbClr val="000000"/>
              </a:solidFill>
              <a:latin typeface="Arial"/>
              <a:ea typeface="Arial"/>
              <a:cs typeface="Arial"/>
              <a:sym typeface="Arial"/>
            </a:endParaRPr>
          </a:p>
        </p:txBody>
      </p:sp>
      <p:sp>
        <p:nvSpPr>
          <p:cNvPr id="300" name="Google Shape;300;p12"/>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01" name="Google Shape;301;p12"/>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302" name="Google Shape;302;p12"/>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303" name="Google Shape;303;p12"/>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3"/>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a:t>
            </a:r>
            <a:endParaRPr sz="1800" b="0" i="0" u="none" strike="noStrike" cap="none">
              <a:solidFill>
                <a:schemeClr val="dk1"/>
              </a:solidFill>
              <a:latin typeface="Calibri"/>
              <a:ea typeface="Calibri"/>
              <a:cs typeface="Calibri"/>
              <a:sym typeface="Calibri"/>
            </a:endParaRPr>
          </a:p>
        </p:txBody>
      </p:sp>
      <p:sp>
        <p:nvSpPr>
          <p:cNvPr id="309" name="Google Shape;309;p13"/>
          <p:cNvSpPr txBox="1"/>
          <p:nvPr/>
        </p:nvSpPr>
        <p:spPr>
          <a:xfrm>
            <a:off x="1822450" y="2643952"/>
            <a:ext cx="17358906" cy="2412633"/>
          </a:xfrm>
          <a:prstGeom prst="rect">
            <a:avLst/>
          </a:prstGeom>
          <a:noFill/>
          <a:ln>
            <a:noFill/>
          </a:ln>
        </p:spPr>
        <p:txBody>
          <a:bodyPr spcFirstLastPara="1" wrap="square" lIns="0" tIns="12050" rIns="0" bIns="0" anchor="t" anchorCtr="0">
            <a:spAutoFit/>
          </a:bodyPr>
          <a:lstStyle/>
          <a:p>
            <a:pPr marL="457200" marR="0" lvl="0" indent="-457200" algn="l" rtl="0">
              <a:lnSpc>
                <a:spcPct val="100000"/>
              </a:lnSpc>
              <a:spcBef>
                <a:spcPts val="1400"/>
              </a:spcBef>
              <a:spcAft>
                <a:spcPts val="0"/>
              </a:spcAft>
              <a:buClr>
                <a:srgbClr val="292929"/>
              </a:buClr>
              <a:buSzPts val="4000"/>
              <a:buFont typeface="Calibri"/>
              <a:buAutoNum type="arabicParenR"/>
            </a:pPr>
            <a:r>
              <a:rPr lang="en-US" sz="4000" b="0" i="0" u="none" strike="noStrike" cap="none">
                <a:solidFill>
                  <a:srgbClr val="292929"/>
                </a:solidFill>
                <a:highlight>
                  <a:srgbClr val="FFFFFF"/>
                </a:highlight>
                <a:latin typeface="Calibri"/>
                <a:ea typeface="Calibri"/>
                <a:cs typeface="Calibri"/>
                <a:sym typeface="Calibri"/>
              </a:rPr>
              <a:t>Creating a model using machine learning</a:t>
            </a:r>
            <a:endParaRPr sz="4000" b="0" i="0" u="none" strike="noStrike" cap="none">
              <a:solidFill>
                <a:srgbClr val="292929"/>
              </a:solidFill>
              <a:highlight>
                <a:srgbClr val="FFFFFF"/>
              </a:highlight>
              <a:latin typeface="Calibri"/>
              <a:ea typeface="Calibri"/>
              <a:cs typeface="Calibri"/>
              <a:sym typeface="Calibri"/>
            </a:endParaRPr>
          </a:p>
          <a:p>
            <a:pPr marL="292100" marR="0" lvl="0" indent="0" algn="l" rtl="0">
              <a:lnSpc>
                <a:spcPct val="218181"/>
              </a:lnSpc>
              <a:spcBef>
                <a:spcPts val="1700"/>
              </a:spcBef>
              <a:spcAft>
                <a:spcPts val="0"/>
              </a:spcAft>
              <a:buClr>
                <a:srgbClr val="292929"/>
              </a:buClr>
              <a:buSzPts val="1600"/>
              <a:buFont typeface="Georgia"/>
              <a:buNone/>
            </a:pPr>
            <a:endParaRPr sz="2800" b="0" i="0" u="none" strike="noStrike" cap="none">
              <a:solidFill>
                <a:schemeClr val="dk1"/>
              </a:solidFill>
              <a:latin typeface="Calibri"/>
              <a:ea typeface="Calibri"/>
              <a:cs typeface="Calibri"/>
              <a:sym typeface="Calibri"/>
            </a:endParaRPr>
          </a:p>
          <a:p>
            <a:pPr marL="0" marR="0" lvl="0" indent="0" algn="just" rtl="0">
              <a:lnSpc>
                <a:spcPct val="101000"/>
              </a:lnSpc>
              <a:spcBef>
                <a:spcPts val="10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310" name="Google Shape;310;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p1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Google Shape;313;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Google Shape;314;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315" name="Google Shape;315;p1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DESIGN METHODOLOGY</a:t>
            </a:r>
            <a:endParaRPr sz="1400" b="0" i="0" u="none" strike="noStrike" cap="none">
              <a:solidFill>
                <a:srgbClr val="000000"/>
              </a:solidFill>
              <a:latin typeface="Arial"/>
              <a:ea typeface="Arial"/>
              <a:cs typeface="Arial"/>
              <a:sym typeface="Arial"/>
            </a:endParaRPr>
          </a:p>
        </p:txBody>
      </p:sp>
      <p:sp>
        <p:nvSpPr>
          <p:cNvPr id="316" name="Google Shape;316;p1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grpSp>
        <p:nvGrpSpPr>
          <p:cNvPr id="317" name="Google Shape;317;p13"/>
          <p:cNvGrpSpPr/>
          <p:nvPr/>
        </p:nvGrpSpPr>
        <p:grpSpPr>
          <a:xfrm>
            <a:off x="1438835" y="6215375"/>
            <a:ext cx="15907871" cy="1193090"/>
            <a:chOff x="0" y="1570196"/>
            <a:chExt cx="15907871" cy="1193090"/>
          </a:xfrm>
        </p:grpSpPr>
        <p:sp>
          <p:nvSpPr>
            <p:cNvPr id="318" name="Google Shape;318;p13"/>
            <p:cNvSpPr/>
            <p:nvPr/>
          </p:nvSpPr>
          <p:spPr>
            <a:xfrm>
              <a:off x="0" y="1570196"/>
              <a:ext cx="1988483" cy="119309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txBox="1"/>
            <p:nvPr/>
          </p:nvSpPr>
          <p:spPr>
            <a:xfrm>
              <a:off x="34944" y="1605140"/>
              <a:ext cx="1918595" cy="1123202"/>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Arial"/>
                  <a:ea typeface="Arial"/>
                  <a:cs typeface="Arial"/>
                  <a:sym typeface="Arial"/>
                </a:rPr>
                <a:t>Importing the necessary libraries</a:t>
              </a:r>
              <a:endParaRPr sz="1700" b="0" i="0" u="none" strike="noStrike" cap="none">
                <a:solidFill>
                  <a:schemeClr val="lt1"/>
                </a:solidFill>
                <a:latin typeface="Arial"/>
                <a:ea typeface="Arial"/>
                <a:cs typeface="Arial"/>
                <a:sym typeface="Arial"/>
              </a:endParaRPr>
            </a:p>
          </p:txBody>
        </p:sp>
        <p:sp>
          <p:nvSpPr>
            <p:cNvPr id="320" name="Google Shape;320;p13"/>
            <p:cNvSpPr/>
            <p:nvPr/>
          </p:nvSpPr>
          <p:spPr>
            <a:xfrm>
              <a:off x="2187332" y="1920169"/>
              <a:ext cx="421558" cy="493144"/>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txBox="1"/>
            <p:nvPr/>
          </p:nvSpPr>
          <p:spPr>
            <a:xfrm>
              <a:off x="2187332" y="2018798"/>
              <a:ext cx="295091" cy="29588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2" name="Google Shape;322;p13"/>
            <p:cNvSpPr/>
            <p:nvPr/>
          </p:nvSpPr>
          <p:spPr>
            <a:xfrm>
              <a:off x="2783877" y="1570196"/>
              <a:ext cx="1988483" cy="119309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txBox="1"/>
            <p:nvPr/>
          </p:nvSpPr>
          <p:spPr>
            <a:xfrm>
              <a:off x="2818821" y="1605140"/>
              <a:ext cx="1918595" cy="1123202"/>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Arial"/>
                  <a:ea typeface="Arial"/>
                  <a:cs typeface="Arial"/>
                  <a:sym typeface="Arial"/>
                </a:rPr>
                <a:t>Loading the dataset</a:t>
              </a:r>
              <a:endParaRPr sz="1700" b="0" i="0" u="none" strike="noStrike" cap="none">
                <a:solidFill>
                  <a:schemeClr val="lt1"/>
                </a:solidFill>
                <a:latin typeface="Arial"/>
                <a:ea typeface="Arial"/>
                <a:cs typeface="Arial"/>
                <a:sym typeface="Arial"/>
              </a:endParaRPr>
            </a:p>
          </p:txBody>
        </p:sp>
        <p:sp>
          <p:nvSpPr>
            <p:cNvPr id="324" name="Google Shape;324;p13"/>
            <p:cNvSpPr/>
            <p:nvPr/>
          </p:nvSpPr>
          <p:spPr>
            <a:xfrm>
              <a:off x="4971209" y="1920169"/>
              <a:ext cx="421558" cy="493144"/>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txBox="1"/>
            <p:nvPr/>
          </p:nvSpPr>
          <p:spPr>
            <a:xfrm>
              <a:off x="4971209" y="2018798"/>
              <a:ext cx="295091" cy="29588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6" name="Google Shape;326;p13"/>
            <p:cNvSpPr/>
            <p:nvPr/>
          </p:nvSpPr>
          <p:spPr>
            <a:xfrm>
              <a:off x="5567754" y="1570196"/>
              <a:ext cx="1988483" cy="119309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txBox="1"/>
            <p:nvPr/>
          </p:nvSpPr>
          <p:spPr>
            <a:xfrm>
              <a:off x="5602698" y="1605140"/>
              <a:ext cx="1918595" cy="1123202"/>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Arial"/>
                  <a:ea typeface="Arial"/>
                  <a:cs typeface="Arial"/>
                  <a:sym typeface="Arial"/>
                </a:rPr>
                <a:t>Modeling and Training of different algorithms</a:t>
              </a:r>
              <a:endParaRPr sz="1700" b="0" i="0" u="none" strike="noStrike" cap="none">
                <a:solidFill>
                  <a:schemeClr val="lt1"/>
                </a:solidFill>
                <a:latin typeface="Arial"/>
                <a:ea typeface="Arial"/>
                <a:cs typeface="Arial"/>
                <a:sym typeface="Arial"/>
              </a:endParaRPr>
            </a:p>
          </p:txBody>
        </p:sp>
        <p:sp>
          <p:nvSpPr>
            <p:cNvPr id="328" name="Google Shape;328;p13"/>
            <p:cNvSpPr/>
            <p:nvPr/>
          </p:nvSpPr>
          <p:spPr>
            <a:xfrm>
              <a:off x="7755087" y="1920169"/>
              <a:ext cx="421558" cy="493144"/>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txBox="1"/>
            <p:nvPr/>
          </p:nvSpPr>
          <p:spPr>
            <a:xfrm>
              <a:off x="7755087" y="2018798"/>
              <a:ext cx="295091" cy="29588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0" name="Google Shape;330;p13"/>
            <p:cNvSpPr/>
            <p:nvPr/>
          </p:nvSpPr>
          <p:spPr>
            <a:xfrm>
              <a:off x="8351632" y="1570196"/>
              <a:ext cx="1988483" cy="119309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txBox="1"/>
            <p:nvPr/>
          </p:nvSpPr>
          <p:spPr>
            <a:xfrm>
              <a:off x="8386576" y="1605140"/>
              <a:ext cx="1918595" cy="1123202"/>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Arial"/>
                  <a:ea typeface="Arial"/>
                  <a:cs typeface="Arial"/>
                  <a:sym typeface="Arial"/>
                </a:rPr>
                <a:t>Improving AUC(ROC) using Hyperparameters.</a:t>
              </a:r>
              <a:endParaRPr sz="1700" b="0" i="0" u="none" strike="noStrike" cap="none">
                <a:solidFill>
                  <a:schemeClr val="lt1"/>
                </a:solidFill>
                <a:latin typeface="Arial"/>
                <a:ea typeface="Arial"/>
                <a:cs typeface="Arial"/>
                <a:sym typeface="Arial"/>
              </a:endParaRPr>
            </a:p>
          </p:txBody>
        </p:sp>
        <p:sp>
          <p:nvSpPr>
            <p:cNvPr id="332" name="Google Shape;332;p13"/>
            <p:cNvSpPr/>
            <p:nvPr/>
          </p:nvSpPr>
          <p:spPr>
            <a:xfrm>
              <a:off x="10538964" y="1920169"/>
              <a:ext cx="421558" cy="493144"/>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txBox="1"/>
            <p:nvPr/>
          </p:nvSpPr>
          <p:spPr>
            <a:xfrm>
              <a:off x="10538964" y="2018798"/>
              <a:ext cx="295091" cy="29588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4" name="Google Shape;334;p13"/>
            <p:cNvSpPr/>
            <p:nvPr/>
          </p:nvSpPr>
          <p:spPr>
            <a:xfrm>
              <a:off x="11135509" y="1570196"/>
              <a:ext cx="1988483" cy="119309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txBox="1"/>
            <p:nvPr/>
          </p:nvSpPr>
          <p:spPr>
            <a:xfrm>
              <a:off x="11170453" y="1605140"/>
              <a:ext cx="1918595" cy="1123202"/>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Arial"/>
                  <a:ea typeface="Arial"/>
                  <a:cs typeface="Arial"/>
                  <a:sym typeface="Arial"/>
                </a:rPr>
                <a:t>Selecting the best model</a:t>
              </a:r>
              <a:endParaRPr sz="1700" b="0" i="0" u="none" strike="noStrike" cap="none">
                <a:solidFill>
                  <a:schemeClr val="lt1"/>
                </a:solidFill>
                <a:latin typeface="Arial"/>
                <a:ea typeface="Arial"/>
                <a:cs typeface="Arial"/>
                <a:sym typeface="Arial"/>
              </a:endParaRPr>
            </a:p>
          </p:txBody>
        </p:sp>
        <p:sp>
          <p:nvSpPr>
            <p:cNvPr id="336" name="Google Shape;336;p13"/>
            <p:cNvSpPr/>
            <p:nvPr/>
          </p:nvSpPr>
          <p:spPr>
            <a:xfrm>
              <a:off x="13322841" y="1920169"/>
              <a:ext cx="421558" cy="493144"/>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txBox="1"/>
            <p:nvPr/>
          </p:nvSpPr>
          <p:spPr>
            <a:xfrm>
              <a:off x="13322841" y="2018798"/>
              <a:ext cx="295091" cy="29588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8" name="Google Shape;338;p13"/>
            <p:cNvSpPr/>
            <p:nvPr/>
          </p:nvSpPr>
          <p:spPr>
            <a:xfrm>
              <a:off x="13919388" y="1570196"/>
              <a:ext cx="1988483" cy="119309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txBox="1"/>
            <p:nvPr/>
          </p:nvSpPr>
          <p:spPr>
            <a:xfrm>
              <a:off x="13954331" y="1605140"/>
              <a:ext cx="1918595" cy="1123202"/>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Arial"/>
                  <a:ea typeface="Arial"/>
                  <a:cs typeface="Arial"/>
                  <a:sym typeface="Arial"/>
                </a:rPr>
                <a:t>Save and Load the model</a:t>
              </a:r>
              <a:endParaRPr sz="1700" b="0" i="0" u="none" strike="noStrike" cap="none">
                <a:solidFill>
                  <a:schemeClr val="lt1"/>
                </a:solidFill>
                <a:latin typeface="Arial"/>
                <a:ea typeface="Arial"/>
                <a:cs typeface="Arial"/>
                <a:sym typeface="Arial"/>
              </a:endParaRPr>
            </a:p>
          </p:txBody>
        </p:sp>
      </p:grpSp>
      <p:sp>
        <p:nvSpPr>
          <p:cNvPr id="340" name="Google Shape;340;p1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341" name="Google Shape;341;p1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18</a:t>
            </a:fld>
            <a:endParaRPr sz="1400" b="0" i="0" u="none" strike="noStrike" cap="none">
              <a:solidFill>
                <a:srgbClr val="000000"/>
              </a:solidFill>
              <a:latin typeface="Arial"/>
              <a:ea typeface="Arial"/>
              <a:cs typeface="Arial"/>
              <a:sym typeface="Arial"/>
            </a:endParaRPr>
          </a:p>
        </p:txBody>
      </p:sp>
      <p:grpSp>
        <p:nvGrpSpPr>
          <p:cNvPr id="342" name="Google Shape;342;p13"/>
          <p:cNvGrpSpPr/>
          <p:nvPr/>
        </p:nvGrpSpPr>
        <p:grpSpPr>
          <a:xfrm>
            <a:off x="4190006" y="4349884"/>
            <a:ext cx="2050244" cy="3080224"/>
            <a:chOff x="0" y="0"/>
            <a:chExt cx="2050244" cy="3080224"/>
          </a:xfrm>
        </p:grpSpPr>
        <p:sp>
          <p:nvSpPr>
            <p:cNvPr id="343" name="Google Shape;343;p13"/>
            <p:cNvSpPr/>
            <p:nvPr/>
          </p:nvSpPr>
          <p:spPr>
            <a:xfrm>
              <a:off x="0" y="0"/>
              <a:ext cx="2050244" cy="123797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txBox="1"/>
            <p:nvPr/>
          </p:nvSpPr>
          <p:spPr>
            <a:xfrm>
              <a:off x="36259" y="36259"/>
              <a:ext cx="1977726" cy="1165452"/>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Preprocessing of data </a:t>
              </a:r>
              <a:endParaRPr/>
            </a:p>
          </p:txBody>
        </p:sp>
        <p:sp>
          <p:nvSpPr>
            <p:cNvPr id="345" name="Google Shape;345;p13"/>
            <p:cNvSpPr/>
            <p:nvPr/>
          </p:nvSpPr>
          <p:spPr>
            <a:xfrm rot="5400000">
              <a:off x="798515" y="1261569"/>
              <a:ext cx="453213" cy="557086"/>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txBox="1"/>
            <p:nvPr/>
          </p:nvSpPr>
          <p:spPr>
            <a:xfrm>
              <a:off x="857996" y="1313505"/>
              <a:ext cx="334252" cy="31724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7" name="Google Shape;347;p13"/>
            <p:cNvSpPr/>
            <p:nvPr/>
          </p:nvSpPr>
          <p:spPr>
            <a:xfrm>
              <a:off x="0" y="1842254"/>
              <a:ext cx="2050244" cy="123797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txBox="1"/>
            <p:nvPr/>
          </p:nvSpPr>
          <p:spPr>
            <a:xfrm>
              <a:off x="36259" y="1878513"/>
              <a:ext cx="1977726" cy="1165452"/>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chemeClr val="lt1"/>
                  </a:solidFill>
                  <a:latin typeface="Arial"/>
                  <a:ea typeface="Arial"/>
                  <a:cs typeface="Arial"/>
                  <a:sym typeface="Arial"/>
                </a:rPr>
                <a:t>Loading of dataset in K Fold </a:t>
              </a:r>
              <a:endParaRPr/>
            </a:p>
          </p:txBody>
        </p:sp>
      </p:grpSp>
      <p:sp>
        <p:nvSpPr>
          <p:cNvPr id="349" name="Google Shape;349;p13"/>
          <p:cNvSpPr/>
          <p:nvPr/>
        </p:nvSpPr>
        <p:spPr>
          <a:xfrm rot="10800000">
            <a:off x="7845187" y="5351880"/>
            <a:ext cx="2993142" cy="731520"/>
          </a:xfrm>
          <a:prstGeom prst="curvedUpArrow">
            <a:avLst>
              <a:gd name="adj1" fmla="val 25000"/>
              <a:gd name="adj2" fmla="val 50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3"/>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5" name="Google Shape;355;p2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6" name="Google Shape;356;p2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7" name="Google Shape;357;p2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2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9" name="Google Shape;359;p2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360" name="Google Shape;360;p2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DESIGN METHODOLOGY</a:t>
            </a:r>
            <a:endParaRPr sz="1400" b="0" i="0" u="none" strike="noStrike" cap="none">
              <a:solidFill>
                <a:srgbClr val="000000"/>
              </a:solidFill>
              <a:latin typeface="Arial"/>
              <a:ea typeface="Arial"/>
              <a:cs typeface="Arial"/>
              <a:sym typeface="Arial"/>
            </a:endParaRPr>
          </a:p>
        </p:txBody>
      </p:sp>
      <p:sp>
        <p:nvSpPr>
          <p:cNvPr id="361" name="Google Shape;361;p2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62" name="Google Shape;362;p2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363" name="Google Shape;363;p2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364" name="Google Shape;364;p2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19</a:t>
            </a:fld>
            <a:endParaRPr sz="1400" b="0" i="0" u="none" strike="noStrike" cap="none">
              <a:solidFill>
                <a:srgbClr val="000000"/>
              </a:solidFill>
              <a:latin typeface="Arial"/>
              <a:ea typeface="Arial"/>
              <a:cs typeface="Arial"/>
              <a:sym typeface="Arial"/>
            </a:endParaRPr>
          </a:p>
        </p:txBody>
      </p:sp>
      <p:grpSp>
        <p:nvGrpSpPr>
          <p:cNvPr id="365" name="Google Shape;365;p23"/>
          <p:cNvGrpSpPr/>
          <p:nvPr/>
        </p:nvGrpSpPr>
        <p:grpSpPr>
          <a:xfrm>
            <a:off x="1837706" y="5252226"/>
            <a:ext cx="17328392" cy="2736061"/>
            <a:chOff x="15256" y="2608274"/>
            <a:chExt cx="17328392" cy="2736061"/>
          </a:xfrm>
        </p:grpSpPr>
        <p:sp>
          <p:nvSpPr>
            <p:cNvPr id="366" name="Google Shape;366;p23"/>
            <p:cNvSpPr/>
            <p:nvPr/>
          </p:nvSpPr>
          <p:spPr>
            <a:xfrm>
              <a:off x="15256" y="2608274"/>
              <a:ext cx="4560103" cy="2736061"/>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txBox="1"/>
            <p:nvPr/>
          </p:nvSpPr>
          <p:spPr>
            <a:xfrm>
              <a:off x="95392" y="2688410"/>
              <a:ext cx="4399831" cy="2575789"/>
            </a:xfrm>
            <a:prstGeom prst="rect">
              <a:avLst/>
            </a:prstGeom>
            <a:noFill/>
            <a:ln>
              <a:noFill/>
            </a:ln>
          </p:spPr>
          <p:txBody>
            <a:bodyPr spcFirstLastPara="1" wrap="square" lIns="156200" tIns="156200" rIns="156200" bIns="156200" anchor="ctr" anchorCtr="0">
              <a:noAutofit/>
            </a:bodyPr>
            <a:lstStyle/>
            <a:p>
              <a:pPr marL="0" marR="0" lvl="0" indent="0" algn="ctr" rtl="0">
                <a:lnSpc>
                  <a:spcPct val="90000"/>
                </a:lnSpc>
                <a:spcBef>
                  <a:spcPts val="0"/>
                </a:spcBef>
                <a:spcAft>
                  <a:spcPts val="0"/>
                </a:spcAft>
                <a:buClr>
                  <a:srgbClr val="000000"/>
                </a:buClr>
                <a:buSzPts val="4100"/>
                <a:buFont typeface="Arial"/>
                <a:buNone/>
              </a:pPr>
              <a:r>
                <a:rPr lang="en-US" sz="4100" b="0" i="0" u="none" strike="noStrike" cap="none">
                  <a:solidFill>
                    <a:schemeClr val="lt1"/>
                  </a:solidFill>
                  <a:latin typeface="Arial"/>
                  <a:ea typeface="Arial"/>
                  <a:cs typeface="Arial"/>
                  <a:sym typeface="Arial"/>
                </a:rPr>
                <a:t>Creating a web app using flask and connecting it with stored model</a:t>
              </a:r>
              <a:endParaRPr sz="4100" b="0" i="0" u="none" strike="noStrike" cap="none">
                <a:solidFill>
                  <a:schemeClr val="lt1"/>
                </a:solidFill>
                <a:latin typeface="Arial"/>
                <a:ea typeface="Arial"/>
                <a:cs typeface="Arial"/>
                <a:sym typeface="Arial"/>
              </a:endParaRPr>
            </a:p>
          </p:txBody>
        </p:sp>
        <p:sp>
          <p:nvSpPr>
            <p:cNvPr id="368" name="Google Shape;368;p23"/>
            <p:cNvSpPr/>
            <p:nvPr/>
          </p:nvSpPr>
          <p:spPr>
            <a:xfrm>
              <a:off x="5031370" y="3410852"/>
              <a:ext cx="966741" cy="1130905"/>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txBox="1"/>
            <p:nvPr/>
          </p:nvSpPr>
          <p:spPr>
            <a:xfrm>
              <a:off x="5031370" y="3637033"/>
              <a:ext cx="676719" cy="67854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3300"/>
                <a:buFont typeface="Arial"/>
                <a:buNone/>
              </a:pPr>
              <a:endParaRPr sz="3300" b="0" i="0" u="none" strike="noStrike" cap="none">
                <a:solidFill>
                  <a:schemeClr val="lt1"/>
                </a:solidFill>
                <a:latin typeface="Arial"/>
                <a:ea typeface="Arial"/>
                <a:cs typeface="Arial"/>
                <a:sym typeface="Arial"/>
              </a:endParaRPr>
            </a:p>
          </p:txBody>
        </p:sp>
        <p:sp>
          <p:nvSpPr>
            <p:cNvPr id="370" name="Google Shape;370;p23"/>
            <p:cNvSpPr/>
            <p:nvPr/>
          </p:nvSpPr>
          <p:spPr>
            <a:xfrm>
              <a:off x="6399401" y="2608274"/>
              <a:ext cx="4560103" cy="2736061"/>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txBox="1"/>
            <p:nvPr/>
          </p:nvSpPr>
          <p:spPr>
            <a:xfrm>
              <a:off x="6479537" y="2688410"/>
              <a:ext cx="4399831" cy="2575789"/>
            </a:xfrm>
            <a:prstGeom prst="rect">
              <a:avLst/>
            </a:prstGeom>
            <a:noFill/>
            <a:ln>
              <a:noFill/>
            </a:ln>
          </p:spPr>
          <p:txBody>
            <a:bodyPr spcFirstLastPara="1" wrap="square" lIns="156200" tIns="156200" rIns="156200" bIns="156200" anchor="ctr" anchorCtr="0">
              <a:noAutofit/>
            </a:bodyPr>
            <a:lstStyle/>
            <a:p>
              <a:pPr marL="0" marR="0" lvl="0" indent="0" algn="ctr" rtl="0">
                <a:lnSpc>
                  <a:spcPct val="90000"/>
                </a:lnSpc>
                <a:spcBef>
                  <a:spcPts val="0"/>
                </a:spcBef>
                <a:spcAft>
                  <a:spcPts val="0"/>
                </a:spcAft>
                <a:buClr>
                  <a:srgbClr val="000000"/>
                </a:buClr>
                <a:buSzPts val="4100"/>
                <a:buFont typeface="Arial"/>
                <a:buNone/>
              </a:pPr>
              <a:r>
                <a:rPr lang="en-US" sz="4100" b="0" i="0" u="none" strike="noStrike" cap="none">
                  <a:solidFill>
                    <a:schemeClr val="lt1"/>
                  </a:solidFill>
                  <a:latin typeface="Arial"/>
                  <a:ea typeface="Arial"/>
                  <a:cs typeface="Arial"/>
                  <a:sym typeface="Arial"/>
                </a:rPr>
                <a:t>Commit project to GitHub</a:t>
              </a:r>
              <a:endParaRPr sz="4100" b="0" i="0" u="none" strike="noStrike" cap="none">
                <a:solidFill>
                  <a:schemeClr val="lt1"/>
                </a:solidFill>
                <a:latin typeface="Arial"/>
                <a:ea typeface="Arial"/>
                <a:cs typeface="Arial"/>
                <a:sym typeface="Arial"/>
              </a:endParaRPr>
            </a:p>
          </p:txBody>
        </p:sp>
        <p:sp>
          <p:nvSpPr>
            <p:cNvPr id="372" name="Google Shape;372;p23"/>
            <p:cNvSpPr/>
            <p:nvPr/>
          </p:nvSpPr>
          <p:spPr>
            <a:xfrm>
              <a:off x="11415514" y="3410852"/>
              <a:ext cx="966741" cy="1130905"/>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txBox="1"/>
            <p:nvPr/>
          </p:nvSpPr>
          <p:spPr>
            <a:xfrm>
              <a:off x="11415514" y="3637033"/>
              <a:ext cx="676719" cy="67854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3300"/>
                <a:buFont typeface="Arial"/>
                <a:buNone/>
              </a:pPr>
              <a:endParaRPr sz="3300" b="0" i="0" u="none" strike="noStrike" cap="none">
                <a:solidFill>
                  <a:schemeClr val="lt1"/>
                </a:solidFill>
                <a:latin typeface="Arial"/>
                <a:ea typeface="Arial"/>
                <a:cs typeface="Arial"/>
                <a:sym typeface="Arial"/>
              </a:endParaRPr>
            </a:p>
          </p:txBody>
        </p:sp>
        <p:sp>
          <p:nvSpPr>
            <p:cNvPr id="374" name="Google Shape;374;p23"/>
            <p:cNvSpPr/>
            <p:nvPr/>
          </p:nvSpPr>
          <p:spPr>
            <a:xfrm>
              <a:off x="12783545" y="2608274"/>
              <a:ext cx="4560103" cy="2736061"/>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txBox="1"/>
            <p:nvPr/>
          </p:nvSpPr>
          <p:spPr>
            <a:xfrm>
              <a:off x="12863681" y="2688410"/>
              <a:ext cx="4399831" cy="2575789"/>
            </a:xfrm>
            <a:prstGeom prst="rect">
              <a:avLst/>
            </a:prstGeom>
            <a:noFill/>
            <a:ln>
              <a:noFill/>
            </a:ln>
          </p:spPr>
          <p:txBody>
            <a:bodyPr spcFirstLastPara="1" wrap="square" lIns="156200" tIns="156200" rIns="156200" bIns="156200" anchor="ctr" anchorCtr="0">
              <a:noAutofit/>
            </a:bodyPr>
            <a:lstStyle/>
            <a:p>
              <a:pPr marL="0" marR="0" lvl="0" indent="0" algn="ctr" rtl="0">
                <a:lnSpc>
                  <a:spcPct val="90000"/>
                </a:lnSpc>
                <a:spcBef>
                  <a:spcPts val="0"/>
                </a:spcBef>
                <a:spcAft>
                  <a:spcPts val="0"/>
                </a:spcAft>
                <a:buClr>
                  <a:srgbClr val="000000"/>
                </a:buClr>
                <a:buSzPts val="4100"/>
                <a:buFont typeface="Arial"/>
                <a:buNone/>
              </a:pPr>
              <a:r>
                <a:rPr lang="en-US" sz="4100" b="0" i="0" u="none" strike="noStrike" cap="none">
                  <a:solidFill>
                    <a:schemeClr val="lt1"/>
                  </a:solidFill>
                  <a:latin typeface="Arial"/>
                  <a:ea typeface="Arial"/>
                  <a:cs typeface="Arial"/>
                  <a:sym typeface="Arial"/>
                </a:rPr>
                <a:t>Deploy our model using Heroku</a:t>
              </a:r>
              <a:endParaRPr sz="4100" b="0" i="0" u="none" strike="noStrike" cap="none">
                <a:solidFill>
                  <a:schemeClr val="lt1"/>
                </a:solidFill>
                <a:latin typeface="Arial"/>
                <a:ea typeface="Arial"/>
                <a:cs typeface="Arial"/>
                <a:sym typeface="Arial"/>
              </a:endParaRPr>
            </a:p>
          </p:txBody>
        </p:sp>
      </p:grpSp>
      <p:sp>
        <p:nvSpPr>
          <p:cNvPr id="376" name="Google Shape;376;p23"/>
          <p:cNvSpPr txBox="1"/>
          <p:nvPr/>
        </p:nvSpPr>
        <p:spPr>
          <a:xfrm>
            <a:off x="1822450" y="2998694"/>
            <a:ext cx="10217862"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none" strike="noStrike" cap="none">
                <a:solidFill>
                  <a:srgbClr val="000000"/>
                </a:solidFill>
                <a:latin typeface="Calibri"/>
                <a:ea typeface="Calibri"/>
                <a:cs typeface="Calibri"/>
                <a:sym typeface="Calibri"/>
              </a:rPr>
              <a:t>Creation of user friendly environment for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3"/>
          <p:cNvSpPr txBox="1"/>
          <p:nvPr/>
        </p:nvSpPr>
        <p:spPr>
          <a:xfrm>
            <a:off x="0" y="60325"/>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3"/>
          <p:cNvSpPr txBox="1"/>
          <p:nvPr/>
        </p:nvSpPr>
        <p:spPr>
          <a:xfrm>
            <a:off x="1822450" y="3119437"/>
            <a:ext cx="17491462" cy="5799137"/>
          </a:xfrm>
          <a:prstGeom prst="rect">
            <a:avLst/>
          </a:prstGeom>
          <a:noFill/>
          <a:ln>
            <a:noFill/>
          </a:ln>
        </p:spPr>
        <p:txBody>
          <a:bodyPr spcFirstLastPara="1" wrap="square" lIns="0" tIns="12050" rIns="0" bIns="0" anchor="t" anchorCtr="0">
            <a:spAutoFit/>
          </a:bodyPr>
          <a:lstStyle/>
          <a:p>
            <a:pPr marL="698500" marR="0" lvl="0" indent="-685800" algn="l" rtl="0">
              <a:lnSpc>
                <a:spcPct val="100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Introduction</a:t>
            </a:r>
            <a:endParaRPr sz="4000" b="0" i="0" u="none" strike="noStrike" cap="none">
              <a:solidFill>
                <a:srgbClr val="000000"/>
              </a:solidFill>
              <a:latin typeface="Calibri"/>
              <a:ea typeface="Calibri"/>
              <a:cs typeface="Calibri"/>
              <a:sym typeface="Calibri"/>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Motivation</a:t>
            </a:r>
            <a:endParaRPr sz="4000" b="0" i="0" u="none" strike="noStrike" cap="none">
              <a:solidFill>
                <a:srgbClr val="000000"/>
              </a:solidFill>
              <a:latin typeface="Calibri"/>
              <a:ea typeface="Calibri"/>
              <a:cs typeface="Calibri"/>
              <a:sym typeface="Calibri"/>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Literature Survey</a:t>
            </a:r>
            <a:endParaRPr sz="4000" b="0" i="0" u="none" strike="noStrike" cap="none">
              <a:solidFill>
                <a:srgbClr val="000000"/>
              </a:solidFill>
              <a:latin typeface="Calibri"/>
              <a:ea typeface="Calibri"/>
              <a:cs typeface="Calibri"/>
              <a:sym typeface="Calibri"/>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Problem Statement</a:t>
            </a:r>
            <a:endParaRPr sz="4000" b="0" i="0" u="none" strike="noStrike" cap="none">
              <a:solidFill>
                <a:srgbClr val="000000"/>
              </a:solidFill>
              <a:latin typeface="Calibri"/>
              <a:ea typeface="Calibri"/>
              <a:cs typeface="Calibri"/>
              <a:sym typeface="Calibri"/>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Objectives of the project</a:t>
            </a:r>
            <a:endParaRPr sz="4000" b="0" i="0" u="none" strike="noStrike" cap="none">
              <a:solidFill>
                <a:srgbClr val="000000"/>
              </a:solidFill>
              <a:latin typeface="Calibri"/>
              <a:ea typeface="Calibri"/>
              <a:cs typeface="Calibri"/>
              <a:sym typeface="Calibri"/>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Methodology </a:t>
            </a:r>
            <a:endParaRPr sz="4000" b="0" i="0" u="none" strike="noStrike" cap="none">
              <a:solidFill>
                <a:srgbClr val="000000"/>
              </a:solidFill>
              <a:latin typeface="Calibri"/>
              <a:ea typeface="Calibri"/>
              <a:cs typeface="Calibri"/>
              <a:sym typeface="Calibri"/>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Project timeline</a:t>
            </a:r>
            <a:endParaRPr sz="4000" b="0" i="0" u="none" strike="noStrike" cap="none">
              <a:solidFill>
                <a:srgbClr val="000000"/>
              </a:solidFill>
              <a:latin typeface="Calibri"/>
              <a:ea typeface="Calibri"/>
              <a:cs typeface="Calibri"/>
              <a:sym typeface="Calibri"/>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References</a:t>
            </a:r>
            <a:endParaRPr sz="4000" b="0" i="0" u="none" strike="noStrike" cap="none">
              <a:solidFill>
                <a:srgbClr val="000000"/>
              </a:solidFill>
              <a:latin typeface="Calibri"/>
              <a:ea typeface="Calibri"/>
              <a:cs typeface="Calibri"/>
              <a:sym typeface="Calibri"/>
            </a:endParaRPr>
          </a:p>
        </p:txBody>
      </p:sp>
      <p:sp>
        <p:nvSpPr>
          <p:cNvPr id="54" name="Google Shape;54;p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55;p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 name="Google Shape;56;p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 name="Google Shape;57;p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59" name="Google Shape;59;p3"/>
          <p:cNvSpPr txBox="1"/>
          <p:nvPr/>
        </p:nvSpPr>
        <p:spPr>
          <a:xfrm>
            <a:off x="1712912" y="1897856"/>
            <a:ext cx="16336962" cy="84296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OUTLINE</a:t>
            </a:r>
            <a:endParaRPr sz="1400" b="0" i="0" u="none" strike="noStrike" cap="none">
              <a:solidFill>
                <a:srgbClr val="000000"/>
              </a:solidFill>
              <a:latin typeface="Arial"/>
              <a:ea typeface="Arial"/>
              <a:cs typeface="Arial"/>
              <a:sym typeface="Arial"/>
            </a:endParaRPr>
          </a:p>
        </p:txBody>
      </p:sp>
      <p:sp>
        <p:nvSpPr>
          <p:cNvPr id="60" name="Google Shape;60;p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1" name="Google Shape;61;p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62" name="Google Shape;62;p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63" name="Google Shape;63;p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5"/>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2" name="Google Shape;382;p15"/>
          <p:cNvSpPr txBox="1"/>
          <p:nvPr/>
        </p:nvSpPr>
        <p:spPr>
          <a:xfrm>
            <a:off x="1822450" y="2737474"/>
            <a:ext cx="17700625" cy="6205145"/>
          </a:xfrm>
          <a:prstGeom prst="rect">
            <a:avLst/>
          </a:prstGeom>
          <a:noFill/>
          <a:ln>
            <a:noFill/>
          </a:ln>
        </p:spPr>
        <p:txBody>
          <a:bodyPr spcFirstLastPara="1" wrap="square" lIns="0" tIns="12050" rIns="0" bIns="0" anchor="t" anchorCtr="0">
            <a:spAutoFit/>
          </a:bodyPr>
          <a:lstStyle/>
          <a:p>
            <a:pPr marL="457200" marR="0" lvl="0" indent="-457200" algn="just" rtl="0">
              <a:lnSpc>
                <a:spcPct val="101000"/>
              </a:lnSpc>
              <a:spcBef>
                <a:spcPts val="100"/>
              </a:spcBef>
              <a:spcAft>
                <a:spcPts val="0"/>
              </a:spcAft>
              <a:buClr>
                <a:srgbClr val="000000"/>
              </a:buClr>
              <a:buSzPts val="4000"/>
              <a:buFont typeface="Calibri"/>
              <a:buChar char="●"/>
            </a:pPr>
            <a:r>
              <a:rPr lang="en-US" sz="4000" b="0" i="0" u="none" strike="noStrike" cap="none" dirty="0">
                <a:solidFill>
                  <a:srgbClr val="000000"/>
                </a:solidFill>
                <a:highlight>
                  <a:srgbClr val="FFFFFF"/>
                </a:highlight>
                <a:latin typeface="Calibri"/>
                <a:ea typeface="Calibri"/>
                <a:cs typeface="Calibri"/>
                <a:sym typeface="Calibri"/>
              </a:rPr>
              <a:t>Python </a:t>
            </a:r>
            <a:endParaRPr dirty="0"/>
          </a:p>
          <a:p>
            <a:pPr marL="1028700" marR="0" lvl="1" indent="-571500" algn="just" rtl="0">
              <a:lnSpc>
                <a:spcPct val="101000"/>
              </a:lnSpc>
              <a:spcBef>
                <a:spcPts val="0"/>
              </a:spcBef>
              <a:spcAft>
                <a:spcPts val="0"/>
              </a:spcAft>
              <a:buClr>
                <a:srgbClr val="000000"/>
              </a:buClr>
              <a:buSzPts val="3600"/>
              <a:buFont typeface="Noto Sans Symbols"/>
              <a:buChar char="⮚"/>
            </a:pPr>
            <a:r>
              <a:rPr lang="en-US" sz="4000" b="0" i="0" u="none" strike="noStrike" cap="none" dirty="0">
                <a:solidFill>
                  <a:srgbClr val="000000"/>
                </a:solidFill>
                <a:highlight>
                  <a:srgbClr val="FFFFFF"/>
                </a:highlight>
                <a:latin typeface="Calibri"/>
                <a:ea typeface="Calibri"/>
                <a:cs typeface="Calibri"/>
                <a:sym typeface="Calibri"/>
              </a:rPr>
              <a:t>Python is a widely used high-level programming language for general-purpose programming.</a:t>
            </a:r>
            <a:endParaRPr dirty="0"/>
          </a:p>
          <a:p>
            <a:pPr marL="457200" marR="0" lvl="0" indent="-457200" algn="just" rtl="0">
              <a:lnSpc>
                <a:spcPct val="101000"/>
              </a:lnSpc>
              <a:spcBef>
                <a:spcPts val="0"/>
              </a:spcBef>
              <a:spcAft>
                <a:spcPts val="0"/>
              </a:spcAft>
              <a:buClr>
                <a:srgbClr val="000000"/>
              </a:buClr>
              <a:buSzPts val="4000"/>
              <a:buFont typeface="Calibri"/>
              <a:buChar char="●"/>
            </a:pPr>
            <a:r>
              <a:rPr lang="en-US" sz="4000" b="0" i="0" u="none" strike="noStrike" cap="none" dirty="0" err="1">
                <a:solidFill>
                  <a:srgbClr val="000000"/>
                </a:solidFill>
                <a:highlight>
                  <a:srgbClr val="FFFFFF"/>
                </a:highlight>
                <a:latin typeface="Calibri"/>
                <a:ea typeface="Calibri"/>
                <a:cs typeface="Calibri"/>
                <a:sym typeface="Calibri"/>
              </a:rPr>
              <a:t>Jupyter</a:t>
            </a:r>
            <a:r>
              <a:rPr lang="en-US" sz="4000" b="0" i="0" u="none" strike="noStrike" cap="none" dirty="0">
                <a:solidFill>
                  <a:srgbClr val="000000"/>
                </a:solidFill>
                <a:highlight>
                  <a:srgbClr val="FFFFFF"/>
                </a:highlight>
                <a:latin typeface="Calibri"/>
                <a:ea typeface="Calibri"/>
                <a:cs typeface="Calibri"/>
                <a:sym typeface="Calibri"/>
              </a:rPr>
              <a:t> notebook</a:t>
            </a:r>
            <a:endParaRPr dirty="0"/>
          </a:p>
          <a:p>
            <a:pPr marL="1028700" marR="0" lvl="1" indent="-571500" algn="l" rtl="0">
              <a:lnSpc>
                <a:spcPct val="150000"/>
              </a:lnSpc>
              <a:spcBef>
                <a:spcPts val="0"/>
              </a:spcBef>
              <a:spcAft>
                <a:spcPts val="0"/>
              </a:spcAft>
              <a:buClr>
                <a:srgbClr val="000000"/>
              </a:buClr>
              <a:buSzPts val="3600"/>
              <a:buFont typeface="Noto Sans Symbols"/>
              <a:buChar char="⮚"/>
            </a:pPr>
            <a:r>
              <a:rPr lang="en-US" sz="4000" b="0" i="0" u="none" strike="noStrike" cap="none" dirty="0" err="1">
                <a:solidFill>
                  <a:srgbClr val="000000"/>
                </a:solidFill>
                <a:highlight>
                  <a:srgbClr val="FFFFFF"/>
                </a:highlight>
                <a:latin typeface="Calibri"/>
                <a:ea typeface="Calibri"/>
                <a:cs typeface="Calibri"/>
                <a:sym typeface="Calibri"/>
              </a:rPr>
              <a:t>JupyterLab</a:t>
            </a:r>
            <a:r>
              <a:rPr lang="en-US" sz="4000" b="0" i="0" u="none" strike="noStrike" cap="none" dirty="0">
                <a:solidFill>
                  <a:srgbClr val="000000"/>
                </a:solidFill>
                <a:highlight>
                  <a:srgbClr val="FFFFFF"/>
                </a:highlight>
                <a:latin typeface="Calibri"/>
                <a:ea typeface="Calibri"/>
                <a:cs typeface="Calibri"/>
                <a:sym typeface="Calibri"/>
              </a:rPr>
              <a:t> is a web-based interactive development environment for </a:t>
            </a:r>
            <a:r>
              <a:rPr lang="en-US" sz="4000" b="0" i="0" u="none" strike="noStrike" cap="none" dirty="0" err="1">
                <a:solidFill>
                  <a:srgbClr val="000000"/>
                </a:solidFill>
                <a:highlight>
                  <a:srgbClr val="FFFFFF"/>
                </a:highlight>
                <a:latin typeface="Calibri"/>
                <a:ea typeface="Calibri"/>
                <a:cs typeface="Calibri"/>
                <a:sym typeface="Calibri"/>
              </a:rPr>
              <a:t>Jupyter</a:t>
            </a:r>
            <a:r>
              <a:rPr lang="en-US" sz="4000" b="0" i="0" u="none" strike="noStrike" cap="none" dirty="0">
                <a:solidFill>
                  <a:srgbClr val="000000"/>
                </a:solidFill>
                <a:highlight>
                  <a:srgbClr val="FFFFFF"/>
                </a:highlight>
                <a:latin typeface="Calibri"/>
                <a:ea typeface="Calibri"/>
                <a:cs typeface="Calibri"/>
                <a:sym typeface="Calibri"/>
              </a:rPr>
              <a:t> notebooks, code, and data. </a:t>
            </a:r>
            <a:r>
              <a:rPr lang="en-US" sz="4000" b="0" i="0" u="none" strike="noStrike" cap="none" dirty="0" err="1">
                <a:solidFill>
                  <a:srgbClr val="000000"/>
                </a:solidFill>
                <a:highlight>
                  <a:srgbClr val="FFFFFF"/>
                </a:highlight>
                <a:latin typeface="Calibri"/>
                <a:ea typeface="Calibri"/>
                <a:cs typeface="Calibri"/>
                <a:sym typeface="Calibri"/>
              </a:rPr>
              <a:t>JupyterLab</a:t>
            </a:r>
            <a:r>
              <a:rPr lang="en-US" sz="4000" b="0" i="0" u="none" strike="noStrike" cap="none" dirty="0">
                <a:solidFill>
                  <a:srgbClr val="000000"/>
                </a:solidFill>
                <a:highlight>
                  <a:srgbClr val="FFFFFF"/>
                </a:highlight>
                <a:latin typeface="Calibri"/>
                <a:ea typeface="Calibri"/>
                <a:cs typeface="Calibri"/>
                <a:sym typeface="Calibri"/>
              </a:rPr>
              <a:t> is flexible: configure and arrange the user interface to support a wide range of workflows in data science, scientific computing, and machine learning.</a:t>
            </a:r>
            <a:endParaRPr dirty="0"/>
          </a:p>
        </p:txBody>
      </p:sp>
      <p:sp>
        <p:nvSpPr>
          <p:cNvPr id="383" name="Google Shape;383;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4" name="Google Shape;384;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5" name="Google Shape;385;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6" name="Google Shape;386;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7" name="Google Shape;387;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388" name="Google Shape;388;p15"/>
          <p:cNvSpPr txBox="1"/>
          <p:nvPr/>
        </p:nvSpPr>
        <p:spPr>
          <a:xfrm>
            <a:off x="1712912" y="1604039"/>
            <a:ext cx="17822863"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DETAILS OF SOFTWARE / HARDWARE </a:t>
            </a:r>
            <a:endParaRPr sz="1400" b="0" i="0" u="none" strike="noStrike" cap="none">
              <a:solidFill>
                <a:srgbClr val="000000"/>
              </a:solidFill>
              <a:latin typeface="Arial"/>
              <a:ea typeface="Arial"/>
              <a:cs typeface="Arial"/>
              <a:sym typeface="Arial"/>
            </a:endParaRPr>
          </a:p>
        </p:txBody>
      </p:sp>
      <p:sp>
        <p:nvSpPr>
          <p:cNvPr id="389" name="Google Shape;389;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90" name="Google Shape;390;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391" name="Google Shape;391;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392" name="Google Shape;392;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4"/>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8" name="Google Shape;398;p24"/>
          <p:cNvSpPr txBox="1"/>
          <p:nvPr/>
        </p:nvSpPr>
        <p:spPr>
          <a:xfrm>
            <a:off x="1761330" y="2612691"/>
            <a:ext cx="17700625" cy="7688628"/>
          </a:xfrm>
          <a:prstGeom prst="rect">
            <a:avLst/>
          </a:prstGeom>
          <a:solidFill>
            <a:schemeClr val="lt1"/>
          </a:solidFill>
          <a:ln>
            <a:noFill/>
          </a:ln>
        </p:spPr>
        <p:txBody>
          <a:bodyPr spcFirstLastPara="1" wrap="square" lIns="0" tIns="12050" rIns="0" bIns="0" anchor="t" anchorCtr="0">
            <a:spAutoFit/>
          </a:bodyPr>
          <a:lstStyle/>
          <a:p>
            <a:pPr marL="457200" marR="0" lvl="0" indent="-457200" algn="just" rtl="0">
              <a:lnSpc>
                <a:spcPct val="101000"/>
              </a:lnSpc>
              <a:spcBef>
                <a:spcPts val="100"/>
              </a:spcBef>
              <a:spcAft>
                <a:spcPts val="0"/>
              </a:spcAft>
              <a:buClr>
                <a:srgbClr val="292929"/>
              </a:buClr>
              <a:buSzPts val="4000"/>
              <a:buFont typeface="Calibri"/>
              <a:buChar char="●"/>
            </a:pPr>
            <a:r>
              <a:rPr lang="en-US" sz="4000" b="0" i="0" u="none" strike="noStrike" cap="none" dirty="0">
                <a:solidFill>
                  <a:schemeClr val="dk1"/>
                </a:solidFill>
                <a:highlight>
                  <a:srgbClr val="FFFFFF"/>
                </a:highlight>
                <a:latin typeface="Calibri"/>
                <a:ea typeface="Calibri"/>
                <a:cs typeface="Calibri"/>
                <a:sym typeface="Calibri"/>
              </a:rPr>
              <a:t>Flask</a:t>
            </a:r>
            <a:endParaRPr dirty="0"/>
          </a:p>
          <a:p>
            <a:pPr marL="1028700" marR="0" lvl="1" indent="-571500" algn="just" rtl="0">
              <a:lnSpc>
                <a:spcPct val="101000"/>
              </a:lnSpc>
              <a:spcBef>
                <a:spcPts val="0"/>
              </a:spcBef>
              <a:spcAft>
                <a:spcPts val="0"/>
              </a:spcAft>
              <a:buClr>
                <a:srgbClr val="292929"/>
              </a:buClr>
              <a:buSzPts val="3600"/>
              <a:buFont typeface="Noto Sans Symbols"/>
              <a:buChar char="⮚"/>
            </a:pPr>
            <a:r>
              <a:rPr lang="en-US" sz="4000" b="0" i="0" u="none" strike="noStrike" cap="none" dirty="0">
                <a:solidFill>
                  <a:schemeClr val="dk1"/>
                </a:solidFill>
                <a:highlight>
                  <a:srgbClr val="FFFFFF"/>
                </a:highlight>
                <a:latin typeface="Calibri"/>
                <a:ea typeface="Calibri"/>
                <a:cs typeface="Calibri"/>
                <a:sym typeface="Calibri"/>
              </a:rPr>
              <a:t>Flask</a:t>
            </a:r>
            <a:r>
              <a:rPr lang="en-US" sz="4000" b="0" i="0" u="none" strike="noStrike" cap="none" dirty="0">
                <a:solidFill>
                  <a:schemeClr val="dk1"/>
                </a:solidFill>
                <a:latin typeface="Calibri"/>
                <a:ea typeface="Calibri"/>
                <a:cs typeface="Calibri"/>
                <a:sym typeface="Calibri"/>
              </a:rPr>
              <a:t> </a:t>
            </a:r>
            <a:r>
              <a:rPr lang="en-US" sz="4000" b="0" i="0" u="none" strike="noStrike" cap="none" dirty="0">
                <a:solidFill>
                  <a:schemeClr val="dk1"/>
                </a:solidFill>
                <a:highlight>
                  <a:srgbClr val="FFFFFF"/>
                </a:highlight>
                <a:latin typeface="Calibri"/>
                <a:ea typeface="Calibri"/>
                <a:cs typeface="Calibri"/>
                <a:sym typeface="Calibri"/>
              </a:rPr>
              <a:t>is a web framework. This means flask provides you with tools, libraries and technologies that allow you to build a web application.</a:t>
            </a:r>
            <a:endParaRPr sz="4000" b="0" i="0" u="none" strike="noStrike" cap="none" dirty="0">
              <a:solidFill>
                <a:schemeClr val="dk1"/>
              </a:solidFill>
              <a:highlight>
                <a:srgbClr val="FFFFFF"/>
              </a:highlight>
              <a:latin typeface="Calibri"/>
              <a:ea typeface="Calibri"/>
              <a:cs typeface="Calibri"/>
              <a:sym typeface="Calibri"/>
            </a:endParaRPr>
          </a:p>
          <a:p>
            <a:pPr marL="457200" marR="0" lvl="0" indent="-457200" algn="just" rtl="0">
              <a:lnSpc>
                <a:spcPct val="101000"/>
              </a:lnSpc>
              <a:spcBef>
                <a:spcPts val="0"/>
              </a:spcBef>
              <a:spcAft>
                <a:spcPts val="0"/>
              </a:spcAft>
              <a:buClr>
                <a:srgbClr val="292929"/>
              </a:buClr>
              <a:buSzPts val="4000"/>
              <a:buFont typeface="Calibri"/>
              <a:buChar char="●"/>
            </a:pPr>
            <a:r>
              <a:rPr lang="en-US" sz="4000" b="0" i="0" u="none" strike="noStrike" cap="none" dirty="0">
                <a:solidFill>
                  <a:schemeClr val="dk1"/>
                </a:solidFill>
                <a:highlight>
                  <a:srgbClr val="FFFFFF"/>
                </a:highlight>
                <a:latin typeface="Calibri"/>
                <a:ea typeface="Calibri"/>
                <a:cs typeface="Calibri"/>
                <a:sym typeface="Calibri"/>
              </a:rPr>
              <a:t>GitHub</a:t>
            </a:r>
            <a:endParaRPr dirty="0"/>
          </a:p>
          <a:p>
            <a:pPr marL="1054100" marR="0" lvl="1" indent="-571500" algn="just" rtl="0">
              <a:lnSpc>
                <a:spcPct val="101000"/>
              </a:lnSpc>
              <a:spcBef>
                <a:spcPts val="0"/>
              </a:spcBef>
              <a:spcAft>
                <a:spcPts val="0"/>
              </a:spcAft>
              <a:buClr>
                <a:srgbClr val="292929"/>
              </a:buClr>
              <a:buSzPts val="3200"/>
              <a:buFont typeface="Noto Sans Symbols"/>
              <a:buChar char="⮚"/>
            </a:pPr>
            <a:r>
              <a:rPr lang="en-US" sz="4000" b="0" i="0" u="none" strike="noStrike" cap="none" dirty="0">
                <a:solidFill>
                  <a:schemeClr val="dk1"/>
                </a:solidFill>
                <a:highlight>
                  <a:srgbClr val="FFFFFF"/>
                </a:highlight>
                <a:latin typeface="Calibri"/>
                <a:ea typeface="Calibri"/>
                <a:cs typeface="Calibri"/>
                <a:sym typeface="Calibri"/>
              </a:rPr>
              <a:t>GitHub is a web-based platform used for version control. Git simplifies the process of working with other people and makes it easy to collaborate on projects.</a:t>
            </a:r>
            <a:endParaRPr sz="4000" b="0" i="0" u="none" strike="noStrike" cap="none" dirty="0">
              <a:solidFill>
                <a:schemeClr val="dk1"/>
              </a:solidFill>
              <a:highlight>
                <a:srgbClr val="FFFFFF"/>
              </a:highlight>
              <a:latin typeface="Calibri"/>
              <a:ea typeface="Calibri"/>
              <a:cs typeface="Calibri"/>
              <a:sym typeface="Calibri"/>
            </a:endParaRPr>
          </a:p>
          <a:p>
            <a:pPr marL="457200" marR="0" lvl="0" indent="-457200" algn="just" rtl="0">
              <a:lnSpc>
                <a:spcPct val="101000"/>
              </a:lnSpc>
              <a:spcBef>
                <a:spcPts val="0"/>
              </a:spcBef>
              <a:spcAft>
                <a:spcPts val="0"/>
              </a:spcAft>
              <a:buClr>
                <a:srgbClr val="292929"/>
              </a:buClr>
              <a:buSzPts val="4000"/>
              <a:buFont typeface="Calibri"/>
              <a:buChar char="●"/>
            </a:pPr>
            <a:r>
              <a:rPr lang="en-US" sz="4000" b="0" i="0" u="none" strike="noStrike" cap="none" dirty="0">
                <a:solidFill>
                  <a:schemeClr val="dk1"/>
                </a:solidFill>
                <a:highlight>
                  <a:srgbClr val="FFFFFF"/>
                </a:highlight>
                <a:latin typeface="Calibri"/>
                <a:ea typeface="Calibri"/>
                <a:cs typeface="Calibri"/>
                <a:sym typeface="Calibri"/>
              </a:rPr>
              <a:t>Heroku</a:t>
            </a:r>
            <a:endParaRPr dirty="0"/>
          </a:p>
          <a:p>
            <a:pPr marL="1028700" marR="0" lvl="1" indent="-571500" algn="just" rtl="0">
              <a:lnSpc>
                <a:spcPct val="101000"/>
              </a:lnSpc>
              <a:spcBef>
                <a:spcPts val="0"/>
              </a:spcBef>
              <a:spcAft>
                <a:spcPts val="0"/>
              </a:spcAft>
              <a:buClr>
                <a:srgbClr val="292929"/>
              </a:buClr>
              <a:buSzPts val="3600"/>
              <a:buFont typeface="Noto Sans Symbols"/>
              <a:buChar char="⮚"/>
            </a:pPr>
            <a:r>
              <a:rPr lang="en-US" sz="4000" b="0" i="0" u="none" strike="noStrike" cap="none" dirty="0">
                <a:solidFill>
                  <a:schemeClr val="dk1"/>
                </a:solidFill>
                <a:highlight>
                  <a:srgbClr val="FFFFFF"/>
                </a:highlight>
                <a:latin typeface="Calibri"/>
                <a:ea typeface="Calibri"/>
                <a:cs typeface="Calibri"/>
                <a:sym typeface="Calibri"/>
              </a:rPr>
              <a:t>Heroku is a cloud Platform as a Service (PaaS). Developers use Heroku to deploy, manage, and scale modern apps</a:t>
            </a:r>
            <a:r>
              <a:rPr lang="en-US" sz="3600" b="0" i="0" u="none" strike="noStrike" cap="none" dirty="0">
                <a:solidFill>
                  <a:schemeClr val="dk1"/>
                </a:solidFill>
                <a:highlight>
                  <a:srgbClr val="FFFFFF"/>
                </a:highlight>
                <a:latin typeface="Arial"/>
                <a:ea typeface="Arial"/>
                <a:cs typeface="Arial"/>
                <a:sym typeface="Arial"/>
              </a:rPr>
              <a:t>.</a:t>
            </a:r>
            <a:endParaRPr sz="6400" b="0" i="0" u="none" strike="noStrike" cap="none" dirty="0">
              <a:solidFill>
                <a:schemeClr val="dk1"/>
              </a:solidFill>
              <a:highlight>
                <a:srgbClr val="FFFFFF"/>
              </a:highlight>
              <a:latin typeface="Calibri"/>
              <a:ea typeface="Calibri"/>
              <a:cs typeface="Calibri"/>
              <a:sym typeface="Calibri"/>
            </a:endParaRPr>
          </a:p>
          <a:p>
            <a:pPr marL="457200" marR="0" lvl="1" indent="0" algn="l" rtl="0">
              <a:lnSpc>
                <a:spcPct val="150000"/>
              </a:lnSpc>
              <a:spcBef>
                <a:spcPts val="0"/>
              </a:spcBef>
              <a:spcAft>
                <a:spcPts val="0"/>
              </a:spcAft>
              <a:buNone/>
            </a:pPr>
            <a:endParaRPr sz="3600" b="0" i="0" u="none" strike="noStrike" cap="none" dirty="0">
              <a:solidFill>
                <a:schemeClr val="dk1"/>
              </a:solidFill>
              <a:highlight>
                <a:srgbClr val="FFFFFF"/>
              </a:highlight>
              <a:latin typeface="Calibri"/>
              <a:ea typeface="Calibri"/>
              <a:cs typeface="Calibri"/>
              <a:sym typeface="Calibri"/>
            </a:endParaRPr>
          </a:p>
          <a:p>
            <a:pPr marL="457200" marR="0" lvl="0" indent="-203200" algn="just" rtl="0">
              <a:lnSpc>
                <a:spcPct val="100000"/>
              </a:lnSpc>
              <a:spcBef>
                <a:spcPts val="0"/>
              </a:spcBef>
              <a:spcAft>
                <a:spcPts val="0"/>
              </a:spcAft>
              <a:buClr>
                <a:srgbClr val="292929"/>
              </a:buClr>
              <a:buSzPts val="4000"/>
              <a:buFont typeface="Calibri"/>
              <a:buNone/>
            </a:pPr>
            <a:endParaRPr sz="4000" b="0" i="1" u="none" strike="noStrike" cap="none" dirty="0">
              <a:solidFill>
                <a:schemeClr val="dk1"/>
              </a:solidFill>
              <a:highlight>
                <a:srgbClr val="FFFFFF"/>
              </a:highlight>
              <a:latin typeface="Calibri"/>
              <a:ea typeface="Calibri"/>
              <a:cs typeface="Calibri"/>
              <a:sym typeface="Calibri"/>
            </a:endParaRPr>
          </a:p>
        </p:txBody>
      </p:sp>
      <p:sp>
        <p:nvSpPr>
          <p:cNvPr id="399" name="Google Shape;399;p24"/>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Google Shape;400;p24"/>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24"/>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2" name="Google Shape;402;p2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3" name="Google Shape;403;p24"/>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404" name="Google Shape;404;p24"/>
          <p:cNvSpPr txBox="1"/>
          <p:nvPr/>
        </p:nvSpPr>
        <p:spPr>
          <a:xfrm>
            <a:off x="1700212" y="1647036"/>
            <a:ext cx="17822863"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DETAILS OF SOFTWARE / HARDWARE </a:t>
            </a:r>
            <a:endParaRPr sz="1400" b="0" i="0" u="none" strike="noStrike" cap="none">
              <a:solidFill>
                <a:srgbClr val="000000"/>
              </a:solidFill>
              <a:latin typeface="Arial"/>
              <a:ea typeface="Arial"/>
              <a:cs typeface="Arial"/>
              <a:sym typeface="Arial"/>
            </a:endParaRPr>
          </a:p>
        </p:txBody>
      </p:sp>
      <p:sp>
        <p:nvSpPr>
          <p:cNvPr id="405" name="Google Shape;405;p24"/>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406" name="Google Shape;406;p24"/>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407" name="Google Shape;407;p24"/>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408" name="Google Shape;408;p24"/>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6"/>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16"/>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5" name="Google Shape;415;p16"/>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6" name="Google Shape;416;p1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7" name="Google Shape;417;p16"/>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418" name="Google Shape;418;p16"/>
          <p:cNvSpPr txBox="1"/>
          <p:nvPr/>
        </p:nvSpPr>
        <p:spPr>
          <a:xfrm>
            <a:off x="1712887" y="1771760"/>
            <a:ext cx="10242600" cy="8445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TIMELINE OF THE PROJECT</a:t>
            </a:r>
            <a:endParaRPr sz="1400" b="0" i="0" u="none" strike="noStrike" cap="none">
              <a:solidFill>
                <a:srgbClr val="000000"/>
              </a:solidFill>
              <a:latin typeface="Arial"/>
              <a:ea typeface="Arial"/>
              <a:cs typeface="Arial"/>
              <a:sym typeface="Arial"/>
            </a:endParaRPr>
          </a:p>
        </p:txBody>
      </p:sp>
      <p:sp>
        <p:nvSpPr>
          <p:cNvPr id="419" name="Google Shape;419;p16"/>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420" name="Google Shape;420;p16"/>
          <p:cNvSpPr/>
          <p:nvPr/>
        </p:nvSpPr>
        <p:spPr>
          <a:xfrm rot="-984937">
            <a:off x="12218940" y="6105639"/>
            <a:ext cx="2455389" cy="127382"/>
          </a:xfrm>
          <a:prstGeom prst="roundRect">
            <a:avLst>
              <a:gd name="adj" fmla="val 50000"/>
            </a:avLst>
          </a:prstGeom>
          <a:solidFill>
            <a:schemeClr val="accent1"/>
          </a:solidFill>
          <a:ln>
            <a:noFill/>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6"/>
          <p:cNvSpPr/>
          <p:nvPr/>
        </p:nvSpPr>
        <p:spPr>
          <a:xfrm rot="984937" flipH="1">
            <a:off x="9943928" y="6105639"/>
            <a:ext cx="2455389" cy="127382"/>
          </a:xfrm>
          <a:prstGeom prst="roundRect">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6"/>
          <p:cNvSpPr/>
          <p:nvPr/>
        </p:nvSpPr>
        <p:spPr>
          <a:xfrm rot="-984937">
            <a:off x="7695752" y="6105639"/>
            <a:ext cx="2455389" cy="127382"/>
          </a:xfrm>
          <a:prstGeom prst="roundRect">
            <a:avLst>
              <a:gd name="adj"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3" name="Google Shape;423;p16"/>
          <p:cNvSpPr/>
          <p:nvPr/>
        </p:nvSpPr>
        <p:spPr>
          <a:xfrm rot="984937" flipH="1">
            <a:off x="5429790" y="6105639"/>
            <a:ext cx="2455389" cy="127382"/>
          </a:xfrm>
          <a:prstGeom prst="roundRect">
            <a:avLst>
              <a:gd name="adj"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24" name="Google Shape;424;p16"/>
          <p:cNvGrpSpPr/>
          <p:nvPr/>
        </p:nvGrpSpPr>
        <p:grpSpPr>
          <a:xfrm>
            <a:off x="5923801" y="6239179"/>
            <a:ext cx="3765542" cy="3402066"/>
            <a:chOff x="2683803" y="2543425"/>
            <a:chExt cx="1712700" cy="1230715"/>
          </a:xfrm>
        </p:grpSpPr>
        <p:sp>
          <p:nvSpPr>
            <p:cNvPr id="425" name="Google Shape;425;p16"/>
            <p:cNvSpPr txBox="1"/>
            <p:nvPr/>
          </p:nvSpPr>
          <p:spPr>
            <a:xfrm>
              <a:off x="3191705" y="2737212"/>
              <a:ext cx="696900" cy="276000"/>
            </a:xfrm>
            <a:prstGeom prst="rect">
              <a:avLst/>
            </a:prstGeom>
            <a:solidFill>
              <a:srgbClr val="FFFFFF"/>
            </a:solidFill>
            <a:ln>
              <a:noFill/>
            </a:ln>
          </p:spPr>
          <p:txBody>
            <a:bodyPr spcFirstLastPara="1" wrap="square" lIns="201000" tIns="201000" rIns="201000" bIns="201000" anchor="t" anchorCtr="0">
              <a:noAutofit/>
            </a:bodyPr>
            <a:lstStyle/>
            <a:p>
              <a:pPr marL="0" marR="0" lvl="0" indent="0" algn="ctr" rtl="0">
                <a:lnSpc>
                  <a:spcPct val="115000"/>
                </a:lnSpc>
                <a:spcBef>
                  <a:spcPts val="0"/>
                </a:spcBef>
                <a:spcAft>
                  <a:spcPts val="3500"/>
                </a:spcAft>
                <a:buClr>
                  <a:srgbClr val="000000"/>
                </a:buClr>
                <a:buSzPts val="1800"/>
                <a:buFont typeface="Arial"/>
                <a:buNone/>
              </a:pPr>
              <a:r>
                <a:rPr lang="en-US" sz="1800" b="1" i="0" u="none" strike="noStrike" cap="none">
                  <a:solidFill>
                    <a:schemeClr val="dk2"/>
                  </a:solidFill>
                  <a:latin typeface="Roboto"/>
                  <a:ea typeface="Roboto"/>
                  <a:cs typeface="Roboto"/>
                  <a:sym typeface="Roboto"/>
                </a:rPr>
                <a:t>31-10-20</a:t>
              </a:r>
              <a:endParaRPr sz="1800" b="1" i="0" u="none" strike="noStrike" cap="none">
                <a:solidFill>
                  <a:schemeClr val="dk2"/>
                </a:solidFill>
                <a:latin typeface="Roboto"/>
                <a:ea typeface="Roboto"/>
                <a:cs typeface="Roboto"/>
                <a:sym typeface="Roboto"/>
              </a:endParaRPr>
            </a:p>
          </p:txBody>
        </p:sp>
        <p:sp>
          <p:nvSpPr>
            <p:cNvPr id="426" name="Google Shape;426;p16"/>
            <p:cNvSpPr/>
            <p:nvPr/>
          </p:nvSpPr>
          <p:spPr>
            <a:xfrm rot="-1789476">
              <a:off x="3457142" y="2572699"/>
              <a:ext cx="160451" cy="160451"/>
            </a:xfrm>
            <a:prstGeom prst="ellipse">
              <a:avLst/>
            </a:prstGeom>
            <a:solidFill>
              <a:srgbClr val="D9D9D9"/>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6"/>
            <p:cNvSpPr/>
            <p:nvPr/>
          </p:nvSpPr>
          <p:spPr>
            <a:xfrm>
              <a:off x="2683803" y="3070640"/>
              <a:ext cx="1712700" cy="703500"/>
            </a:xfrm>
            <a:prstGeom prst="roundRect">
              <a:avLst>
                <a:gd name="adj" fmla="val 4485"/>
              </a:avLst>
            </a:prstGeom>
            <a:solidFill>
              <a:schemeClr val="dk2"/>
            </a:solidFill>
            <a:ln w="25400" cap="flat" cmpd="sng">
              <a:solidFill>
                <a:srgbClr val="395E89"/>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chemeClr val="lt1"/>
                </a:solidFill>
                <a:latin typeface="Arial"/>
                <a:ea typeface="Arial"/>
                <a:cs typeface="Arial"/>
                <a:sym typeface="Arial"/>
              </a:endParaRPr>
            </a:p>
          </p:txBody>
        </p:sp>
        <p:sp>
          <p:nvSpPr>
            <p:cNvPr id="428" name="Google Shape;428;p16"/>
            <p:cNvSpPr txBox="1"/>
            <p:nvPr/>
          </p:nvSpPr>
          <p:spPr>
            <a:xfrm>
              <a:off x="2728053" y="3107840"/>
              <a:ext cx="1624200" cy="62460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201000" tIns="201000" rIns="201000" bIns="201000" anchor="t" anchorCtr="0">
              <a:noAutofit/>
            </a:bodyPr>
            <a:lstStyle/>
            <a:p>
              <a:pPr marL="0" marR="0" lvl="0" indent="0" algn="ctr" rtl="0">
                <a:lnSpc>
                  <a:spcPct val="115000"/>
                </a:lnSpc>
                <a:spcBef>
                  <a:spcPts val="0"/>
                </a:spcBef>
                <a:spcAft>
                  <a:spcPts val="3500"/>
                </a:spcAft>
                <a:buClr>
                  <a:srgbClr val="000000"/>
                </a:buClr>
                <a:buSzPts val="2400"/>
                <a:buFont typeface="Arial"/>
                <a:buNone/>
              </a:pPr>
              <a:r>
                <a:rPr lang="en-US" sz="2400" b="0" i="0" u="none" strike="noStrike" cap="none">
                  <a:solidFill>
                    <a:schemeClr val="dk1"/>
                  </a:solidFill>
                  <a:latin typeface="Roboto"/>
                  <a:ea typeface="Roboto"/>
                  <a:cs typeface="Roboto"/>
                  <a:sym typeface="Roboto"/>
                </a:rPr>
                <a:t>Building varies model and improving accuracy of model </a:t>
              </a:r>
              <a:endParaRPr sz="2400" b="0" i="0" u="none" strike="noStrike" cap="none">
                <a:solidFill>
                  <a:schemeClr val="dk1"/>
                </a:solidFill>
                <a:latin typeface="Roboto"/>
                <a:ea typeface="Roboto"/>
                <a:cs typeface="Roboto"/>
                <a:sym typeface="Roboto"/>
              </a:endParaRPr>
            </a:p>
          </p:txBody>
        </p:sp>
        <p:sp>
          <p:nvSpPr>
            <p:cNvPr id="429" name="Google Shape;429;p16"/>
            <p:cNvSpPr/>
            <p:nvPr/>
          </p:nvSpPr>
          <p:spPr>
            <a:xfrm>
              <a:off x="3495153" y="3005991"/>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0" name="Google Shape;430;p16"/>
          <p:cNvGrpSpPr/>
          <p:nvPr/>
        </p:nvGrpSpPr>
        <p:grpSpPr>
          <a:xfrm>
            <a:off x="10431811" y="6239409"/>
            <a:ext cx="3765542" cy="3378682"/>
            <a:chOff x="4734203" y="2543425"/>
            <a:chExt cx="1712700" cy="1230715"/>
          </a:xfrm>
        </p:grpSpPr>
        <p:sp>
          <p:nvSpPr>
            <p:cNvPr id="431" name="Google Shape;431;p16"/>
            <p:cNvSpPr/>
            <p:nvPr/>
          </p:nvSpPr>
          <p:spPr>
            <a:xfrm rot="-1789476">
              <a:off x="5510320" y="2572699"/>
              <a:ext cx="160451" cy="160451"/>
            </a:xfrm>
            <a:prstGeom prst="ellipse">
              <a:avLst/>
            </a:prstGeom>
            <a:solidFill>
              <a:schemeClr val="dk2"/>
            </a:solidFill>
            <a:ln w="38100" cap="flat" cmpd="sng">
              <a:solidFill>
                <a:srgbClr val="858585"/>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6"/>
            <p:cNvSpPr txBox="1"/>
            <p:nvPr/>
          </p:nvSpPr>
          <p:spPr>
            <a:xfrm>
              <a:off x="5234191" y="2737212"/>
              <a:ext cx="696900" cy="276000"/>
            </a:xfrm>
            <a:prstGeom prst="rect">
              <a:avLst/>
            </a:prstGeom>
            <a:solidFill>
              <a:schemeClr val="dk2"/>
            </a:solidFill>
            <a:ln>
              <a:noFill/>
            </a:ln>
          </p:spPr>
          <p:txBody>
            <a:bodyPr spcFirstLastPara="1" wrap="square" lIns="201000" tIns="201000" rIns="201000" bIns="201000" anchor="t" anchorCtr="0">
              <a:noAutofit/>
            </a:bodyPr>
            <a:lstStyle/>
            <a:p>
              <a:pPr marL="0" marR="0" lvl="0" indent="0" algn="ctr" rtl="0">
                <a:lnSpc>
                  <a:spcPct val="115000"/>
                </a:lnSpc>
                <a:spcBef>
                  <a:spcPts val="0"/>
                </a:spcBef>
                <a:spcAft>
                  <a:spcPts val="3500"/>
                </a:spcAft>
                <a:buClr>
                  <a:srgbClr val="000000"/>
                </a:buClr>
                <a:buSzPts val="1800"/>
                <a:buFont typeface="Arial"/>
                <a:buNone/>
              </a:pPr>
              <a:r>
                <a:rPr lang="en-US" sz="1800" b="1" i="0" u="none" strike="noStrike" cap="none">
                  <a:solidFill>
                    <a:srgbClr val="5E5E5E"/>
                  </a:solidFill>
                  <a:latin typeface="Roboto"/>
                  <a:ea typeface="Roboto"/>
                  <a:cs typeface="Roboto"/>
                  <a:sym typeface="Roboto"/>
                </a:rPr>
                <a:t>31-11-20</a:t>
              </a:r>
              <a:endParaRPr sz="1800" b="1" i="0" u="none" strike="noStrike" cap="none">
                <a:solidFill>
                  <a:srgbClr val="5E5E5E"/>
                </a:solidFill>
                <a:latin typeface="Roboto"/>
                <a:ea typeface="Roboto"/>
                <a:cs typeface="Roboto"/>
                <a:sym typeface="Roboto"/>
              </a:endParaRPr>
            </a:p>
          </p:txBody>
        </p:sp>
        <p:sp>
          <p:nvSpPr>
            <p:cNvPr id="433" name="Google Shape;433;p16"/>
            <p:cNvSpPr/>
            <p:nvPr/>
          </p:nvSpPr>
          <p:spPr>
            <a:xfrm>
              <a:off x="4734203" y="3070640"/>
              <a:ext cx="1712700" cy="703500"/>
            </a:xfrm>
            <a:prstGeom prst="roundRect">
              <a:avLst>
                <a:gd name="adj" fmla="val 4485"/>
              </a:avLst>
            </a:prstGeom>
            <a:solidFill>
              <a:schemeClr val="dk2"/>
            </a:solidFill>
            <a:ln>
              <a:noFill/>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p:txBody>
        </p:sp>
        <p:sp>
          <p:nvSpPr>
            <p:cNvPr id="434" name="Google Shape;434;p16"/>
            <p:cNvSpPr txBox="1"/>
            <p:nvPr/>
          </p:nvSpPr>
          <p:spPr>
            <a:xfrm>
              <a:off x="4778453" y="3107840"/>
              <a:ext cx="1624200" cy="624600"/>
            </a:xfrm>
            <a:prstGeom prst="rect">
              <a:avLst/>
            </a:prstGeom>
            <a:solidFill>
              <a:schemeClr val="dk2"/>
            </a:solidFill>
            <a:ln>
              <a:noFill/>
            </a:ln>
          </p:spPr>
          <p:txBody>
            <a:bodyPr spcFirstLastPara="1" wrap="square" lIns="201000" tIns="201000" rIns="201000" bIns="201000" anchor="t" anchorCtr="0">
              <a:noAutofit/>
            </a:bodyPr>
            <a:lstStyle/>
            <a:p>
              <a:pPr marL="0" marR="0" lvl="0" indent="0" algn="ctr" rtl="0">
                <a:lnSpc>
                  <a:spcPct val="115000"/>
                </a:lnSpc>
                <a:spcBef>
                  <a:spcPts val="0"/>
                </a:spcBef>
                <a:spcAft>
                  <a:spcPts val="3500"/>
                </a:spcAft>
                <a:buClr>
                  <a:srgbClr val="000000"/>
                </a:buClr>
                <a:buSzPts val="2400"/>
                <a:buFont typeface="Arial"/>
                <a:buNone/>
              </a:pPr>
              <a:r>
                <a:rPr lang="en-US" sz="2400" b="0" i="0" u="none" strike="noStrike" cap="none">
                  <a:solidFill>
                    <a:schemeClr val="dk1"/>
                  </a:solidFill>
                  <a:latin typeface="Roboto"/>
                  <a:ea typeface="Roboto"/>
                  <a:cs typeface="Roboto"/>
                  <a:sym typeface="Roboto"/>
                </a:rPr>
                <a:t>Build a web application for user interface of model </a:t>
              </a:r>
              <a:endParaRPr sz="2400" b="0" i="0" u="none" strike="noStrike" cap="none">
                <a:solidFill>
                  <a:schemeClr val="dk1"/>
                </a:solidFill>
                <a:latin typeface="Arial"/>
                <a:ea typeface="Arial"/>
                <a:cs typeface="Arial"/>
                <a:sym typeface="Arial"/>
              </a:endParaRPr>
            </a:p>
          </p:txBody>
        </p:sp>
        <p:sp>
          <p:nvSpPr>
            <p:cNvPr id="435" name="Google Shape;435;p16"/>
            <p:cNvSpPr/>
            <p:nvPr/>
          </p:nvSpPr>
          <p:spPr>
            <a:xfrm>
              <a:off x="5545553" y="3005991"/>
              <a:ext cx="90000" cy="67500"/>
            </a:xfrm>
            <a:prstGeom prst="triangle">
              <a:avLst>
                <a:gd name="adj" fmla="val 50000"/>
              </a:avLst>
            </a:prstGeom>
            <a:solidFill>
              <a:schemeClr val="dk2"/>
            </a:solidFill>
            <a:ln>
              <a:noFill/>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6" name="Google Shape;436;p16"/>
          <p:cNvSpPr/>
          <p:nvPr/>
        </p:nvSpPr>
        <p:spPr>
          <a:xfrm rot="-984937">
            <a:off x="3181614" y="6105639"/>
            <a:ext cx="2455389" cy="127382"/>
          </a:xfrm>
          <a:prstGeom prst="roundRect">
            <a:avLst>
              <a:gd name="adj" fmla="val 50000"/>
            </a:avLst>
          </a:prstGeom>
          <a:solidFill>
            <a:schemeClr val="accent1"/>
          </a:solidFill>
          <a:ln>
            <a:noFill/>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7" name="Google Shape;437;p16"/>
          <p:cNvGrpSpPr/>
          <p:nvPr/>
        </p:nvGrpSpPr>
        <p:grpSpPr>
          <a:xfrm>
            <a:off x="3632970" y="2840622"/>
            <a:ext cx="3765542" cy="3400640"/>
            <a:chOff x="1641853" y="1221570"/>
            <a:chExt cx="1712700" cy="1246752"/>
          </a:xfrm>
        </p:grpSpPr>
        <p:sp>
          <p:nvSpPr>
            <p:cNvPr id="438" name="Google Shape;438;p16"/>
            <p:cNvSpPr/>
            <p:nvPr/>
          </p:nvSpPr>
          <p:spPr>
            <a:xfrm>
              <a:off x="1641853" y="1221570"/>
              <a:ext cx="1712700" cy="703500"/>
            </a:xfrm>
            <a:prstGeom prst="roundRect">
              <a:avLst>
                <a:gd name="adj" fmla="val 4485"/>
              </a:avLst>
            </a:prstGeom>
            <a:solidFill>
              <a:schemeClr val="dk2"/>
            </a:solidFill>
            <a:ln>
              <a:noFill/>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p:txBody>
        </p:sp>
        <p:sp>
          <p:nvSpPr>
            <p:cNvPr id="439" name="Google Shape;439;p16"/>
            <p:cNvSpPr txBox="1"/>
            <p:nvPr/>
          </p:nvSpPr>
          <p:spPr>
            <a:xfrm>
              <a:off x="2148922" y="1986924"/>
              <a:ext cx="696900" cy="276000"/>
            </a:xfrm>
            <a:prstGeom prst="rect">
              <a:avLst/>
            </a:prstGeom>
            <a:noFill/>
            <a:ln>
              <a:noFill/>
            </a:ln>
          </p:spPr>
          <p:txBody>
            <a:bodyPr spcFirstLastPara="1" wrap="square" lIns="201000" tIns="201000" rIns="201000" bIns="201000" anchor="t" anchorCtr="0">
              <a:noAutofit/>
            </a:bodyPr>
            <a:lstStyle/>
            <a:p>
              <a:pPr marL="0" marR="0" lvl="0" indent="0" algn="ctr" rtl="0">
                <a:lnSpc>
                  <a:spcPct val="115000"/>
                </a:lnSpc>
                <a:spcBef>
                  <a:spcPts val="0"/>
                </a:spcBef>
                <a:spcAft>
                  <a:spcPts val="3500"/>
                </a:spcAft>
                <a:buClr>
                  <a:srgbClr val="000000"/>
                </a:buClr>
                <a:buSzPts val="1800"/>
                <a:buFont typeface="Arial"/>
                <a:buNone/>
              </a:pPr>
              <a:r>
                <a:rPr lang="en-US" sz="1800" b="1" i="0" u="none" strike="noStrike" cap="none">
                  <a:solidFill>
                    <a:srgbClr val="0C58D3"/>
                  </a:solidFill>
                  <a:latin typeface="Roboto"/>
                  <a:ea typeface="Roboto"/>
                  <a:cs typeface="Roboto"/>
                  <a:sym typeface="Roboto"/>
                </a:rPr>
                <a:t>5-10-20</a:t>
              </a:r>
              <a:endParaRPr sz="1800" b="1" i="0" u="none" strike="noStrike" cap="none">
                <a:solidFill>
                  <a:srgbClr val="0C58D3"/>
                </a:solidFill>
                <a:latin typeface="Roboto"/>
                <a:ea typeface="Roboto"/>
                <a:cs typeface="Roboto"/>
                <a:sym typeface="Roboto"/>
              </a:endParaRPr>
            </a:p>
          </p:txBody>
        </p:sp>
        <p:sp>
          <p:nvSpPr>
            <p:cNvPr id="440" name="Google Shape;440;p16"/>
            <p:cNvSpPr/>
            <p:nvPr/>
          </p:nvSpPr>
          <p:spPr>
            <a:xfrm rot="10800000">
              <a:off x="2453178" y="1920663"/>
              <a:ext cx="90000" cy="67500"/>
            </a:xfrm>
            <a:prstGeom prst="triangle">
              <a:avLst>
                <a:gd name="adj" fmla="val 50000"/>
              </a:avLst>
            </a:prstGeom>
            <a:solidFill>
              <a:srgbClr val="0C58D3"/>
            </a:solidFill>
            <a:ln>
              <a:noFill/>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6"/>
            <p:cNvSpPr txBox="1"/>
            <p:nvPr/>
          </p:nvSpPr>
          <p:spPr>
            <a:xfrm>
              <a:off x="1686103" y="1258770"/>
              <a:ext cx="1624200" cy="624600"/>
            </a:xfrm>
            <a:prstGeom prst="rect">
              <a:avLst/>
            </a:prstGeom>
            <a:solidFill>
              <a:schemeClr val="dk2"/>
            </a:solidFill>
            <a:ln>
              <a:noFill/>
            </a:ln>
          </p:spPr>
          <p:txBody>
            <a:bodyPr spcFirstLastPara="1" wrap="square" lIns="201000" tIns="201000" rIns="201000" bIns="201000" anchor="t" anchorCtr="0">
              <a:noAutofit/>
            </a:bodyPr>
            <a:lstStyle/>
            <a:p>
              <a:pPr marL="0" marR="0" lvl="0" indent="0" algn="ctr" rtl="0">
                <a:lnSpc>
                  <a:spcPct val="115000"/>
                </a:lnSpc>
                <a:spcBef>
                  <a:spcPts val="0"/>
                </a:spcBef>
                <a:spcAft>
                  <a:spcPts val="0"/>
                </a:spcAft>
                <a:buClr>
                  <a:srgbClr val="000000"/>
                </a:buClr>
                <a:buSzPts val="2400"/>
                <a:buFont typeface="Arial"/>
                <a:buNone/>
              </a:pPr>
              <a:r>
                <a:rPr lang="en-US" sz="2400" b="0" i="0" u="none" strike="noStrike" cap="none">
                  <a:solidFill>
                    <a:srgbClr val="000000"/>
                  </a:solidFill>
                  <a:latin typeface="Roboto"/>
                  <a:ea typeface="Roboto"/>
                  <a:cs typeface="Roboto"/>
                  <a:sym typeface="Roboto"/>
                </a:rPr>
                <a:t>Literature survey Requirement analysis </a:t>
              </a:r>
              <a:endParaRPr sz="2400" b="0" i="0" u="none" strike="noStrike" cap="none">
                <a:solidFill>
                  <a:srgbClr val="000000"/>
                </a:solidFill>
                <a:latin typeface="Roboto"/>
                <a:ea typeface="Roboto"/>
                <a:cs typeface="Roboto"/>
                <a:sym typeface="Roboto"/>
              </a:endParaRPr>
            </a:p>
            <a:p>
              <a:pPr marL="0" marR="0" lvl="0" indent="0" algn="ctr" rtl="0">
                <a:lnSpc>
                  <a:spcPct val="115000"/>
                </a:lnSpc>
                <a:spcBef>
                  <a:spcPts val="3500"/>
                </a:spcBef>
                <a:spcAft>
                  <a:spcPts val="3500"/>
                </a:spcAft>
                <a:buClr>
                  <a:srgbClr val="000000"/>
                </a:buClr>
                <a:buSzPts val="2400"/>
                <a:buFont typeface="Arial"/>
                <a:buNone/>
              </a:pPr>
              <a:endParaRPr sz="2400" b="0" i="0" u="none" strike="noStrike" cap="none">
                <a:solidFill>
                  <a:srgbClr val="FFFFFF"/>
                </a:solidFill>
                <a:latin typeface="Roboto"/>
                <a:ea typeface="Roboto"/>
                <a:cs typeface="Roboto"/>
                <a:sym typeface="Roboto"/>
              </a:endParaRPr>
            </a:p>
          </p:txBody>
        </p:sp>
        <p:sp>
          <p:nvSpPr>
            <p:cNvPr id="442" name="Google Shape;442;p16"/>
            <p:cNvSpPr/>
            <p:nvPr/>
          </p:nvSpPr>
          <p:spPr>
            <a:xfrm rot="-1789476">
              <a:off x="2415143"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3" name="Google Shape;443;p16"/>
          <p:cNvGrpSpPr/>
          <p:nvPr/>
        </p:nvGrpSpPr>
        <p:grpSpPr>
          <a:xfrm>
            <a:off x="12663401" y="2879022"/>
            <a:ext cx="3765542" cy="3400640"/>
            <a:chOff x="5770307" y="1221570"/>
            <a:chExt cx="1712700" cy="1246752"/>
          </a:xfrm>
        </p:grpSpPr>
        <p:sp>
          <p:nvSpPr>
            <p:cNvPr id="444" name="Google Shape;444;p16"/>
            <p:cNvSpPr/>
            <p:nvPr/>
          </p:nvSpPr>
          <p:spPr>
            <a:xfrm rot="-1789476">
              <a:off x="6546711" y="2278597"/>
              <a:ext cx="160451" cy="160451"/>
            </a:xfrm>
            <a:prstGeom prst="ellipse">
              <a:avLst/>
            </a:prstGeom>
            <a:solidFill>
              <a:schemeClr val="accent1"/>
            </a:solidFill>
            <a:ln w="38100" cap="flat" cmpd="sng">
              <a:solidFill>
                <a:schemeClr val="accent1"/>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6"/>
            <p:cNvSpPr txBox="1"/>
            <p:nvPr/>
          </p:nvSpPr>
          <p:spPr>
            <a:xfrm>
              <a:off x="6290844" y="1986924"/>
              <a:ext cx="696900" cy="276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201000" tIns="201000" rIns="201000" bIns="201000" anchor="t" anchorCtr="0">
              <a:noAutofit/>
            </a:bodyPr>
            <a:lstStyle/>
            <a:p>
              <a:pPr marL="0" marR="0" lvl="0" indent="0" algn="ctr" rtl="0">
                <a:lnSpc>
                  <a:spcPct val="115000"/>
                </a:lnSpc>
                <a:spcBef>
                  <a:spcPts val="0"/>
                </a:spcBef>
                <a:spcAft>
                  <a:spcPts val="3500"/>
                </a:spcAft>
                <a:buClr>
                  <a:srgbClr val="000000"/>
                </a:buClr>
                <a:buSzPts val="1800"/>
                <a:buFont typeface="Arial"/>
                <a:buNone/>
              </a:pPr>
              <a:r>
                <a:rPr lang="en-US" sz="1800" b="1" i="0" u="none" strike="noStrike" cap="none">
                  <a:solidFill>
                    <a:srgbClr val="5E5E5E"/>
                  </a:solidFill>
                  <a:latin typeface="Roboto"/>
                  <a:ea typeface="Roboto"/>
                  <a:cs typeface="Roboto"/>
                  <a:sym typeface="Roboto"/>
                </a:rPr>
                <a:t>8-12-20</a:t>
              </a:r>
              <a:endParaRPr sz="1800" b="1" i="0" u="none" strike="noStrike" cap="none">
                <a:solidFill>
                  <a:srgbClr val="5E5E5E"/>
                </a:solidFill>
                <a:latin typeface="Roboto"/>
                <a:ea typeface="Roboto"/>
                <a:cs typeface="Roboto"/>
                <a:sym typeface="Roboto"/>
              </a:endParaRPr>
            </a:p>
          </p:txBody>
        </p:sp>
        <p:sp>
          <p:nvSpPr>
            <p:cNvPr id="446" name="Google Shape;446;p16"/>
            <p:cNvSpPr/>
            <p:nvPr/>
          </p:nvSpPr>
          <p:spPr>
            <a:xfrm>
              <a:off x="5770307" y="1221570"/>
              <a:ext cx="1712700" cy="703500"/>
            </a:xfrm>
            <a:prstGeom prst="roundRect">
              <a:avLst>
                <a:gd name="adj" fmla="val 4485"/>
              </a:avLst>
            </a:prstGeom>
            <a:solidFill>
              <a:schemeClr val="accent1"/>
            </a:solidFill>
            <a:ln w="9525" cap="flat" cmpd="sng">
              <a:solidFill>
                <a:schemeClr val="accent1"/>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p:txBody>
        </p:sp>
        <p:sp>
          <p:nvSpPr>
            <p:cNvPr id="447" name="Google Shape;447;p16"/>
            <p:cNvSpPr/>
            <p:nvPr/>
          </p:nvSpPr>
          <p:spPr>
            <a:xfrm rot="10800000">
              <a:off x="6581632" y="1920663"/>
              <a:ext cx="90000" cy="67500"/>
            </a:xfrm>
            <a:prstGeom prst="triangle">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6"/>
            <p:cNvSpPr txBox="1"/>
            <p:nvPr/>
          </p:nvSpPr>
          <p:spPr>
            <a:xfrm>
              <a:off x="5814557" y="1258770"/>
              <a:ext cx="1624200" cy="6246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201000" tIns="201000" rIns="201000" bIns="201000" anchor="t" anchorCtr="0">
              <a:noAutofit/>
            </a:bodyPr>
            <a:lstStyle/>
            <a:p>
              <a:pPr marL="0" marR="0" lvl="0" indent="0" algn="ctr" rtl="0">
                <a:lnSpc>
                  <a:spcPct val="115000"/>
                </a:lnSpc>
                <a:spcBef>
                  <a:spcPts val="0"/>
                </a:spcBef>
                <a:spcAft>
                  <a:spcPts val="3500"/>
                </a:spcAft>
                <a:buClr>
                  <a:srgbClr val="000000"/>
                </a:buClr>
                <a:buSzPts val="2400"/>
                <a:buFont typeface="Arial"/>
                <a:buNone/>
              </a:pPr>
              <a:r>
                <a:rPr lang="en-US" sz="2400" b="0" i="0" u="none" strike="noStrike" cap="none">
                  <a:solidFill>
                    <a:schemeClr val="dk1"/>
                  </a:solidFill>
                  <a:latin typeface="Roboto"/>
                  <a:ea typeface="Roboto"/>
                  <a:cs typeface="Roboto"/>
                  <a:sym typeface="Roboto"/>
                </a:rPr>
                <a:t>Integrate model web application on a PaaS </a:t>
              </a:r>
              <a:endParaRPr sz="2400" b="0" i="0" u="none" strike="noStrike" cap="none">
                <a:solidFill>
                  <a:schemeClr val="dk1"/>
                </a:solidFill>
                <a:latin typeface="Arial"/>
                <a:ea typeface="Arial"/>
                <a:cs typeface="Arial"/>
                <a:sym typeface="Arial"/>
              </a:endParaRPr>
            </a:p>
          </p:txBody>
        </p:sp>
      </p:grpSp>
      <p:grpSp>
        <p:nvGrpSpPr>
          <p:cNvPr id="449" name="Google Shape;449;p16"/>
          <p:cNvGrpSpPr/>
          <p:nvPr/>
        </p:nvGrpSpPr>
        <p:grpSpPr>
          <a:xfrm>
            <a:off x="8140870" y="2869651"/>
            <a:ext cx="3765542" cy="3203778"/>
            <a:chOff x="3692203" y="1221570"/>
            <a:chExt cx="1712700" cy="1246752"/>
          </a:xfrm>
        </p:grpSpPr>
        <p:sp>
          <p:nvSpPr>
            <p:cNvPr id="450" name="Google Shape;450;p16"/>
            <p:cNvSpPr/>
            <p:nvPr/>
          </p:nvSpPr>
          <p:spPr>
            <a:xfrm rot="-1789476">
              <a:off x="4468320" y="2278597"/>
              <a:ext cx="160451" cy="160451"/>
            </a:xfrm>
            <a:prstGeom prst="ellipse">
              <a:avLst/>
            </a:prstGeom>
            <a:solidFill>
              <a:schemeClr val="lt1"/>
            </a:solidFill>
            <a:ln w="25400" cap="flat" cmpd="sng">
              <a:solidFill>
                <a:schemeClr val="dk2"/>
              </a:solidFill>
              <a:prstDash val="solid"/>
              <a:round/>
              <a:headEnd type="none" w="sm" len="sm"/>
              <a:tailEnd type="none" w="sm" len="sm"/>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1" name="Google Shape;451;p16"/>
            <p:cNvSpPr txBox="1"/>
            <p:nvPr/>
          </p:nvSpPr>
          <p:spPr>
            <a:xfrm>
              <a:off x="4204633" y="1986924"/>
              <a:ext cx="696900" cy="276000"/>
            </a:xfrm>
            <a:prstGeom prst="rect">
              <a:avLst/>
            </a:prstGeom>
            <a:noFill/>
            <a:ln>
              <a:noFill/>
            </a:ln>
          </p:spPr>
          <p:txBody>
            <a:bodyPr spcFirstLastPara="1" wrap="square" lIns="201000" tIns="201000" rIns="201000" bIns="201000" anchor="t" anchorCtr="0">
              <a:noAutofit/>
            </a:bodyPr>
            <a:lstStyle/>
            <a:p>
              <a:pPr marL="0" marR="0" lvl="0" indent="0" algn="ctr" rtl="0">
                <a:lnSpc>
                  <a:spcPct val="115000"/>
                </a:lnSpc>
                <a:spcBef>
                  <a:spcPts val="0"/>
                </a:spcBef>
                <a:spcAft>
                  <a:spcPts val="3500"/>
                </a:spcAft>
                <a:buClr>
                  <a:srgbClr val="000000"/>
                </a:buClr>
                <a:buSzPts val="1800"/>
                <a:buFont typeface="Arial"/>
                <a:buNone/>
              </a:pPr>
              <a:r>
                <a:rPr lang="en-US" sz="1800" b="1" i="0" u="none" strike="noStrike" cap="none">
                  <a:solidFill>
                    <a:schemeClr val="dk2"/>
                  </a:solidFill>
                  <a:latin typeface="Roboto"/>
                  <a:ea typeface="Roboto"/>
                  <a:cs typeface="Roboto"/>
                  <a:sym typeface="Roboto"/>
                </a:rPr>
                <a:t>15-11-20</a:t>
              </a:r>
              <a:endParaRPr sz="1800" b="1" i="0" u="none" strike="noStrike" cap="none">
                <a:solidFill>
                  <a:schemeClr val="dk2"/>
                </a:solidFill>
                <a:latin typeface="Roboto"/>
                <a:ea typeface="Roboto"/>
                <a:cs typeface="Roboto"/>
                <a:sym typeface="Roboto"/>
              </a:endParaRPr>
            </a:p>
          </p:txBody>
        </p:sp>
        <p:sp>
          <p:nvSpPr>
            <p:cNvPr id="452" name="Google Shape;452;p16"/>
            <p:cNvSpPr/>
            <p:nvPr/>
          </p:nvSpPr>
          <p:spPr>
            <a:xfrm>
              <a:off x="3692203" y="1221570"/>
              <a:ext cx="1712700" cy="703500"/>
            </a:xfrm>
            <a:prstGeom prst="roundRect">
              <a:avLst>
                <a:gd name="adj" fmla="val 4485"/>
              </a:avLst>
            </a:prstGeom>
            <a:solidFill>
              <a:schemeClr val="dk2"/>
            </a:solidFill>
            <a:ln>
              <a:noFill/>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rgbClr val="000000"/>
                </a:solidFill>
                <a:latin typeface="Arial"/>
                <a:ea typeface="Arial"/>
                <a:cs typeface="Arial"/>
                <a:sym typeface="Arial"/>
              </a:endParaRPr>
            </a:p>
          </p:txBody>
        </p:sp>
        <p:sp>
          <p:nvSpPr>
            <p:cNvPr id="453" name="Google Shape;453;p16"/>
            <p:cNvSpPr/>
            <p:nvPr/>
          </p:nvSpPr>
          <p:spPr>
            <a:xfrm rot="10800000">
              <a:off x="4503528" y="1920663"/>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6"/>
            <p:cNvSpPr txBox="1"/>
            <p:nvPr/>
          </p:nvSpPr>
          <p:spPr>
            <a:xfrm>
              <a:off x="3736453" y="1258770"/>
              <a:ext cx="1624200" cy="62460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201000" tIns="201000" rIns="201000" bIns="201000" anchor="t" anchorCtr="0">
              <a:noAutofit/>
            </a:bodyPr>
            <a:lstStyle/>
            <a:p>
              <a:pPr marL="0" marR="0" lvl="0" indent="0" algn="ctr" rtl="0">
                <a:lnSpc>
                  <a:spcPct val="115000"/>
                </a:lnSpc>
                <a:spcBef>
                  <a:spcPts val="0"/>
                </a:spcBef>
                <a:spcAft>
                  <a:spcPts val="3500"/>
                </a:spcAft>
                <a:buClr>
                  <a:srgbClr val="000000"/>
                </a:buClr>
                <a:buSzPts val="2400"/>
                <a:buFont typeface="Arial"/>
                <a:buNone/>
              </a:pPr>
              <a:r>
                <a:rPr lang="en-US" sz="2400" b="0" i="0" u="none" strike="noStrike" cap="none">
                  <a:solidFill>
                    <a:schemeClr val="dk1"/>
                  </a:solidFill>
                  <a:latin typeface="Roboto"/>
                  <a:ea typeface="Roboto"/>
                  <a:cs typeface="Roboto"/>
                  <a:sym typeface="Roboto"/>
                </a:rPr>
                <a:t>Hyper tuning and data cleaning </a:t>
              </a:r>
              <a:endParaRPr sz="2400" b="0" i="0" u="none" strike="noStrike" cap="none">
                <a:solidFill>
                  <a:schemeClr val="dk1"/>
                </a:solidFill>
                <a:latin typeface="Arial"/>
                <a:ea typeface="Arial"/>
                <a:cs typeface="Arial"/>
                <a:sym typeface="Arial"/>
              </a:endParaRPr>
            </a:p>
          </p:txBody>
        </p:sp>
      </p:grpSp>
      <p:sp>
        <p:nvSpPr>
          <p:cNvPr id="455" name="Google Shape;455;p16"/>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456" name="Google Shape;456;p16"/>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22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2474380"/>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It can be seen that the box plot for 1 (Diabetic) inside the violin is a little more away from the horizontal axis than the box plot for 0 (Non Diabetic). </a:t>
            </a:r>
          </a:p>
          <a:p>
            <a:pPr marL="457200" lvl="2" indent="-482600" algn="just">
              <a:buClr>
                <a:srgbClr val="292929"/>
              </a:buClr>
              <a:buSzPts val="4000"/>
              <a:buFont typeface="Calibri"/>
              <a:buChar char="●"/>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It can be implied that diabetics seem to have a higher blood pressure than the non-diabetics</a:t>
            </a: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Exploratory Data Analysis</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23</a:t>
            </a:fld>
            <a:endParaRPr/>
          </a:p>
        </p:txBody>
      </p:sp>
      <p:pic>
        <p:nvPicPr>
          <p:cNvPr id="5" name="Picture 4">
            <a:extLst>
              <a:ext uri="{FF2B5EF4-FFF2-40B4-BE49-F238E27FC236}">
                <a16:creationId xmlns:a16="http://schemas.microsoft.com/office/drawing/2014/main" id="{56CEA133-1ECD-45E8-A042-B8A9E28FC8D6}"/>
              </a:ext>
            </a:extLst>
          </p:cNvPr>
          <p:cNvPicPr>
            <a:picLocks noChangeAspect="1"/>
          </p:cNvPicPr>
          <p:nvPr/>
        </p:nvPicPr>
        <p:blipFill>
          <a:blip r:embed="rId4"/>
          <a:stretch>
            <a:fillRect/>
          </a:stretch>
        </p:blipFill>
        <p:spPr>
          <a:xfrm>
            <a:off x="5755142" y="5218126"/>
            <a:ext cx="8116433" cy="5582429"/>
          </a:xfrm>
          <a:prstGeom prst="rect">
            <a:avLst/>
          </a:prstGeom>
        </p:spPr>
      </p:pic>
    </p:spTree>
    <p:extLst>
      <p:ext uri="{BB962C8B-B14F-4D97-AF65-F5344CB8AC3E}">
        <p14:creationId xmlns:p14="http://schemas.microsoft.com/office/powerpoint/2010/main" val="374859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627721"/>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Exploratory Data Analysis</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24</a:t>
            </a:fld>
            <a:endParaRPr/>
          </a:p>
        </p:txBody>
      </p:sp>
      <p:pic>
        <p:nvPicPr>
          <p:cNvPr id="6" name="Picture 5">
            <a:extLst>
              <a:ext uri="{FF2B5EF4-FFF2-40B4-BE49-F238E27FC236}">
                <a16:creationId xmlns:a16="http://schemas.microsoft.com/office/drawing/2014/main" id="{658ED040-26B3-43BC-9601-EB0EDC321F53}"/>
              </a:ext>
            </a:extLst>
          </p:cNvPr>
          <p:cNvPicPr>
            <a:picLocks noChangeAspect="1"/>
          </p:cNvPicPr>
          <p:nvPr/>
        </p:nvPicPr>
        <p:blipFill>
          <a:blip r:embed="rId4"/>
          <a:stretch>
            <a:fillRect/>
          </a:stretch>
        </p:blipFill>
        <p:spPr>
          <a:xfrm>
            <a:off x="1451978" y="3745821"/>
            <a:ext cx="8354591" cy="5515745"/>
          </a:xfrm>
          <a:prstGeom prst="rect">
            <a:avLst/>
          </a:prstGeom>
        </p:spPr>
      </p:pic>
      <p:pic>
        <p:nvPicPr>
          <p:cNvPr id="8" name="Picture 7">
            <a:extLst>
              <a:ext uri="{FF2B5EF4-FFF2-40B4-BE49-F238E27FC236}">
                <a16:creationId xmlns:a16="http://schemas.microsoft.com/office/drawing/2014/main" id="{EA989ECE-5C3A-4EF2-8890-C6DB02387906}"/>
              </a:ext>
            </a:extLst>
          </p:cNvPr>
          <p:cNvPicPr>
            <a:picLocks noChangeAspect="1"/>
          </p:cNvPicPr>
          <p:nvPr/>
        </p:nvPicPr>
        <p:blipFill>
          <a:blip r:embed="rId5"/>
          <a:stretch>
            <a:fillRect/>
          </a:stretch>
        </p:blipFill>
        <p:spPr>
          <a:xfrm>
            <a:off x="10473766" y="3745821"/>
            <a:ext cx="8002117" cy="5353797"/>
          </a:xfrm>
          <a:prstGeom prst="rect">
            <a:avLst/>
          </a:prstGeom>
        </p:spPr>
      </p:pic>
    </p:spTree>
    <p:extLst>
      <p:ext uri="{BB962C8B-B14F-4D97-AF65-F5344CB8AC3E}">
        <p14:creationId xmlns:p14="http://schemas.microsoft.com/office/powerpoint/2010/main" val="3250744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8"/>
          <p:cNvSpPr txBox="1"/>
          <p:nvPr/>
        </p:nvSpPr>
        <p:spPr>
          <a:xfrm>
            <a:off x="-1"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12700" lvl="0" indent="0" algn="l" rtl="0">
              <a:spcBef>
                <a:spcPts val="0"/>
              </a:spcBef>
              <a:spcAft>
                <a:spcPts val="0"/>
              </a:spcAft>
              <a:buClr>
                <a:schemeClr val="dk1"/>
              </a:buClr>
              <a:buSzPts val="5400"/>
              <a:buFont typeface="Calibri"/>
              <a:buNone/>
            </a:pPr>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p:txBody>
      </p:sp>
      <p:sp>
        <p:nvSpPr>
          <p:cNvPr id="462" name="Google Shape;462;p28"/>
          <p:cNvSpPr txBox="1"/>
          <p:nvPr/>
        </p:nvSpPr>
        <p:spPr>
          <a:xfrm>
            <a:off x="1761330" y="2612691"/>
            <a:ext cx="17700625" cy="627721"/>
          </a:xfrm>
          <a:prstGeom prst="rect">
            <a:avLst/>
          </a:prstGeom>
          <a:solidFill>
            <a:schemeClr val="lt1"/>
          </a:solidFill>
          <a:ln>
            <a:noFill/>
          </a:ln>
        </p:spPr>
        <p:txBody>
          <a:bodyPr spcFirstLastPara="1" wrap="square" lIns="0" tIns="12050" rIns="0" bIns="0" anchor="t" anchorCtr="0">
            <a:spAutoFit/>
          </a:bodyPr>
          <a:lstStyle/>
          <a:p>
            <a:pPr marL="457200" marR="0" lvl="2" indent="-203200" algn="just" rtl="0">
              <a:lnSpc>
                <a:spcPct val="100000"/>
              </a:lnSpc>
              <a:spcBef>
                <a:spcPts val="0"/>
              </a:spcBef>
              <a:spcAft>
                <a:spcPts val="0"/>
              </a:spcAft>
              <a:buClr>
                <a:srgbClr val="292929"/>
              </a:buClr>
              <a:buSzPts val="4000"/>
              <a:buFont typeface="Calibri"/>
              <a:buNone/>
            </a:pPr>
            <a:endParaRPr sz="4000" b="0" i="0" u="none" strike="noStrike" cap="none">
              <a:solidFill>
                <a:schemeClr val="dk1"/>
              </a:solidFill>
              <a:highlight>
                <a:srgbClr val="FFFFFF"/>
              </a:highlight>
              <a:latin typeface="Times New Roman"/>
              <a:ea typeface="Times New Roman"/>
              <a:cs typeface="Times New Roman"/>
              <a:sym typeface="Times New Roman"/>
            </a:endParaRPr>
          </a:p>
        </p:txBody>
      </p:sp>
      <p:sp>
        <p:nvSpPr>
          <p:cNvPr id="463" name="Google Shape;463;p2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2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5" name="Google Shape;465;p2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6" name="Google Shape;466;p2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2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468" name="Google Shape;468;p28"/>
          <p:cNvSpPr txBox="1"/>
          <p:nvPr/>
        </p:nvSpPr>
        <p:spPr>
          <a:xfrm>
            <a:off x="1822450" y="1596927"/>
            <a:ext cx="17822863" cy="1798811"/>
          </a:xfrm>
          <a:prstGeom prst="rect">
            <a:avLst/>
          </a:prstGeom>
          <a:noFill/>
          <a:ln>
            <a:noFill/>
          </a:ln>
        </p:spPr>
        <p:txBody>
          <a:bodyPr spcFirstLastPara="1" wrap="square" lIns="0" tIns="12050" rIns="0" bIns="0" anchor="t" anchorCtr="0">
            <a:spAutoFit/>
          </a:bodyPr>
          <a:lstStyle/>
          <a:p>
            <a:pPr marL="12700" lvl="0" indent="0" algn="l" rtl="0">
              <a:lnSpc>
                <a:spcPct val="115000"/>
              </a:lnSpc>
              <a:spcBef>
                <a:spcPts val="0"/>
              </a:spcBef>
              <a:spcAft>
                <a:spcPts val="0"/>
              </a:spcAft>
              <a:buClr>
                <a:schemeClr val="dk1"/>
              </a:buClr>
              <a:buSzPts val="1100"/>
              <a:buFont typeface="Arial"/>
              <a:buNone/>
            </a:pPr>
            <a:r>
              <a:rPr lang="en-US" sz="5400" b="1" dirty="0">
                <a:solidFill>
                  <a:schemeClr val="dk1"/>
                </a:solidFill>
                <a:latin typeface="Calibri"/>
                <a:ea typeface="Calibri"/>
                <a:cs typeface="Calibri"/>
                <a:sym typeface="Calibri"/>
              </a:rPr>
              <a:t>EXPLORATORY DATA ANALYSIS</a:t>
            </a:r>
          </a:p>
          <a:p>
            <a:pPr marL="12700" marR="0" lvl="0" indent="0" algn="l" rtl="0">
              <a:lnSpc>
                <a:spcPct val="100000"/>
              </a:lnSpc>
              <a:spcBef>
                <a:spcPts val="0"/>
              </a:spcBef>
              <a:spcAft>
                <a:spcPts val="0"/>
              </a:spcAft>
              <a:buClr>
                <a:schemeClr val="dk1"/>
              </a:buClr>
              <a:buSzPts val="5400"/>
              <a:buFont typeface="Calibri"/>
              <a:buNone/>
            </a:pPr>
            <a:endParaRPr sz="5400" b="1" dirty="0">
              <a:solidFill>
                <a:schemeClr val="dk1"/>
              </a:solidFill>
              <a:latin typeface="Calibri"/>
              <a:ea typeface="Calibri"/>
              <a:cs typeface="Calibri"/>
              <a:sym typeface="Calibri"/>
            </a:endParaRPr>
          </a:p>
        </p:txBody>
      </p:sp>
      <p:sp>
        <p:nvSpPr>
          <p:cNvPr id="469" name="Google Shape;469;p2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470" name="Google Shape;470;p2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471" name="Google Shape;471;p2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472" name="Google Shape;472;p2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25</a:t>
            </a:fld>
            <a:endParaRPr sz="1400" b="0" i="0" u="none" strike="noStrike" cap="none">
              <a:solidFill>
                <a:srgbClr val="000000"/>
              </a:solidFill>
              <a:latin typeface="Arial"/>
              <a:ea typeface="Arial"/>
              <a:cs typeface="Arial"/>
              <a:sym typeface="Arial"/>
            </a:endParaRPr>
          </a:p>
        </p:txBody>
      </p:sp>
      <p:sp>
        <p:nvSpPr>
          <p:cNvPr id="473" name="Google Shape;473;p28"/>
          <p:cNvSpPr/>
          <p:nvPr/>
        </p:nvSpPr>
        <p:spPr>
          <a:xfrm>
            <a:off x="9899650" y="5502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4" name="Google Shape;474;p28"/>
          <p:cNvSpPr/>
          <p:nvPr/>
        </p:nvSpPr>
        <p:spPr>
          <a:xfrm>
            <a:off x="10052050" y="56546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5" name="Google Shape;475;p28"/>
          <p:cNvSpPr/>
          <p:nvPr/>
        </p:nvSpPr>
        <p:spPr>
          <a:xfrm>
            <a:off x="10204450" y="58070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6" name="Google Shape;476;p28"/>
          <p:cNvSpPr txBox="1"/>
          <p:nvPr/>
        </p:nvSpPr>
        <p:spPr>
          <a:xfrm>
            <a:off x="1049349" y="2744297"/>
            <a:ext cx="18473725" cy="6832500"/>
          </a:xfrm>
          <a:prstGeom prst="rect">
            <a:avLst/>
          </a:prstGeom>
          <a:solidFill>
            <a:schemeClr val="lt1"/>
          </a:solidFill>
          <a:ln>
            <a:noFill/>
          </a:ln>
        </p:spPr>
        <p:txBody>
          <a:bodyPr spcFirstLastPara="1" wrap="square" lIns="0" tIns="12050" rIns="0" bIns="0" anchor="t" anchorCtr="0">
            <a:noAutofit/>
          </a:bodyPr>
          <a:lstStyle/>
          <a:p>
            <a:pPr marL="1371600" lvl="2" indent="-482600" algn="just" rtl="0">
              <a:lnSpc>
                <a:spcPct val="115000"/>
              </a:lnSpc>
              <a:spcBef>
                <a:spcPts val="0"/>
              </a:spcBef>
              <a:spcAft>
                <a:spcPts val="0"/>
              </a:spcAft>
              <a:buClr>
                <a:schemeClr val="dk1"/>
              </a:buClr>
              <a:buSzPts val="4000"/>
              <a:buChar char="●"/>
            </a:pPr>
            <a:r>
              <a:rPr lang="en-US" sz="4000" dirty="0">
                <a:solidFill>
                  <a:schemeClr val="dk1"/>
                </a:solidFill>
                <a:highlight>
                  <a:srgbClr val="FFFFFF"/>
                </a:highlight>
                <a:latin typeface="Calibri" panose="020F0502020204030204" pitchFamily="34" charset="0"/>
                <a:cs typeface="Calibri" panose="020F0502020204030204" pitchFamily="34" charset="0"/>
              </a:rPr>
              <a:t>It can be seen that the box plot for 1 (Diabetic) inside the violin is a little more away from the horizontal axis than the box plot for 0 (Non Diabetic).</a:t>
            </a:r>
            <a:endParaRPr sz="4000" dirty="0">
              <a:solidFill>
                <a:schemeClr val="dk1"/>
              </a:solidFill>
              <a:highlight>
                <a:srgbClr val="FFFFFF"/>
              </a:highlight>
              <a:latin typeface="Calibri" panose="020F0502020204030204" pitchFamily="34" charset="0"/>
              <a:cs typeface="Calibri" panose="020F0502020204030204" pitchFamily="34" charset="0"/>
            </a:endParaRPr>
          </a:p>
          <a:p>
            <a:pPr marL="1371600" lvl="2" indent="-482600" algn="just" rtl="0">
              <a:lnSpc>
                <a:spcPct val="115000"/>
              </a:lnSpc>
              <a:spcBef>
                <a:spcPts val="0"/>
              </a:spcBef>
              <a:spcAft>
                <a:spcPts val="0"/>
              </a:spcAft>
              <a:buClr>
                <a:srgbClr val="292929"/>
              </a:buClr>
              <a:buSzPts val="4000"/>
              <a:buFont typeface="Calibri"/>
              <a:buChar char="●"/>
            </a:pPr>
            <a:r>
              <a:rPr lang="en-US" sz="4000" dirty="0">
                <a:solidFill>
                  <a:schemeClr val="dk1"/>
                </a:solidFill>
                <a:highlight>
                  <a:srgbClr val="FFFFFF"/>
                </a:highlight>
                <a:latin typeface="Calibri" panose="020F0502020204030204" pitchFamily="34" charset="0"/>
                <a:cs typeface="Calibri" panose="020F0502020204030204" pitchFamily="34" charset="0"/>
              </a:rPr>
              <a:t>It can be implied that diabetics seem to have a higher blood pressure than the non-diabetics</a:t>
            </a:r>
            <a:endParaRPr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7"/>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4" name="Google Shape;524;p27"/>
          <p:cNvSpPr txBox="1"/>
          <p:nvPr/>
        </p:nvSpPr>
        <p:spPr>
          <a:xfrm>
            <a:off x="1822450" y="2893980"/>
            <a:ext cx="17700625" cy="1243274"/>
          </a:xfrm>
          <a:prstGeom prst="rect">
            <a:avLst/>
          </a:prstGeom>
          <a:solidFill>
            <a:schemeClr val="lt1"/>
          </a:solidFill>
          <a:ln>
            <a:noFill/>
          </a:ln>
        </p:spPr>
        <p:txBody>
          <a:bodyPr spcFirstLastPara="1" wrap="square" lIns="0" tIns="12050" rIns="0" bIns="0" anchor="t" anchorCtr="0">
            <a:spAutoFit/>
          </a:bodyPr>
          <a:lstStyle/>
          <a:p>
            <a:pPr marL="457200" marR="0" lvl="2" indent="-457200" algn="just" rtl="0">
              <a:lnSpc>
                <a:spcPct val="100000"/>
              </a:lnSpc>
              <a:spcBef>
                <a:spcPts val="0"/>
              </a:spcBef>
              <a:spcAft>
                <a:spcPts val="0"/>
              </a:spcAft>
              <a:buClr>
                <a:srgbClr val="292929"/>
              </a:buClr>
              <a:buSzPts val="4000"/>
              <a:buFont typeface="Calibri"/>
              <a:buChar char="●"/>
            </a:pPr>
            <a:r>
              <a:rPr lang="en-US"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They </a:t>
            </a:r>
            <a:r>
              <a:rPr lang="en-US"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a</a:t>
            </a:r>
            <a:r>
              <a:rPr lang="en-US"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re missing values in the dataset which need to be removed.</a:t>
            </a:r>
            <a:endParaRPr sz="4000" dirty="0">
              <a:latin typeface="Calibri" panose="020F0502020204030204" pitchFamily="34" charset="0"/>
              <a:cs typeface="Calibri" panose="020F0502020204030204" pitchFamily="34" charset="0"/>
            </a:endParaRPr>
          </a:p>
          <a:p>
            <a:pPr marL="457200" marR="0" lvl="2" indent="-457200" algn="just" rtl="0">
              <a:lnSpc>
                <a:spcPct val="100000"/>
              </a:lnSpc>
              <a:spcBef>
                <a:spcPts val="0"/>
              </a:spcBef>
              <a:spcAft>
                <a:spcPts val="0"/>
              </a:spcAft>
              <a:buClr>
                <a:srgbClr val="292929"/>
              </a:buClr>
              <a:buSzPts val="4000"/>
              <a:buFont typeface="Calibri"/>
              <a:buChar char="●"/>
            </a:pPr>
            <a:r>
              <a:rPr lang="en-US"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Missing value are replaced with the mean of that attribute.</a:t>
            </a:r>
            <a:endParaRPr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p:txBody>
      </p:sp>
      <p:sp>
        <p:nvSpPr>
          <p:cNvPr id="525" name="Google Shape;525;p27"/>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6" name="Google Shape;526;p27"/>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Google Shape;527;p27"/>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Google Shape;528;p2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Google Shape;529;p27"/>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530" name="Google Shape;530;p27"/>
          <p:cNvSpPr txBox="1"/>
          <p:nvPr/>
        </p:nvSpPr>
        <p:spPr>
          <a:xfrm>
            <a:off x="1712912" y="1750082"/>
            <a:ext cx="17822863"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dirty="0">
                <a:solidFill>
                  <a:schemeClr val="dk1"/>
                </a:solidFill>
                <a:latin typeface="Calibri"/>
                <a:ea typeface="Calibri"/>
                <a:cs typeface="Calibri"/>
                <a:sym typeface="Calibri"/>
              </a:rPr>
              <a:t>DATA PROCESSING </a:t>
            </a:r>
            <a:endParaRPr lang="en-US" sz="1400" b="0" i="0" u="none" strike="noStrike" cap="none" dirty="0">
              <a:solidFill>
                <a:srgbClr val="000000"/>
              </a:solidFill>
              <a:latin typeface="Arial"/>
              <a:ea typeface="Arial"/>
              <a:cs typeface="Arial"/>
              <a:sym typeface="Arial"/>
            </a:endParaRPr>
          </a:p>
        </p:txBody>
      </p:sp>
      <p:sp>
        <p:nvSpPr>
          <p:cNvPr id="531" name="Google Shape;531;p27"/>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532" name="Google Shape;532;p27"/>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533" name="Google Shape;533;p27"/>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534" name="Google Shape;534;p27"/>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26</a:t>
            </a:fld>
            <a:endParaRPr sz="1400" b="0" i="0" u="none" strike="noStrike" cap="none">
              <a:solidFill>
                <a:srgbClr val="000000"/>
              </a:solidFill>
              <a:latin typeface="Arial"/>
              <a:ea typeface="Arial"/>
              <a:cs typeface="Arial"/>
              <a:sym typeface="Arial"/>
            </a:endParaRPr>
          </a:p>
        </p:txBody>
      </p:sp>
      <p:sp>
        <p:nvSpPr>
          <p:cNvPr id="535" name="Google Shape;535;p27"/>
          <p:cNvSpPr/>
          <p:nvPr/>
        </p:nvSpPr>
        <p:spPr>
          <a:xfrm>
            <a:off x="9899650" y="5502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6" name="Google Shape;536;p27"/>
          <p:cNvSpPr/>
          <p:nvPr/>
        </p:nvSpPr>
        <p:spPr>
          <a:xfrm>
            <a:off x="10052050" y="56546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7" name="Google Shape;537;p27"/>
          <p:cNvSpPr/>
          <p:nvPr/>
        </p:nvSpPr>
        <p:spPr>
          <a:xfrm>
            <a:off x="10204450" y="58070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3E5E6B4A-FCBF-4778-A459-476849297BC5}"/>
              </a:ext>
            </a:extLst>
          </p:cNvPr>
          <p:cNvPicPr>
            <a:picLocks noChangeAspect="1"/>
          </p:cNvPicPr>
          <p:nvPr/>
        </p:nvPicPr>
        <p:blipFill>
          <a:blip r:embed="rId4"/>
          <a:stretch>
            <a:fillRect/>
          </a:stretch>
        </p:blipFill>
        <p:spPr>
          <a:xfrm>
            <a:off x="3690772" y="5387937"/>
            <a:ext cx="10684134" cy="105320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b6090df489_0_176"/>
          <p:cNvSpPr txBox="1"/>
          <p:nvPr/>
        </p:nvSpPr>
        <p:spPr>
          <a:xfrm>
            <a:off x="-1"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12700" lvl="0" indent="0" algn="l" rtl="0">
              <a:spcBef>
                <a:spcPts val="0"/>
              </a:spcBef>
              <a:spcAft>
                <a:spcPts val="0"/>
              </a:spcAft>
              <a:buClr>
                <a:schemeClr val="dk1"/>
              </a:buClr>
              <a:buSzPts val="5400"/>
              <a:buFont typeface="Calibri"/>
              <a:buNone/>
            </a:pPr>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p:txBody>
      </p:sp>
      <p:sp>
        <p:nvSpPr>
          <p:cNvPr id="482" name="Google Shape;482;gb6090df489_0_176"/>
          <p:cNvSpPr txBox="1"/>
          <p:nvPr/>
        </p:nvSpPr>
        <p:spPr>
          <a:xfrm>
            <a:off x="1761330" y="2612691"/>
            <a:ext cx="17700600" cy="627600"/>
          </a:xfrm>
          <a:prstGeom prst="rect">
            <a:avLst/>
          </a:prstGeom>
          <a:solidFill>
            <a:schemeClr val="lt1"/>
          </a:solidFill>
          <a:ln>
            <a:noFill/>
          </a:ln>
        </p:spPr>
        <p:txBody>
          <a:bodyPr spcFirstLastPara="1" wrap="square" lIns="0" tIns="12050" rIns="0" bIns="0" anchor="t" anchorCtr="0">
            <a:noAutofit/>
          </a:bodyPr>
          <a:lstStyle/>
          <a:p>
            <a:pPr marL="457200" marR="0" lvl="2" indent="-203200" algn="just" rtl="0">
              <a:lnSpc>
                <a:spcPct val="100000"/>
              </a:lnSpc>
              <a:spcBef>
                <a:spcPts val="0"/>
              </a:spcBef>
              <a:spcAft>
                <a:spcPts val="0"/>
              </a:spcAft>
              <a:buClr>
                <a:srgbClr val="292929"/>
              </a:buClr>
              <a:buSzPts val="4000"/>
              <a:buFont typeface="Calibri"/>
              <a:buNone/>
            </a:pPr>
            <a:endParaRPr sz="4000" b="0" i="0" u="none" strike="noStrike" cap="none">
              <a:solidFill>
                <a:schemeClr val="dk1"/>
              </a:solidFill>
              <a:highlight>
                <a:srgbClr val="FFFFFF"/>
              </a:highlight>
              <a:latin typeface="Times New Roman"/>
              <a:ea typeface="Times New Roman"/>
              <a:cs typeface="Times New Roman"/>
              <a:sym typeface="Times New Roman"/>
            </a:endParaRPr>
          </a:p>
        </p:txBody>
      </p:sp>
      <p:sp>
        <p:nvSpPr>
          <p:cNvPr id="483" name="Google Shape;483;gb6090df489_0_176"/>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Google Shape;484;gb6090df489_0_176"/>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Google Shape;485;gb6090df489_0_176"/>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Google Shape;486;gb6090df489_0_17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gb6090df489_0_176"/>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488" name="Google Shape;488;gb6090df489_0_176"/>
          <p:cNvSpPr txBox="1"/>
          <p:nvPr/>
        </p:nvSpPr>
        <p:spPr>
          <a:xfrm>
            <a:off x="1822450" y="1544768"/>
            <a:ext cx="17823000" cy="843300"/>
          </a:xfrm>
          <a:prstGeom prst="rect">
            <a:avLst/>
          </a:prstGeom>
          <a:noFill/>
          <a:ln>
            <a:noFill/>
          </a:ln>
        </p:spPr>
        <p:txBody>
          <a:bodyPr spcFirstLastPara="1" wrap="square" lIns="0" tIns="12050" rIns="0" bIns="0" anchor="t" anchorCtr="0">
            <a:noAutofit/>
          </a:bodyPr>
          <a:lstStyle/>
          <a:p>
            <a:pPr marL="12700" lvl="0" indent="0" algn="l" rtl="0">
              <a:lnSpc>
                <a:spcPct val="115000"/>
              </a:lnSpc>
              <a:spcBef>
                <a:spcPts val="0"/>
              </a:spcBef>
              <a:spcAft>
                <a:spcPts val="0"/>
              </a:spcAft>
              <a:buClr>
                <a:schemeClr val="dk1"/>
              </a:buClr>
              <a:buSzPts val="1100"/>
              <a:buFont typeface="Arial"/>
              <a:buNone/>
            </a:pPr>
            <a:r>
              <a:rPr lang="en-US" sz="5400" b="1" dirty="0">
                <a:solidFill>
                  <a:schemeClr val="dk1"/>
                </a:solidFill>
                <a:latin typeface="Calibri"/>
                <a:ea typeface="Calibri"/>
                <a:cs typeface="Calibri"/>
                <a:sym typeface="Calibri"/>
              </a:rPr>
              <a:t>Outlier rejection </a:t>
            </a:r>
            <a:endParaRPr sz="5400" b="1" dirty="0">
              <a:solidFill>
                <a:schemeClr val="dk1"/>
              </a:solidFill>
              <a:latin typeface="Calibri"/>
              <a:ea typeface="Calibri"/>
              <a:cs typeface="Calibri"/>
              <a:sym typeface="Calibri"/>
            </a:endParaRPr>
          </a:p>
        </p:txBody>
      </p:sp>
      <p:sp>
        <p:nvSpPr>
          <p:cNvPr id="489" name="Google Shape;489;gb6090df489_0_176"/>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490" name="Google Shape;490;gb6090df489_0_176"/>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491" name="Google Shape;491;gb6090df489_0_176"/>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492" name="Google Shape;492;gb6090df489_0_176"/>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27</a:t>
            </a:fld>
            <a:endParaRPr sz="1400" b="0" i="0" u="none" strike="noStrike" cap="none">
              <a:solidFill>
                <a:srgbClr val="000000"/>
              </a:solidFill>
              <a:latin typeface="Arial"/>
              <a:ea typeface="Arial"/>
              <a:cs typeface="Arial"/>
              <a:sym typeface="Arial"/>
            </a:endParaRPr>
          </a:p>
        </p:txBody>
      </p:sp>
      <p:sp>
        <p:nvSpPr>
          <p:cNvPr id="493" name="Google Shape;493;gb6090df489_0_176"/>
          <p:cNvSpPr/>
          <p:nvPr/>
        </p:nvSpPr>
        <p:spPr>
          <a:xfrm>
            <a:off x="9899650" y="5502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gb6090df489_0_176"/>
          <p:cNvSpPr/>
          <p:nvPr/>
        </p:nvSpPr>
        <p:spPr>
          <a:xfrm>
            <a:off x="10052050" y="56546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5" name="Google Shape;495;gb6090df489_0_176"/>
          <p:cNvSpPr/>
          <p:nvPr/>
        </p:nvSpPr>
        <p:spPr>
          <a:xfrm>
            <a:off x="10204450" y="58070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6" name="Google Shape;496;gb6090df489_0_176"/>
          <p:cNvSpPr txBox="1"/>
          <p:nvPr/>
        </p:nvSpPr>
        <p:spPr>
          <a:xfrm>
            <a:off x="1049350" y="2580145"/>
            <a:ext cx="18473700" cy="3915698"/>
          </a:xfrm>
          <a:prstGeom prst="rect">
            <a:avLst/>
          </a:prstGeom>
          <a:solidFill>
            <a:schemeClr val="lt1"/>
          </a:solidFill>
          <a:ln>
            <a:noFill/>
          </a:ln>
        </p:spPr>
        <p:txBody>
          <a:bodyPr spcFirstLastPara="1" wrap="square" lIns="0" tIns="12050" rIns="0" bIns="0" anchor="t" anchorCtr="0">
            <a:noAutofit/>
          </a:bodyPr>
          <a:lstStyle/>
          <a:p>
            <a:pPr marL="1371600" lvl="2" indent="-482600" algn="just" rtl="0">
              <a:lnSpc>
                <a:spcPct val="115000"/>
              </a:lnSpc>
              <a:spcBef>
                <a:spcPts val="0"/>
              </a:spcBef>
              <a:spcAft>
                <a:spcPts val="0"/>
              </a:spcAft>
              <a:buClr>
                <a:schemeClr val="dk1"/>
              </a:buClr>
              <a:buSzPts val="4000"/>
              <a:buChar char="●"/>
            </a:pPr>
            <a:r>
              <a:rPr lang="en-US" sz="4000" dirty="0">
                <a:solidFill>
                  <a:schemeClr val="dk1"/>
                </a:solidFill>
                <a:highlight>
                  <a:srgbClr val="FFFFFF"/>
                </a:highlight>
                <a:latin typeface="Calibri" panose="020F0502020204030204" pitchFamily="34" charset="0"/>
                <a:cs typeface="Calibri" panose="020F0502020204030204" pitchFamily="34" charset="0"/>
              </a:rPr>
              <a:t>the missing or null values were imputed by the mean values.</a:t>
            </a:r>
            <a:endParaRPr sz="4000" dirty="0">
              <a:solidFill>
                <a:schemeClr val="dk1"/>
              </a:solidFill>
              <a:highlight>
                <a:srgbClr val="FFFFFF"/>
              </a:highlight>
              <a:latin typeface="Calibri" panose="020F0502020204030204" pitchFamily="34" charset="0"/>
              <a:cs typeface="Calibri" panose="020F0502020204030204" pitchFamily="34" charset="0"/>
            </a:endParaRPr>
          </a:p>
          <a:p>
            <a:pPr marL="1371600" lvl="2" indent="-482600" algn="just" rtl="0">
              <a:lnSpc>
                <a:spcPct val="115000"/>
              </a:lnSpc>
              <a:spcBef>
                <a:spcPts val="0"/>
              </a:spcBef>
              <a:spcAft>
                <a:spcPts val="0"/>
              </a:spcAft>
              <a:buClr>
                <a:schemeClr val="dk1"/>
              </a:buClr>
              <a:buSzPts val="4000"/>
              <a:buChar char="●"/>
            </a:pPr>
            <a:r>
              <a:rPr lang="en-US" sz="4000" dirty="0">
                <a:solidFill>
                  <a:schemeClr val="dk1"/>
                </a:solidFill>
                <a:highlight>
                  <a:srgbClr val="FFFFFF"/>
                </a:highlight>
                <a:latin typeface="Calibri" panose="020F0502020204030204" pitchFamily="34" charset="0"/>
                <a:cs typeface="Calibri" panose="020F0502020204030204" pitchFamily="34" charset="0"/>
              </a:rPr>
              <a:t>after that they were processed for outlier rejection </a:t>
            </a:r>
            <a:endParaRPr sz="4000" dirty="0">
              <a:solidFill>
                <a:schemeClr val="dk1"/>
              </a:solidFill>
              <a:highlight>
                <a:srgbClr val="FFFFFF"/>
              </a:highlight>
              <a:latin typeface="Calibri" panose="020F0502020204030204" pitchFamily="34" charset="0"/>
              <a:cs typeface="Calibri" panose="020F0502020204030204" pitchFamily="34" charset="0"/>
            </a:endParaRPr>
          </a:p>
          <a:p>
            <a:pPr marL="1371600" lvl="2" indent="-482600" algn="just" rtl="0">
              <a:lnSpc>
                <a:spcPct val="115000"/>
              </a:lnSpc>
              <a:spcBef>
                <a:spcPts val="0"/>
              </a:spcBef>
              <a:spcAft>
                <a:spcPts val="0"/>
              </a:spcAft>
              <a:buClr>
                <a:schemeClr val="dk1"/>
              </a:buClr>
              <a:buSzPts val="4000"/>
              <a:buChar char="●"/>
            </a:pPr>
            <a:r>
              <a:rPr lang="en-US" sz="4000" dirty="0">
                <a:solidFill>
                  <a:schemeClr val="dk1"/>
                </a:solidFill>
                <a:highlight>
                  <a:srgbClr val="FFFFFF"/>
                </a:highlight>
                <a:latin typeface="Calibri" panose="020F0502020204030204" pitchFamily="34" charset="0"/>
                <a:cs typeface="Calibri" panose="020F0502020204030204" pitchFamily="34" charset="0"/>
              </a:rPr>
              <a:t>The outlier is a markedly deviated observation from other observations. It requires to be rejected from data distribution as the classifiers are very much sensitive to the data range and distribution of the attributes</a:t>
            </a:r>
            <a:endParaRPr sz="4000" dirty="0">
              <a:solidFill>
                <a:schemeClr val="dk1"/>
              </a:solidFill>
              <a:highlight>
                <a:srgbClr val="FFFFFF"/>
              </a:highligh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E92C13D-5430-4898-A31E-0592CA1BAD6B}"/>
              </a:ext>
            </a:extLst>
          </p:cNvPr>
          <p:cNvPicPr>
            <a:picLocks noChangeAspect="1"/>
          </p:cNvPicPr>
          <p:nvPr/>
        </p:nvPicPr>
        <p:blipFill>
          <a:blip r:embed="rId4"/>
          <a:stretch>
            <a:fillRect/>
          </a:stretch>
        </p:blipFill>
        <p:spPr>
          <a:xfrm>
            <a:off x="3082643" y="7014242"/>
            <a:ext cx="13215191" cy="18959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gb6090df489_0_197"/>
          <p:cNvSpPr txBox="1"/>
          <p:nvPr/>
        </p:nvSpPr>
        <p:spPr>
          <a:xfrm>
            <a:off x="-1"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12700" lvl="0" indent="0" algn="l" rtl="0">
              <a:spcBef>
                <a:spcPts val="0"/>
              </a:spcBef>
              <a:spcAft>
                <a:spcPts val="0"/>
              </a:spcAft>
              <a:buClr>
                <a:schemeClr val="dk1"/>
              </a:buClr>
              <a:buSzPts val="5400"/>
              <a:buFont typeface="Calibri"/>
              <a:buNone/>
            </a:pPr>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p:txBody>
      </p:sp>
      <p:sp>
        <p:nvSpPr>
          <p:cNvPr id="503" name="Google Shape;503;gb6090df489_0_197"/>
          <p:cNvSpPr txBox="1"/>
          <p:nvPr/>
        </p:nvSpPr>
        <p:spPr>
          <a:xfrm>
            <a:off x="1761330" y="2612691"/>
            <a:ext cx="17700600" cy="627600"/>
          </a:xfrm>
          <a:prstGeom prst="rect">
            <a:avLst/>
          </a:prstGeom>
          <a:solidFill>
            <a:schemeClr val="lt1"/>
          </a:solidFill>
          <a:ln>
            <a:noFill/>
          </a:ln>
        </p:spPr>
        <p:txBody>
          <a:bodyPr spcFirstLastPara="1" wrap="square" lIns="0" tIns="12050" rIns="0" bIns="0" anchor="t" anchorCtr="0">
            <a:noAutofit/>
          </a:bodyPr>
          <a:lstStyle/>
          <a:p>
            <a:pPr marL="457200" marR="0" lvl="2" indent="-203200" algn="just" rtl="0">
              <a:lnSpc>
                <a:spcPct val="100000"/>
              </a:lnSpc>
              <a:spcBef>
                <a:spcPts val="0"/>
              </a:spcBef>
              <a:spcAft>
                <a:spcPts val="0"/>
              </a:spcAft>
              <a:buClr>
                <a:srgbClr val="292929"/>
              </a:buClr>
              <a:buSzPts val="4000"/>
              <a:buFont typeface="Calibri"/>
              <a:buNone/>
            </a:pPr>
            <a:endParaRPr sz="4000" b="0" i="0" u="none" strike="noStrike" cap="none">
              <a:solidFill>
                <a:schemeClr val="dk1"/>
              </a:solidFill>
              <a:highlight>
                <a:srgbClr val="FFFFFF"/>
              </a:highlight>
              <a:latin typeface="Times New Roman"/>
              <a:ea typeface="Times New Roman"/>
              <a:cs typeface="Times New Roman"/>
              <a:sym typeface="Times New Roman"/>
            </a:endParaRPr>
          </a:p>
        </p:txBody>
      </p:sp>
      <p:sp>
        <p:nvSpPr>
          <p:cNvPr id="504" name="Google Shape;504;gb6090df489_0_19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5" name="Google Shape;505;gb6090df489_0_19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6" name="Google Shape;506;gb6090df489_0_19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Google Shape;507;gb6090df489_0_19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Google Shape;508;gb6090df489_0_19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509" name="Google Shape;509;gb6090df489_0_197"/>
          <p:cNvSpPr txBox="1"/>
          <p:nvPr/>
        </p:nvSpPr>
        <p:spPr>
          <a:xfrm>
            <a:off x="1712887" y="1523849"/>
            <a:ext cx="17823000" cy="843300"/>
          </a:xfrm>
          <a:prstGeom prst="rect">
            <a:avLst/>
          </a:prstGeom>
          <a:noFill/>
          <a:ln>
            <a:noFill/>
          </a:ln>
        </p:spPr>
        <p:txBody>
          <a:bodyPr spcFirstLastPara="1" wrap="square" lIns="0" tIns="12050" rIns="0" bIns="0" anchor="t" anchorCtr="0">
            <a:noAutofit/>
          </a:bodyPr>
          <a:lstStyle/>
          <a:p>
            <a:pPr marL="12700" lvl="0" indent="0" algn="l" rtl="0">
              <a:lnSpc>
                <a:spcPct val="115000"/>
              </a:lnSpc>
              <a:spcBef>
                <a:spcPts val="0"/>
              </a:spcBef>
              <a:spcAft>
                <a:spcPts val="0"/>
              </a:spcAft>
              <a:buClr>
                <a:schemeClr val="dk1"/>
              </a:buClr>
              <a:buSzPts val="1100"/>
              <a:buFont typeface="Arial"/>
              <a:buNone/>
            </a:pPr>
            <a:r>
              <a:rPr lang="en-US" sz="5400" b="1" dirty="0">
                <a:solidFill>
                  <a:schemeClr val="dk1"/>
                </a:solidFill>
                <a:latin typeface="Calibri"/>
                <a:ea typeface="Calibri"/>
                <a:cs typeface="Calibri"/>
                <a:sym typeface="Calibri"/>
              </a:rPr>
              <a:t>Z score standardization </a:t>
            </a:r>
          </a:p>
          <a:p>
            <a:pPr marL="12700" marR="0" lvl="0" indent="0" algn="l" rtl="0">
              <a:lnSpc>
                <a:spcPct val="100000"/>
              </a:lnSpc>
              <a:spcBef>
                <a:spcPts val="0"/>
              </a:spcBef>
              <a:spcAft>
                <a:spcPts val="0"/>
              </a:spcAft>
              <a:buClr>
                <a:schemeClr val="dk1"/>
              </a:buClr>
              <a:buSzPts val="5400"/>
              <a:buFont typeface="Calibri"/>
              <a:buNone/>
            </a:pPr>
            <a:endParaRPr sz="5400" b="1" dirty="0">
              <a:solidFill>
                <a:schemeClr val="dk1"/>
              </a:solidFill>
              <a:latin typeface="Calibri"/>
              <a:ea typeface="Calibri"/>
              <a:cs typeface="Calibri"/>
              <a:sym typeface="Calibri"/>
            </a:endParaRPr>
          </a:p>
        </p:txBody>
      </p:sp>
      <p:sp>
        <p:nvSpPr>
          <p:cNvPr id="510" name="Google Shape;510;gb6090df489_0_19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511" name="Google Shape;511;gb6090df489_0_19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512" name="Google Shape;512;gb6090df489_0_19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513" name="Google Shape;513;gb6090df489_0_19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28</a:t>
            </a:fld>
            <a:endParaRPr sz="1400" b="0" i="0" u="none" strike="noStrike" cap="none">
              <a:solidFill>
                <a:srgbClr val="000000"/>
              </a:solidFill>
              <a:latin typeface="Arial"/>
              <a:ea typeface="Arial"/>
              <a:cs typeface="Arial"/>
              <a:sym typeface="Arial"/>
            </a:endParaRPr>
          </a:p>
        </p:txBody>
      </p:sp>
      <p:sp>
        <p:nvSpPr>
          <p:cNvPr id="514" name="Google Shape;514;gb6090df489_0_197"/>
          <p:cNvSpPr/>
          <p:nvPr/>
        </p:nvSpPr>
        <p:spPr>
          <a:xfrm>
            <a:off x="9899650" y="5502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5" name="Google Shape;515;gb6090df489_0_197"/>
          <p:cNvSpPr/>
          <p:nvPr/>
        </p:nvSpPr>
        <p:spPr>
          <a:xfrm>
            <a:off x="10052050" y="56546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6" name="Google Shape;516;gb6090df489_0_197"/>
          <p:cNvSpPr/>
          <p:nvPr/>
        </p:nvSpPr>
        <p:spPr>
          <a:xfrm>
            <a:off x="10204450" y="58070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7" name="Google Shape;517;gb6090df489_0_197"/>
          <p:cNvSpPr txBox="1"/>
          <p:nvPr/>
        </p:nvSpPr>
        <p:spPr>
          <a:xfrm>
            <a:off x="1004886" y="2727722"/>
            <a:ext cx="18527395" cy="1973669"/>
          </a:xfrm>
          <a:prstGeom prst="rect">
            <a:avLst/>
          </a:prstGeom>
          <a:solidFill>
            <a:schemeClr val="lt1"/>
          </a:solidFill>
          <a:ln>
            <a:noFill/>
          </a:ln>
        </p:spPr>
        <p:txBody>
          <a:bodyPr spcFirstLastPara="1" wrap="square" lIns="0" tIns="12050" rIns="0" bIns="0" anchor="t" anchorCtr="0">
            <a:noAutofit/>
          </a:bodyPr>
          <a:lstStyle/>
          <a:p>
            <a:pPr marL="1371600" lvl="2" indent="-482600" algn="just" rtl="0">
              <a:lnSpc>
                <a:spcPct val="115000"/>
              </a:lnSpc>
              <a:spcBef>
                <a:spcPts val="0"/>
              </a:spcBef>
              <a:spcAft>
                <a:spcPts val="0"/>
              </a:spcAft>
              <a:buClr>
                <a:schemeClr val="dk1"/>
              </a:buClr>
              <a:buSzPts val="4000"/>
              <a:buChar char="●"/>
            </a:pPr>
            <a:r>
              <a:rPr lang="en-US" sz="4000" dirty="0">
                <a:solidFill>
                  <a:schemeClr val="dk1"/>
                </a:solidFill>
                <a:highlight>
                  <a:srgbClr val="FFFFFF"/>
                </a:highlight>
                <a:latin typeface="Calibri" panose="020F0502020204030204" pitchFamily="34" charset="0"/>
                <a:cs typeface="Calibri" panose="020F0502020204030204" pitchFamily="34" charset="0"/>
              </a:rPr>
              <a:t>The standardization or Z-score normalization is the technique to rescale the attributes for achieving standard normal distribution with zero mean and unit variance.</a:t>
            </a:r>
            <a:endParaRPr sz="4000" dirty="0">
              <a:solidFill>
                <a:schemeClr val="dk1"/>
              </a:solidFill>
              <a:highlight>
                <a:srgbClr val="FFFFFF"/>
              </a:highlight>
              <a:latin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92A2D032-5F94-4725-A57F-811D84255776}"/>
              </a:ext>
            </a:extLst>
          </p:cNvPr>
          <p:cNvPicPr>
            <a:picLocks noChangeAspect="1"/>
          </p:cNvPicPr>
          <p:nvPr/>
        </p:nvPicPr>
        <p:blipFill rotWithShape="1">
          <a:blip r:embed="rId4"/>
          <a:srcRect l="11985" t="52025" r="72838" b="32713"/>
          <a:stretch/>
        </p:blipFill>
        <p:spPr>
          <a:xfrm>
            <a:off x="7840478" y="5015192"/>
            <a:ext cx="4423144" cy="251168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b6090df489_0_153"/>
          <p:cNvSpPr txBox="1"/>
          <p:nvPr/>
        </p:nvSpPr>
        <p:spPr>
          <a:xfrm>
            <a:off x="-1"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3" name="Google Shape;543;gb6090df489_0_153"/>
          <p:cNvSpPr txBox="1"/>
          <p:nvPr/>
        </p:nvSpPr>
        <p:spPr>
          <a:xfrm>
            <a:off x="1761330" y="2612691"/>
            <a:ext cx="17700600" cy="627600"/>
          </a:xfrm>
          <a:prstGeom prst="rect">
            <a:avLst/>
          </a:prstGeom>
          <a:solidFill>
            <a:schemeClr val="lt1"/>
          </a:solidFill>
          <a:ln>
            <a:noFill/>
          </a:ln>
        </p:spPr>
        <p:txBody>
          <a:bodyPr spcFirstLastPara="1" wrap="square" lIns="0" tIns="12050" rIns="0" bIns="0" anchor="t" anchorCtr="0">
            <a:noAutofit/>
          </a:bodyPr>
          <a:lstStyle/>
          <a:p>
            <a:pPr marL="457200" marR="0" lvl="2" indent="-203200" algn="just" rtl="0">
              <a:lnSpc>
                <a:spcPct val="100000"/>
              </a:lnSpc>
              <a:spcBef>
                <a:spcPts val="0"/>
              </a:spcBef>
              <a:spcAft>
                <a:spcPts val="0"/>
              </a:spcAft>
              <a:buClr>
                <a:srgbClr val="292929"/>
              </a:buClr>
              <a:buSzPts val="4000"/>
              <a:buFont typeface="Calibri"/>
              <a:buNone/>
            </a:pPr>
            <a:endParaRPr sz="4000" b="0" i="0" u="none" strike="noStrike" cap="none">
              <a:solidFill>
                <a:schemeClr val="dk1"/>
              </a:solidFill>
              <a:highlight>
                <a:srgbClr val="FFFFFF"/>
              </a:highlight>
              <a:latin typeface="Times New Roman"/>
              <a:ea typeface="Times New Roman"/>
              <a:cs typeface="Times New Roman"/>
              <a:sym typeface="Times New Roman"/>
            </a:endParaRPr>
          </a:p>
        </p:txBody>
      </p:sp>
      <p:sp>
        <p:nvSpPr>
          <p:cNvPr id="544" name="Google Shape;544;gb6090df489_0_153"/>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5" name="Google Shape;545;gb6090df489_0_153"/>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6" name="Google Shape;546;gb6090df489_0_15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7" name="Google Shape;547;gb6090df489_0_15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8" name="Google Shape;548;gb6090df489_0_153"/>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549" name="Google Shape;549;gb6090df489_0_153"/>
          <p:cNvSpPr txBox="1"/>
          <p:nvPr/>
        </p:nvSpPr>
        <p:spPr>
          <a:xfrm>
            <a:off x="1761330" y="1507328"/>
            <a:ext cx="17823000" cy="843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dirty="0">
                <a:solidFill>
                  <a:schemeClr val="dk1"/>
                </a:solidFill>
                <a:latin typeface="Calibri"/>
                <a:ea typeface="Calibri"/>
                <a:cs typeface="Calibri"/>
                <a:sym typeface="Calibri"/>
              </a:rPr>
              <a:t>BEFORE DATA PROCESSING </a:t>
            </a:r>
            <a:endParaRPr lang="en-US" sz="1400" b="0" i="0" u="none" strike="noStrike" cap="none" dirty="0">
              <a:solidFill>
                <a:srgbClr val="000000"/>
              </a:solidFill>
              <a:latin typeface="Arial"/>
              <a:ea typeface="Arial"/>
              <a:cs typeface="Arial"/>
              <a:sym typeface="Arial"/>
            </a:endParaRPr>
          </a:p>
        </p:txBody>
      </p:sp>
      <p:sp>
        <p:nvSpPr>
          <p:cNvPr id="550" name="Google Shape;550;gb6090df489_0_153"/>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551" name="Google Shape;551;gb6090df489_0_153"/>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552" name="Google Shape;552;gb6090df489_0_153"/>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553" name="Google Shape;553;gb6090df489_0_153"/>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29</a:t>
            </a:fld>
            <a:endParaRPr sz="1400" b="0" i="0" u="none" strike="noStrike" cap="none">
              <a:solidFill>
                <a:srgbClr val="000000"/>
              </a:solidFill>
              <a:latin typeface="Arial"/>
              <a:ea typeface="Arial"/>
              <a:cs typeface="Arial"/>
              <a:sym typeface="Arial"/>
            </a:endParaRPr>
          </a:p>
        </p:txBody>
      </p:sp>
      <p:sp>
        <p:nvSpPr>
          <p:cNvPr id="554" name="Google Shape;554;gb6090df489_0_153"/>
          <p:cNvSpPr/>
          <p:nvPr/>
        </p:nvSpPr>
        <p:spPr>
          <a:xfrm>
            <a:off x="9899650" y="5502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5" name="Google Shape;555;gb6090df489_0_153"/>
          <p:cNvSpPr/>
          <p:nvPr/>
        </p:nvSpPr>
        <p:spPr>
          <a:xfrm>
            <a:off x="10052050" y="56546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6" name="Google Shape;556;gb6090df489_0_153"/>
          <p:cNvSpPr/>
          <p:nvPr/>
        </p:nvSpPr>
        <p:spPr>
          <a:xfrm>
            <a:off x="10204450" y="58070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57" name="Google Shape;557;gb6090df489_0_153"/>
          <p:cNvPicPr preferRelativeResize="0"/>
          <p:nvPr/>
        </p:nvPicPr>
        <p:blipFill rotWithShape="1">
          <a:blip r:embed="rId4">
            <a:alphaModFix/>
          </a:blip>
          <a:srcRect/>
          <a:stretch/>
        </p:blipFill>
        <p:spPr>
          <a:xfrm>
            <a:off x="1822450" y="2251745"/>
            <a:ext cx="15661017" cy="836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0" y="0"/>
            <a:ext cx="20104199" cy="1130940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
          <p:cNvSpPr txBox="1"/>
          <p:nvPr/>
        </p:nvSpPr>
        <p:spPr>
          <a:xfrm>
            <a:off x="1822450" y="3136179"/>
            <a:ext cx="17700625" cy="6229254"/>
          </a:xfrm>
          <a:prstGeom prst="rect">
            <a:avLst/>
          </a:prstGeom>
          <a:noFill/>
          <a:ln>
            <a:noFill/>
          </a:ln>
        </p:spPr>
        <p:txBody>
          <a:bodyPr spcFirstLastPara="1" wrap="square" lIns="0" tIns="12050" rIns="0" bIns="0" anchor="t" anchorCtr="0">
            <a:spAutoFit/>
          </a:bodyPr>
          <a:lstStyle/>
          <a:p>
            <a:pPr marL="457200" marR="0" lvl="0" indent="-4572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Diabetes is an illness which affects the ability of the body in producing the hormone insulin, which in turn makes the metabolism of carbohydrate abnormal and raise the levels of glucose in the blood.</a:t>
            </a:r>
            <a:endParaRPr sz="4000" b="0" i="0" u="none" strike="noStrike" cap="none">
              <a:solidFill>
                <a:schemeClr val="dk1"/>
              </a:solidFill>
              <a:latin typeface="Calibri"/>
              <a:ea typeface="Calibri"/>
              <a:cs typeface="Calibri"/>
              <a:sym typeface="Calibri"/>
            </a:endParaRPr>
          </a:p>
          <a:p>
            <a:pPr marL="457200" marR="0" lvl="0" indent="-4572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Person generally suffers from high sugar level in blood which can have severe effects on other human organs.</a:t>
            </a:r>
            <a:endParaRPr sz="4000" b="0" i="0" u="none" strike="noStrike" cap="none">
              <a:solidFill>
                <a:schemeClr val="dk1"/>
              </a:solidFill>
              <a:latin typeface="Calibri"/>
              <a:ea typeface="Calibri"/>
              <a:cs typeface="Calibri"/>
              <a:sym typeface="Calibri"/>
            </a:endParaRPr>
          </a:p>
          <a:p>
            <a:pPr marL="457200" marR="0" lvl="0" indent="-4572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Insulin is an essential hormone produced by the pancreas that allows the cells to absorb glucose (blood sugar) from food supplies in order to provide them the necessary energy. </a:t>
            </a:r>
            <a:endParaRPr sz="4000" b="0" i="0" u="none" strike="noStrike" cap="none">
              <a:solidFill>
                <a:schemeClr val="dk1"/>
              </a:solidFill>
              <a:latin typeface="Calibri"/>
              <a:ea typeface="Calibri"/>
              <a:cs typeface="Calibri"/>
              <a:sym typeface="Calibri"/>
            </a:endParaRPr>
          </a:p>
          <a:p>
            <a:pPr marL="457200" marR="0" lvl="0" indent="-4572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Some of the symptoms are Intensify thirst, Intensify hunger and Frequent urination.</a:t>
            </a:r>
            <a:endParaRPr sz="4000" b="0" i="0" u="none" strike="noStrike" cap="none">
              <a:solidFill>
                <a:schemeClr val="dk1"/>
              </a:solidFill>
              <a:latin typeface="Calibri"/>
              <a:ea typeface="Calibri"/>
              <a:cs typeface="Calibri"/>
              <a:sym typeface="Calibri"/>
            </a:endParaRPr>
          </a:p>
        </p:txBody>
      </p:sp>
      <p:sp>
        <p:nvSpPr>
          <p:cNvPr id="70" name="Google Shape;70;p4"/>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75" name="Google Shape;75;p4"/>
          <p:cNvSpPr txBox="1"/>
          <p:nvPr/>
        </p:nvSpPr>
        <p:spPr>
          <a:xfrm>
            <a:off x="1712912" y="1856703"/>
            <a:ext cx="10242600" cy="844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INTRODUCTION</a:t>
            </a:r>
            <a:endParaRPr sz="1400" b="0" i="0" u="none" strike="noStrike" cap="none">
              <a:solidFill>
                <a:srgbClr val="000000"/>
              </a:solidFill>
              <a:latin typeface="Arial"/>
              <a:ea typeface="Arial"/>
              <a:cs typeface="Arial"/>
              <a:sym typeface="Arial"/>
            </a:endParaRPr>
          </a:p>
        </p:txBody>
      </p:sp>
      <p:sp>
        <p:nvSpPr>
          <p:cNvPr id="76" name="Google Shape;76;p4"/>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7" name="Google Shape;77;p4"/>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78" name="Google Shape;78;p4"/>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79" name="Google Shape;79;p4"/>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9"/>
          <p:cNvSpPr txBox="1"/>
          <p:nvPr/>
        </p:nvSpPr>
        <p:spPr>
          <a:xfrm>
            <a:off x="-1"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3" name="Google Shape;563;p29"/>
          <p:cNvSpPr txBox="1"/>
          <p:nvPr/>
        </p:nvSpPr>
        <p:spPr>
          <a:xfrm>
            <a:off x="1761330" y="2612691"/>
            <a:ext cx="17700625" cy="627721"/>
          </a:xfrm>
          <a:prstGeom prst="rect">
            <a:avLst/>
          </a:prstGeom>
          <a:solidFill>
            <a:schemeClr val="lt1"/>
          </a:solidFill>
          <a:ln>
            <a:noFill/>
          </a:ln>
        </p:spPr>
        <p:txBody>
          <a:bodyPr spcFirstLastPara="1" wrap="square" lIns="0" tIns="12050" rIns="0" bIns="0" anchor="t" anchorCtr="0">
            <a:spAutoFit/>
          </a:bodyPr>
          <a:lstStyle/>
          <a:p>
            <a:pPr marL="457200" marR="0" lvl="2" indent="-203200" algn="just" rtl="0">
              <a:lnSpc>
                <a:spcPct val="100000"/>
              </a:lnSpc>
              <a:spcBef>
                <a:spcPts val="0"/>
              </a:spcBef>
              <a:spcAft>
                <a:spcPts val="0"/>
              </a:spcAft>
              <a:buClr>
                <a:srgbClr val="292929"/>
              </a:buClr>
              <a:buSzPts val="4000"/>
              <a:buFont typeface="Calibri"/>
              <a:buNone/>
            </a:pPr>
            <a:endParaRPr sz="4000" b="0" i="0" u="none" strike="noStrike" cap="none">
              <a:solidFill>
                <a:schemeClr val="dk1"/>
              </a:solidFill>
              <a:highlight>
                <a:srgbClr val="FFFFFF"/>
              </a:highlight>
              <a:latin typeface="Times New Roman"/>
              <a:ea typeface="Times New Roman"/>
              <a:cs typeface="Times New Roman"/>
              <a:sym typeface="Times New Roman"/>
            </a:endParaRPr>
          </a:p>
        </p:txBody>
      </p:sp>
      <p:sp>
        <p:nvSpPr>
          <p:cNvPr id="564" name="Google Shape;564;p29"/>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5" name="Google Shape;565;p29"/>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6" name="Google Shape;566;p29"/>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7" name="Google Shape;567;p2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8" name="Google Shape;568;p29"/>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569" name="Google Shape;569;p29"/>
          <p:cNvSpPr txBox="1"/>
          <p:nvPr/>
        </p:nvSpPr>
        <p:spPr>
          <a:xfrm>
            <a:off x="1712912" y="1391425"/>
            <a:ext cx="17822863"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dirty="0">
                <a:solidFill>
                  <a:schemeClr val="dk1"/>
                </a:solidFill>
                <a:latin typeface="Calibri"/>
                <a:ea typeface="Calibri"/>
                <a:cs typeface="Calibri"/>
                <a:sym typeface="Calibri"/>
              </a:rPr>
              <a:t>AFTER DATA PROCESSING </a:t>
            </a:r>
            <a:endParaRPr lang="en-US" sz="1400" b="0" i="0" u="none" strike="noStrike" cap="none" dirty="0">
              <a:solidFill>
                <a:srgbClr val="000000"/>
              </a:solidFill>
              <a:latin typeface="Arial"/>
              <a:ea typeface="Arial"/>
              <a:cs typeface="Arial"/>
              <a:sym typeface="Arial"/>
            </a:endParaRPr>
          </a:p>
        </p:txBody>
      </p:sp>
      <p:sp>
        <p:nvSpPr>
          <p:cNvPr id="570" name="Google Shape;570;p29"/>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571" name="Google Shape;571;p29"/>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572" name="Google Shape;572;p29"/>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573" name="Google Shape;573;p29"/>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30</a:t>
            </a:fld>
            <a:endParaRPr sz="1400" b="0" i="0" u="none" strike="noStrike" cap="none">
              <a:solidFill>
                <a:srgbClr val="000000"/>
              </a:solidFill>
              <a:latin typeface="Arial"/>
              <a:ea typeface="Arial"/>
              <a:cs typeface="Arial"/>
              <a:sym typeface="Arial"/>
            </a:endParaRPr>
          </a:p>
        </p:txBody>
      </p:sp>
      <p:sp>
        <p:nvSpPr>
          <p:cNvPr id="574" name="Google Shape;574;p29"/>
          <p:cNvSpPr/>
          <p:nvPr/>
        </p:nvSpPr>
        <p:spPr>
          <a:xfrm>
            <a:off x="9899650" y="5502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5" name="Google Shape;575;p29"/>
          <p:cNvSpPr/>
          <p:nvPr/>
        </p:nvSpPr>
        <p:spPr>
          <a:xfrm>
            <a:off x="10052050" y="56546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6" name="Google Shape;576;p29"/>
          <p:cNvSpPr/>
          <p:nvPr/>
        </p:nvSpPr>
        <p:spPr>
          <a:xfrm>
            <a:off x="10204450" y="58070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77" name="Google Shape;577;p29"/>
          <p:cNvPicPr preferRelativeResize="0"/>
          <p:nvPr/>
        </p:nvPicPr>
        <p:blipFill rotWithShape="1">
          <a:blip r:embed="rId4">
            <a:alphaModFix/>
          </a:blip>
          <a:srcRect/>
          <a:stretch/>
        </p:blipFill>
        <p:spPr>
          <a:xfrm>
            <a:off x="1897948" y="2261374"/>
            <a:ext cx="16134871" cy="815750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1"/>
          <p:cNvSpPr txBox="1"/>
          <p:nvPr/>
        </p:nvSpPr>
        <p:spPr>
          <a:xfrm>
            <a:off x="0" y="29755"/>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3" name="Google Shape;583;p31"/>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4" name="Google Shape;584;p31"/>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5" name="Google Shape;585;p31"/>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6" name="Google Shape;586;p3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7" name="Google Shape;587;p31"/>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588" name="Google Shape;588;p31"/>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589" name="Google Shape;589;p3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590" name="Google Shape;590;p31"/>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591" name="Google Shape;591;p3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31</a:t>
            </a:fld>
            <a:endParaRPr sz="1400" b="0" i="0" u="none" strike="noStrike" cap="none">
              <a:solidFill>
                <a:srgbClr val="000000"/>
              </a:solidFill>
              <a:latin typeface="Arial"/>
              <a:ea typeface="Arial"/>
              <a:cs typeface="Arial"/>
              <a:sym typeface="Arial"/>
            </a:endParaRPr>
          </a:p>
        </p:txBody>
      </p:sp>
      <p:sp>
        <p:nvSpPr>
          <p:cNvPr id="593" name="Google Shape;593;p31"/>
          <p:cNvSpPr txBox="1"/>
          <p:nvPr/>
        </p:nvSpPr>
        <p:spPr>
          <a:xfrm>
            <a:off x="1712912" y="1499570"/>
            <a:ext cx="17822862" cy="9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5400" b="1" dirty="0">
                <a:solidFill>
                  <a:schemeClr val="dk1"/>
                </a:solidFill>
                <a:latin typeface="Calibri" panose="020F0502020204030204" pitchFamily="34" charset="0"/>
                <a:ea typeface="Times New Roman"/>
                <a:cs typeface="Calibri" panose="020F0502020204030204" pitchFamily="34" charset="0"/>
                <a:sym typeface="Times New Roman"/>
              </a:rPr>
              <a:t>STATISTICAL DESCRIPTION  OF RAW DATA </a:t>
            </a:r>
            <a:endParaRPr lang="en-IN" sz="5400" dirty="0">
              <a:latin typeface="Calibri" panose="020F0502020204030204" pitchFamily="34" charset="0"/>
              <a:ea typeface="Calibri"/>
              <a:cs typeface="Calibri" panose="020F0502020204030204" pitchFamily="34" charset="0"/>
              <a:sym typeface="Calibri"/>
            </a:endParaRPr>
          </a:p>
        </p:txBody>
      </p:sp>
      <p:pic>
        <p:nvPicPr>
          <p:cNvPr id="14" name="image7.png">
            <a:extLst>
              <a:ext uri="{FF2B5EF4-FFF2-40B4-BE49-F238E27FC236}">
                <a16:creationId xmlns:a16="http://schemas.microsoft.com/office/drawing/2014/main" id="{8978B967-C4E2-4A7A-B10D-51707E79D5BD}"/>
              </a:ext>
            </a:extLst>
          </p:cNvPr>
          <p:cNvPicPr/>
          <p:nvPr/>
        </p:nvPicPr>
        <p:blipFill>
          <a:blip r:embed="rId4"/>
          <a:srcRect/>
          <a:stretch>
            <a:fillRect/>
          </a:stretch>
        </p:blipFill>
        <p:spPr>
          <a:xfrm>
            <a:off x="1712912" y="3146612"/>
            <a:ext cx="16386829" cy="4047564"/>
          </a:xfrm>
          <a:prstGeom prst="rect">
            <a:avLst/>
          </a:prstGeo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gb6090df489_0_80"/>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9" name="Google Shape;599;gb6090df489_0_80"/>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0" name="Google Shape;600;gb6090df489_0_80"/>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1" name="Google Shape;601;gb6090df489_0_80"/>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2" name="Google Shape;602;gb6090df489_0_8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3" name="Google Shape;603;gb6090df489_0_80"/>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604" name="Google Shape;604;gb6090df489_0_80"/>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05" name="Google Shape;605;gb6090df489_0_80"/>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606" name="Google Shape;606;gb6090df489_0_80"/>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607" name="Google Shape;607;gb6090df489_0_80"/>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32</a:t>
            </a:fld>
            <a:endParaRPr sz="1400" b="0" i="0" u="none" strike="noStrike" cap="none">
              <a:solidFill>
                <a:srgbClr val="000000"/>
              </a:solidFill>
              <a:latin typeface="Arial"/>
              <a:ea typeface="Arial"/>
              <a:cs typeface="Arial"/>
              <a:sym typeface="Arial"/>
            </a:endParaRPr>
          </a:p>
        </p:txBody>
      </p:sp>
      <p:sp>
        <p:nvSpPr>
          <p:cNvPr id="14" name="Google Shape;593;p31">
            <a:extLst>
              <a:ext uri="{FF2B5EF4-FFF2-40B4-BE49-F238E27FC236}">
                <a16:creationId xmlns:a16="http://schemas.microsoft.com/office/drawing/2014/main" id="{41B49BA2-EEED-42E5-9309-D54680A9F59D}"/>
              </a:ext>
            </a:extLst>
          </p:cNvPr>
          <p:cNvSpPr txBox="1"/>
          <p:nvPr/>
        </p:nvSpPr>
        <p:spPr>
          <a:xfrm>
            <a:off x="1712887" y="1491979"/>
            <a:ext cx="17822862" cy="9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5400" b="1" dirty="0">
                <a:solidFill>
                  <a:schemeClr val="dk1"/>
                </a:solidFill>
                <a:latin typeface="Calibri" panose="020F0502020204030204" pitchFamily="34" charset="0"/>
                <a:ea typeface="Times New Roman"/>
                <a:cs typeface="Calibri" panose="020F0502020204030204" pitchFamily="34" charset="0"/>
                <a:sym typeface="Times New Roman"/>
              </a:rPr>
              <a:t>STATISTICAL DESCRIPTION  OF PROCESSED DATA </a:t>
            </a:r>
            <a:endParaRPr lang="en-IN" sz="5400" dirty="0">
              <a:latin typeface="Calibri" panose="020F0502020204030204" pitchFamily="34" charset="0"/>
              <a:ea typeface="Calibri"/>
              <a:cs typeface="Calibri" panose="020F0502020204030204" pitchFamily="34" charset="0"/>
              <a:sym typeface="Calibri"/>
            </a:endParaRPr>
          </a:p>
        </p:txBody>
      </p:sp>
      <p:pic>
        <p:nvPicPr>
          <p:cNvPr id="15" name="image11.png">
            <a:extLst>
              <a:ext uri="{FF2B5EF4-FFF2-40B4-BE49-F238E27FC236}">
                <a16:creationId xmlns:a16="http://schemas.microsoft.com/office/drawing/2014/main" id="{C79844DA-D487-4075-A446-31631EAAFCDF}"/>
              </a:ext>
            </a:extLst>
          </p:cNvPr>
          <p:cNvPicPr/>
          <p:nvPr/>
        </p:nvPicPr>
        <p:blipFill>
          <a:blip r:embed="rId4"/>
          <a:srcRect/>
          <a:stretch>
            <a:fillRect/>
          </a:stretch>
        </p:blipFill>
        <p:spPr>
          <a:xfrm>
            <a:off x="1506071" y="2971802"/>
            <a:ext cx="16714693" cy="4276154"/>
          </a:xfrm>
          <a:prstGeom prst="rect">
            <a:avLst/>
          </a:prstGeo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0"/>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5" name="Google Shape;615;p30"/>
          <p:cNvSpPr txBox="1"/>
          <p:nvPr/>
        </p:nvSpPr>
        <p:spPr>
          <a:xfrm>
            <a:off x="1774030" y="2791254"/>
            <a:ext cx="17700625" cy="6783252"/>
          </a:xfrm>
          <a:prstGeom prst="rect">
            <a:avLst/>
          </a:prstGeom>
          <a:solidFill>
            <a:schemeClr val="lt1"/>
          </a:solidFill>
          <a:ln>
            <a:noFill/>
          </a:ln>
        </p:spPr>
        <p:txBody>
          <a:bodyPr spcFirstLastPara="1" wrap="square" lIns="0" tIns="12050" rIns="0" bIns="0" anchor="t" anchorCtr="0">
            <a:spAutoFit/>
          </a:bodyPr>
          <a:lstStyle/>
          <a:p>
            <a:pPr marL="457200" marR="0" lvl="0" indent="-457200" algn="just" rtl="0">
              <a:lnSpc>
                <a:spcPct val="100000"/>
              </a:lnSpc>
              <a:spcBef>
                <a:spcPts val="0"/>
              </a:spcBef>
              <a:spcAft>
                <a:spcPts val="0"/>
              </a:spcAft>
              <a:buClr>
                <a:srgbClr val="292929"/>
              </a:buClr>
              <a:buSzPts val="4000"/>
              <a:buFont typeface="Calibri"/>
              <a:buChar char="●"/>
            </a:pPr>
            <a:r>
              <a:rPr lang="en-US"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The redundant data from the dataset was replaced with the mean of corresponding attribute </a:t>
            </a:r>
            <a:endParaRPr sz="4000" dirty="0">
              <a:latin typeface="Calibri" panose="020F0502020204030204" pitchFamily="34" charset="0"/>
              <a:cs typeface="Calibri" panose="020F0502020204030204" pitchFamily="34" charset="0"/>
            </a:endParaRPr>
          </a:p>
          <a:p>
            <a:pPr marL="457200" marR="0" lvl="0" indent="-457200" algn="just" rtl="0">
              <a:lnSpc>
                <a:spcPct val="100000"/>
              </a:lnSpc>
              <a:spcBef>
                <a:spcPts val="0"/>
              </a:spcBef>
              <a:spcAft>
                <a:spcPts val="0"/>
              </a:spcAft>
              <a:buClr>
                <a:srgbClr val="292929"/>
              </a:buClr>
              <a:buSzPts val="4000"/>
              <a:buFont typeface="Calibri"/>
              <a:buChar char="●"/>
            </a:pPr>
            <a:r>
              <a:rPr lang="en-US"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The following</a:t>
            </a:r>
            <a:r>
              <a:rPr lang="en-US"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 algorithms were implemented for finding better result</a:t>
            </a:r>
            <a:endParaRPr sz="4000" dirty="0">
              <a:latin typeface="Calibri" panose="020F0502020204030204" pitchFamily="34" charset="0"/>
              <a:cs typeface="Calibri" panose="020F0502020204030204" pitchFamily="34" charset="0"/>
            </a:endParaRPr>
          </a:p>
          <a:p>
            <a:pPr marL="571500" marR="0" lvl="8" indent="-571500" algn="just" rtl="0">
              <a:lnSpc>
                <a:spcPct val="100000"/>
              </a:lnSpc>
              <a:spcBef>
                <a:spcPts val="0"/>
              </a:spcBef>
              <a:spcAft>
                <a:spcPts val="0"/>
              </a:spcAft>
              <a:buFont typeface="Wingdings" panose="05000000000000000000" pitchFamily="2" charset="2"/>
              <a:buChar char="Ø"/>
            </a:pPr>
            <a:r>
              <a:rPr lang="en-US"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Logistic Regression</a:t>
            </a:r>
            <a:endParaRPr lang="en-US" sz="4000" dirty="0">
              <a:highlight>
                <a:srgbClr val="FFFFFF"/>
              </a:highlight>
              <a:latin typeface="Calibri" panose="020F0502020204030204" pitchFamily="34" charset="0"/>
              <a:ea typeface="Times New Roman"/>
              <a:cs typeface="Calibri" panose="020F0502020204030204" pitchFamily="34" charset="0"/>
            </a:endParaRPr>
          </a:p>
          <a:p>
            <a:pPr marL="571500" marR="0" lvl="8" indent="-571500" algn="just" rtl="0">
              <a:lnSpc>
                <a:spcPct val="100000"/>
              </a:lnSpc>
              <a:spcBef>
                <a:spcPts val="0"/>
              </a:spcBef>
              <a:spcAft>
                <a:spcPts val="0"/>
              </a:spcAft>
              <a:buFont typeface="Wingdings" panose="05000000000000000000" pitchFamily="2" charset="2"/>
              <a:buChar char="Ø"/>
            </a:pPr>
            <a:r>
              <a:rPr lang="en-US"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Random Forest Classifier </a:t>
            </a:r>
            <a:endParaRPr lang="en-US" sz="4000" dirty="0">
              <a:highlight>
                <a:srgbClr val="FFFFFF"/>
              </a:highlight>
              <a:latin typeface="Calibri" panose="020F0502020204030204" pitchFamily="34" charset="0"/>
              <a:ea typeface="Times New Roman"/>
              <a:cs typeface="Calibri" panose="020F0502020204030204" pitchFamily="34" charset="0"/>
            </a:endParaRPr>
          </a:p>
          <a:p>
            <a:pPr marL="571500" marR="0" lvl="8" indent="-571500" algn="just" rtl="0">
              <a:lnSpc>
                <a:spcPct val="100000"/>
              </a:lnSpc>
              <a:spcBef>
                <a:spcPts val="0"/>
              </a:spcBef>
              <a:spcAft>
                <a:spcPts val="0"/>
              </a:spcAft>
              <a:buFont typeface="Wingdings" panose="05000000000000000000" pitchFamily="2" charset="2"/>
              <a:buChar char="Ø"/>
            </a:pPr>
            <a:r>
              <a:rPr lang="en-US"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Support Vector Machine  </a:t>
            </a:r>
            <a:endParaRPr lang="en-US"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571500" marR="0" lvl="8" indent="-571500" algn="just" rtl="0">
              <a:lnSpc>
                <a:spcPct val="100000"/>
              </a:lnSpc>
              <a:spcBef>
                <a:spcPts val="0"/>
              </a:spcBef>
              <a:spcAft>
                <a:spcPts val="0"/>
              </a:spcAft>
              <a:buFont typeface="Wingdings" panose="05000000000000000000" pitchFamily="2" charset="2"/>
              <a:buChar char="Ø"/>
            </a:pPr>
            <a:r>
              <a:rPr lang="en-US"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K nearest neighbors</a:t>
            </a:r>
          </a:p>
          <a:p>
            <a:pPr marL="571500" marR="0" lvl="8" indent="-571500" algn="just" rtl="0">
              <a:lnSpc>
                <a:spcPct val="100000"/>
              </a:lnSpc>
              <a:spcBef>
                <a:spcPts val="0"/>
              </a:spcBef>
              <a:spcAft>
                <a:spcPts val="0"/>
              </a:spcAft>
              <a:buFont typeface="Wingdings" panose="05000000000000000000" pitchFamily="2" charset="2"/>
              <a:buChar char="Ø"/>
            </a:pPr>
            <a:r>
              <a:rPr lang="en-US"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Gaussian</a:t>
            </a:r>
          </a:p>
          <a:p>
            <a:pPr marL="571500" marR="0" lvl="8" indent="-571500" algn="just" rtl="0">
              <a:lnSpc>
                <a:spcPct val="100000"/>
              </a:lnSpc>
              <a:spcBef>
                <a:spcPts val="0"/>
              </a:spcBef>
              <a:spcAft>
                <a:spcPts val="0"/>
              </a:spcAft>
              <a:buFont typeface="Wingdings" panose="05000000000000000000" pitchFamily="2" charset="2"/>
              <a:buChar char="Ø"/>
            </a:pPr>
            <a:r>
              <a:rPr lang="en-US"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Ada boost</a:t>
            </a:r>
          </a:p>
          <a:p>
            <a:pPr marL="571500" marR="0" lvl="8" indent="-571500" algn="just" rtl="0">
              <a:lnSpc>
                <a:spcPct val="100000"/>
              </a:lnSpc>
              <a:spcBef>
                <a:spcPts val="0"/>
              </a:spcBef>
              <a:spcAft>
                <a:spcPts val="0"/>
              </a:spcAft>
              <a:buFont typeface="Wingdings" panose="05000000000000000000" pitchFamily="2" charset="2"/>
              <a:buChar char="Ø"/>
            </a:pPr>
            <a:r>
              <a:rPr lang="en-US"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XGB Boost</a:t>
            </a:r>
            <a:endParaRPr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marR="0" lvl="2" indent="-203200" algn="just" rtl="0">
              <a:lnSpc>
                <a:spcPct val="100000"/>
              </a:lnSpc>
              <a:spcBef>
                <a:spcPts val="0"/>
              </a:spcBef>
              <a:spcAft>
                <a:spcPts val="0"/>
              </a:spcAft>
              <a:buClr>
                <a:srgbClr val="292929"/>
              </a:buClr>
              <a:buSzPts val="4000"/>
              <a:buFont typeface="Calibri"/>
              <a:buNone/>
            </a:pPr>
            <a:endParaRPr sz="4000" b="0" i="0" u="none" strike="noStrike" cap="none" dirty="0">
              <a:solidFill>
                <a:schemeClr val="dk1"/>
              </a:solidFill>
              <a:highlight>
                <a:srgbClr val="FFFFFF"/>
              </a:highlight>
              <a:latin typeface="Times New Roman"/>
              <a:ea typeface="Times New Roman"/>
              <a:cs typeface="Times New Roman"/>
              <a:sym typeface="Times New Roman"/>
            </a:endParaRPr>
          </a:p>
        </p:txBody>
      </p:sp>
      <p:sp>
        <p:nvSpPr>
          <p:cNvPr id="616" name="Google Shape;616;p30"/>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7" name="Google Shape;617;p30"/>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8" name="Google Shape;618;p30"/>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9" name="Google Shape;619;p3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0" name="Google Shape;620;p30"/>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621" name="Google Shape;621;p30"/>
          <p:cNvSpPr txBox="1"/>
          <p:nvPr/>
        </p:nvSpPr>
        <p:spPr>
          <a:xfrm>
            <a:off x="1712912" y="1599041"/>
            <a:ext cx="17822863"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dirty="0">
                <a:solidFill>
                  <a:schemeClr val="dk1"/>
                </a:solidFill>
                <a:latin typeface="Calibri"/>
                <a:ea typeface="Calibri"/>
                <a:cs typeface="Calibri"/>
                <a:sym typeface="Calibri"/>
              </a:rPr>
              <a:t>ALGORITHMS IMPLEMENTED </a:t>
            </a:r>
            <a:endParaRPr lang="en-US" sz="1400" b="0" i="0" u="none" strike="noStrike" cap="none" dirty="0">
              <a:solidFill>
                <a:srgbClr val="000000"/>
              </a:solidFill>
              <a:latin typeface="Arial"/>
              <a:ea typeface="Arial"/>
              <a:cs typeface="Arial"/>
              <a:sym typeface="Arial"/>
            </a:endParaRPr>
          </a:p>
        </p:txBody>
      </p:sp>
      <p:sp>
        <p:nvSpPr>
          <p:cNvPr id="622" name="Google Shape;622;p30"/>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23" name="Google Shape;623;p30"/>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624" name="Google Shape;624;p30"/>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625" name="Google Shape;625;p30"/>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b6090df489_0_7"/>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1" name="Google Shape;631;gb6090df489_0_7"/>
          <p:cNvSpPr txBox="1"/>
          <p:nvPr/>
        </p:nvSpPr>
        <p:spPr>
          <a:xfrm>
            <a:off x="1761325" y="2361496"/>
            <a:ext cx="17700600" cy="2512500"/>
          </a:xfrm>
          <a:prstGeom prst="rect">
            <a:avLst/>
          </a:prstGeom>
          <a:solidFill>
            <a:schemeClr val="lt1"/>
          </a:solidFill>
          <a:ln>
            <a:noFill/>
          </a:ln>
        </p:spPr>
        <p:txBody>
          <a:bodyPr spcFirstLastPara="1" wrap="square" lIns="0" tIns="12050" rIns="0" bIns="0" anchor="t" anchorCtr="0">
            <a:noAutofit/>
          </a:bodyPr>
          <a:lstStyle/>
          <a:p>
            <a:pPr marL="457200" marR="0" lvl="0" indent="-482600" algn="just" rtl="0">
              <a:lnSpc>
                <a:spcPct val="100000"/>
              </a:lnSpc>
              <a:spcBef>
                <a:spcPts val="0"/>
              </a:spcBef>
              <a:spcAft>
                <a:spcPts val="0"/>
              </a:spcAft>
              <a:buClr>
                <a:schemeClr val="dk1"/>
              </a:buClr>
              <a:buSzPts val="4000"/>
              <a:buFont typeface="Times New Roman"/>
              <a:buChar char="●"/>
            </a:pPr>
            <a:r>
              <a:rPr lang="en-US" sz="4000" dirty="0">
                <a:solidFill>
                  <a:schemeClr val="dk1"/>
                </a:solidFill>
                <a:latin typeface="Calibri" panose="020F0502020204030204" pitchFamily="34" charset="0"/>
                <a:ea typeface="Times New Roman"/>
                <a:cs typeface="Calibri" panose="020F0502020204030204" pitchFamily="34" charset="0"/>
                <a:sym typeface="Times New Roman"/>
              </a:rPr>
              <a:t>The presence of Outliers lead to an increase in skewness of the data set and underestimate the expected value. By using outlier rejection the skewness of the dataset was reduced and the standardization of the dataset also improves the skewness.</a:t>
            </a:r>
            <a:endParaRPr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p:txBody>
      </p:sp>
      <p:sp>
        <p:nvSpPr>
          <p:cNvPr id="632" name="Google Shape;632;gb6090df489_0_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3" name="Google Shape;633;gb6090df489_0_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4" name="Google Shape;634;gb6090df489_0_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Google Shape;635;gb6090df489_0_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Google Shape;636;gb6090df489_0_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637" name="Google Shape;637;gb6090df489_0_7"/>
          <p:cNvSpPr txBox="1"/>
          <p:nvPr/>
        </p:nvSpPr>
        <p:spPr>
          <a:xfrm>
            <a:off x="1712887" y="1540429"/>
            <a:ext cx="17823000" cy="843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RESULTS OF PREPROCESSING</a:t>
            </a:r>
            <a:endParaRPr lang="en-US" sz="1400" b="0" i="0" u="none" strike="noStrike" cap="none" dirty="0">
              <a:solidFill>
                <a:srgbClr val="000000"/>
              </a:solidFill>
              <a:latin typeface="Arial"/>
              <a:ea typeface="Arial"/>
              <a:cs typeface="Arial"/>
              <a:sym typeface="Arial"/>
            </a:endParaRPr>
          </a:p>
        </p:txBody>
      </p:sp>
      <p:sp>
        <p:nvSpPr>
          <p:cNvPr id="638" name="Google Shape;638;gb6090df489_0_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39" name="Google Shape;639;gb6090df489_0_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640" name="Google Shape;640;gb6090df489_0_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641" name="Google Shape;641;gb6090df489_0_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34</a:t>
            </a:fld>
            <a:endParaRPr sz="1400" b="0" i="0" u="none" strike="noStrike" cap="none">
              <a:solidFill>
                <a:srgbClr val="000000"/>
              </a:solidFill>
              <a:latin typeface="Arial"/>
              <a:ea typeface="Arial"/>
              <a:cs typeface="Arial"/>
              <a:sym typeface="Arial"/>
            </a:endParaRPr>
          </a:p>
        </p:txBody>
      </p:sp>
      <p:pic>
        <p:nvPicPr>
          <p:cNvPr id="642" name="Google Shape;642;gb6090df489_0_7"/>
          <p:cNvPicPr preferRelativeResize="0"/>
          <p:nvPr/>
        </p:nvPicPr>
        <p:blipFill>
          <a:blip r:embed="rId4">
            <a:alphaModFix/>
          </a:blip>
          <a:stretch>
            <a:fillRect/>
          </a:stretch>
        </p:blipFill>
        <p:spPr>
          <a:xfrm>
            <a:off x="2112962" y="5015241"/>
            <a:ext cx="7032850" cy="5360701"/>
          </a:xfrm>
          <a:prstGeom prst="rect">
            <a:avLst/>
          </a:prstGeom>
          <a:noFill/>
          <a:ln>
            <a:noFill/>
          </a:ln>
        </p:spPr>
      </p:pic>
      <p:pic>
        <p:nvPicPr>
          <p:cNvPr id="643" name="Google Shape;643;gb6090df489_0_7"/>
          <p:cNvPicPr preferRelativeResize="0"/>
          <p:nvPr/>
        </p:nvPicPr>
        <p:blipFill>
          <a:blip r:embed="rId5">
            <a:alphaModFix/>
          </a:blip>
          <a:stretch>
            <a:fillRect/>
          </a:stretch>
        </p:blipFill>
        <p:spPr>
          <a:xfrm>
            <a:off x="9340425" y="4986175"/>
            <a:ext cx="7240129" cy="5531000"/>
          </a:xfrm>
          <a:prstGeom prst="rect">
            <a:avLst/>
          </a:prstGeom>
          <a:noFill/>
          <a:ln>
            <a:noFill/>
          </a:ln>
        </p:spPr>
      </p:pic>
      <p:sp>
        <p:nvSpPr>
          <p:cNvPr id="644" name="Google Shape;644;gb6090df489_0_7"/>
          <p:cNvSpPr txBox="1"/>
          <p:nvPr/>
        </p:nvSpPr>
        <p:spPr>
          <a:xfrm>
            <a:off x="17077225" y="5247575"/>
            <a:ext cx="2384700" cy="4267200"/>
          </a:xfrm>
          <a:prstGeom prst="rect">
            <a:avLst/>
          </a:prstGeom>
          <a:solidFill>
            <a:schemeClr val="lt1">
              <a:alpha val="98040"/>
            </a:schemeClr>
          </a:solidFill>
          <a:ln w="76200" cap="flat" cmpd="sng">
            <a:solidFill>
              <a:srgbClr val="00589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300" dirty="0">
                <a:latin typeface="Calibri"/>
                <a:ea typeface="Calibri"/>
                <a:cs typeface="Calibri"/>
                <a:sym typeface="Calibri"/>
              </a:rPr>
              <a:t>fig 1 : </a:t>
            </a:r>
            <a:r>
              <a:rPr lang="en-US" sz="2800" b="1" dirty="0">
                <a:solidFill>
                  <a:schemeClr val="dk1"/>
                </a:solidFill>
                <a:latin typeface="Times New Roman"/>
                <a:ea typeface="Times New Roman"/>
                <a:cs typeface="Times New Roman"/>
                <a:sym typeface="Times New Roman"/>
              </a:rPr>
              <a:t>Correlation matrix of raw data </a:t>
            </a:r>
            <a:endParaRPr sz="28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300" dirty="0">
                <a:solidFill>
                  <a:schemeClr val="dk1"/>
                </a:solidFill>
                <a:latin typeface="Calibri"/>
                <a:ea typeface="Calibri"/>
                <a:cs typeface="Calibri"/>
                <a:sym typeface="Calibri"/>
              </a:rPr>
              <a:t>fig 2 : </a:t>
            </a:r>
            <a:r>
              <a:rPr lang="en-US" sz="2800" b="1" dirty="0">
                <a:solidFill>
                  <a:schemeClr val="dk1"/>
                </a:solidFill>
                <a:latin typeface="Times New Roman"/>
                <a:ea typeface="Times New Roman"/>
                <a:cs typeface="Times New Roman"/>
                <a:sym typeface="Times New Roman"/>
              </a:rPr>
              <a:t>Correlation matrix of processed data</a:t>
            </a:r>
            <a:endParaRPr sz="5200" dirty="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gb6090df489_0_99"/>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0" name="Google Shape;650;gb6090df489_0_99"/>
          <p:cNvSpPr txBox="1"/>
          <p:nvPr/>
        </p:nvSpPr>
        <p:spPr>
          <a:xfrm>
            <a:off x="1761330" y="2612691"/>
            <a:ext cx="17700600" cy="5552100"/>
          </a:xfrm>
          <a:prstGeom prst="rect">
            <a:avLst/>
          </a:prstGeom>
          <a:solidFill>
            <a:schemeClr val="lt1"/>
          </a:solidFill>
          <a:ln>
            <a:noFill/>
          </a:ln>
        </p:spPr>
        <p:txBody>
          <a:bodyPr spcFirstLastPara="1" wrap="square" lIns="0" tIns="12050" rIns="0" bIns="0" anchor="t" anchorCtr="0">
            <a:noAutofit/>
          </a:bodyPr>
          <a:lstStyle/>
          <a:p>
            <a:pPr marL="0" marR="0" lvl="8" indent="0" algn="just" rtl="0">
              <a:lnSpc>
                <a:spcPct val="100000"/>
              </a:lnSpc>
              <a:spcBef>
                <a:spcPts val="0"/>
              </a:spcBef>
              <a:spcAft>
                <a:spcPts val="0"/>
              </a:spcAft>
              <a:buNone/>
            </a:pPr>
            <a:endParaRPr sz="4000">
              <a:solidFill>
                <a:schemeClr val="dk1"/>
              </a:solidFill>
              <a:highlight>
                <a:srgbClr val="FFFFFF"/>
              </a:highlight>
              <a:latin typeface="Times New Roman"/>
              <a:ea typeface="Times New Roman"/>
              <a:cs typeface="Times New Roman"/>
              <a:sym typeface="Times New Roman"/>
            </a:endParaRPr>
          </a:p>
          <a:p>
            <a:pPr marL="457200" marR="0" lvl="2" indent="-203200" algn="just" rtl="0">
              <a:lnSpc>
                <a:spcPct val="100000"/>
              </a:lnSpc>
              <a:spcBef>
                <a:spcPts val="0"/>
              </a:spcBef>
              <a:spcAft>
                <a:spcPts val="0"/>
              </a:spcAft>
              <a:buClr>
                <a:srgbClr val="292929"/>
              </a:buClr>
              <a:buSzPts val="4000"/>
              <a:buFont typeface="Calibri"/>
              <a:buNone/>
            </a:pPr>
            <a:endParaRPr sz="4000" b="0" i="0" u="none" strike="noStrike" cap="none">
              <a:solidFill>
                <a:schemeClr val="dk1"/>
              </a:solidFill>
              <a:highlight>
                <a:srgbClr val="FFFFFF"/>
              </a:highlight>
              <a:latin typeface="Times New Roman"/>
              <a:ea typeface="Times New Roman"/>
              <a:cs typeface="Times New Roman"/>
              <a:sym typeface="Times New Roman"/>
            </a:endParaRPr>
          </a:p>
        </p:txBody>
      </p:sp>
      <p:sp>
        <p:nvSpPr>
          <p:cNvPr id="651" name="Google Shape;651;gb6090df489_0_99"/>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2" name="Google Shape;652;gb6090df489_0_9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3" name="Google Shape;653;gb6090df489_0_99"/>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4" name="Google Shape;654;gb6090df489_0_9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5" name="Google Shape;655;gb6090df489_0_99"/>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656" name="Google Shape;656;gb6090df489_0_99"/>
          <p:cNvSpPr txBox="1"/>
          <p:nvPr/>
        </p:nvSpPr>
        <p:spPr>
          <a:xfrm>
            <a:off x="1700212" y="1647036"/>
            <a:ext cx="17823000" cy="843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endParaRPr sz="1400" b="0" i="0" u="none" strike="noStrike" cap="none">
              <a:solidFill>
                <a:srgbClr val="000000"/>
              </a:solidFill>
              <a:latin typeface="Arial"/>
              <a:ea typeface="Arial"/>
              <a:cs typeface="Arial"/>
              <a:sym typeface="Arial"/>
            </a:endParaRPr>
          </a:p>
        </p:txBody>
      </p:sp>
      <p:sp>
        <p:nvSpPr>
          <p:cNvPr id="657" name="Google Shape;657;gb6090df489_0_99"/>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58" name="Google Shape;658;gb6090df489_0_99"/>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659" name="Google Shape;659;gb6090df489_0_99"/>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660" name="Google Shape;660;gb6090df489_0_99"/>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35</a:t>
            </a:fld>
            <a:endParaRPr sz="1400" b="0" i="0" u="none" strike="noStrike" cap="none">
              <a:solidFill>
                <a:srgbClr val="000000"/>
              </a:solidFill>
              <a:latin typeface="Arial"/>
              <a:ea typeface="Arial"/>
              <a:cs typeface="Arial"/>
              <a:sym typeface="Arial"/>
            </a:endParaRPr>
          </a:p>
        </p:txBody>
      </p:sp>
      <p:pic>
        <p:nvPicPr>
          <p:cNvPr id="661" name="Google Shape;661;gb6090df489_0_99"/>
          <p:cNvPicPr preferRelativeResize="0"/>
          <p:nvPr/>
        </p:nvPicPr>
        <p:blipFill>
          <a:blip r:embed="rId4">
            <a:alphaModFix/>
          </a:blip>
          <a:stretch>
            <a:fillRect/>
          </a:stretch>
        </p:blipFill>
        <p:spPr>
          <a:xfrm>
            <a:off x="1822450" y="2554594"/>
            <a:ext cx="17823000" cy="5449849"/>
          </a:xfrm>
          <a:prstGeom prst="rect">
            <a:avLst/>
          </a:prstGeom>
          <a:noFill/>
          <a:ln>
            <a:noFill/>
          </a:ln>
        </p:spPr>
      </p:pic>
      <p:sp>
        <p:nvSpPr>
          <p:cNvPr id="662" name="Google Shape;662;gb6090df489_0_99"/>
          <p:cNvSpPr txBox="1"/>
          <p:nvPr/>
        </p:nvSpPr>
        <p:spPr>
          <a:xfrm>
            <a:off x="1822450" y="1524415"/>
            <a:ext cx="17823000" cy="843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RESULTS OF MODEL TRAINING</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gb6090df489_0_134"/>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8" name="Google Shape;668;gb6090df489_0_134"/>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9" name="Google Shape;669;gb6090df489_0_134"/>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0" name="Google Shape;670;gb6090df489_0_134"/>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1" name="Google Shape;671;gb6090df489_0_13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2" name="Google Shape;672;gb6090df489_0_134"/>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673" name="Google Shape;673;gb6090df489_0_134"/>
          <p:cNvSpPr txBox="1"/>
          <p:nvPr/>
        </p:nvSpPr>
        <p:spPr>
          <a:xfrm>
            <a:off x="1712887" y="1527799"/>
            <a:ext cx="17823000" cy="843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HYPARAMETERS</a:t>
            </a:r>
            <a:endParaRPr lang="en-US" sz="1400" b="0" i="0" u="none" strike="noStrike" cap="none" dirty="0">
              <a:solidFill>
                <a:srgbClr val="000000"/>
              </a:solidFill>
              <a:latin typeface="Arial"/>
              <a:ea typeface="Arial"/>
              <a:cs typeface="Arial"/>
              <a:sym typeface="Arial"/>
            </a:endParaRPr>
          </a:p>
        </p:txBody>
      </p:sp>
      <p:sp>
        <p:nvSpPr>
          <p:cNvPr id="674" name="Google Shape;674;gb6090df489_0_134"/>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75" name="Google Shape;675;gb6090df489_0_134"/>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676" name="Google Shape;676;gb6090df489_0_134"/>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677" name="Google Shape;677;gb6090df489_0_134"/>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36</a:t>
            </a:fld>
            <a:endParaRPr sz="1400" b="0" i="0" u="none" strike="noStrike" cap="none">
              <a:solidFill>
                <a:srgbClr val="000000"/>
              </a:solidFill>
              <a:latin typeface="Arial"/>
              <a:ea typeface="Arial"/>
              <a:cs typeface="Arial"/>
              <a:sym typeface="Arial"/>
            </a:endParaRPr>
          </a:p>
        </p:txBody>
      </p:sp>
      <p:pic>
        <p:nvPicPr>
          <p:cNvPr id="678" name="Google Shape;678;gb6090df489_0_134"/>
          <p:cNvPicPr preferRelativeResize="0"/>
          <p:nvPr/>
        </p:nvPicPr>
        <p:blipFill>
          <a:blip r:embed="rId4">
            <a:alphaModFix/>
          </a:blip>
          <a:stretch>
            <a:fillRect/>
          </a:stretch>
        </p:blipFill>
        <p:spPr>
          <a:xfrm>
            <a:off x="3317137" y="2304798"/>
            <a:ext cx="13209083" cy="79868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b6090df489_0_29"/>
          <p:cNvSpPr txBox="1"/>
          <p:nvPr/>
        </p:nvSpPr>
        <p:spPr>
          <a:xfrm>
            <a:off x="27114" y="-38472"/>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4" name="Google Shape;684;gb6090df489_0_29"/>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5" name="Google Shape;685;gb6090df489_0_2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6" name="Google Shape;686;gb6090df489_0_29"/>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7" name="Google Shape;687;gb6090df489_0_2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8" name="Google Shape;688;gb6090df489_0_29"/>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689" name="Google Shape;689;gb6090df489_0_29"/>
          <p:cNvSpPr txBox="1"/>
          <p:nvPr/>
        </p:nvSpPr>
        <p:spPr>
          <a:xfrm>
            <a:off x="1712887" y="1368118"/>
            <a:ext cx="17823000" cy="843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RESULTS OF HYPERMETERS</a:t>
            </a:r>
            <a:endParaRPr lang="en-US" sz="1400" b="0" i="0" u="none" strike="noStrike" cap="none" dirty="0">
              <a:solidFill>
                <a:srgbClr val="000000"/>
              </a:solidFill>
              <a:latin typeface="Arial"/>
              <a:ea typeface="Arial"/>
              <a:cs typeface="Arial"/>
              <a:sym typeface="Arial"/>
            </a:endParaRPr>
          </a:p>
        </p:txBody>
      </p:sp>
      <p:sp>
        <p:nvSpPr>
          <p:cNvPr id="690" name="Google Shape;690;gb6090df489_0_29"/>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91" name="Google Shape;691;gb6090df489_0_29"/>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692" name="Google Shape;692;gb6090df489_0_29"/>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693" name="Google Shape;693;gb6090df489_0_29"/>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37</a:t>
            </a:fld>
            <a:endParaRPr sz="1400" b="0" i="0" u="none" strike="noStrike" cap="none">
              <a:solidFill>
                <a:srgbClr val="000000"/>
              </a:solidFill>
              <a:latin typeface="Arial"/>
              <a:ea typeface="Arial"/>
              <a:cs typeface="Arial"/>
              <a:sym typeface="Arial"/>
            </a:endParaRPr>
          </a:p>
        </p:txBody>
      </p:sp>
      <p:graphicFrame>
        <p:nvGraphicFramePr>
          <p:cNvPr id="694" name="Google Shape;694;gb6090df489_0_29"/>
          <p:cNvGraphicFramePr/>
          <p:nvPr/>
        </p:nvGraphicFramePr>
        <p:xfrm>
          <a:off x="2106250" y="2389038"/>
          <a:ext cx="16742300" cy="3090715"/>
        </p:xfrm>
        <a:graphic>
          <a:graphicData uri="http://schemas.openxmlformats.org/drawingml/2006/table">
            <a:tbl>
              <a:tblPr>
                <a:noFill/>
                <a:tableStyleId>{8CBF4D09-CDEE-42FC-BCD0-9944F9E1E14A}</a:tableStyleId>
              </a:tblPr>
              <a:tblGrid>
                <a:gridCol w="4659950">
                  <a:extLst>
                    <a:ext uri="{9D8B030D-6E8A-4147-A177-3AD203B41FA5}">
                      <a16:colId xmlns:a16="http://schemas.microsoft.com/office/drawing/2014/main" val="20000"/>
                    </a:ext>
                  </a:extLst>
                </a:gridCol>
                <a:gridCol w="4325075">
                  <a:extLst>
                    <a:ext uri="{9D8B030D-6E8A-4147-A177-3AD203B41FA5}">
                      <a16:colId xmlns:a16="http://schemas.microsoft.com/office/drawing/2014/main" val="20001"/>
                    </a:ext>
                  </a:extLst>
                </a:gridCol>
                <a:gridCol w="3962350">
                  <a:extLst>
                    <a:ext uri="{9D8B030D-6E8A-4147-A177-3AD203B41FA5}">
                      <a16:colId xmlns:a16="http://schemas.microsoft.com/office/drawing/2014/main" val="20002"/>
                    </a:ext>
                  </a:extLst>
                </a:gridCol>
                <a:gridCol w="3794925">
                  <a:extLst>
                    <a:ext uri="{9D8B030D-6E8A-4147-A177-3AD203B41FA5}">
                      <a16:colId xmlns:a16="http://schemas.microsoft.com/office/drawing/2014/main" val="20003"/>
                    </a:ext>
                  </a:extLst>
                </a:gridCol>
              </a:tblGrid>
              <a:tr h="453225">
                <a:tc>
                  <a:txBody>
                    <a:bodyPr/>
                    <a:lstStyle/>
                    <a:p>
                      <a:pPr marL="0" lvl="0" indent="0" algn="ctr" rtl="0">
                        <a:lnSpc>
                          <a:spcPct val="115000"/>
                        </a:lnSpc>
                        <a:spcBef>
                          <a:spcPts val="0"/>
                        </a:spcBef>
                        <a:spcAft>
                          <a:spcPts val="0"/>
                        </a:spcAft>
                        <a:buNone/>
                      </a:pPr>
                      <a:r>
                        <a:rPr lang="en-US" sz="2700" b="1">
                          <a:latin typeface="Times New Roman"/>
                          <a:ea typeface="Times New Roman"/>
                          <a:cs typeface="Times New Roman"/>
                          <a:sym typeface="Times New Roman"/>
                        </a:rPr>
                        <a:t>Classifier</a:t>
                      </a:r>
                      <a:endParaRPr sz="27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b="1">
                          <a:latin typeface="Times New Roman"/>
                          <a:ea typeface="Times New Roman"/>
                          <a:cs typeface="Times New Roman"/>
                          <a:sym typeface="Times New Roman"/>
                        </a:rPr>
                        <a:t>precision</a:t>
                      </a:r>
                      <a:endParaRPr sz="27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b="1">
                          <a:latin typeface="Times New Roman"/>
                          <a:ea typeface="Times New Roman"/>
                          <a:cs typeface="Times New Roman"/>
                          <a:sym typeface="Times New Roman"/>
                        </a:rPr>
                        <a:t>F1-Score</a:t>
                      </a:r>
                      <a:endParaRPr sz="27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b="1">
                          <a:latin typeface="Times New Roman"/>
                          <a:ea typeface="Times New Roman"/>
                          <a:cs typeface="Times New Roman"/>
                          <a:sym typeface="Times New Roman"/>
                        </a:rPr>
                        <a:t>Accuracy</a:t>
                      </a:r>
                      <a:endParaRPr sz="27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3225">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XGB classifier</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0.675</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0.787</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91.020</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3225">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Random Forest Classifier</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0.671</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0.778</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90.367</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3225">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AdaBoost Classifier</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0.671</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0.787</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92.061</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3225">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K Neighbors Classifier</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0.6789</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0.780</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700">
                          <a:latin typeface="Times New Roman"/>
                          <a:ea typeface="Times New Roman"/>
                          <a:cs typeface="Times New Roman"/>
                          <a:sym typeface="Times New Roman"/>
                        </a:rPr>
                        <a:t>88.023</a:t>
                      </a:r>
                      <a:endParaRPr sz="27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695" name="Google Shape;695;gb6090df489_0_29"/>
          <p:cNvGraphicFramePr/>
          <p:nvPr/>
        </p:nvGraphicFramePr>
        <p:xfrm>
          <a:off x="2347400" y="6674863"/>
          <a:ext cx="16742300" cy="3420982"/>
        </p:xfrm>
        <a:graphic>
          <a:graphicData uri="http://schemas.openxmlformats.org/drawingml/2006/table">
            <a:tbl>
              <a:tblPr>
                <a:noFill/>
                <a:tableStyleId>{8CBF4D09-CDEE-42FC-BCD0-9944F9E1E14A}</a:tableStyleId>
              </a:tblPr>
              <a:tblGrid>
                <a:gridCol w="4083475">
                  <a:extLst>
                    <a:ext uri="{9D8B030D-6E8A-4147-A177-3AD203B41FA5}">
                      <a16:colId xmlns:a16="http://schemas.microsoft.com/office/drawing/2014/main" val="20000"/>
                    </a:ext>
                  </a:extLst>
                </a:gridCol>
                <a:gridCol w="4301275">
                  <a:extLst>
                    <a:ext uri="{9D8B030D-6E8A-4147-A177-3AD203B41FA5}">
                      <a16:colId xmlns:a16="http://schemas.microsoft.com/office/drawing/2014/main" val="20001"/>
                    </a:ext>
                  </a:extLst>
                </a:gridCol>
                <a:gridCol w="4464625">
                  <a:extLst>
                    <a:ext uri="{9D8B030D-6E8A-4147-A177-3AD203B41FA5}">
                      <a16:colId xmlns:a16="http://schemas.microsoft.com/office/drawing/2014/main" val="20002"/>
                    </a:ext>
                  </a:extLst>
                </a:gridCol>
                <a:gridCol w="3892925">
                  <a:extLst>
                    <a:ext uri="{9D8B030D-6E8A-4147-A177-3AD203B41FA5}">
                      <a16:colId xmlns:a16="http://schemas.microsoft.com/office/drawing/2014/main" val="20003"/>
                    </a:ext>
                  </a:extLst>
                </a:gridCol>
              </a:tblGrid>
              <a:tr h="585450">
                <a:tc>
                  <a:txBody>
                    <a:bodyPr/>
                    <a:lstStyle/>
                    <a:p>
                      <a:pPr marL="0" lvl="0" indent="0" algn="ctr" rtl="0">
                        <a:lnSpc>
                          <a:spcPct val="115000"/>
                        </a:lnSpc>
                        <a:spcBef>
                          <a:spcPts val="0"/>
                        </a:spcBef>
                        <a:spcAft>
                          <a:spcPts val="0"/>
                        </a:spcAft>
                        <a:buNone/>
                      </a:pPr>
                      <a:r>
                        <a:rPr lang="en-US" sz="2800" b="1">
                          <a:latin typeface="Times New Roman"/>
                          <a:ea typeface="Times New Roman"/>
                          <a:cs typeface="Times New Roman"/>
                          <a:sym typeface="Times New Roman"/>
                        </a:rPr>
                        <a:t>Classifier</a:t>
                      </a:r>
                      <a:endParaRPr sz="28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b="1">
                          <a:latin typeface="Times New Roman"/>
                          <a:ea typeface="Times New Roman"/>
                          <a:cs typeface="Times New Roman"/>
                          <a:sym typeface="Times New Roman"/>
                        </a:rPr>
                        <a:t>Specificity(Sp)</a:t>
                      </a:r>
                      <a:endParaRPr sz="28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b="1">
                          <a:latin typeface="Times New Roman"/>
                          <a:ea typeface="Times New Roman"/>
                          <a:cs typeface="Times New Roman"/>
                          <a:sym typeface="Times New Roman"/>
                        </a:rPr>
                        <a:t>Sensitivity(Sn)</a:t>
                      </a:r>
                      <a:endParaRPr sz="28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b="1">
                          <a:latin typeface="Times New Roman"/>
                          <a:ea typeface="Times New Roman"/>
                          <a:cs typeface="Times New Roman"/>
                          <a:sym typeface="Times New Roman"/>
                        </a:rPr>
                        <a:t>AUC(ROC)%</a:t>
                      </a:r>
                      <a:endParaRPr sz="2800" b="1">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85450">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XGB classifier</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0.847</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0.944</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97.539</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84150">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Random Forest Classifier</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0.843</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0.926</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96.34</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85450">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AdaBoost Classifier</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2800">
                          <a:latin typeface="Times New Roman"/>
                          <a:ea typeface="Times New Roman"/>
                          <a:cs typeface="Times New Roman"/>
                          <a:sym typeface="Times New Roman"/>
                        </a:rPr>
                        <a:t>           	0.865</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0.950</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97.204</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85450">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K Neighbors Classifier</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0.809</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0.918</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800">
                          <a:latin typeface="Times New Roman"/>
                          <a:ea typeface="Times New Roman"/>
                          <a:cs typeface="Times New Roman"/>
                          <a:sym typeface="Times New Roman"/>
                        </a:rPr>
                        <a:t>92.367</a:t>
                      </a:r>
                      <a:endParaRPr sz="2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96" name="Google Shape;696;gb6090df489_0_29"/>
          <p:cNvSpPr txBox="1"/>
          <p:nvPr/>
        </p:nvSpPr>
        <p:spPr>
          <a:xfrm>
            <a:off x="1712887" y="2071272"/>
            <a:ext cx="17895900" cy="812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endParaRPr sz="2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sz="2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sz="2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IN" sz="2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IN" sz="2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sz="2600" b="1"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US" sz="2600" b="1" dirty="0">
                <a:latin typeface="Times New Roman"/>
                <a:ea typeface="Times New Roman"/>
                <a:cs typeface="Times New Roman"/>
                <a:sym typeface="Times New Roman"/>
              </a:rPr>
              <a:t>Table : Precision F1 score Accuracy for different algorithm</a:t>
            </a:r>
          </a:p>
          <a:p>
            <a:pPr marL="0" lvl="0" indent="0" algn="ctr" rtl="0">
              <a:lnSpc>
                <a:spcPct val="115000"/>
              </a:lnSpc>
              <a:spcBef>
                <a:spcPts val="1200"/>
              </a:spcBef>
              <a:spcAft>
                <a:spcPts val="0"/>
              </a:spcAft>
              <a:buNone/>
            </a:pPr>
            <a:endParaRPr sz="2500"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sz="2500"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sz="2500"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sz="2500"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sz="2500"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US" sz="2500" dirty="0">
                <a:latin typeface="Times New Roman"/>
                <a:ea typeface="Times New Roman"/>
                <a:cs typeface="Times New Roman"/>
                <a:sym typeface="Times New Roman"/>
              </a:rPr>
              <a:t> </a:t>
            </a:r>
            <a:endParaRPr sz="2500" dirty="0">
              <a:latin typeface="Times New Roman"/>
              <a:ea typeface="Times New Roman"/>
              <a:cs typeface="Times New Roman"/>
              <a:sym typeface="Times New Roman"/>
            </a:endParaRPr>
          </a:p>
          <a:p>
            <a:pPr marL="0" lvl="0" indent="0" algn="ctr" rtl="0">
              <a:lnSpc>
                <a:spcPct val="115000"/>
              </a:lnSpc>
              <a:spcBef>
                <a:spcPts val="1200"/>
              </a:spcBef>
              <a:spcAft>
                <a:spcPts val="1200"/>
              </a:spcAft>
              <a:buNone/>
            </a:pPr>
            <a:r>
              <a:rPr lang="en-US" sz="2600" b="1" dirty="0">
                <a:latin typeface="Times New Roman"/>
                <a:ea typeface="Times New Roman"/>
                <a:cs typeface="Times New Roman"/>
                <a:sym typeface="Times New Roman"/>
              </a:rPr>
              <a:t>Table </a:t>
            </a:r>
            <a:r>
              <a:rPr lang="en-US" sz="2500" b="1" dirty="0">
                <a:latin typeface="Times New Roman"/>
                <a:ea typeface="Times New Roman"/>
                <a:cs typeface="Times New Roman"/>
                <a:sym typeface="Times New Roman"/>
              </a:rPr>
              <a:t>: </a:t>
            </a:r>
            <a:r>
              <a:rPr lang="en-US" sz="2600" b="1" dirty="0">
                <a:latin typeface="Times New Roman"/>
                <a:ea typeface="Times New Roman"/>
                <a:cs typeface="Times New Roman"/>
                <a:sym typeface="Times New Roman"/>
              </a:rPr>
              <a:t>Specificity , Sensitivity and AUC(ROC) for different algorithm</a:t>
            </a:r>
            <a:endParaRPr sz="2600" b="1" dirty="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gb6090df489_0_47"/>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2" name="Google Shape;702;gb6090df489_0_47"/>
          <p:cNvSpPr txBox="1"/>
          <p:nvPr/>
        </p:nvSpPr>
        <p:spPr>
          <a:xfrm>
            <a:off x="1761326" y="2180868"/>
            <a:ext cx="17700600" cy="1564826"/>
          </a:xfrm>
          <a:prstGeom prst="rect">
            <a:avLst/>
          </a:prstGeom>
          <a:solidFill>
            <a:schemeClr val="lt1"/>
          </a:solidFill>
          <a:ln>
            <a:noFill/>
          </a:ln>
        </p:spPr>
        <p:txBody>
          <a:bodyPr spcFirstLastPara="1" wrap="square" lIns="0" tIns="12050" rIns="0" bIns="0" anchor="t" anchorCtr="0">
            <a:noAutofit/>
          </a:bodyPr>
          <a:lstStyle/>
          <a:p>
            <a:pPr marL="457200" marR="0" lvl="0" indent="-419100" algn="just" rtl="0">
              <a:lnSpc>
                <a:spcPct val="100000"/>
              </a:lnSpc>
              <a:spcBef>
                <a:spcPts val="0"/>
              </a:spcBef>
              <a:spcAft>
                <a:spcPts val="0"/>
              </a:spcAft>
              <a:buClr>
                <a:schemeClr val="dk1"/>
              </a:buClr>
              <a:buSzPts val="3000"/>
              <a:buFont typeface="Times New Roman"/>
              <a:buChar char="●"/>
            </a:pPr>
            <a:r>
              <a:rPr lang="en-US"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The best trained model was  committed to GitHub.</a:t>
            </a:r>
            <a:endParaRPr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p:txBody>
      </p:sp>
      <p:sp>
        <p:nvSpPr>
          <p:cNvPr id="703" name="Google Shape;703;gb6090df489_0_4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4" name="Google Shape;704;gb6090df489_0_4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5" name="Google Shape;705;gb6090df489_0_4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6" name="Google Shape;706;gb6090df489_0_4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7" name="Google Shape;707;gb6090df489_0_4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708" name="Google Shape;708;gb6090df489_0_47"/>
          <p:cNvSpPr txBox="1"/>
          <p:nvPr/>
        </p:nvSpPr>
        <p:spPr>
          <a:xfrm>
            <a:off x="1761325" y="1360994"/>
            <a:ext cx="17823000" cy="843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RESULTS OF CLOUD DEPLOYMENT</a:t>
            </a:r>
            <a:endParaRPr lang="en-US" sz="1400" b="0" i="0" u="none" strike="noStrike" cap="none" dirty="0">
              <a:solidFill>
                <a:srgbClr val="000000"/>
              </a:solidFill>
              <a:latin typeface="Arial"/>
              <a:ea typeface="Arial"/>
              <a:cs typeface="Arial"/>
              <a:sym typeface="Arial"/>
            </a:endParaRPr>
          </a:p>
        </p:txBody>
      </p:sp>
      <p:sp>
        <p:nvSpPr>
          <p:cNvPr id="709" name="Google Shape;709;gb6090df489_0_4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10" name="Google Shape;710;gb6090df489_0_4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711" name="Google Shape;711;gb6090df489_0_4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712" name="Google Shape;712;gb6090df489_0_4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38</a:t>
            </a:fld>
            <a:endParaRPr sz="1400" b="0" i="0" u="none" strike="noStrike" cap="none">
              <a:solidFill>
                <a:srgbClr val="000000"/>
              </a:solidFill>
              <a:latin typeface="Arial"/>
              <a:ea typeface="Arial"/>
              <a:cs typeface="Arial"/>
              <a:sym typeface="Arial"/>
            </a:endParaRPr>
          </a:p>
        </p:txBody>
      </p:sp>
      <p:pic>
        <p:nvPicPr>
          <p:cNvPr id="714" name="Google Shape;714;gb6090df489_0_47"/>
          <p:cNvPicPr preferRelativeResize="0"/>
          <p:nvPr/>
        </p:nvPicPr>
        <p:blipFill rotWithShape="1">
          <a:blip r:embed="rId4">
            <a:alphaModFix/>
          </a:blip>
          <a:srcRect t="26448" r="10784"/>
          <a:stretch/>
        </p:blipFill>
        <p:spPr>
          <a:xfrm>
            <a:off x="1004887" y="3317251"/>
            <a:ext cx="11839984" cy="5658536"/>
          </a:xfrm>
          <a:prstGeom prst="rect">
            <a:avLst/>
          </a:prstGeom>
          <a:noFill/>
          <a:ln>
            <a:noFill/>
          </a:ln>
        </p:spPr>
      </p:pic>
      <p:pic>
        <p:nvPicPr>
          <p:cNvPr id="3" name="Picture 2">
            <a:extLst>
              <a:ext uri="{FF2B5EF4-FFF2-40B4-BE49-F238E27FC236}">
                <a16:creationId xmlns:a16="http://schemas.microsoft.com/office/drawing/2014/main" id="{8B1855F3-035E-428A-B9D8-E442CD9F5E0B}"/>
              </a:ext>
            </a:extLst>
          </p:cNvPr>
          <p:cNvPicPr>
            <a:picLocks noChangeAspect="1"/>
          </p:cNvPicPr>
          <p:nvPr/>
        </p:nvPicPr>
        <p:blipFill rotWithShape="1">
          <a:blip r:embed="rId5"/>
          <a:srcRect l="3756" t="23903" r="73242" b="23904"/>
          <a:stretch/>
        </p:blipFill>
        <p:spPr>
          <a:xfrm>
            <a:off x="14474825" y="4067120"/>
            <a:ext cx="3495920" cy="4479519"/>
          </a:xfrm>
          <a:prstGeom prst="rect">
            <a:avLst/>
          </a:prstGeom>
        </p:spPr>
      </p:pic>
      <p:pic>
        <p:nvPicPr>
          <p:cNvPr id="5" name="Picture 4">
            <a:extLst>
              <a:ext uri="{FF2B5EF4-FFF2-40B4-BE49-F238E27FC236}">
                <a16:creationId xmlns:a16="http://schemas.microsoft.com/office/drawing/2014/main" id="{E379AF88-01EB-4655-98E3-500C6CE5DE52}"/>
              </a:ext>
            </a:extLst>
          </p:cNvPr>
          <p:cNvPicPr>
            <a:picLocks noChangeAspect="1"/>
          </p:cNvPicPr>
          <p:nvPr/>
        </p:nvPicPr>
        <p:blipFill rotWithShape="1">
          <a:blip r:embed="rId6"/>
          <a:srcRect l="6903" t="60459" r="66338" b="33729"/>
          <a:stretch/>
        </p:blipFill>
        <p:spPr>
          <a:xfrm>
            <a:off x="14474825" y="3250128"/>
            <a:ext cx="3850044" cy="472398"/>
          </a:xfrm>
          <a:prstGeom prst="rect">
            <a:avLst/>
          </a:prstGeom>
        </p:spPr>
      </p:pic>
      <p:sp>
        <p:nvSpPr>
          <p:cNvPr id="6" name="TextBox 5">
            <a:extLst>
              <a:ext uri="{FF2B5EF4-FFF2-40B4-BE49-F238E27FC236}">
                <a16:creationId xmlns:a16="http://schemas.microsoft.com/office/drawing/2014/main" id="{E6858F3D-4646-4C32-B56A-94DECD58EA6A}"/>
              </a:ext>
            </a:extLst>
          </p:cNvPr>
          <p:cNvSpPr txBox="1"/>
          <p:nvPr/>
        </p:nvSpPr>
        <p:spPr>
          <a:xfrm>
            <a:off x="14700816" y="8674741"/>
            <a:ext cx="3850045" cy="1077218"/>
          </a:xfrm>
          <a:prstGeom prst="rect">
            <a:avLst/>
          </a:prstGeom>
          <a:noFill/>
        </p:spPr>
        <p:txBody>
          <a:bodyPr wrap="square" rtlCol="0">
            <a:spAutoFit/>
          </a:bodyPr>
          <a:lstStyle/>
          <a:p>
            <a:r>
              <a:rPr lang="en-IN" sz="3200" dirty="0"/>
              <a:t>1.Procfile </a:t>
            </a:r>
          </a:p>
          <a:p>
            <a:r>
              <a:rPr lang="en-IN" sz="3200" dirty="0"/>
              <a:t>2.Repuirements.txt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gb6090df489_0_47"/>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2" name="Google Shape;702;gb6090df489_0_47"/>
          <p:cNvSpPr txBox="1"/>
          <p:nvPr/>
        </p:nvSpPr>
        <p:spPr>
          <a:xfrm>
            <a:off x="1712887" y="2272255"/>
            <a:ext cx="17700600" cy="1564826"/>
          </a:xfrm>
          <a:prstGeom prst="rect">
            <a:avLst/>
          </a:prstGeom>
          <a:solidFill>
            <a:schemeClr val="lt1"/>
          </a:solidFill>
          <a:ln>
            <a:noFill/>
          </a:ln>
        </p:spPr>
        <p:txBody>
          <a:bodyPr spcFirstLastPara="1" wrap="square" lIns="0" tIns="12050" rIns="0" bIns="0" anchor="t" anchorCtr="0">
            <a:noAutofit/>
          </a:bodyPr>
          <a:lstStyle/>
          <a:p>
            <a:pPr marL="457200" marR="0" lvl="0" indent="-419100" algn="just" rtl="0">
              <a:lnSpc>
                <a:spcPct val="100000"/>
              </a:lnSpc>
              <a:spcBef>
                <a:spcPts val="0"/>
              </a:spcBef>
              <a:spcAft>
                <a:spcPts val="0"/>
              </a:spcAft>
              <a:buClr>
                <a:schemeClr val="dk1"/>
              </a:buClr>
              <a:buSzPts val="3000"/>
              <a:buFont typeface="Times New Roman"/>
              <a:buChar char="●"/>
            </a:pPr>
            <a:r>
              <a:rPr lang="en-US" sz="4000"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rPr>
              <a:t>Then the project is deployed in Heroku cloud platform.</a:t>
            </a:r>
            <a:endParaRPr sz="4000" b="0" i="0" u="none" strike="noStrike" cap="none" dirty="0">
              <a:solidFill>
                <a:schemeClr val="dk1"/>
              </a:solidFill>
              <a:highlight>
                <a:srgbClr val="FFFFFF"/>
              </a:highlight>
              <a:latin typeface="Calibri" panose="020F0502020204030204" pitchFamily="34" charset="0"/>
              <a:ea typeface="Times New Roman"/>
              <a:cs typeface="Calibri" panose="020F0502020204030204" pitchFamily="34" charset="0"/>
              <a:sym typeface="Times New Roman"/>
            </a:endParaRPr>
          </a:p>
        </p:txBody>
      </p:sp>
      <p:sp>
        <p:nvSpPr>
          <p:cNvPr id="703" name="Google Shape;703;gb6090df489_0_4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4" name="Google Shape;704;gb6090df489_0_4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5" name="Google Shape;705;gb6090df489_0_4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6" name="Google Shape;706;gb6090df489_0_4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7" name="Google Shape;707;gb6090df489_0_4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708" name="Google Shape;708;gb6090df489_0_47"/>
          <p:cNvSpPr txBox="1"/>
          <p:nvPr/>
        </p:nvSpPr>
        <p:spPr>
          <a:xfrm>
            <a:off x="1712887" y="1449275"/>
            <a:ext cx="17823000" cy="843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RESULTS OF CLOUD DEPLOYMENT</a:t>
            </a:r>
            <a:endParaRPr lang="en-US" sz="1400" b="0" i="0" u="none" strike="noStrike" cap="none" dirty="0">
              <a:solidFill>
                <a:srgbClr val="000000"/>
              </a:solidFill>
              <a:latin typeface="Arial"/>
              <a:ea typeface="Arial"/>
              <a:cs typeface="Arial"/>
              <a:sym typeface="Arial"/>
            </a:endParaRPr>
          </a:p>
        </p:txBody>
      </p:sp>
      <p:sp>
        <p:nvSpPr>
          <p:cNvPr id="709" name="Google Shape;709;gb6090df489_0_4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10" name="Google Shape;710;gb6090df489_0_4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711" name="Google Shape;711;gb6090df489_0_4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712" name="Google Shape;712;gb6090df489_0_4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39</a:t>
            </a:fld>
            <a:endParaRPr sz="1400" b="0" i="0" u="none" strike="noStrike" cap="none">
              <a:solidFill>
                <a:srgbClr val="000000"/>
              </a:solidFill>
              <a:latin typeface="Arial"/>
              <a:ea typeface="Arial"/>
              <a:cs typeface="Arial"/>
              <a:sym typeface="Arial"/>
            </a:endParaRPr>
          </a:p>
        </p:txBody>
      </p:sp>
      <p:pic>
        <p:nvPicPr>
          <p:cNvPr id="713" name="Google Shape;713;gb6090df489_0_47"/>
          <p:cNvPicPr preferRelativeResize="0"/>
          <p:nvPr/>
        </p:nvPicPr>
        <p:blipFill>
          <a:blip r:embed="rId4">
            <a:alphaModFix/>
          </a:blip>
          <a:stretch>
            <a:fillRect/>
          </a:stretch>
        </p:blipFill>
        <p:spPr>
          <a:xfrm>
            <a:off x="4766562" y="3123866"/>
            <a:ext cx="11010393" cy="6562030"/>
          </a:xfrm>
          <a:prstGeom prst="rect">
            <a:avLst/>
          </a:prstGeom>
          <a:noFill/>
          <a:ln>
            <a:noFill/>
          </a:ln>
        </p:spPr>
      </p:pic>
    </p:spTree>
    <p:extLst>
      <p:ext uri="{BB962C8B-B14F-4D97-AF65-F5344CB8AC3E}">
        <p14:creationId xmlns:p14="http://schemas.microsoft.com/office/powerpoint/2010/main" val="77719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5"/>
          <p:cNvSpPr txBox="1"/>
          <p:nvPr/>
        </p:nvSpPr>
        <p:spPr>
          <a:xfrm>
            <a:off x="1822450" y="3130755"/>
            <a:ext cx="17870605" cy="5607546"/>
          </a:xfrm>
          <a:prstGeom prst="rect">
            <a:avLst/>
          </a:prstGeom>
          <a:noFill/>
          <a:ln>
            <a:noFill/>
          </a:ln>
        </p:spPr>
        <p:txBody>
          <a:bodyPr spcFirstLastPara="1" wrap="square" lIns="0" tIns="12050" rIns="0" bIns="0" anchor="t" anchorCtr="0">
            <a:spAutoFit/>
          </a:bodyPr>
          <a:lstStyle/>
          <a:p>
            <a:pPr marL="457200" marR="0" lvl="0" indent="-4572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endParaRPr sz="4000" b="0" i="0" u="none" strike="noStrike" cap="none">
              <a:solidFill>
                <a:schemeClr val="dk1"/>
              </a:solidFill>
              <a:latin typeface="Calibri"/>
              <a:ea typeface="Calibri"/>
              <a:cs typeface="Calibri"/>
              <a:sym typeface="Calibri"/>
            </a:endParaRPr>
          </a:p>
          <a:p>
            <a:pPr marL="457200" marR="0" lvl="0" indent="-4572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But the identifying process is tedious, visiting to a diagnostic center and consulting doctor, i.e. these tests take a lot of time and waste budget of health care systems and people every year.</a:t>
            </a:r>
            <a:endParaRPr sz="4000" b="0" i="0" u="none" strike="noStrike" cap="none">
              <a:solidFill>
                <a:schemeClr val="dk1"/>
              </a:solidFill>
              <a:latin typeface="Calibri"/>
              <a:ea typeface="Calibri"/>
              <a:cs typeface="Calibri"/>
              <a:sym typeface="Calibri"/>
            </a:endParaRPr>
          </a:p>
          <a:p>
            <a:pPr marL="457200" marR="0" lvl="0" indent="-4572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But the rise in machine learning approaches gives solution to this problem.</a:t>
            </a:r>
            <a:endParaRPr sz="4000" b="0" i="0" u="none" strike="noStrike" cap="none">
              <a:solidFill>
                <a:schemeClr val="dk1"/>
              </a:solidFill>
              <a:latin typeface="Calibri"/>
              <a:ea typeface="Calibri"/>
              <a:cs typeface="Calibri"/>
              <a:sym typeface="Calibri"/>
            </a:endParaRPr>
          </a:p>
          <a:p>
            <a:pPr marL="457200" marR="0" lvl="0" indent="-4572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The learning algorithms use recorded datasets of former patient’s information to prepare a model and then use this model with information of an unseen patient to predict if the patient has the desired disease or not.</a:t>
            </a:r>
            <a:endParaRPr sz="4000" b="0" i="0" u="none" strike="noStrike" cap="none">
              <a:solidFill>
                <a:schemeClr val="dk1"/>
              </a:solidFill>
              <a:latin typeface="Calibri"/>
              <a:ea typeface="Calibri"/>
              <a:cs typeface="Calibri"/>
              <a:sym typeface="Calibri"/>
            </a:endParaRPr>
          </a:p>
        </p:txBody>
      </p:sp>
      <p:sp>
        <p:nvSpPr>
          <p:cNvPr id="86" name="Google Shape;86;p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91" name="Google Shape;91;p5"/>
          <p:cNvSpPr txBox="1"/>
          <p:nvPr/>
        </p:nvSpPr>
        <p:spPr>
          <a:xfrm>
            <a:off x="1714475" y="1876359"/>
            <a:ext cx="10242600" cy="844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INTRODUCTION</a:t>
            </a:r>
            <a:endParaRPr sz="1400" b="0" i="0" u="none" strike="noStrike" cap="none">
              <a:solidFill>
                <a:srgbClr val="000000"/>
              </a:solidFill>
              <a:latin typeface="Arial"/>
              <a:ea typeface="Arial"/>
              <a:cs typeface="Arial"/>
              <a:sym typeface="Arial"/>
            </a:endParaRPr>
          </a:p>
        </p:txBody>
      </p:sp>
      <p:sp>
        <p:nvSpPr>
          <p:cNvPr id="92" name="Google Shape;92;p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93" name="Google Shape;93;p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94" name="Google Shape;94;p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95" name="Google Shape;95;p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gb6090df489_0_115"/>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1" name="Google Shape;721;gb6090df489_0_11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2" name="Google Shape;722;gb6090df489_0_11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3" name="Google Shape;723;gb6090df489_0_11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4" name="Google Shape;724;gb6090df489_0_1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5" name="Google Shape;725;gb6090df489_0_115"/>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727" name="Google Shape;727;gb6090df489_0_115"/>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28" name="Google Shape;728;gb6090df489_0_115"/>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729" name="Google Shape;729;gb6090df489_0_115"/>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730" name="Google Shape;730;gb6090df489_0_115"/>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40</a:t>
            </a:fld>
            <a:endParaRPr sz="1400" b="0" i="0" u="none" strike="noStrike" cap="none">
              <a:solidFill>
                <a:srgbClr val="000000"/>
              </a:solidFill>
              <a:latin typeface="Arial"/>
              <a:ea typeface="Arial"/>
              <a:cs typeface="Arial"/>
              <a:sym typeface="Arial"/>
            </a:endParaRPr>
          </a:p>
        </p:txBody>
      </p:sp>
      <p:pic>
        <p:nvPicPr>
          <p:cNvPr id="731" name="Google Shape;731;gb6090df489_0_115"/>
          <p:cNvPicPr preferRelativeResize="0"/>
          <p:nvPr/>
        </p:nvPicPr>
        <p:blipFill>
          <a:blip r:embed="rId4">
            <a:alphaModFix/>
          </a:blip>
          <a:stretch>
            <a:fillRect/>
          </a:stretch>
        </p:blipFill>
        <p:spPr>
          <a:xfrm>
            <a:off x="1358887" y="3532880"/>
            <a:ext cx="9049753" cy="4705255"/>
          </a:xfrm>
          <a:prstGeom prst="rect">
            <a:avLst/>
          </a:prstGeom>
          <a:noFill/>
          <a:ln>
            <a:noFill/>
          </a:ln>
        </p:spPr>
      </p:pic>
      <p:pic>
        <p:nvPicPr>
          <p:cNvPr id="732" name="Google Shape;732;gb6090df489_0_115"/>
          <p:cNvPicPr preferRelativeResize="0"/>
          <p:nvPr/>
        </p:nvPicPr>
        <p:blipFill>
          <a:blip r:embed="rId5">
            <a:alphaModFix/>
          </a:blip>
          <a:stretch>
            <a:fillRect/>
          </a:stretch>
        </p:blipFill>
        <p:spPr>
          <a:xfrm>
            <a:off x="10385972" y="3532880"/>
            <a:ext cx="9180977" cy="4643640"/>
          </a:xfrm>
          <a:prstGeom prst="rect">
            <a:avLst/>
          </a:prstGeom>
          <a:noFill/>
          <a:ln>
            <a:noFill/>
          </a:ln>
        </p:spPr>
      </p:pic>
      <p:sp>
        <p:nvSpPr>
          <p:cNvPr id="16" name="Google Shape;708;gb6090df489_0_47">
            <a:extLst>
              <a:ext uri="{FF2B5EF4-FFF2-40B4-BE49-F238E27FC236}">
                <a16:creationId xmlns:a16="http://schemas.microsoft.com/office/drawing/2014/main" id="{5BA696F5-D76E-4E38-BB39-2ECC630C124B}"/>
              </a:ext>
            </a:extLst>
          </p:cNvPr>
          <p:cNvSpPr txBox="1"/>
          <p:nvPr/>
        </p:nvSpPr>
        <p:spPr>
          <a:xfrm>
            <a:off x="1712887" y="1477666"/>
            <a:ext cx="17823000" cy="843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RESULTS OF CLOUD DEPLOYMENT</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17"/>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8" name="Google Shape;738;p17"/>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9" name="Google Shape;739;p17"/>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0" name="Google Shape;740;p17"/>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1" name="Google Shape;741;p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2" name="Google Shape;742;p17"/>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743" name="Google Shape;743;p17"/>
          <p:cNvSpPr txBox="1"/>
          <p:nvPr/>
        </p:nvSpPr>
        <p:spPr>
          <a:xfrm>
            <a:off x="1712912" y="166687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REFERENCES</a:t>
            </a:r>
            <a:endParaRPr sz="1400" b="0" i="0" u="none" strike="noStrike" cap="none">
              <a:solidFill>
                <a:srgbClr val="000000"/>
              </a:solidFill>
              <a:latin typeface="Arial"/>
              <a:ea typeface="Arial"/>
              <a:cs typeface="Arial"/>
              <a:sym typeface="Arial"/>
            </a:endParaRPr>
          </a:p>
        </p:txBody>
      </p:sp>
      <p:sp>
        <p:nvSpPr>
          <p:cNvPr id="744" name="Google Shape;744;p17"/>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45" name="Google Shape;745;p17"/>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746" name="Google Shape;746;p17"/>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747" name="Google Shape;747;p17"/>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41</a:t>
            </a:fld>
            <a:endParaRPr sz="1400" b="0" i="0" u="none" strike="noStrike" cap="none">
              <a:solidFill>
                <a:srgbClr val="000000"/>
              </a:solidFill>
              <a:latin typeface="Arial"/>
              <a:ea typeface="Arial"/>
              <a:cs typeface="Arial"/>
              <a:sym typeface="Arial"/>
            </a:endParaRPr>
          </a:p>
        </p:txBody>
      </p:sp>
      <p:graphicFrame>
        <p:nvGraphicFramePr>
          <p:cNvPr id="748" name="Google Shape;748;p17"/>
          <p:cNvGraphicFramePr/>
          <p:nvPr/>
        </p:nvGraphicFramePr>
        <p:xfrm>
          <a:off x="1822450" y="2766687"/>
          <a:ext cx="17700625" cy="7644795"/>
        </p:xfrm>
        <a:graphic>
          <a:graphicData uri="http://schemas.openxmlformats.org/drawingml/2006/table">
            <a:tbl>
              <a:tblPr>
                <a:noFill/>
                <a:tableStyleId>{0DB5C730-B429-45D9-A2CD-7D8E4069A313}</a:tableStyleId>
              </a:tblPr>
              <a:tblGrid>
                <a:gridCol w="1038400">
                  <a:extLst>
                    <a:ext uri="{9D8B030D-6E8A-4147-A177-3AD203B41FA5}">
                      <a16:colId xmlns:a16="http://schemas.microsoft.com/office/drawing/2014/main" val="20000"/>
                    </a:ext>
                  </a:extLst>
                </a:gridCol>
                <a:gridCol w="15121350">
                  <a:extLst>
                    <a:ext uri="{9D8B030D-6E8A-4147-A177-3AD203B41FA5}">
                      <a16:colId xmlns:a16="http://schemas.microsoft.com/office/drawing/2014/main" val="20001"/>
                    </a:ext>
                  </a:extLst>
                </a:gridCol>
                <a:gridCol w="1540875">
                  <a:extLst>
                    <a:ext uri="{9D8B030D-6E8A-4147-A177-3AD203B41FA5}">
                      <a16:colId xmlns:a16="http://schemas.microsoft.com/office/drawing/2014/main" val="20002"/>
                    </a:ext>
                  </a:extLst>
                </a:gridCol>
              </a:tblGrid>
              <a:tr h="1304925">
                <a:tc>
                  <a:txBody>
                    <a:bodyPr/>
                    <a:lstStyle/>
                    <a:p>
                      <a:pPr marL="0" marR="0" lvl="0" indent="0" algn="l" rtl="0">
                        <a:lnSpc>
                          <a:spcPct val="15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Author, Title of paper, Journal</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Year</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94615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u="none" strike="noStrike" cap="none">
                          <a:solidFill>
                            <a:srgbClr val="202020"/>
                          </a:solidFill>
                          <a:latin typeface="Calibri"/>
                          <a:ea typeface="Calibri"/>
                          <a:cs typeface="Calibri"/>
                          <a:sym typeface="Calibri"/>
                        </a:rPr>
                        <a:t>Yahyaoui, A. Jamil, J. Rasheed and M. Yesiltepe, "A Decision Support System for Diabetes Prediction Using Machine Learning and Deep Learning Techniques," 2019 1st International Informatics and Software Engineering Conference (UBMYK), Ankara, Turkey, 2019, pp. 1-4, doi: 10.1109/UBMYK48245.2019.8965556.</a:t>
                      </a:r>
                      <a:endParaRPr/>
                    </a:p>
                    <a:p>
                      <a:pPr marL="0" marR="0" lvl="0" indent="0" algn="just" rtl="0">
                        <a:lnSpc>
                          <a:spcPct val="100000"/>
                        </a:lnSpc>
                        <a:spcBef>
                          <a:spcPts val="0"/>
                        </a:spcBef>
                        <a:spcAft>
                          <a:spcPts val="0"/>
                        </a:spcAft>
                        <a:buClr>
                          <a:schemeClr val="dk1"/>
                        </a:buClr>
                        <a:buSzPts val="1400"/>
                        <a:buFont typeface="Arial"/>
                        <a:buNone/>
                      </a:pPr>
                      <a:endParaRPr sz="14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50000"/>
                        </a:lnSpc>
                        <a:spcBef>
                          <a:spcPts val="0"/>
                        </a:spcBef>
                        <a:spcAft>
                          <a:spcPts val="0"/>
                        </a:spcAft>
                        <a:buClr>
                          <a:srgbClr val="000000"/>
                        </a:buClr>
                        <a:buSzPts val="2800"/>
                        <a:buFont typeface="Calibri"/>
                        <a:buNone/>
                      </a:pPr>
                      <a:r>
                        <a:rPr lang="en-US" sz="3200" u="none" strike="noStrike" cap="none">
                          <a:latin typeface="Calibri"/>
                          <a:ea typeface="Calibri"/>
                          <a:cs typeface="Calibri"/>
                          <a:sym typeface="Calibri"/>
                        </a:rPr>
                        <a:t>2019</a:t>
                      </a:r>
                      <a:endParaRPr sz="32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1042975">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2</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u="none" strike="noStrike" cap="none">
                          <a:solidFill>
                            <a:schemeClr val="dk1"/>
                          </a:solidFill>
                          <a:latin typeface="Calibri"/>
                          <a:ea typeface="Calibri"/>
                          <a:cs typeface="Calibri"/>
                          <a:sym typeface="Calibri"/>
                        </a:rPr>
                        <a:t>D. Dutta, D. Paul and P. Ghosh, "Analysing Feature Importances for Diabetes Prediction using Machine Learning," 2018 IEEE 9th Annual Information Technology, Electronics and Mobile Communication Conference (IEMCON), Vancouver, BC, 2018, pp. 924-928, doi: 10.1109/IEMCON.2018.8614871.</a:t>
                      </a:r>
                      <a:endParaRPr sz="3200" b="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latin typeface="Calibri"/>
                          <a:ea typeface="Calibri"/>
                          <a:cs typeface="Calibri"/>
                          <a:sym typeface="Calibri"/>
                        </a:rPr>
                        <a:t>2018</a:t>
                      </a:r>
                      <a:endParaRPr sz="32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74930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3</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u="none" strike="noStrike" cap="none">
                          <a:solidFill>
                            <a:schemeClr val="dk1"/>
                          </a:solidFill>
                          <a:latin typeface="Calibri"/>
                          <a:ea typeface="Calibri"/>
                          <a:cs typeface="Calibri"/>
                          <a:sym typeface="Calibri"/>
                        </a:rPr>
                        <a:t>P. Sonar and K. JayaMalini, "Diabetes Prediction Using Different Machine Learning Approaches," 2019 3rd International Conference on Computing Methodologies and Communication (ICCMC), Erode, India, 2019, pp. 367-371, doi: 10.1109/ICCMC.2019.8819841.</a:t>
                      </a:r>
                      <a:endParaRPr sz="3200" b="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latin typeface="Calibri"/>
                          <a:ea typeface="Calibri"/>
                          <a:cs typeface="Calibri"/>
                          <a:sym typeface="Calibri"/>
                        </a:rPr>
                        <a:t>2019</a:t>
                      </a:r>
                      <a:endParaRPr sz="32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8"/>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4" name="Google Shape;754;p18"/>
          <p:cNvSpPr txBox="1"/>
          <p:nvPr/>
        </p:nvSpPr>
        <p:spPr>
          <a:xfrm>
            <a:off x="2303462" y="4654550"/>
            <a:ext cx="15497176" cy="1455737"/>
          </a:xfrm>
          <a:prstGeom prst="rect">
            <a:avLst/>
          </a:prstGeom>
          <a:noFill/>
          <a:ln>
            <a:noFill/>
          </a:ln>
        </p:spPr>
        <p:txBody>
          <a:bodyPr spcFirstLastPara="1" wrap="square" lIns="0" tIns="12050" rIns="0" bIns="0" anchor="t" anchorCtr="0">
            <a:spAutoFit/>
          </a:bodyPr>
          <a:lstStyle/>
          <a:p>
            <a:pPr marL="12700" marR="0" lvl="0" indent="0" algn="ctr" rtl="0">
              <a:lnSpc>
                <a:spcPct val="101000"/>
              </a:lnSpc>
              <a:spcBef>
                <a:spcPts val="0"/>
              </a:spcBef>
              <a:spcAft>
                <a:spcPts val="0"/>
              </a:spcAft>
              <a:buClr>
                <a:schemeClr val="dk1"/>
              </a:buClr>
              <a:buSzPts val="9600"/>
              <a:buFont typeface="Calibri"/>
              <a:buNone/>
            </a:pPr>
            <a:r>
              <a:rPr lang="en-US" sz="9600" b="0" i="0" u="none" strike="noStrike" cap="none">
                <a:solidFill>
                  <a:schemeClr val="dk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755" name="Google Shape;755;p1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6" name="Google Shape;756;p1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7" name="Google Shape;757;p1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8" name="Google Shape;758;p1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9" name="Google Shape;759;p1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760" name="Google Shape;760;p1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61" name="Google Shape;761;p1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762" name="Google Shape;762;p1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763" name="Google Shape;763;p1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42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6"/>
          <p:cNvSpPr txBox="1"/>
          <p:nvPr/>
        </p:nvSpPr>
        <p:spPr>
          <a:xfrm>
            <a:off x="1004887" y="2969170"/>
            <a:ext cx="18518188" cy="4351961"/>
          </a:xfrm>
          <a:prstGeom prst="rect">
            <a:avLst/>
          </a:prstGeom>
          <a:noFill/>
          <a:ln>
            <a:noFill/>
          </a:ln>
        </p:spPr>
        <p:txBody>
          <a:bodyPr spcFirstLastPara="1" wrap="square" lIns="0" tIns="0" rIns="0" bIns="0" anchor="t" anchorCtr="0">
            <a:spAutoFit/>
          </a:bodyPr>
          <a:lstStyle/>
          <a:p>
            <a:pPr marL="1543050" marR="0" lvl="0" indent="-4826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Diabetes is considered as one of the deadliest and chronic diseases and many complications may occur if it remains untreated or unidentified. </a:t>
            </a:r>
            <a:endParaRPr/>
          </a:p>
          <a:p>
            <a:pPr marL="1543050" marR="0" lvl="0" indent="-4826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endParaRPr/>
          </a:p>
          <a:p>
            <a:pPr marL="1543050" marR="0" lvl="0" indent="-482600" algn="just" rtl="0">
              <a:lnSpc>
                <a:spcPct val="101000"/>
              </a:lnSpc>
              <a:spcBef>
                <a:spcPts val="0"/>
              </a:spcBef>
              <a:spcAft>
                <a:spcPts val="0"/>
              </a:spcAft>
              <a:buClr>
                <a:schemeClr val="dk1"/>
              </a:buClr>
              <a:buSzPts val="4000"/>
              <a:buFont typeface="Calibri"/>
              <a:buChar char="•"/>
            </a:pPr>
            <a:r>
              <a:rPr lang="en-US" sz="4000" b="0" i="0" u="none" strike="noStrike" cap="none">
                <a:solidFill>
                  <a:schemeClr val="dk1"/>
                </a:solidFill>
                <a:latin typeface="Calibri"/>
                <a:ea typeface="Calibri"/>
                <a:cs typeface="Calibri"/>
                <a:sym typeface="Calibri"/>
              </a:rPr>
              <a:t>This motivated us to build a user friendly AI model which can predict the probability for a person of having diabetes using recorded data of former patients. </a:t>
            </a:r>
            <a:endParaRPr/>
          </a:p>
        </p:txBody>
      </p:sp>
      <p:sp>
        <p:nvSpPr>
          <p:cNvPr id="102" name="Google Shape;102;p6"/>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6"/>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6"/>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6"/>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07" name="Google Shape;107;p6"/>
          <p:cNvSpPr txBox="1"/>
          <p:nvPr/>
        </p:nvSpPr>
        <p:spPr>
          <a:xfrm>
            <a:off x="1712901" y="191439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MOTIVATION</a:t>
            </a:r>
            <a:endParaRPr sz="1400" b="0" i="0" u="none" strike="noStrike" cap="none">
              <a:solidFill>
                <a:srgbClr val="000000"/>
              </a:solidFill>
              <a:latin typeface="Arial"/>
              <a:ea typeface="Arial"/>
              <a:cs typeface="Arial"/>
              <a:sym typeface="Arial"/>
            </a:endParaRPr>
          </a:p>
        </p:txBody>
      </p:sp>
      <p:sp>
        <p:nvSpPr>
          <p:cNvPr id="108" name="Google Shape;108;p6"/>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09" name="Google Shape;109;p6"/>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0" name="Google Shape;110;p6"/>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111" name="Google Shape;111;p6"/>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17;p2"/>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18;p2"/>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 name="Google Shape;119;p2"/>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2"/>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22" name="Google Shape;122;p2"/>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
        <p:nvSpPr>
          <p:cNvPr id="123" name="Google Shape;123;p2"/>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2"/>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25" name="Google Shape;125;p2"/>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126" name="Google Shape;126;p2"/>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6</a:t>
            </a:fld>
            <a:endParaRPr sz="1400" b="0" i="0" u="none" strike="noStrike" cap="none">
              <a:solidFill>
                <a:srgbClr val="000000"/>
              </a:solidFill>
              <a:latin typeface="Arial"/>
              <a:ea typeface="Arial"/>
              <a:cs typeface="Arial"/>
              <a:sym typeface="Arial"/>
            </a:endParaRPr>
          </a:p>
        </p:txBody>
      </p:sp>
      <p:graphicFrame>
        <p:nvGraphicFramePr>
          <p:cNvPr id="127" name="Google Shape;127;p2"/>
          <p:cNvGraphicFramePr/>
          <p:nvPr/>
        </p:nvGraphicFramePr>
        <p:xfrm>
          <a:off x="1822449" y="2730941"/>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7507725">
                  <a:extLst>
                    <a:ext uri="{9D8B030D-6E8A-4147-A177-3AD203B41FA5}">
                      <a16:colId xmlns:a16="http://schemas.microsoft.com/office/drawing/2014/main" val="20001"/>
                    </a:ext>
                  </a:extLst>
                </a:gridCol>
                <a:gridCol w="8840200">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25">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u="none" strike="noStrike" cap="none">
                          <a:solidFill>
                            <a:srgbClr val="202020"/>
                          </a:solidFill>
                          <a:latin typeface="Calibri"/>
                          <a:ea typeface="Calibri"/>
                          <a:cs typeface="Calibri"/>
                          <a:sym typeface="Calibri"/>
                        </a:rPr>
                        <a:t>M. K. Hasan, M. A. Alam, D. Das, E. Hossain and M. Hasan, "Diabetes Prediction Using Ensembling of Different Machine Learning Classifiers," in IEEE Access, vol. 8, 2020.</a:t>
                      </a:r>
                      <a:endParaRPr sz="3200" u="none" strike="noStrike" cap="none">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just" rtl="0">
                        <a:lnSpc>
                          <a:spcPct val="100000"/>
                        </a:lnSpc>
                        <a:spcBef>
                          <a:spcPts val="0"/>
                        </a:spcBef>
                        <a:spcAft>
                          <a:spcPts val="0"/>
                        </a:spcAft>
                        <a:buClr>
                          <a:srgbClr val="000000"/>
                        </a:buClr>
                        <a:buSzPts val="3200"/>
                        <a:buFont typeface="Arial"/>
                        <a:buChar char="•"/>
                      </a:pPr>
                      <a:r>
                        <a:rPr lang="en-US" sz="3200" u="none" strike="noStrike" cap="none">
                          <a:latin typeface="Calibri"/>
                          <a:ea typeface="Calibri"/>
                          <a:cs typeface="Calibri"/>
                          <a:sym typeface="Calibri"/>
                        </a:rPr>
                        <a:t>Diabetes prediction has been accomplished using the model from the Pima Indian Diabetes dataset. </a:t>
                      </a:r>
                      <a:endParaRPr/>
                    </a:p>
                    <a:p>
                      <a:pPr marL="914400" marR="0" lvl="0" indent="-457200" algn="just" rtl="0">
                        <a:lnSpc>
                          <a:spcPct val="100000"/>
                        </a:lnSpc>
                        <a:spcBef>
                          <a:spcPts val="0"/>
                        </a:spcBef>
                        <a:spcAft>
                          <a:spcPts val="0"/>
                        </a:spcAft>
                        <a:buClr>
                          <a:srgbClr val="000000"/>
                        </a:buClr>
                        <a:buSzPts val="3200"/>
                        <a:buFont typeface="Arial"/>
                        <a:buChar char="•"/>
                      </a:pPr>
                      <a:r>
                        <a:rPr lang="en-US" sz="3200" u="none" strike="noStrike" cap="none">
                          <a:latin typeface="Calibri"/>
                          <a:ea typeface="Calibri"/>
                          <a:cs typeface="Calibri"/>
                          <a:sym typeface="Calibri"/>
                        </a:rPr>
                        <a:t>The quality of the dataset was improved by the proposed pre processing scheme. </a:t>
                      </a:r>
                      <a:endParaRPr/>
                    </a:p>
                    <a:p>
                      <a:pPr marL="914400" marR="0" lvl="0" indent="-457200" algn="just" rtl="0">
                        <a:lnSpc>
                          <a:spcPct val="100000"/>
                        </a:lnSpc>
                        <a:spcBef>
                          <a:spcPts val="0"/>
                        </a:spcBef>
                        <a:spcAft>
                          <a:spcPts val="0"/>
                        </a:spcAft>
                        <a:buClr>
                          <a:srgbClr val="000000"/>
                        </a:buClr>
                        <a:buSzPts val="3200"/>
                        <a:buFont typeface="Arial"/>
                        <a:buChar char="•"/>
                      </a:pPr>
                      <a:r>
                        <a:rPr lang="en-US" sz="3200" u="none" strike="noStrike" cap="none">
                          <a:latin typeface="Calibri"/>
                          <a:ea typeface="Calibri"/>
                          <a:cs typeface="Calibri"/>
                          <a:sym typeface="Calibri"/>
                        </a:rPr>
                        <a:t>Performance of model  is decided with the help of confusion matrix .</a:t>
                      </a:r>
                      <a:endParaRPr sz="3200" u="none" strike="noStrike" cap="none">
                        <a:solidFill>
                          <a:srgbClr val="202020"/>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7"/>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Google Shape;134;p7"/>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35;p7"/>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7"/>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38" name="Google Shape;138;p7"/>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
        <p:nvSpPr>
          <p:cNvPr id="139" name="Google Shape;139;p7"/>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40" name="Google Shape;140;p7"/>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41" name="Google Shape;141;p7"/>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142" name="Google Shape;142;p7"/>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7</a:t>
            </a:fld>
            <a:endParaRPr sz="1400" b="0" i="0" u="none" strike="noStrike" cap="none">
              <a:solidFill>
                <a:srgbClr val="000000"/>
              </a:solidFill>
              <a:latin typeface="Arial"/>
              <a:ea typeface="Arial"/>
              <a:cs typeface="Arial"/>
              <a:sym typeface="Arial"/>
            </a:endParaRPr>
          </a:p>
        </p:txBody>
      </p:sp>
      <p:graphicFrame>
        <p:nvGraphicFramePr>
          <p:cNvPr id="143" name="Google Shape;143;p7"/>
          <p:cNvGraphicFramePr/>
          <p:nvPr/>
        </p:nvGraphicFramePr>
        <p:xfrm>
          <a:off x="1822449" y="2730941"/>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7507725">
                  <a:extLst>
                    <a:ext uri="{9D8B030D-6E8A-4147-A177-3AD203B41FA5}">
                      <a16:colId xmlns:a16="http://schemas.microsoft.com/office/drawing/2014/main" val="20001"/>
                    </a:ext>
                  </a:extLst>
                </a:gridCol>
                <a:gridCol w="8840200">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25">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2</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u="none" strike="noStrike" cap="none">
                          <a:solidFill>
                            <a:srgbClr val="202020"/>
                          </a:solidFill>
                          <a:latin typeface="Calibri"/>
                          <a:ea typeface="Calibri"/>
                          <a:cs typeface="Calibri"/>
                          <a:sym typeface="Calibri"/>
                        </a:rPr>
                        <a:t>H. Roopa and T. Asha, "A Linear Model Based on Principal Component Analysis for Disease Prediction," in IEEE Access, vol. 7,2019</a:t>
                      </a:r>
                      <a:endParaRPr sz="3200" u="none" strike="noStrike" cap="none">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l" rtl="0">
                        <a:lnSpc>
                          <a:spcPct val="100000"/>
                        </a:lnSpc>
                        <a:spcBef>
                          <a:spcPts val="0"/>
                        </a:spcBef>
                        <a:spcAft>
                          <a:spcPts val="0"/>
                        </a:spcAft>
                        <a:buClr>
                          <a:srgbClr val="000000"/>
                        </a:buClr>
                        <a:buSzPts val="3200"/>
                        <a:buFont typeface="Arial"/>
                        <a:buChar char="•"/>
                      </a:pPr>
                      <a:r>
                        <a:rPr lang="en-US" sz="3200" u="none" strike="noStrike" cap="none">
                          <a:solidFill>
                            <a:srgbClr val="202020"/>
                          </a:solidFill>
                          <a:latin typeface="Calibri"/>
                          <a:ea typeface="Calibri"/>
                          <a:cs typeface="Calibri"/>
                          <a:sym typeface="Calibri"/>
                        </a:rPr>
                        <a:t>Feature extraction and statistical modelling on PIDD is presented in this research work. </a:t>
                      </a:r>
                      <a:endParaRPr/>
                    </a:p>
                    <a:p>
                      <a:pPr marL="914400" marR="0" lvl="0" indent="-457200" algn="l" rtl="0">
                        <a:lnSpc>
                          <a:spcPct val="100000"/>
                        </a:lnSpc>
                        <a:spcBef>
                          <a:spcPts val="0"/>
                        </a:spcBef>
                        <a:spcAft>
                          <a:spcPts val="0"/>
                        </a:spcAft>
                        <a:buClr>
                          <a:srgbClr val="000000"/>
                        </a:buClr>
                        <a:buSzPts val="3200"/>
                        <a:buFont typeface="Arial"/>
                        <a:buChar char="•"/>
                      </a:pPr>
                      <a:r>
                        <a:rPr lang="en-US" sz="3200" u="none" strike="noStrike" cap="none">
                          <a:solidFill>
                            <a:srgbClr val="202020"/>
                          </a:solidFill>
                          <a:latin typeface="Calibri"/>
                          <a:ea typeface="Calibri"/>
                          <a:cs typeface="Calibri"/>
                          <a:sym typeface="Calibri"/>
                        </a:rPr>
                        <a:t>The PIDD (Pima Indian Diabetes Data) features are extracted to a new space using PCA(Principal component analysis). These newly projected features are then modelled using Linear Regression Model.</a:t>
                      </a:r>
                      <a:endParaRPr/>
                    </a:p>
                    <a:p>
                      <a:pPr marL="914400" marR="0" lvl="0" indent="-457200" algn="l" rtl="0">
                        <a:lnSpc>
                          <a:spcPct val="100000"/>
                        </a:lnSpc>
                        <a:spcBef>
                          <a:spcPts val="0"/>
                        </a:spcBef>
                        <a:spcAft>
                          <a:spcPts val="0"/>
                        </a:spcAft>
                        <a:buClr>
                          <a:srgbClr val="000000"/>
                        </a:buClr>
                        <a:buSzPts val="3200"/>
                        <a:buFont typeface="Arial"/>
                        <a:buChar char="•"/>
                      </a:pPr>
                      <a:r>
                        <a:rPr lang="en-US" sz="3200" u="none" strike="noStrike" cap="none">
                          <a:solidFill>
                            <a:srgbClr val="202020"/>
                          </a:solidFill>
                          <a:latin typeface="Calibri"/>
                          <a:ea typeface="Calibri"/>
                          <a:cs typeface="Calibri"/>
                          <a:sym typeface="Calibri"/>
                        </a:rPr>
                        <a:t>The results obtained in this study have achieved high accuracy rate  (82.1%) for predicting diabetes when compared with other existing methods.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14"/>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14"/>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14"/>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1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14"/>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54" name="Google Shape;154;p14"/>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
        <p:nvSpPr>
          <p:cNvPr id="155" name="Google Shape;155;p14"/>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56" name="Google Shape;156;p14"/>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57" name="Google Shape;157;p14"/>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158" name="Google Shape;158;p14"/>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8</a:t>
            </a:fld>
            <a:endParaRPr sz="1400" b="0" i="0" u="none" strike="noStrike" cap="none">
              <a:solidFill>
                <a:srgbClr val="000000"/>
              </a:solidFill>
              <a:latin typeface="Arial"/>
              <a:ea typeface="Arial"/>
              <a:cs typeface="Arial"/>
              <a:sym typeface="Arial"/>
            </a:endParaRPr>
          </a:p>
        </p:txBody>
      </p:sp>
      <p:graphicFrame>
        <p:nvGraphicFramePr>
          <p:cNvPr id="159" name="Google Shape;159;p14"/>
          <p:cNvGraphicFramePr/>
          <p:nvPr/>
        </p:nvGraphicFramePr>
        <p:xfrm>
          <a:off x="1822449" y="2730941"/>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7507725">
                  <a:extLst>
                    <a:ext uri="{9D8B030D-6E8A-4147-A177-3AD203B41FA5}">
                      <a16:colId xmlns:a16="http://schemas.microsoft.com/office/drawing/2014/main" val="20001"/>
                    </a:ext>
                  </a:extLst>
                </a:gridCol>
                <a:gridCol w="8840200">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25">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3</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u="none" strike="noStrike" cap="none">
                          <a:solidFill>
                            <a:srgbClr val="202020"/>
                          </a:solidFill>
                          <a:latin typeface="Calibri"/>
                          <a:ea typeface="Calibri"/>
                          <a:cs typeface="Calibri"/>
                          <a:sym typeface="Calibri"/>
                        </a:rPr>
                        <a:t>Diabetes Prediction using Machine Learning Algorithms,Aishwarya Mujumdara, Dr. Vaidehi Vb, </a:t>
                      </a:r>
                      <a:r>
                        <a:rPr lang="en-US" sz="3200" u="none" strike="noStrike" cap="none">
                          <a:latin typeface="Calibri"/>
                          <a:ea typeface="Calibri"/>
                          <a:cs typeface="Calibri"/>
                          <a:sym typeface="Calibri"/>
                        </a:rPr>
                        <a:t>international conference on recent trends in advanced computing 2019, icrtac 2019.</a:t>
                      </a:r>
                      <a:endParaRPr sz="3200" u="none" strike="noStrike" cap="none">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Clr>
                          <a:srgbClr val="000000"/>
                        </a:buClr>
                        <a:buSzPts val="3200"/>
                        <a:buFont typeface="Arial"/>
                        <a:buNone/>
                      </a:pPr>
                      <a:r>
                        <a:rPr lang="en-US" sz="3200" u="none" strike="noStrike" cap="none">
                          <a:latin typeface="Calibri"/>
                          <a:ea typeface="Calibri"/>
                          <a:cs typeface="Calibri"/>
                          <a:sym typeface="Calibri"/>
                        </a:rPr>
                        <a:t>In this paper</a:t>
                      </a:r>
                      <a:endParaRPr/>
                    </a:p>
                    <a:p>
                      <a:pPr marL="914400" marR="0" lvl="0" indent="-457200" algn="just" rtl="0">
                        <a:lnSpc>
                          <a:spcPct val="100000"/>
                        </a:lnSpc>
                        <a:spcBef>
                          <a:spcPts val="0"/>
                        </a:spcBef>
                        <a:spcAft>
                          <a:spcPts val="0"/>
                        </a:spcAft>
                        <a:buClr>
                          <a:srgbClr val="000000"/>
                        </a:buClr>
                        <a:buSzPts val="3200"/>
                        <a:buFont typeface="Arial"/>
                        <a:buChar char="•"/>
                      </a:pPr>
                      <a:r>
                        <a:rPr lang="en-US" sz="3200" u="none" strike="noStrike" cap="none">
                          <a:latin typeface="Calibri"/>
                          <a:ea typeface="Calibri"/>
                          <a:cs typeface="Calibri"/>
                          <a:sym typeface="Calibri"/>
                        </a:rPr>
                        <a:t>various machine learning algorithms are applied on the dataset and the classification has been done using various algorithms.</a:t>
                      </a:r>
                      <a:endParaRPr/>
                    </a:p>
                    <a:p>
                      <a:pPr marL="914400" marR="0" lvl="0" indent="-457200" algn="just" rtl="0">
                        <a:lnSpc>
                          <a:spcPct val="100000"/>
                        </a:lnSpc>
                        <a:spcBef>
                          <a:spcPts val="0"/>
                        </a:spcBef>
                        <a:spcAft>
                          <a:spcPts val="0"/>
                        </a:spcAft>
                        <a:buClr>
                          <a:srgbClr val="000000"/>
                        </a:buClr>
                        <a:buSzPts val="3200"/>
                        <a:buFont typeface="Arial"/>
                        <a:buChar char="•"/>
                      </a:pPr>
                      <a:r>
                        <a:rPr lang="en-US" sz="3200" u="none" strike="noStrike" cap="none">
                          <a:latin typeface="Calibri"/>
                          <a:ea typeface="Calibri"/>
                          <a:cs typeface="Calibri"/>
                          <a:sym typeface="Calibri"/>
                        </a:rPr>
                        <a:t>Logistic Regression gives highest accuracy of 76%. Application of pipeline gave AdaBoost classifier as best model with accuracy of 77%. </a:t>
                      </a:r>
                      <a:endParaRPr/>
                    </a:p>
                    <a:p>
                      <a:pPr marL="914400" marR="0" lvl="0" indent="-457200" algn="just" rtl="0">
                        <a:lnSpc>
                          <a:spcPct val="100000"/>
                        </a:lnSpc>
                        <a:spcBef>
                          <a:spcPts val="0"/>
                        </a:spcBef>
                        <a:spcAft>
                          <a:spcPts val="0"/>
                        </a:spcAft>
                        <a:buClr>
                          <a:srgbClr val="000000"/>
                        </a:buClr>
                        <a:buSzPts val="3200"/>
                        <a:buFont typeface="Arial"/>
                        <a:buChar char="•"/>
                      </a:pPr>
                      <a:r>
                        <a:rPr lang="en-US" sz="3200" u="none" strike="noStrike" cap="none">
                          <a:latin typeface="Calibri"/>
                          <a:ea typeface="Calibri"/>
                          <a:cs typeface="Calibri"/>
                          <a:sym typeface="Calibri"/>
                        </a:rPr>
                        <a:t>It is clear that the model improves accuracy and precision of diabetes prediction with this dataset compared to existing dataset.</a:t>
                      </a:r>
                      <a:endParaRPr sz="3200" u="none" strike="noStrike" cap="none">
                        <a:solidFill>
                          <a:srgbClr val="202020"/>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p:nvPr/>
        </p:nvSpPr>
        <p:spPr>
          <a:xfrm>
            <a:off x="0" y="0"/>
            <a:ext cx="20104101"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70" name="Google Shape;170;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strike="noStrike" cap="none">
                <a:solidFill>
                  <a:schemeClr val="dk1"/>
                </a:solidFill>
                <a:latin typeface="Calibri"/>
                <a:ea typeface="Calibri"/>
                <a:cs typeface="Calibri"/>
                <a:sym typeface="Calibri"/>
              </a:rPr>
              <a:t>LITERATURE SURVEY</a:t>
            </a:r>
            <a:endParaRPr sz="1400" b="0" i="0" u="none" strike="noStrike" cap="none">
              <a:solidFill>
                <a:srgbClr val="000000"/>
              </a:solidFill>
              <a:latin typeface="Arial"/>
              <a:ea typeface="Arial"/>
              <a:cs typeface="Arial"/>
              <a:sym typeface="Arial"/>
            </a:endParaRPr>
          </a:p>
        </p:txBody>
      </p:sp>
      <p:sp>
        <p:nvSpPr>
          <p:cNvPr id="171" name="Google Shape;171;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72" name="Google Shape;172;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73" name="Google Shape;173;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p:txBody>
      </p:sp>
      <p:sp>
        <p:nvSpPr>
          <p:cNvPr id="174" name="Google Shape;174;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graphicFrame>
        <p:nvGraphicFramePr>
          <p:cNvPr id="175" name="Google Shape;175;p8"/>
          <p:cNvGraphicFramePr/>
          <p:nvPr/>
        </p:nvGraphicFramePr>
        <p:xfrm>
          <a:off x="1822449" y="2730941"/>
          <a:ext cx="3000000" cy="3000000"/>
        </p:xfrm>
        <a:graphic>
          <a:graphicData uri="http://schemas.openxmlformats.org/drawingml/2006/table">
            <a:tbl>
              <a:tblPr>
                <a:noFill/>
                <a:tableStyleId>{0DB5C730-B429-45D9-A2CD-7D8E4069A313}</a:tableStyleId>
              </a:tblPr>
              <a:tblGrid>
                <a:gridCol w="1352700">
                  <a:extLst>
                    <a:ext uri="{9D8B030D-6E8A-4147-A177-3AD203B41FA5}">
                      <a16:colId xmlns:a16="http://schemas.microsoft.com/office/drawing/2014/main" val="20000"/>
                    </a:ext>
                  </a:extLst>
                </a:gridCol>
                <a:gridCol w="7507725">
                  <a:extLst>
                    <a:ext uri="{9D8B030D-6E8A-4147-A177-3AD203B41FA5}">
                      <a16:colId xmlns:a16="http://schemas.microsoft.com/office/drawing/2014/main" val="20001"/>
                    </a:ext>
                  </a:extLst>
                </a:gridCol>
                <a:gridCol w="8840200">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25">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4</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3200"/>
                        <a:buFont typeface="Arial"/>
                        <a:buNone/>
                      </a:pPr>
                      <a:r>
                        <a:rPr lang="en-US" sz="3200" u="none" strike="noStrike" cap="none">
                          <a:solidFill>
                            <a:srgbClr val="202020"/>
                          </a:solidFill>
                          <a:latin typeface="Calibri"/>
                          <a:ea typeface="Calibri"/>
                          <a:cs typeface="Calibri"/>
                          <a:sym typeface="Calibri"/>
                        </a:rPr>
                        <a:t>A. Yahyaoui, A. Jamil, J. Rasheed and M. Yesiltepe, "A Decision Support System for Diabetes Prediction Using Machine Learning and Deep Learning Techniques," 2019 1st International Informatics and Software Engineering Conference (UBMYK), Ankara, Turkey, 2019.</a:t>
                      </a:r>
                      <a:endParaRPr sz="3200" u="none" strike="noStrike" cap="none">
                        <a:solidFill>
                          <a:srgbClr val="202020"/>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u="none" strike="noStrike" cap="none">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Clr>
                          <a:srgbClr val="000000"/>
                        </a:buClr>
                        <a:buSzPts val="3200"/>
                        <a:buFont typeface="Arial"/>
                        <a:buNone/>
                      </a:pPr>
                      <a:r>
                        <a:rPr lang="en-US" sz="3200" u="none" strike="noStrike" cap="none">
                          <a:solidFill>
                            <a:srgbClr val="202020"/>
                          </a:solidFill>
                          <a:latin typeface="Calibri"/>
                          <a:ea typeface="Calibri"/>
                          <a:cs typeface="Calibri"/>
                          <a:sym typeface="Calibri"/>
                        </a:rPr>
                        <a:t>This paper shows</a:t>
                      </a:r>
                      <a:endParaRPr/>
                    </a:p>
                    <a:p>
                      <a:pPr marL="457200" marR="0" lvl="0" indent="-355600" algn="just" rtl="0">
                        <a:lnSpc>
                          <a:spcPct val="100000"/>
                        </a:lnSpc>
                        <a:spcBef>
                          <a:spcPts val="0"/>
                        </a:spcBef>
                        <a:spcAft>
                          <a:spcPts val="0"/>
                        </a:spcAft>
                        <a:buClr>
                          <a:srgbClr val="202020"/>
                        </a:buClr>
                        <a:buSzPts val="2000"/>
                        <a:buFont typeface="Arial"/>
                        <a:buChar char="●"/>
                      </a:pPr>
                      <a:r>
                        <a:rPr lang="en-US" sz="3200" u="none" strike="noStrike" cap="none">
                          <a:solidFill>
                            <a:srgbClr val="202020"/>
                          </a:solidFill>
                          <a:latin typeface="Calibri"/>
                          <a:ea typeface="Calibri"/>
                          <a:cs typeface="Calibri"/>
                          <a:sym typeface="Calibri"/>
                        </a:rPr>
                        <a:t>A comparative analysis of machine learning and deep learning-based algorithms for prediction of diabetes. </a:t>
                      </a:r>
                      <a:endParaRPr/>
                    </a:p>
                    <a:p>
                      <a:pPr marL="457200" marR="0" lvl="0" indent="-355600" algn="just" rtl="0">
                        <a:lnSpc>
                          <a:spcPct val="100000"/>
                        </a:lnSpc>
                        <a:spcBef>
                          <a:spcPts val="0"/>
                        </a:spcBef>
                        <a:spcAft>
                          <a:spcPts val="0"/>
                        </a:spcAft>
                        <a:buClr>
                          <a:srgbClr val="202020"/>
                        </a:buClr>
                        <a:buSzPts val="2000"/>
                        <a:buFont typeface="Arial"/>
                        <a:buChar char="●"/>
                      </a:pPr>
                      <a:r>
                        <a:rPr lang="en-US" sz="3200" u="none" strike="noStrike" cap="none">
                          <a:solidFill>
                            <a:srgbClr val="202020"/>
                          </a:solidFill>
                          <a:latin typeface="Calibri"/>
                          <a:ea typeface="Calibri"/>
                          <a:cs typeface="Calibri"/>
                          <a:sym typeface="Calibri"/>
                        </a:rPr>
                        <a:t>It showed that RF was more effective for classification of the diabetes in all rounds of experiments which produced overall accuracy for diabetic prediction to be 83.67%. The prediction accuracy for SVM reached 65.38% while DL method produced 76.81% on dataset.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3283</Words>
  <Application>Microsoft Office PowerPoint</Application>
  <PresentationFormat>Custom</PresentationFormat>
  <Paragraphs>562</Paragraphs>
  <Slides>42</Slides>
  <Notes>42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Playfair Display</vt:lpstr>
      <vt:lpstr>Georgia</vt:lpstr>
      <vt:lpstr>Arial</vt:lpstr>
      <vt:lpstr>Times New Roman</vt:lpstr>
      <vt:lpstr>Noto Sans Symbols</vt:lpstr>
      <vt:lpstr>Calibri</vt:lpstr>
      <vt:lpstr>Roboto</vt:lpstr>
      <vt:lpstr>Helvetica Neue</vt:lpstr>
      <vt:lpstr>Wingdings</vt:lpstr>
      <vt:lpstr>5_Office Theme</vt:lpstr>
      <vt:lpstr>2_Office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Mayur Raj Singh Chouhan</cp:lastModifiedBy>
  <cp:revision>6</cp:revision>
  <dcterms:created xsi:type="dcterms:W3CDTF">2019-11-25T06:56:12Z</dcterms:created>
  <dcterms:modified xsi:type="dcterms:W3CDTF">2021-01-14T14:36:34Z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