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Deciding Best Place to Open New Shopping Centre in Mumbai , India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By : Mayur Rindhe </a:t>
            </a:r>
          </a:p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August , 2019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3" y="399245"/>
            <a:ext cx="5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r>
              <a:rPr lang="en-GB" b="1" dirty="0"/>
              <a:t>IBM Applied Data Science Capstone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0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Business Problem :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capstone project is to analyse and select the best locations in the city of Mumbai , Maharashtra (India) to open a new shopping Centre. </a:t>
            </a:r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data science methodology and machine learning techniques like clustering also using web scrapping , this project aims to provide solutions to answer the business question: In the city of Mumbai , India  if a property developer , builders , foreign investors are looking to open a new shopping Centre, where would you recommend that they open it</a:t>
            </a:r>
            <a:r>
              <a:rPr lang="en-GB" dirty="0" smtClean="0"/>
              <a:t>?</a:t>
            </a:r>
          </a:p>
          <a:p>
            <a:r>
              <a:rPr lang="en-GB" dirty="0" smtClean="0"/>
              <a:t>Business question :</a:t>
            </a:r>
          </a:p>
          <a:p>
            <a:pPr marL="0" indent="0" algn="just">
              <a:buNone/>
            </a:pPr>
            <a:r>
              <a:rPr lang="en-GB" dirty="0"/>
              <a:t> I</a:t>
            </a:r>
            <a:r>
              <a:rPr lang="en-GB" dirty="0" smtClean="0"/>
              <a:t>n the city of Mumbai , if the property developer is looking to open a new shopping centre , where would you recommend that they open it 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51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23"/>
            <a:ext cx="8596668" cy="3880773"/>
          </a:xfrm>
        </p:spPr>
        <p:txBody>
          <a:bodyPr/>
          <a:lstStyle/>
          <a:p>
            <a:r>
              <a:rPr lang="en-GB" u="sng" dirty="0" smtClean="0"/>
              <a:t>Data Required </a:t>
            </a:r>
            <a:r>
              <a:rPr lang="en-GB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List </a:t>
            </a:r>
            <a:r>
              <a:rPr lang="en-GB" dirty="0"/>
              <a:t>of neighbourhoods in Mumbai </a:t>
            </a:r>
            <a:r>
              <a:rPr lang="en-GB" dirty="0" smtClean="0"/>
              <a:t>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Latitude and longitude coordinates of those </a:t>
            </a:r>
            <a:r>
              <a:rPr lang="en-GB" dirty="0" smtClean="0"/>
              <a:t>neighbourhoods.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Venue data, particularly data related to shopping Centres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err="1" smtClean="0"/>
              <a:t>Sourcrs</a:t>
            </a:r>
            <a:r>
              <a:rPr lang="en-GB" u="sng" dirty="0" smtClean="0"/>
              <a:t> of data </a:t>
            </a:r>
            <a:r>
              <a:rPr lang="en-GB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https</a:t>
            </a:r>
            <a:r>
              <a:rPr lang="en-GB" dirty="0"/>
              <a:t>://en.wikipedia.org/wiki/Category:Neighbourhoods_in </a:t>
            </a:r>
            <a:r>
              <a:rPr lang="en-GB" dirty="0" smtClean="0"/>
              <a:t>Mumbai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Geocoder package </a:t>
            </a:r>
            <a:r>
              <a:rPr lang="en-GB" dirty="0" smtClean="0"/>
              <a:t>is used to get </a:t>
            </a:r>
            <a:r>
              <a:rPr lang="en-GB" dirty="0"/>
              <a:t>the latitude and longitude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Foursquare API to get the venue data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/>
          <a:lstStyle/>
          <a:p>
            <a:r>
              <a:rPr lang="en-GB" b="1" dirty="0" smtClean="0"/>
              <a:t>Methodology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8" y="1481070"/>
            <a:ext cx="8596668" cy="3880773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Web scraping Wikipedia page for neighbourhoods </a:t>
            </a:r>
            <a:r>
              <a:rPr lang="en-GB" dirty="0" smtClean="0"/>
              <a:t>list</a:t>
            </a:r>
          </a:p>
          <a:p>
            <a:r>
              <a:rPr lang="en-GB" dirty="0" smtClean="0"/>
              <a:t>Using geocoder get the latitude and longitude of places</a:t>
            </a:r>
            <a:endParaRPr lang="en-GB" dirty="0"/>
          </a:p>
          <a:p>
            <a:r>
              <a:rPr lang="en-GB" dirty="0"/>
              <a:t>Use Foursquare API to get venue </a:t>
            </a:r>
            <a:r>
              <a:rPr lang="en-GB" dirty="0" smtClean="0"/>
              <a:t>data</a:t>
            </a:r>
            <a:endParaRPr lang="en-GB" dirty="0"/>
          </a:p>
          <a:p>
            <a:r>
              <a:rPr lang="en-GB" dirty="0"/>
              <a:t>Group data by neighbourhood and taking the mean of the frequency of </a:t>
            </a:r>
            <a:r>
              <a:rPr lang="en-GB" dirty="0" smtClean="0"/>
              <a:t>occurrence of each venue category </a:t>
            </a:r>
            <a:endParaRPr lang="en-GB" dirty="0"/>
          </a:p>
          <a:p>
            <a:r>
              <a:rPr lang="en-GB" dirty="0" smtClean="0"/>
              <a:t>Filter venue category by Shopping Centre </a:t>
            </a:r>
            <a:endParaRPr lang="en-GB" dirty="0"/>
          </a:p>
          <a:p>
            <a:r>
              <a:rPr lang="en-GB" dirty="0"/>
              <a:t>Perform clustering on the data by using k-means </a:t>
            </a:r>
            <a:r>
              <a:rPr lang="en-GB" dirty="0" smtClean="0"/>
              <a:t>clustering</a:t>
            </a:r>
            <a:endParaRPr lang="en-GB" dirty="0"/>
          </a:p>
          <a:p>
            <a:r>
              <a:rPr lang="en-GB" dirty="0" smtClean="0"/>
              <a:t>Visualize the clusters in a map using Folium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9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dirty="0" smtClean="0"/>
              <a:t>Results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97"/>
            <a:ext cx="8596668" cy="4794003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Categorized the </a:t>
            </a:r>
            <a:r>
              <a:rPr lang="en-GB" dirty="0" smtClean="0"/>
              <a:t>neighbourhoods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into 3 clusters </a:t>
            </a:r>
            <a:r>
              <a:rPr lang="en-GB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u="sng" dirty="0"/>
              <a:t>Cluster 0</a:t>
            </a:r>
            <a:r>
              <a:rPr lang="en-GB" dirty="0"/>
              <a:t>: Neighbourhoods with high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concentration </a:t>
            </a:r>
            <a:r>
              <a:rPr lang="en-GB" dirty="0"/>
              <a:t>number of shopping </a:t>
            </a:r>
            <a:r>
              <a:rPr lang="en-GB" dirty="0" smtClean="0"/>
              <a:t>Centres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u="sng" dirty="0"/>
              <a:t>Cluster 1</a:t>
            </a:r>
            <a:r>
              <a:rPr lang="en-GB" dirty="0"/>
              <a:t>: Neighbourhoods with </a:t>
            </a:r>
            <a:r>
              <a:rPr lang="en-GB" dirty="0" smtClean="0"/>
              <a:t>moderate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number to no existence of shopping </a:t>
            </a:r>
            <a:r>
              <a:rPr lang="en-GB" dirty="0" smtClean="0"/>
              <a:t>centres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u="sng" dirty="0"/>
              <a:t>Cluster 2</a:t>
            </a:r>
            <a:r>
              <a:rPr lang="en-GB" dirty="0"/>
              <a:t>: Neighbourhoods with low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concentration </a:t>
            </a:r>
            <a:r>
              <a:rPr lang="en-GB" dirty="0"/>
              <a:t>of shopping </a:t>
            </a:r>
            <a:r>
              <a:rPr lang="en-GB" dirty="0" smtClean="0"/>
              <a:t>Centres.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28" y="1606797"/>
            <a:ext cx="6293784" cy="44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2326"/>
            <a:ext cx="8596668" cy="716925"/>
          </a:xfrm>
        </p:spPr>
        <p:txBody>
          <a:bodyPr/>
          <a:lstStyle/>
          <a:p>
            <a:r>
              <a:rPr lang="en-GB" dirty="0" smtClean="0"/>
              <a:t>Discussion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1684071"/>
            <a:ext cx="8596668" cy="4265968"/>
          </a:xfrm>
        </p:spPr>
        <p:txBody>
          <a:bodyPr/>
          <a:lstStyle/>
          <a:p>
            <a:r>
              <a:rPr lang="en-GB" dirty="0"/>
              <a:t>Most of the shopping </a:t>
            </a:r>
            <a:r>
              <a:rPr lang="en-GB" dirty="0" err="1"/>
              <a:t>Centers</a:t>
            </a:r>
            <a:r>
              <a:rPr lang="en-GB" dirty="0"/>
              <a:t> are concentrated in the central area of Mumbai city, with the highest number in cluster 0 and moderate number in cluster </a:t>
            </a:r>
            <a:r>
              <a:rPr lang="en-GB" dirty="0" smtClean="0"/>
              <a:t>1</a:t>
            </a:r>
          </a:p>
          <a:p>
            <a:r>
              <a:rPr lang="en-GB" dirty="0"/>
              <a:t>This represents a great opportunity and high potential areas to open new shopping </a:t>
            </a:r>
            <a:r>
              <a:rPr lang="en-GB" dirty="0" err="1"/>
              <a:t>Center</a:t>
            </a:r>
            <a:r>
              <a:rPr lang="en-GB" dirty="0"/>
              <a:t> as there is very little to no competition from existing Shopping </a:t>
            </a:r>
            <a:r>
              <a:rPr lang="en-GB" dirty="0" err="1" smtClean="0"/>
              <a:t>centers</a:t>
            </a:r>
            <a:r>
              <a:rPr lang="en-GB" dirty="0" smtClean="0"/>
              <a:t>.</a:t>
            </a:r>
          </a:p>
          <a:p>
            <a:r>
              <a:rPr lang="en-GB" dirty="0"/>
              <a:t>Therefore, this project recommends property developers to capitalize on these findings to open new shopping </a:t>
            </a:r>
            <a:r>
              <a:rPr lang="en-GB" dirty="0" err="1"/>
              <a:t>centers</a:t>
            </a:r>
            <a:r>
              <a:rPr lang="en-GB" dirty="0"/>
              <a:t> in </a:t>
            </a:r>
            <a:r>
              <a:rPr lang="en-GB" dirty="0" err="1"/>
              <a:t>neighborhoods</a:t>
            </a:r>
            <a:r>
              <a:rPr lang="en-GB" dirty="0"/>
              <a:t> in cluster 2 with little to no competition</a:t>
            </a:r>
            <a:r>
              <a:rPr lang="en-GB" dirty="0" smtClean="0"/>
              <a:t>.</a:t>
            </a:r>
          </a:p>
          <a:p>
            <a:r>
              <a:rPr lang="en-GB" dirty="0"/>
              <a:t>property developers are advised to avoid </a:t>
            </a:r>
            <a:r>
              <a:rPr lang="en-GB" dirty="0" err="1"/>
              <a:t>neighborhoods</a:t>
            </a:r>
            <a:r>
              <a:rPr lang="en-GB" dirty="0"/>
              <a:t> in cluster 0 which already have high concentration of shopping centres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9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465"/>
            <a:ext cx="8596668" cy="388077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project recommends property developers to capitalize on these findings to open new shopping </a:t>
            </a:r>
            <a:r>
              <a:rPr lang="en-GB" dirty="0" err="1"/>
              <a:t>centers</a:t>
            </a:r>
            <a:r>
              <a:rPr lang="en-GB" dirty="0"/>
              <a:t> in </a:t>
            </a:r>
            <a:r>
              <a:rPr lang="en-GB" dirty="0" err="1"/>
              <a:t>neighborhoods</a:t>
            </a:r>
            <a:r>
              <a:rPr lang="en-GB" dirty="0"/>
              <a:t> in cluster 2 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property developers are advised to avoid </a:t>
            </a:r>
            <a:r>
              <a:rPr lang="en-GB" dirty="0" err="1"/>
              <a:t>neighborhoods</a:t>
            </a:r>
            <a:r>
              <a:rPr lang="en-GB" dirty="0"/>
              <a:t> in cluster 0 which already have high concentration of shopping centres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5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To answer the business question that was raised in the introduction section, the answer proposed by this project is: The neighbourhoods in cluster </a:t>
            </a:r>
            <a:r>
              <a:rPr lang="en-GB" dirty="0" smtClean="0"/>
              <a:t>2  </a:t>
            </a:r>
            <a:r>
              <a:rPr lang="en-GB" dirty="0"/>
              <a:t>are the most preferred locations to open a new shopping centre</a:t>
            </a:r>
            <a:r>
              <a:rPr lang="en-GB" dirty="0" smtClean="0"/>
              <a:t>.</a:t>
            </a:r>
          </a:p>
          <a:p>
            <a:r>
              <a:rPr lang="en-GB" dirty="0"/>
              <a:t>The findings of this project will help the relevant stakeholders to capitalize on the opportunities on high potential locations 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Helps builders to avoiding </a:t>
            </a:r>
            <a:r>
              <a:rPr lang="en-GB" dirty="0"/>
              <a:t>overcrowded areas in their decisions to open a new shopping centre.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65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321972"/>
            <a:ext cx="8078804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7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542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Deciding Best Place to Open New Shopping Centre in Mumbai , India </vt:lpstr>
      <vt:lpstr>Business Problem : </vt:lpstr>
      <vt:lpstr>Data : </vt:lpstr>
      <vt:lpstr>Methodology :</vt:lpstr>
      <vt:lpstr>Results :</vt:lpstr>
      <vt:lpstr>Discussion :</vt:lpstr>
      <vt:lpstr>Recommendations :</vt:lpstr>
      <vt:lpstr>Conclusion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Deciding Best Place to Open New Shopping Centre in Mumbai , India</dc:title>
  <dc:creator>Mayur Rindhe</dc:creator>
  <cp:lastModifiedBy>Mayur Rindhe</cp:lastModifiedBy>
  <cp:revision>4</cp:revision>
  <dcterms:created xsi:type="dcterms:W3CDTF">2019-08-22T10:04:10Z</dcterms:created>
  <dcterms:modified xsi:type="dcterms:W3CDTF">2019-08-22T10:39:04Z</dcterms:modified>
</cp:coreProperties>
</file>