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C895-5FBC-4549-B45C-FA3AF28F9880}"/>
              </a:ext>
            </a:extLst>
          </p:cNvPr>
          <p:cNvSpPr>
            <a:spLocks noGrp="1"/>
          </p:cNvSpPr>
          <p:nvPr>
            <p:ph type="ctrTitle"/>
          </p:nvPr>
        </p:nvSpPr>
        <p:spPr/>
        <p:txBody>
          <a:bodyPr/>
          <a:lstStyle/>
          <a:p>
            <a:r>
              <a:rPr lang="en-US" dirty="0">
                <a:solidFill>
                  <a:srgbClr val="002060"/>
                </a:solidFill>
              </a:rPr>
              <a:t>Movies Dataset - EDA</a:t>
            </a:r>
          </a:p>
        </p:txBody>
      </p:sp>
    </p:spTree>
    <p:extLst>
      <p:ext uri="{BB962C8B-B14F-4D97-AF65-F5344CB8AC3E}">
        <p14:creationId xmlns:p14="http://schemas.microsoft.com/office/powerpoint/2010/main" val="528984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3E15-200D-423F-A3D3-8B763A567AC7}"/>
              </a:ext>
            </a:extLst>
          </p:cNvPr>
          <p:cNvSpPr>
            <a:spLocks noGrp="1"/>
          </p:cNvSpPr>
          <p:nvPr>
            <p:ph type="title"/>
          </p:nvPr>
        </p:nvSpPr>
        <p:spPr>
          <a:xfrm>
            <a:off x="677334" y="609600"/>
            <a:ext cx="8596668" cy="651029"/>
          </a:xfrm>
          <a:ln w="6350">
            <a:solidFill>
              <a:schemeClr val="tx1"/>
            </a:solidFill>
          </a:ln>
        </p:spPr>
        <p:txBody>
          <a:bodyPr>
            <a:normAutofit/>
          </a:bodyPr>
          <a:lstStyle/>
          <a:p>
            <a:r>
              <a:rPr lang="en-US" sz="2400" dirty="0" err="1">
                <a:solidFill>
                  <a:schemeClr val="tx1"/>
                </a:solidFill>
              </a:rPr>
              <a:t>Metascore</a:t>
            </a:r>
            <a:r>
              <a:rPr lang="en-US" sz="2400" dirty="0">
                <a:solidFill>
                  <a:schemeClr val="tx1"/>
                </a:solidFill>
              </a:rPr>
              <a:t> range</a:t>
            </a:r>
          </a:p>
        </p:txBody>
      </p:sp>
      <p:pic>
        <p:nvPicPr>
          <p:cNvPr id="5" name="Content Placeholder 4">
            <a:extLst>
              <a:ext uri="{FF2B5EF4-FFF2-40B4-BE49-F238E27FC236}">
                <a16:creationId xmlns:a16="http://schemas.microsoft.com/office/drawing/2014/main" id="{3F6B438D-08F3-4ED6-9961-63FB72DAB4DB}"/>
              </a:ext>
            </a:extLst>
          </p:cNvPr>
          <p:cNvPicPr>
            <a:picLocks noGrp="1" noChangeAspect="1"/>
          </p:cNvPicPr>
          <p:nvPr>
            <p:ph idx="1"/>
          </p:nvPr>
        </p:nvPicPr>
        <p:blipFill>
          <a:blip r:embed="rId2"/>
          <a:stretch>
            <a:fillRect/>
          </a:stretch>
        </p:blipFill>
        <p:spPr>
          <a:xfrm>
            <a:off x="2021203" y="1361597"/>
            <a:ext cx="5732079" cy="3881437"/>
          </a:xfrm>
          <a:prstGeom prst="rect">
            <a:avLst/>
          </a:prstGeom>
        </p:spPr>
      </p:pic>
      <p:sp>
        <p:nvSpPr>
          <p:cNvPr id="6" name="Title 1">
            <a:extLst>
              <a:ext uri="{FF2B5EF4-FFF2-40B4-BE49-F238E27FC236}">
                <a16:creationId xmlns:a16="http://schemas.microsoft.com/office/drawing/2014/main" id="{F69A2A69-079C-49FB-B08F-C77B0B39F380}"/>
              </a:ext>
            </a:extLst>
          </p:cNvPr>
          <p:cNvSpPr txBox="1">
            <a:spLocks/>
          </p:cNvSpPr>
          <p:nvPr/>
        </p:nvSpPr>
        <p:spPr>
          <a:xfrm>
            <a:off x="811978" y="5360646"/>
            <a:ext cx="8596668" cy="651029"/>
          </a:xfrm>
          <a:prstGeom prst="rect">
            <a:avLst/>
          </a:prstGeom>
          <a:ln w="6350">
            <a:solidFill>
              <a:schemeClr val="tx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solidFill>
                  <a:schemeClr val="tx1"/>
                </a:solidFill>
              </a:rPr>
              <a:t>~50% movies got </a:t>
            </a:r>
            <a:r>
              <a:rPr lang="en-US" sz="1200" dirty="0" err="1">
                <a:solidFill>
                  <a:schemeClr val="tx1"/>
                </a:solidFill>
              </a:rPr>
              <a:t>metascore</a:t>
            </a:r>
            <a:r>
              <a:rPr lang="en-US" sz="1200" dirty="0">
                <a:solidFill>
                  <a:schemeClr val="tx1"/>
                </a:solidFill>
              </a:rPr>
              <a:t> in the range 50 to 70. The 4</a:t>
            </a:r>
            <a:r>
              <a:rPr lang="en-US" sz="1200" baseline="30000" dirty="0">
                <a:solidFill>
                  <a:schemeClr val="tx1"/>
                </a:solidFill>
              </a:rPr>
              <a:t>th</a:t>
            </a:r>
            <a:r>
              <a:rPr lang="en-US" sz="1200" dirty="0">
                <a:solidFill>
                  <a:schemeClr val="tx1"/>
                </a:solidFill>
              </a:rPr>
              <a:t> quartile(75 to 100) can be considered as movies appreciated by critics.~20% movies were appreciated by critics.</a:t>
            </a:r>
          </a:p>
        </p:txBody>
      </p:sp>
    </p:spTree>
    <p:extLst>
      <p:ext uri="{BB962C8B-B14F-4D97-AF65-F5344CB8AC3E}">
        <p14:creationId xmlns:p14="http://schemas.microsoft.com/office/powerpoint/2010/main" val="328493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3E15-200D-423F-A3D3-8B763A567AC7}"/>
              </a:ext>
            </a:extLst>
          </p:cNvPr>
          <p:cNvSpPr>
            <a:spLocks noGrp="1"/>
          </p:cNvSpPr>
          <p:nvPr>
            <p:ph type="title"/>
          </p:nvPr>
        </p:nvSpPr>
        <p:spPr>
          <a:xfrm>
            <a:off x="677334" y="609600"/>
            <a:ext cx="8596668" cy="739806"/>
          </a:xfrm>
          <a:ln w="6350">
            <a:solidFill>
              <a:schemeClr val="tx1"/>
            </a:solidFill>
          </a:ln>
        </p:spPr>
        <p:txBody>
          <a:bodyPr>
            <a:normAutofit/>
          </a:bodyPr>
          <a:lstStyle/>
          <a:p>
            <a:r>
              <a:rPr lang="en-US" sz="2400" dirty="0">
                <a:solidFill>
                  <a:schemeClr val="tx1"/>
                </a:solidFill>
              </a:rPr>
              <a:t>Directors appreciated by critics( </a:t>
            </a:r>
            <a:r>
              <a:rPr lang="en-US" sz="2400" dirty="0" err="1">
                <a:solidFill>
                  <a:schemeClr val="tx1"/>
                </a:solidFill>
              </a:rPr>
              <a:t>metascore</a:t>
            </a:r>
            <a:r>
              <a:rPr lang="en-US" sz="2400" dirty="0">
                <a:solidFill>
                  <a:schemeClr val="tx1"/>
                </a:solidFill>
              </a:rPr>
              <a:t> &gt; 75)</a:t>
            </a:r>
          </a:p>
        </p:txBody>
      </p:sp>
      <p:graphicFrame>
        <p:nvGraphicFramePr>
          <p:cNvPr id="4" name="Content Placeholder 3">
            <a:extLst>
              <a:ext uri="{FF2B5EF4-FFF2-40B4-BE49-F238E27FC236}">
                <a16:creationId xmlns:a16="http://schemas.microsoft.com/office/drawing/2014/main" id="{FDAF7E1F-15B0-4EC4-A5E1-45A8BFB86512}"/>
              </a:ext>
            </a:extLst>
          </p:cNvPr>
          <p:cNvGraphicFramePr>
            <a:graphicFrameLocks noGrp="1"/>
          </p:cNvGraphicFramePr>
          <p:nvPr>
            <p:ph idx="1"/>
            <p:extLst>
              <p:ext uri="{D42A27DB-BD31-4B8C-83A1-F6EECF244321}">
                <p14:modId xmlns:p14="http://schemas.microsoft.com/office/powerpoint/2010/main" val="3143706116"/>
              </p:ext>
            </p:extLst>
          </p:nvPr>
        </p:nvGraphicFramePr>
        <p:xfrm>
          <a:off x="1252596" y="1998367"/>
          <a:ext cx="7446845" cy="3924837"/>
        </p:xfrm>
        <a:graphic>
          <a:graphicData uri="http://schemas.openxmlformats.org/drawingml/2006/table">
            <a:tbl>
              <a:tblPr/>
              <a:tblGrid>
                <a:gridCol w="842534">
                  <a:extLst>
                    <a:ext uri="{9D8B030D-6E8A-4147-A177-3AD203B41FA5}">
                      <a16:colId xmlns:a16="http://schemas.microsoft.com/office/drawing/2014/main" val="1571223390"/>
                    </a:ext>
                  </a:extLst>
                </a:gridCol>
                <a:gridCol w="2136204">
                  <a:extLst>
                    <a:ext uri="{9D8B030D-6E8A-4147-A177-3AD203B41FA5}">
                      <a16:colId xmlns:a16="http://schemas.microsoft.com/office/drawing/2014/main" val="1996379668"/>
                    </a:ext>
                  </a:extLst>
                </a:gridCol>
                <a:gridCol w="1489369">
                  <a:extLst>
                    <a:ext uri="{9D8B030D-6E8A-4147-A177-3AD203B41FA5}">
                      <a16:colId xmlns:a16="http://schemas.microsoft.com/office/drawing/2014/main" val="2376045016"/>
                    </a:ext>
                  </a:extLst>
                </a:gridCol>
                <a:gridCol w="1489369">
                  <a:extLst>
                    <a:ext uri="{9D8B030D-6E8A-4147-A177-3AD203B41FA5}">
                      <a16:colId xmlns:a16="http://schemas.microsoft.com/office/drawing/2014/main" val="1968541781"/>
                    </a:ext>
                  </a:extLst>
                </a:gridCol>
                <a:gridCol w="1489369">
                  <a:extLst>
                    <a:ext uri="{9D8B030D-6E8A-4147-A177-3AD203B41FA5}">
                      <a16:colId xmlns:a16="http://schemas.microsoft.com/office/drawing/2014/main" val="604712297"/>
                    </a:ext>
                  </a:extLst>
                </a:gridCol>
              </a:tblGrid>
              <a:tr h="316852">
                <a:tc>
                  <a:txBody>
                    <a:bodyPr/>
                    <a:lstStyle/>
                    <a:p>
                      <a:pPr rtl="0"/>
                      <a:endParaRPr lang="en-US" sz="1600" dirty="0"/>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Director</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Total Movies</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Crtic's choice</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Ratio</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2785802"/>
                  </a:ext>
                </a:extLst>
              </a:tr>
              <a:tr h="316852">
                <a:tc>
                  <a:txBody>
                    <a:bodyPr/>
                    <a:lstStyle/>
                    <a:p>
                      <a:pPr rtl="0"/>
                      <a:r>
                        <a:rPr lang="en-US" sz="1600" dirty="0"/>
                        <a:t>4</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Wes Anderson</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3</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3</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100.0</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1865489"/>
                  </a:ext>
                </a:extLst>
              </a:tr>
              <a:tr h="554491">
                <a:tc>
                  <a:txBody>
                    <a:bodyPr/>
                    <a:lstStyle/>
                    <a:p>
                      <a:pPr rtl="0"/>
                      <a:r>
                        <a:rPr lang="en-US" sz="1600"/>
                        <a:t>6</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Damien Chazelle</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100.0</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310471"/>
                  </a:ext>
                </a:extLst>
              </a:tr>
              <a:tr h="554491">
                <a:tc>
                  <a:txBody>
                    <a:bodyPr/>
                    <a:lstStyle/>
                    <a:p>
                      <a:pPr rtl="0"/>
                      <a:r>
                        <a:rPr lang="en-US" sz="1600"/>
                        <a:t>10</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Richard Linklater</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100.0</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176123"/>
                  </a:ext>
                </a:extLst>
              </a:tr>
              <a:tr h="316852">
                <a:tc>
                  <a:txBody>
                    <a:bodyPr/>
                    <a:lstStyle/>
                    <a:p>
                      <a:pPr rtl="0"/>
                      <a:r>
                        <a:rPr lang="en-US" sz="1600"/>
                        <a:t>11</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George Miller</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100.0</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2554023"/>
                  </a:ext>
                </a:extLst>
              </a:tr>
              <a:tr h="316852">
                <a:tc>
                  <a:txBody>
                    <a:bodyPr/>
                    <a:lstStyle/>
                    <a:p>
                      <a:pPr rtl="0"/>
                      <a:r>
                        <a:rPr lang="en-US" sz="1600"/>
                        <a:t>13</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Pete Docter</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100.0</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264919"/>
                  </a:ext>
                </a:extLst>
              </a:tr>
              <a:tr h="316852">
                <a:tc>
                  <a:txBody>
                    <a:bodyPr/>
                    <a:lstStyle/>
                    <a:p>
                      <a:pPr rtl="0"/>
                      <a:r>
                        <a:rPr lang="en-US" sz="1600"/>
                        <a:t>19</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Bong Joon Ho</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100.0</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9681603"/>
                  </a:ext>
                </a:extLst>
              </a:tr>
              <a:tr h="554491">
                <a:tc>
                  <a:txBody>
                    <a:bodyPr/>
                    <a:lstStyle/>
                    <a:p>
                      <a:pPr rtl="0"/>
                      <a:r>
                        <a:rPr lang="en-US" sz="1600"/>
                        <a:t>22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Kathryn Bigelow</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100.0</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7241934"/>
                  </a:ext>
                </a:extLst>
              </a:tr>
              <a:tr h="316852">
                <a:tc>
                  <a:txBody>
                    <a:bodyPr/>
                    <a:lstStyle/>
                    <a:p>
                      <a:pPr rtl="0"/>
                      <a:r>
                        <a:rPr lang="en-US" sz="1600"/>
                        <a:t>26</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Jeff Nichols</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100.0</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90481"/>
                  </a:ext>
                </a:extLst>
              </a:tr>
              <a:tr h="316852">
                <a:tc>
                  <a:txBody>
                    <a:bodyPr/>
                    <a:lstStyle/>
                    <a:p>
                      <a:pPr rtl="0"/>
                      <a:r>
                        <a:rPr lang="en-US" sz="1600"/>
                        <a:t>29</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Alfonso Cuarón</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a:t>2</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US" sz="1600" dirty="0"/>
                        <a:t>100.0</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4299669"/>
                  </a:ext>
                </a:extLst>
              </a:tr>
            </a:tbl>
          </a:graphicData>
        </a:graphic>
      </p:graphicFrame>
      <p:sp>
        <p:nvSpPr>
          <p:cNvPr id="5" name="Title 1">
            <a:extLst>
              <a:ext uri="{FF2B5EF4-FFF2-40B4-BE49-F238E27FC236}">
                <a16:creationId xmlns:a16="http://schemas.microsoft.com/office/drawing/2014/main" id="{B96FB87E-8913-4204-9F60-74E665352DB0}"/>
              </a:ext>
            </a:extLst>
          </p:cNvPr>
          <p:cNvSpPr txBox="1">
            <a:spLocks/>
          </p:cNvSpPr>
          <p:nvPr/>
        </p:nvSpPr>
        <p:spPr>
          <a:xfrm>
            <a:off x="749832" y="6044233"/>
            <a:ext cx="8596668" cy="739806"/>
          </a:xfrm>
          <a:prstGeom prst="rect">
            <a:avLst/>
          </a:prstGeom>
          <a:ln w="6350">
            <a:solidFill>
              <a:schemeClr val="tx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solidFill>
                  <a:schemeClr val="tx1"/>
                </a:solidFill>
              </a:rPr>
              <a:t>All movies directed by these directors are appreciated by the critics and have received </a:t>
            </a:r>
            <a:r>
              <a:rPr lang="en-US" sz="1200" dirty="0" err="1">
                <a:solidFill>
                  <a:schemeClr val="tx1"/>
                </a:solidFill>
              </a:rPr>
              <a:t>metascore</a:t>
            </a:r>
            <a:r>
              <a:rPr lang="en-US" sz="1200" dirty="0">
                <a:solidFill>
                  <a:schemeClr val="tx1"/>
                </a:solidFill>
              </a:rPr>
              <a:t> &gt; 75.</a:t>
            </a:r>
          </a:p>
        </p:txBody>
      </p:sp>
    </p:spTree>
    <p:extLst>
      <p:ext uri="{BB962C8B-B14F-4D97-AF65-F5344CB8AC3E}">
        <p14:creationId xmlns:p14="http://schemas.microsoft.com/office/powerpoint/2010/main" val="346107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E73D-5262-43E6-A908-8FA7B33BE37D}"/>
              </a:ext>
            </a:extLst>
          </p:cNvPr>
          <p:cNvSpPr>
            <a:spLocks noGrp="1"/>
          </p:cNvSpPr>
          <p:nvPr>
            <p:ph type="title"/>
          </p:nvPr>
        </p:nvSpPr>
        <p:spPr>
          <a:xfrm>
            <a:off x="677334" y="609600"/>
            <a:ext cx="8596668" cy="899604"/>
          </a:xfrm>
        </p:spPr>
        <p:txBody>
          <a:bodyPr/>
          <a:lstStyle/>
          <a:p>
            <a:r>
              <a:rPr lang="en-US" dirty="0"/>
              <a:t>Summary</a:t>
            </a:r>
          </a:p>
        </p:txBody>
      </p:sp>
      <p:sp>
        <p:nvSpPr>
          <p:cNvPr id="3" name="Content Placeholder 2">
            <a:extLst>
              <a:ext uri="{FF2B5EF4-FFF2-40B4-BE49-F238E27FC236}">
                <a16:creationId xmlns:a16="http://schemas.microsoft.com/office/drawing/2014/main" id="{49C17876-1C34-45EA-82E2-FDE54177366A}"/>
              </a:ext>
            </a:extLst>
          </p:cNvPr>
          <p:cNvSpPr>
            <a:spLocks noGrp="1"/>
          </p:cNvSpPr>
          <p:nvPr>
            <p:ph idx="1"/>
          </p:nvPr>
        </p:nvSpPr>
        <p:spPr>
          <a:xfrm>
            <a:off x="677334" y="1580225"/>
            <a:ext cx="8596668" cy="4461137"/>
          </a:xfrm>
        </p:spPr>
        <p:txBody>
          <a:bodyPr>
            <a:normAutofit fontScale="92500" lnSpcReduction="10000"/>
          </a:bodyPr>
          <a:lstStyle/>
          <a:p>
            <a:r>
              <a:rPr lang="en-US" dirty="0"/>
              <a:t>1.From 2006 to 2016 there is an upward trend in number of released movies. In 2016 highest number of moves were released.</a:t>
            </a:r>
          </a:p>
          <a:p>
            <a:r>
              <a:rPr lang="en-US" dirty="0"/>
              <a:t>There is a downward trend in movie runtime from 2006 to 2016 however there is no correlation found between movie runtime and revenue.</a:t>
            </a:r>
          </a:p>
          <a:p>
            <a:r>
              <a:rPr lang="en-US" dirty="0"/>
              <a:t>There is a positive correlation between Votes and Rating. Similarly </a:t>
            </a:r>
            <a:r>
              <a:rPr lang="en-US" dirty="0" err="1"/>
              <a:t>metascore</a:t>
            </a:r>
            <a:r>
              <a:rPr lang="en-US" dirty="0"/>
              <a:t> shows an upward trend with increasing votes.</a:t>
            </a:r>
          </a:p>
          <a:p>
            <a:r>
              <a:rPr lang="en-US" dirty="0"/>
              <a:t> Till  2014 viewers casted their votes and expressed their opinion in large numbers however in 2015 onwards despite of more number of movies released, viewers refrained from expressing their opinion.</a:t>
            </a:r>
          </a:p>
          <a:p>
            <a:r>
              <a:rPr lang="en-US" dirty="0"/>
              <a:t>2013 onwards the average revenue is decreasing. This could be because of the increased number of movies released increasing number of options for the viewers.</a:t>
            </a:r>
          </a:p>
          <a:p>
            <a:r>
              <a:rPr lang="en-US" dirty="0"/>
              <a:t>The trend shows that when the options were less , the movies performed better on box office. Considering the median of revenue for all movies (50%) as the criteria for success, number of unsuccessful movies are increasing against successful movies each year.</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09068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4227-1D79-4213-A35D-CC6426CFAE04}"/>
              </a:ext>
            </a:extLst>
          </p:cNvPr>
          <p:cNvSpPr>
            <a:spLocks noGrp="1"/>
          </p:cNvSpPr>
          <p:nvPr>
            <p:ph type="title"/>
          </p:nvPr>
        </p:nvSpPr>
        <p:spPr>
          <a:xfrm>
            <a:off x="677334" y="609600"/>
            <a:ext cx="8596668" cy="846338"/>
          </a:xfrm>
        </p:spPr>
        <p:txBody>
          <a:bodyPr/>
          <a:lstStyle/>
          <a:p>
            <a:r>
              <a:rPr lang="en-US" dirty="0"/>
              <a:t>Summary</a:t>
            </a:r>
          </a:p>
        </p:txBody>
      </p:sp>
      <p:sp>
        <p:nvSpPr>
          <p:cNvPr id="3" name="Content Placeholder 2">
            <a:extLst>
              <a:ext uri="{FF2B5EF4-FFF2-40B4-BE49-F238E27FC236}">
                <a16:creationId xmlns:a16="http://schemas.microsoft.com/office/drawing/2014/main" id="{6A0E3EB4-EB80-44CF-9373-0880EF3C27B0}"/>
              </a:ext>
            </a:extLst>
          </p:cNvPr>
          <p:cNvSpPr>
            <a:spLocks noGrp="1"/>
          </p:cNvSpPr>
          <p:nvPr>
            <p:ph idx="1"/>
          </p:nvPr>
        </p:nvSpPr>
        <p:spPr>
          <a:xfrm>
            <a:off x="464270" y="1592419"/>
            <a:ext cx="8596668" cy="3880773"/>
          </a:xfrm>
        </p:spPr>
        <p:txBody>
          <a:bodyPr/>
          <a:lstStyle/>
          <a:p>
            <a:r>
              <a:rPr lang="en-US" dirty="0"/>
              <a:t>Popular Genres -  Drama, action, comedy or adventure are the most popular genres amongst the producers. More than 5-% movies are of Genre Drama or combination of drama  and other genres.</a:t>
            </a:r>
          </a:p>
          <a:p>
            <a:r>
              <a:rPr lang="en-US" dirty="0" err="1"/>
              <a:t>Metascore</a:t>
            </a:r>
            <a:r>
              <a:rPr lang="en-US" dirty="0"/>
              <a:t> -  Movies appreciated by critics</a:t>
            </a:r>
          </a:p>
          <a:p>
            <a:pPr marL="0" indent="0">
              <a:buNone/>
            </a:pPr>
            <a:r>
              <a:rPr lang="en-US" dirty="0">
                <a:solidFill>
                  <a:schemeClr val="tx1"/>
                </a:solidFill>
              </a:rPr>
              <a:t>~</a:t>
            </a:r>
            <a:r>
              <a:rPr lang="en-US" dirty="0"/>
              <a:t>50% movies got </a:t>
            </a:r>
            <a:r>
              <a:rPr lang="en-US" dirty="0" err="1"/>
              <a:t>metascore</a:t>
            </a:r>
            <a:r>
              <a:rPr lang="en-US" dirty="0"/>
              <a:t> in the range 50 to 70. The 4th quartile(75 to 100) can be considered as movies appreciated by critics.~20% movies were appreciated by critics.</a:t>
            </a:r>
          </a:p>
          <a:p>
            <a:pPr marL="0" indent="0">
              <a:buNone/>
            </a:pPr>
            <a:endParaRPr lang="en-US" dirty="0"/>
          </a:p>
          <a:p>
            <a:endParaRPr lang="en-US" dirty="0"/>
          </a:p>
        </p:txBody>
      </p:sp>
    </p:spTree>
    <p:extLst>
      <p:ext uri="{BB962C8B-B14F-4D97-AF65-F5344CB8AC3E}">
        <p14:creationId xmlns:p14="http://schemas.microsoft.com/office/powerpoint/2010/main" val="184429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3E15-200D-423F-A3D3-8B763A567AC7}"/>
              </a:ext>
            </a:extLst>
          </p:cNvPr>
          <p:cNvSpPr>
            <a:spLocks noGrp="1"/>
          </p:cNvSpPr>
          <p:nvPr>
            <p:ph type="title"/>
          </p:nvPr>
        </p:nvSpPr>
        <p:spPr>
          <a:xfrm>
            <a:off x="677334" y="609600"/>
            <a:ext cx="8596668" cy="810827"/>
          </a:xfrm>
          <a:ln w="6350">
            <a:solidFill>
              <a:schemeClr val="tx1"/>
            </a:solidFill>
          </a:ln>
        </p:spPr>
        <p:txBody>
          <a:bodyPr>
            <a:normAutofit/>
          </a:bodyPr>
          <a:lstStyle/>
          <a:p>
            <a:r>
              <a:rPr lang="en-US" sz="2400" dirty="0">
                <a:solidFill>
                  <a:schemeClr val="tx1"/>
                </a:solidFill>
              </a:rPr>
              <a:t>Movies release trend from 2006</a:t>
            </a:r>
          </a:p>
        </p:txBody>
      </p:sp>
      <p:pic>
        <p:nvPicPr>
          <p:cNvPr id="5" name="Content Placeholder 4">
            <a:extLst>
              <a:ext uri="{FF2B5EF4-FFF2-40B4-BE49-F238E27FC236}">
                <a16:creationId xmlns:a16="http://schemas.microsoft.com/office/drawing/2014/main" id="{31597AFD-E6C3-4CDF-83C5-E1FD967FF359}"/>
              </a:ext>
            </a:extLst>
          </p:cNvPr>
          <p:cNvPicPr>
            <a:picLocks noGrp="1" noChangeAspect="1"/>
          </p:cNvPicPr>
          <p:nvPr>
            <p:ph idx="1"/>
          </p:nvPr>
        </p:nvPicPr>
        <p:blipFill>
          <a:blip r:embed="rId2"/>
          <a:stretch>
            <a:fillRect/>
          </a:stretch>
        </p:blipFill>
        <p:spPr>
          <a:xfrm>
            <a:off x="1748902" y="1565784"/>
            <a:ext cx="6525086" cy="3881437"/>
          </a:xfrm>
          <a:prstGeom prst="rect">
            <a:avLst/>
          </a:prstGeom>
        </p:spPr>
      </p:pic>
      <p:sp>
        <p:nvSpPr>
          <p:cNvPr id="6" name="Title 1">
            <a:extLst>
              <a:ext uri="{FF2B5EF4-FFF2-40B4-BE49-F238E27FC236}">
                <a16:creationId xmlns:a16="http://schemas.microsoft.com/office/drawing/2014/main" id="{3A415310-7BCB-4CF9-BBB2-E07CF9D34B1D}"/>
              </a:ext>
            </a:extLst>
          </p:cNvPr>
          <p:cNvSpPr txBox="1">
            <a:spLocks/>
          </p:cNvSpPr>
          <p:nvPr/>
        </p:nvSpPr>
        <p:spPr>
          <a:xfrm>
            <a:off x="1025042" y="5715739"/>
            <a:ext cx="8596668" cy="810827"/>
          </a:xfrm>
          <a:prstGeom prst="rect">
            <a:avLst/>
          </a:prstGeom>
          <a:ln w="6350">
            <a:solidFill>
              <a:schemeClr val="tx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solidFill>
                  <a:schemeClr val="tx1"/>
                </a:solidFill>
              </a:rPr>
              <a:t>The trend is upward moving from 2006. 2009 onwards there is continuous upward trend We can see an exponential growth in movies released since 2012, 2016 being the year of highest number of movies released which is multifold of movies released in 2006.</a:t>
            </a:r>
            <a:endParaRPr lang="en-US" sz="1200" b="1" dirty="0">
              <a:solidFill>
                <a:schemeClr val="tx1"/>
              </a:solidFill>
            </a:endParaRPr>
          </a:p>
        </p:txBody>
      </p:sp>
    </p:spTree>
    <p:extLst>
      <p:ext uri="{BB962C8B-B14F-4D97-AF65-F5344CB8AC3E}">
        <p14:creationId xmlns:p14="http://schemas.microsoft.com/office/powerpoint/2010/main" val="128774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3E15-200D-423F-A3D3-8B763A567AC7}"/>
              </a:ext>
            </a:extLst>
          </p:cNvPr>
          <p:cNvSpPr>
            <a:spLocks noGrp="1"/>
          </p:cNvSpPr>
          <p:nvPr>
            <p:ph type="title"/>
          </p:nvPr>
        </p:nvSpPr>
        <p:spPr>
          <a:xfrm>
            <a:off x="677334" y="609600"/>
            <a:ext cx="8596668" cy="739806"/>
          </a:xfrm>
          <a:ln w="6350">
            <a:solidFill>
              <a:schemeClr val="tx1"/>
            </a:solidFill>
          </a:ln>
        </p:spPr>
        <p:txBody>
          <a:bodyPr>
            <a:normAutofit/>
          </a:bodyPr>
          <a:lstStyle/>
          <a:p>
            <a:r>
              <a:rPr lang="en-US" sz="2400" dirty="0">
                <a:solidFill>
                  <a:schemeClr val="tx1"/>
                </a:solidFill>
              </a:rPr>
              <a:t>Trend of Movie runtime over years</a:t>
            </a:r>
          </a:p>
        </p:txBody>
      </p:sp>
      <p:pic>
        <p:nvPicPr>
          <p:cNvPr id="4" name="Content Placeholder 3">
            <a:extLst>
              <a:ext uri="{FF2B5EF4-FFF2-40B4-BE49-F238E27FC236}">
                <a16:creationId xmlns:a16="http://schemas.microsoft.com/office/drawing/2014/main" id="{B9507D0C-FB1D-49E0-BD8E-E3F8FADB0BE9}"/>
              </a:ext>
            </a:extLst>
          </p:cNvPr>
          <p:cNvPicPr>
            <a:picLocks noGrp="1" noChangeAspect="1"/>
          </p:cNvPicPr>
          <p:nvPr>
            <p:ph idx="1"/>
          </p:nvPr>
        </p:nvPicPr>
        <p:blipFill>
          <a:blip r:embed="rId2"/>
          <a:stretch>
            <a:fillRect/>
          </a:stretch>
        </p:blipFill>
        <p:spPr>
          <a:xfrm>
            <a:off x="1238662" y="1488281"/>
            <a:ext cx="7208383" cy="3881437"/>
          </a:xfrm>
          <a:prstGeom prst="rect">
            <a:avLst/>
          </a:prstGeom>
        </p:spPr>
      </p:pic>
      <p:sp>
        <p:nvSpPr>
          <p:cNvPr id="6" name="Title 1">
            <a:extLst>
              <a:ext uri="{FF2B5EF4-FFF2-40B4-BE49-F238E27FC236}">
                <a16:creationId xmlns:a16="http://schemas.microsoft.com/office/drawing/2014/main" id="{EE24C5F7-6DAE-4CB8-B7F7-634EF5D1C548}"/>
              </a:ext>
            </a:extLst>
          </p:cNvPr>
          <p:cNvSpPr txBox="1">
            <a:spLocks/>
          </p:cNvSpPr>
          <p:nvPr/>
        </p:nvSpPr>
        <p:spPr>
          <a:xfrm>
            <a:off x="829734" y="5573710"/>
            <a:ext cx="8596668" cy="739806"/>
          </a:xfrm>
          <a:prstGeom prst="rect">
            <a:avLst/>
          </a:prstGeom>
          <a:ln w="6350">
            <a:solidFill>
              <a:schemeClr val="tx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solidFill>
                  <a:schemeClr val="tx1"/>
                </a:solidFill>
              </a:rPr>
              <a:t>The mean time of movies has reduced from 2006 to 2016. However there is no strong relation found between movie runtime and revenue.</a:t>
            </a:r>
          </a:p>
          <a:p>
            <a:r>
              <a:rPr lang="en-US" sz="1200" dirty="0">
                <a:solidFill>
                  <a:schemeClr val="tx1"/>
                </a:solidFill>
              </a:rPr>
              <a:t># Find relation between runtime and </a:t>
            </a:r>
            <a:r>
              <a:rPr lang="en-US" sz="1200" dirty="0" err="1">
                <a:solidFill>
                  <a:schemeClr val="tx1"/>
                </a:solidFill>
              </a:rPr>
              <a:t>metascore</a:t>
            </a:r>
            <a:r>
              <a:rPr lang="en-US" sz="1200" dirty="0">
                <a:solidFill>
                  <a:schemeClr val="tx1"/>
                </a:solidFill>
              </a:rPr>
              <a:t> , runtime and rating and runtime and votes </a:t>
            </a:r>
          </a:p>
        </p:txBody>
      </p:sp>
    </p:spTree>
    <p:extLst>
      <p:ext uri="{BB962C8B-B14F-4D97-AF65-F5344CB8AC3E}">
        <p14:creationId xmlns:p14="http://schemas.microsoft.com/office/powerpoint/2010/main" val="133086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3E15-200D-423F-A3D3-8B763A567AC7}"/>
              </a:ext>
            </a:extLst>
          </p:cNvPr>
          <p:cNvSpPr>
            <a:spLocks noGrp="1"/>
          </p:cNvSpPr>
          <p:nvPr>
            <p:ph type="title"/>
          </p:nvPr>
        </p:nvSpPr>
        <p:spPr>
          <a:xfrm>
            <a:off x="677334" y="520823"/>
            <a:ext cx="8596668" cy="739806"/>
          </a:xfrm>
          <a:ln w="6350">
            <a:solidFill>
              <a:schemeClr val="tx1"/>
            </a:solidFill>
          </a:ln>
        </p:spPr>
        <p:txBody>
          <a:bodyPr>
            <a:normAutofit/>
          </a:bodyPr>
          <a:lstStyle/>
          <a:p>
            <a:r>
              <a:rPr lang="en-US" sz="2400" dirty="0">
                <a:solidFill>
                  <a:schemeClr val="tx1"/>
                </a:solidFill>
              </a:rPr>
              <a:t>Correlation between Movie runtime and revenue</a:t>
            </a:r>
          </a:p>
        </p:txBody>
      </p:sp>
      <p:sp>
        <p:nvSpPr>
          <p:cNvPr id="3" name="Content Placeholder 2">
            <a:extLst>
              <a:ext uri="{FF2B5EF4-FFF2-40B4-BE49-F238E27FC236}">
                <a16:creationId xmlns:a16="http://schemas.microsoft.com/office/drawing/2014/main" id="{7542B920-0705-46F1-8D78-04D907300F83}"/>
              </a:ext>
            </a:extLst>
          </p:cNvPr>
          <p:cNvSpPr>
            <a:spLocks noGrp="1"/>
          </p:cNvSpPr>
          <p:nvPr>
            <p:ph idx="1"/>
          </p:nvPr>
        </p:nvSpPr>
        <p:spPr>
          <a:xfrm>
            <a:off x="677334" y="1663439"/>
            <a:ext cx="8596668" cy="3880773"/>
          </a:xfrm>
          <a:ln w="6350">
            <a:solidFill>
              <a:schemeClr val="tx1"/>
            </a:solidFill>
          </a:ln>
        </p:spPr>
        <p:txBody>
          <a:bodyPr>
            <a:normAutofit/>
          </a:bodyPr>
          <a:lstStyle/>
          <a:p>
            <a:endParaRPr lang="en-US" dirty="0"/>
          </a:p>
          <a:p>
            <a:pPr marL="0" indent="0">
              <a:buNone/>
            </a:pPr>
            <a:endParaRPr lang="en-US" dirty="0"/>
          </a:p>
        </p:txBody>
      </p:sp>
      <p:pic>
        <p:nvPicPr>
          <p:cNvPr id="4" name="Picture 3">
            <a:extLst>
              <a:ext uri="{FF2B5EF4-FFF2-40B4-BE49-F238E27FC236}">
                <a16:creationId xmlns:a16="http://schemas.microsoft.com/office/drawing/2014/main" id="{546D666E-14AD-47B9-A9BF-F4C483B84405}"/>
              </a:ext>
            </a:extLst>
          </p:cNvPr>
          <p:cNvPicPr>
            <a:picLocks noChangeAspect="1"/>
          </p:cNvPicPr>
          <p:nvPr/>
        </p:nvPicPr>
        <p:blipFill>
          <a:blip r:embed="rId2"/>
          <a:stretch>
            <a:fillRect/>
          </a:stretch>
        </p:blipFill>
        <p:spPr>
          <a:xfrm>
            <a:off x="1757779" y="1683414"/>
            <a:ext cx="6374167" cy="3590059"/>
          </a:xfrm>
          <a:prstGeom prst="rect">
            <a:avLst/>
          </a:prstGeom>
        </p:spPr>
      </p:pic>
    </p:spTree>
    <p:extLst>
      <p:ext uri="{BB962C8B-B14F-4D97-AF65-F5344CB8AC3E}">
        <p14:creationId xmlns:p14="http://schemas.microsoft.com/office/powerpoint/2010/main" val="191693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3E15-200D-423F-A3D3-8B763A567AC7}"/>
              </a:ext>
            </a:extLst>
          </p:cNvPr>
          <p:cNvSpPr>
            <a:spLocks noGrp="1"/>
          </p:cNvSpPr>
          <p:nvPr>
            <p:ph type="title"/>
          </p:nvPr>
        </p:nvSpPr>
        <p:spPr>
          <a:xfrm>
            <a:off x="677334" y="609600"/>
            <a:ext cx="8596668" cy="801950"/>
          </a:xfrm>
          <a:ln w="6350">
            <a:solidFill>
              <a:schemeClr val="tx1"/>
            </a:solidFill>
          </a:ln>
        </p:spPr>
        <p:txBody>
          <a:bodyPr>
            <a:normAutofit/>
          </a:bodyPr>
          <a:lstStyle/>
          <a:p>
            <a:r>
              <a:rPr lang="en-US" sz="2400" dirty="0">
                <a:solidFill>
                  <a:schemeClr val="tx1"/>
                </a:solidFill>
              </a:rPr>
              <a:t>Correlation between Votes and Rating</a:t>
            </a:r>
          </a:p>
        </p:txBody>
      </p:sp>
      <p:pic>
        <p:nvPicPr>
          <p:cNvPr id="8" name="Content Placeholder 7">
            <a:extLst>
              <a:ext uri="{FF2B5EF4-FFF2-40B4-BE49-F238E27FC236}">
                <a16:creationId xmlns:a16="http://schemas.microsoft.com/office/drawing/2014/main" id="{532E6E6A-C45F-44C4-AA92-63D87BB86B2C}"/>
              </a:ext>
            </a:extLst>
          </p:cNvPr>
          <p:cNvPicPr>
            <a:picLocks noGrp="1" noChangeAspect="1"/>
          </p:cNvPicPr>
          <p:nvPr>
            <p:ph idx="1"/>
          </p:nvPr>
        </p:nvPicPr>
        <p:blipFill>
          <a:blip r:embed="rId2"/>
          <a:stretch>
            <a:fillRect/>
          </a:stretch>
        </p:blipFill>
        <p:spPr>
          <a:xfrm>
            <a:off x="2181829" y="1681194"/>
            <a:ext cx="5393071" cy="3881437"/>
          </a:xfrm>
          <a:prstGeom prst="rect">
            <a:avLst/>
          </a:prstGeom>
        </p:spPr>
      </p:pic>
      <p:sp>
        <p:nvSpPr>
          <p:cNvPr id="9" name="Title 1">
            <a:extLst>
              <a:ext uri="{FF2B5EF4-FFF2-40B4-BE49-F238E27FC236}">
                <a16:creationId xmlns:a16="http://schemas.microsoft.com/office/drawing/2014/main" id="{B797961F-D9AF-4B21-B10B-A523A02DF5ED}"/>
              </a:ext>
            </a:extLst>
          </p:cNvPr>
          <p:cNvSpPr txBox="1">
            <a:spLocks/>
          </p:cNvSpPr>
          <p:nvPr/>
        </p:nvSpPr>
        <p:spPr>
          <a:xfrm>
            <a:off x="829734" y="5946572"/>
            <a:ext cx="8596668" cy="801950"/>
          </a:xfrm>
          <a:prstGeom prst="rect">
            <a:avLst/>
          </a:prstGeom>
          <a:ln w="6350">
            <a:solidFill>
              <a:schemeClr val="tx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solidFill>
                  <a:schemeClr val="tx1"/>
                </a:solidFill>
              </a:rPr>
              <a:t>Rating and votes show a positive correlation. With increased number of votes Rating is improved.</a:t>
            </a:r>
          </a:p>
        </p:txBody>
      </p:sp>
    </p:spTree>
    <p:extLst>
      <p:ext uri="{BB962C8B-B14F-4D97-AF65-F5344CB8AC3E}">
        <p14:creationId xmlns:p14="http://schemas.microsoft.com/office/powerpoint/2010/main" val="142630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3E15-200D-423F-A3D3-8B763A567AC7}"/>
              </a:ext>
            </a:extLst>
          </p:cNvPr>
          <p:cNvSpPr>
            <a:spLocks noGrp="1"/>
          </p:cNvSpPr>
          <p:nvPr>
            <p:ph type="title"/>
          </p:nvPr>
        </p:nvSpPr>
        <p:spPr>
          <a:xfrm>
            <a:off x="677334" y="609600"/>
            <a:ext cx="8596668" cy="739806"/>
          </a:xfrm>
          <a:ln w="6350">
            <a:solidFill>
              <a:schemeClr val="tx1"/>
            </a:solidFill>
          </a:ln>
        </p:spPr>
        <p:txBody>
          <a:bodyPr>
            <a:normAutofit/>
          </a:bodyPr>
          <a:lstStyle/>
          <a:p>
            <a:r>
              <a:rPr lang="en-US" sz="2400" dirty="0">
                <a:solidFill>
                  <a:schemeClr val="tx1"/>
                </a:solidFill>
              </a:rPr>
              <a:t>Correlation between votes and </a:t>
            </a:r>
            <a:r>
              <a:rPr lang="en-US" sz="2400" dirty="0" err="1">
                <a:solidFill>
                  <a:schemeClr val="tx1"/>
                </a:solidFill>
              </a:rPr>
              <a:t>Metascore</a:t>
            </a:r>
            <a:endParaRPr lang="en-US" sz="2400" dirty="0">
              <a:solidFill>
                <a:schemeClr val="tx1"/>
              </a:solidFill>
            </a:endParaRPr>
          </a:p>
        </p:txBody>
      </p:sp>
      <p:pic>
        <p:nvPicPr>
          <p:cNvPr id="5" name="Content Placeholder 4">
            <a:extLst>
              <a:ext uri="{FF2B5EF4-FFF2-40B4-BE49-F238E27FC236}">
                <a16:creationId xmlns:a16="http://schemas.microsoft.com/office/drawing/2014/main" id="{15D5807F-3C7D-48C6-A5A5-0B19C3A98422}"/>
              </a:ext>
            </a:extLst>
          </p:cNvPr>
          <p:cNvPicPr>
            <a:picLocks noGrp="1" noChangeAspect="1"/>
          </p:cNvPicPr>
          <p:nvPr>
            <p:ph idx="1"/>
          </p:nvPr>
        </p:nvPicPr>
        <p:blipFill>
          <a:blip r:embed="rId2"/>
          <a:stretch>
            <a:fillRect/>
          </a:stretch>
        </p:blipFill>
        <p:spPr>
          <a:xfrm>
            <a:off x="2016248" y="1627928"/>
            <a:ext cx="5511168" cy="3881437"/>
          </a:xfrm>
          <a:prstGeom prst="rect">
            <a:avLst/>
          </a:prstGeom>
        </p:spPr>
      </p:pic>
      <p:sp>
        <p:nvSpPr>
          <p:cNvPr id="6" name="Title 1">
            <a:extLst>
              <a:ext uri="{FF2B5EF4-FFF2-40B4-BE49-F238E27FC236}">
                <a16:creationId xmlns:a16="http://schemas.microsoft.com/office/drawing/2014/main" id="{0C7E5537-3EF5-4EB8-B2E0-15B94DBA3917}"/>
              </a:ext>
            </a:extLst>
          </p:cNvPr>
          <p:cNvSpPr txBox="1">
            <a:spLocks/>
          </p:cNvSpPr>
          <p:nvPr/>
        </p:nvSpPr>
        <p:spPr>
          <a:xfrm>
            <a:off x="811978" y="5964328"/>
            <a:ext cx="8596668" cy="739806"/>
          </a:xfrm>
          <a:prstGeom prst="rect">
            <a:avLst/>
          </a:prstGeom>
          <a:ln w="6350">
            <a:solidFill>
              <a:schemeClr val="tx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solidFill>
                  <a:schemeClr val="tx1"/>
                </a:solidFill>
              </a:rPr>
              <a:t>Correlation between votes and </a:t>
            </a:r>
            <a:r>
              <a:rPr lang="en-US" sz="1200" dirty="0" err="1">
                <a:solidFill>
                  <a:schemeClr val="tx1"/>
                </a:solidFill>
              </a:rPr>
              <a:t>Metascore</a:t>
            </a:r>
            <a:r>
              <a:rPr lang="en-US" sz="1200" dirty="0">
                <a:solidFill>
                  <a:schemeClr val="tx1"/>
                </a:solidFill>
              </a:rPr>
              <a:t> is </a:t>
            </a:r>
            <a:r>
              <a:rPr lang="en-US" sz="1200" dirty="0" err="1">
                <a:solidFill>
                  <a:schemeClr val="tx1"/>
                </a:solidFill>
              </a:rPr>
              <a:t>positive.With</a:t>
            </a:r>
            <a:r>
              <a:rPr lang="en-US" sz="1200" dirty="0">
                <a:solidFill>
                  <a:schemeClr val="tx1"/>
                </a:solidFill>
              </a:rPr>
              <a:t> increased votes, </a:t>
            </a:r>
            <a:r>
              <a:rPr lang="en-US" sz="1200" dirty="0" err="1">
                <a:solidFill>
                  <a:schemeClr val="tx1"/>
                </a:solidFill>
              </a:rPr>
              <a:t>Metascore</a:t>
            </a:r>
            <a:r>
              <a:rPr lang="en-US" sz="1200" dirty="0">
                <a:solidFill>
                  <a:schemeClr val="tx1"/>
                </a:solidFill>
              </a:rPr>
              <a:t> also increasing.  </a:t>
            </a:r>
          </a:p>
        </p:txBody>
      </p:sp>
    </p:spTree>
    <p:extLst>
      <p:ext uri="{BB962C8B-B14F-4D97-AF65-F5344CB8AC3E}">
        <p14:creationId xmlns:p14="http://schemas.microsoft.com/office/powerpoint/2010/main" val="3538290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3E15-200D-423F-A3D3-8B763A567AC7}"/>
              </a:ext>
            </a:extLst>
          </p:cNvPr>
          <p:cNvSpPr>
            <a:spLocks noGrp="1"/>
          </p:cNvSpPr>
          <p:nvPr>
            <p:ph type="title"/>
          </p:nvPr>
        </p:nvSpPr>
        <p:spPr>
          <a:xfrm>
            <a:off x="677334" y="600722"/>
            <a:ext cx="8596668" cy="766439"/>
          </a:xfrm>
          <a:ln w="6350">
            <a:solidFill>
              <a:schemeClr val="tx1"/>
            </a:solidFill>
          </a:ln>
        </p:spPr>
        <p:txBody>
          <a:bodyPr>
            <a:normAutofit/>
          </a:bodyPr>
          <a:lstStyle/>
          <a:p>
            <a:r>
              <a:rPr lang="en-US" sz="2400" dirty="0">
                <a:solidFill>
                  <a:schemeClr val="tx1"/>
                </a:solidFill>
              </a:rPr>
              <a:t>Trend of voting year on year</a:t>
            </a:r>
          </a:p>
        </p:txBody>
      </p:sp>
      <p:pic>
        <p:nvPicPr>
          <p:cNvPr id="5" name="Content Placeholder 4">
            <a:extLst>
              <a:ext uri="{FF2B5EF4-FFF2-40B4-BE49-F238E27FC236}">
                <a16:creationId xmlns:a16="http://schemas.microsoft.com/office/drawing/2014/main" id="{E77A56E9-4006-4D7D-A93E-783CD64EA98A}"/>
              </a:ext>
            </a:extLst>
          </p:cNvPr>
          <p:cNvPicPr>
            <a:picLocks noGrp="1" noChangeAspect="1"/>
          </p:cNvPicPr>
          <p:nvPr>
            <p:ph idx="1"/>
          </p:nvPr>
        </p:nvPicPr>
        <p:blipFill>
          <a:blip r:embed="rId2"/>
          <a:stretch>
            <a:fillRect/>
          </a:stretch>
        </p:blipFill>
        <p:spPr>
          <a:xfrm>
            <a:off x="2113057" y="1501082"/>
            <a:ext cx="5725222" cy="4354512"/>
          </a:xfrm>
          <a:prstGeom prst="rect">
            <a:avLst/>
          </a:prstGeom>
        </p:spPr>
      </p:pic>
      <p:sp>
        <p:nvSpPr>
          <p:cNvPr id="6" name="Title 1">
            <a:extLst>
              <a:ext uri="{FF2B5EF4-FFF2-40B4-BE49-F238E27FC236}">
                <a16:creationId xmlns:a16="http://schemas.microsoft.com/office/drawing/2014/main" id="{AA36B805-9CF9-40EC-9F2D-C758A0524824}"/>
              </a:ext>
            </a:extLst>
          </p:cNvPr>
          <p:cNvSpPr txBox="1">
            <a:spLocks/>
          </p:cNvSpPr>
          <p:nvPr/>
        </p:nvSpPr>
        <p:spPr>
          <a:xfrm>
            <a:off x="696566" y="5955450"/>
            <a:ext cx="8596668" cy="766439"/>
          </a:xfrm>
          <a:prstGeom prst="rect">
            <a:avLst/>
          </a:prstGeom>
          <a:ln w="6350">
            <a:solidFill>
              <a:schemeClr val="tx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solidFill>
                  <a:schemeClr val="tx1"/>
                </a:solidFill>
              </a:rPr>
              <a:t>Though the number of movies released went on increasing from 2006, viewers voting has not increased in that proportion. 2015 and 2016 the trend is reversed. Despite of highest number of movies released, viewers refrained from voting for the movies.</a:t>
            </a:r>
          </a:p>
        </p:txBody>
      </p:sp>
    </p:spTree>
    <p:extLst>
      <p:ext uri="{BB962C8B-B14F-4D97-AF65-F5344CB8AC3E}">
        <p14:creationId xmlns:p14="http://schemas.microsoft.com/office/powerpoint/2010/main" val="331801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3E15-200D-423F-A3D3-8B763A567AC7}"/>
              </a:ext>
            </a:extLst>
          </p:cNvPr>
          <p:cNvSpPr>
            <a:spLocks noGrp="1"/>
          </p:cNvSpPr>
          <p:nvPr>
            <p:ph type="title"/>
          </p:nvPr>
        </p:nvSpPr>
        <p:spPr>
          <a:xfrm>
            <a:off x="677334" y="609600"/>
            <a:ext cx="8596668" cy="730928"/>
          </a:xfrm>
          <a:ln w="6350">
            <a:solidFill>
              <a:schemeClr val="tx1"/>
            </a:solidFill>
          </a:ln>
        </p:spPr>
        <p:txBody>
          <a:bodyPr>
            <a:normAutofit/>
          </a:bodyPr>
          <a:lstStyle/>
          <a:p>
            <a:r>
              <a:rPr lang="en-US" sz="2400" dirty="0">
                <a:solidFill>
                  <a:schemeClr val="tx1"/>
                </a:solidFill>
              </a:rPr>
              <a:t>Average revenue per year</a:t>
            </a:r>
          </a:p>
        </p:txBody>
      </p:sp>
      <p:pic>
        <p:nvPicPr>
          <p:cNvPr id="5" name="Content Placeholder 4">
            <a:extLst>
              <a:ext uri="{FF2B5EF4-FFF2-40B4-BE49-F238E27FC236}">
                <a16:creationId xmlns:a16="http://schemas.microsoft.com/office/drawing/2014/main" id="{9008E2F3-B6FB-4809-ADA9-DF3F1FA2341F}"/>
              </a:ext>
            </a:extLst>
          </p:cNvPr>
          <p:cNvPicPr>
            <a:picLocks noGrp="1" noChangeAspect="1"/>
          </p:cNvPicPr>
          <p:nvPr>
            <p:ph idx="1"/>
          </p:nvPr>
        </p:nvPicPr>
        <p:blipFill>
          <a:blip r:embed="rId2"/>
          <a:stretch>
            <a:fillRect/>
          </a:stretch>
        </p:blipFill>
        <p:spPr>
          <a:xfrm>
            <a:off x="1" y="1489075"/>
            <a:ext cx="4641074" cy="3489325"/>
          </a:xfrm>
          <a:prstGeom prst="rect">
            <a:avLst/>
          </a:prstGeom>
        </p:spPr>
      </p:pic>
      <p:sp>
        <p:nvSpPr>
          <p:cNvPr id="6" name="Title 1">
            <a:extLst>
              <a:ext uri="{FF2B5EF4-FFF2-40B4-BE49-F238E27FC236}">
                <a16:creationId xmlns:a16="http://schemas.microsoft.com/office/drawing/2014/main" id="{41EE4103-02CB-4BD8-BFFD-42AAEDA51834}"/>
              </a:ext>
            </a:extLst>
          </p:cNvPr>
          <p:cNvSpPr txBox="1">
            <a:spLocks/>
          </p:cNvSpPr>
          <p:nvPr/>
        </p:nvSpPr>
        <p:spPr>
          <a:xfrm>
            <a:off x="590039" y="5368925"/>
            <a:ext cx="8596668" cy="730928"/>
          </a:xfrm>
          <a:prstGeom prst="rect">
            <a:avLst/>
          </a:prstGeom>
          <a:ln w="6350">
            <a:solidFill>
              <a:schemeClr val="tx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solidFill>
                  <a:schemeClr val="tx1"/>
                </a:solidFill>
              </a:rPr>
              <a:t>Interestingly, Average revenue per movie has reduced since 2012. In 2009 the average revenue per movie was the highest.</a:t>
            </a:r>
          </a:p>
          <a:p>
            <a:r>
              <a:rPr lang="en-US" sz="1200" dirty="0">
                <a:solidFill>
                  <a:schemeClr val="tx1"/>
                </a:solidFill>
              </a:rPr>
              <a:t>The above graph means, ratio of successful to unsuccessful movies went on decreasing.</a:t>
            </a:r>
          </a:p>
        </p:txBody>
      </p:sp>
      <p:pic>
        <p:nvPicPr>
          <p:cNvPr id="7" name="Picture 6">
            <a:extLst>
              <a:ext uri="{FF2B5EF4-FFF2-40B4-BE49-F238E27FC236}">
                <a16:creationId xmlns:a16="http://schemas.microsoft.com/office/drawing/2014/main" id="{27512ADA-C5FE-4C5D-AD0C-D91FC97C5A4F}"/>
              </a:ext>
            </a:extLst>
          </p:cNvPr>
          <p:cNvPicPr>
            <a:picLocks noChangeAspect="1"/>
          </p:cNvPicPr>
          <p:nvPr/>
        </p:nvPicPr>
        <p:blipFill>
          <a:blip r:embed="rId3"/>
          <a:stretch>
            <a:fillRect/>
          </a:stretch>
        </p:blipFill>
        <p:spPr>
          <a:xfrm>
            <a:off x="4878757" y="1563949"/>
            <a:ext cx="4307950" cy="3238870"/>
          </a:xfrm>
          <a:prstGeom prst="rect">
            <a:avLst/>
          </a:prstGeom>
        </p:spPr>
      </p:pic>
    </p:spTree>
    <p:extLst>
      <p:ext uri="{BB962C8B-B14F-4D97-AF65-F5344CB8AC3E}">
        <p14:creationId xmlns:p14="http://schemas.microsoft.com/office/powerpoint/2010/main" val="377916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3E15-200D-423F-A3D3-8B763A567AC7}"/>
              </a:ext>
            </a:extLst>
          </p:cNvPr>
          <p:cNvSpPr>
            <a:spLocks noGrp="1"/>
          </p:cNvSpPr>
          <p:nvPr>
            <p:ph type="title"/>
          </p:nvPr>
        </p:nvSpPr>
        <p:spPr>
          <a:xfrm>
            <a:off x="677685" y="591838"/>
            <a:ext cx="8596668" cy="668784"/>
          </a:xfrm>
          <a:ln w="6350">
            <a:solidFill>
              <a:schemeClr val="tx1"/>
            </a:solidFill>
          </a:ln>
        </p:spPr>
        <p:txBody>
          <a:bodyPr>
            <a:normAutofit/>
          </a:bodyPr>
          <a:lstStyle/>
          <a:p>
            <a:r>
              <a:rPr lang="en-US" sz="2400" dirty="0">
                <a:solidFill>
                  <a:schemeClr val="tx1"/>
                </a:solidFill>
              </a:rPr>
              <a:t>Which Genre is popular amongst producers</a:t>
            </a:r>
          </a:p>
        </p:txBody>
      </p:sp>
      <p:pic>
        <p:nvPicPr>
          <p:cNvPr id="4" name="Content Placeholder 3">
            <a:extLst>
              <a:ext uri="{FF2B5EF4-FFF2-40B4-BE49-F238E27FC236}">
                <a16:creationId xmlns:a16="http://schemas.microsoft.com/office/drawing/2014/main" id="{C2F4F0EC-9559-4FF2-84E3-D58D5BF4A3E1}"/>
              </a:ext>
            </a:extLst>
          </p:cNvPr>
          <p:cNvPicPr>
            <a:picLocks noGrp="1" noChangeAspect="1"/>
          </p:cNvPicPr>
          <p:nvPr>
            <p:ph idx="1"/>
          </p:nvPr>
        </p:nvPicPr>
        <p:blipFill>
          <a:blip r:embed="rId2"/>
          <a:stretch>
            <a:fillRect/>
          </a:stretch>
        </p:blipFill>
        <p:spPr>
          <a:xfrm>
            <a:off x="995349" y="1492250"/>
            <a:ext cx="7961340" cy="3879850"/>
          </a:xfrm>
          <a:prstGeom prst="rect">
            <a:avLst/>
          </a:prstGeom>
        </p:spPr>
      </p:pic>
      <p:sp>
        <p:nvSpPr>
          <p:cNvPr id="6" name="Title 1">
            <a:extLst>
              <a:ext uri="{FF2B5EF4-FFF2-40B4-BE49-F238E27FC236}">
                <a16:creationId xmlns:a16="http://schemas.microsoft.com/office/drawing/2014/main" id="{32F77CFF-363B-45D2-B8E9-519F9C189D57}"/>
              </a:ext>
            </a:extLst>
          </p:cNvPr>
          <p:cNvSpPr txBox="1">
            <a:spLocks/>
          </p:cNvSpPr>
          <p:nvPr/>
        </p:nvSpPr>
        <p:spPr>
          <a:xfrm>
            <a:off x="829734" y="5510486"/>
            <a:ext cx="8596668" cy="668784"/>
          </a:xfrm>
          <a:prstGeom prst="rect">
            <a:avLst/>
          </a:prstGeom>
          <a:ln w="6350">
            <a:solidFill>
              <a:schemeClr val="tx1"/>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solidFill>
                  <a:schemeClr val="tx1"/>
                </a:solidFill>
              </a:rPr>
              <a:t> </a:t>
            </a:r>
          </a:p>
        </p:txBody>
      </p:sp>
    </p:spTree>
    <p:extLst>
      <p:ext uri="{BB962C8B-B14F-4D97-AF65-F5344CB8AC3E}">
        <p14:creationId xmlns:p14="http://schemas.microsoft.com/office/powerpoint/2010/main" val="21900183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2131</TotalTime>
  <Words>636</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Movies Dataset - EDA</vt:lpstr>
      <vt:lpstr>Movies release trend from 2006</vt:lpstr>
      <vt:lpstr>Trend of Movie runtime over years</vt:lpstr>
      <vt:lpstr>Correlation between Movie runtime and revenue</vt:lpstr>
      <vt:lpstr>Correlation between Votes and Rating</vt:lpstr>
      <vt:lpstr>Correlation between votes and Metascore</vt:lpstr>
      <vt:lpstr>Trend of voting year on year</vt:lpstr>
      <vt:lpstr>Average revenue per year</vt:lpstr>
      <vt:lpstr>Which Genre is popular amongst producers</vt:lpstr>
      <vt:lpstr>Metascore range</vt:lpstr>
      <vt:lpstr>Directors appreciated by critics( metascore &gt; 75)</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Shrotriya</dc:creator>
  <cp:lastModifiedBy>Mayur Shrotriya</cp:lastModifiedBy>
  <cp:revision>22</cp:revision>
  <dcterms:created xsi:type="dcterms:W3CDTF">2019-05-12T06:33:16Z</dcterms:created>
  <dcterms:modified xsi:type="dcterms:W3CDTF">2019-05-17T03:14:52Z</dcterms:modified>
</cp:coreProperties>
</file>