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75" r:id="rId3"/>
    <p:sldId id="271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318" r:id="rId14"/>
    <p:sldId id="319" r:id="rId15"/>
    <p:sldId id="322" r:id="rId16"/>
    <p:sldId id="323" r:id="rId17"/>
    <p:sldId id="316" r:id="rId18"/>
    <p:sldId id="31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4A12-1C16-4026-B888-ABB24BE13A7D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6C717-2C72-474C-B77B-75A36ACDE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5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ridge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1588" y="0"/>
            <a:ext cx="396875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5"/>
          <p:cNvSpPr txBox="1">
            <a:spLocks/>
          </p:cNvSpPr>
          <p:nvPr/>
        </p:nvSpPr>
        <p:spPr bwMode="auto">
          <a:xfrm>
            <a:off x="8821738" y="6613525"/>
            <a:ext cx="1571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1B5254-7962-4C22-AEFA-8B9A0612FAEB}" type="slidenum">
              <a:rPr lang="en-US" sz="1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1" descr="Mahindra 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6329363" y="476250"/>
            <a:ext cx="23780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723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08CEF-5292-4DB0-A8F3-85A7F77CD3AF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9E09-A6AC-4694-A9FE-A9BB8E39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unix_terminal_online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B90005014\Documents\connected-world-connected-solutions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18" y="5568139"/>
            <a:ext cx="4378925" cy="35980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13618" y="2286000"/>
            <a:ext cx="79159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 smtClean="0"/>
              <a:t>RHEL 6 Basics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898" y="52863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Aman Kumar </a:t>
            </a:r>
          </a:p>
          <a:p>
            <a:r>
              <a:rPr lang="en-US" b="1" dirty="0" smtClean="0"/>
              <a:t>473329</a:t>
            </a:r>
            <a:endParaRPr lang="en-US" b="1" dirty="0"/>
          </a:p>
          <a:p>
            <a:r>
              <a:rPr lang="en-US" b="1" dirty="0" smtClean="0"/>
              <a:t>IMS03A</a:t>
            </a:r>
          </a:p>
          <a:p>
            <a:r>
              <a:rPr lang="en-US" b="1" dirty="0" smtClean="0"/>
              <a:t>Tech M. NSEZ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18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600200"/>
            <a:ext cx="33746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/>
              <a:t>Directory Structure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190"/>
            <a:ext cx="8542817" cy="45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143000"/>
            <a:ext cx="838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 - "Root", the top of the file system hierarchy.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/bin - Binaries and other executable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/boot - Files needed to boot the operating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/</a:t>
            </a:r>
            <a:r>
              <a:rPr lang="en-US" sz="1600" dirty="0" err="1"/>
              <a:t>dev</a:t>
            </a:r>
            <a:r>
              <a:rPr lang="en-US" sz="1600" dirty="0"/>
              <a:t> - Device files, typically controlled by the operating system and system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</a:t>
            </a:r>
            <a:r>
              <a:rPr lang="en-US" sz="1600" dirty="0" err="1"/>
              <a:t>etc</a:t>
            </a:r>
            <a:r>
              <a:rPr lang="en-US" sz="1600" dirty="0"/>
              <a:t> - System configuration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/export - Shared file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/home - Home directories.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/lib - System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/lib64 - System libraries, 64 bit.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</a:t>
            </a:r>
            <a:r>
              <a:rPr lang="en-US" sz="1600" dirty="0" err="1"/>
              <a:t>lost+found</a:t>
            </a:r>
            <a:r>
              <a:rPr lang="en-US" sz="1600" dirty="0"/>
              <a:t> - Used by the file system to store recovered files after a file system check has been performed.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/media - Used to mount removable media like CD-ROMS.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</a:t>
            </a:r>
            <a:r>
              <a:rPr lang="en-US" sz="1600" dirty="0" err="1"/>
              <a:t>mnt</a:t>
            </a:r>
            <a:r>
              <a:rPr lang="en-US" sz="1600" dirty="0"/>
              <a:t> - Used to mount external file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/opt - Optional or third party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</a:t>
            </a:r>
            <a:r>
              <a:rPr lang="en-US" sz="1600" dirty="0" err="1"/>
              <a:t>proc</a:t>
            </a:r>
            <a:r>
              <a:rPr lang="en-US" sz="1600" dirty="0"/>
              <a:t> - Provides info about running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/root - The home directory for the root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</a:t>
            </a:r>
            <a:r>
              <a:rPr lang="en-US" sz="1600" dirty="0" err="1"/>
              <a:t>sbin</a:t>
            </a:r>
            <a:r>
              <a:rPr lang="en-US" sz="1600" dirty="0"/>
              <a:t> - System administration binaries.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/</a:t>
            </a:r>
            <a:r>
              <a:rPr lang="en-US" sz="1600" dirty="0" err="1"/>
              <a:t>selinux</a:t>
            </a:r>
            <a:r>
              <a:rPr lang="en-US" sz="1600" dirty="0"/>
              <a:t> - Used to display information about </a:t>
            </a:r>
            <a:r>
              <a:rPr lang="en-US" sz="1600" dirty="0" err="1"/>
              <a:t>SELinux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/</a:t>
            </a:r>
            <a:r>
              <a:rPr lang="en-US" sz="1600" dirty="0"/>
              <a:t>sys - Used to display and sometimes configure the devices known to the Linux kernel.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030"/>
                </a:solidFill>
                <a:latin typeface="Whitney SSm A"/>
              </a:rPr>
              <a:t>/</a:t>
            </a:r>
            <a:r>
              <a:rPr lang="en-US" sz="1600" dirty="0" err="1">
                <a:solidFill>
                  <a:srgbClr val="303030"/>
                </a:solidFill>
                <a:latin typeface="Whitney SSm A"/>
              </a:rPr>
              <a:t>tmp</a:t>
            </a:r>
            <a:r>
              <a:rPr lang="en-US" sz="1600" dirty="0">
                <a:solidFill>
                  <a:srgbClr val="303030"/>
                </a:solidFill>
                <a:latin typeface="Whitney SSm A"/>
              </a:rPr>
              <a:t> - Temporary space, typically cleared on reboot.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030"/>
                </a:solidFill>
                <a:latin typeface="Whitney SSm A"/>
              </a:rPr>
              <a:t>/</a:t>
            </a:r>
            <a:r>
              <a:rPr lang="en-US" sz="1600" dirty="0" err="1">
                <a:solidFill>
                  <a:srgbClr val="303030"/>
                </a:solidFill>
                <a:latin typeface="Whitney SSm A"/>
              </a:rPr>
              <a:t>usr</a:t>
            </a:r>
            <a:r>
              <a:rPr lang="en-US" sz="1600" dirty="0">
                <a:solidFill>
                  <a:srgbClr val="303030"/>
                </a:solidFill>
                <a:latin typeface="Whitney SSm A"/>
              </a:rPr>
              <a:t> - User related programs, libraries, and docs.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030"/>
                </a:solidFill>
                <a:latin typeface="Whitney SSm A"/>
              </a:rPr>
              <a:t>/</a:t>
            </a:r>
            <a:r>
              <a:rPr lang="en-US" sz="1600" dirty="0" err="1">
                <a:solidFill>
                  <a:srgbClr val="303030"/>
                </a:solidFill>
                <a:latin typeface="Whitney SSm A"/>
              </a:rPr>
              <a:t>usr</a:t>
            </a:r>
            <a:r>
              <a:rPr lang="en-US" sz="1600" dirty="0">
                <a:solidFill>
                  <a:srgbClr val="303030"/>
                </a:solidFill>
                <a:latin typeface="Whitney SSm A"/>
              </a:rPr>
              <a:t>/bin - Binaries and other executable programs.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030"/>
                </a:solidFill>
                <a:latin typeface="Whitney SSm A"/>
              </a:rPr>
              <a:t>/</a:t>
            </a:r>
            <a:r>
              <a:rPr lang="en-US" sz="1600" dirty="0" err="1">
                <a:solidFill>
                  <a:srgbClr val="303030"/>
                </a:solidFill>
                <a:latin typeface="Whitney SSm A"/>
              </a:rPr>
              <a:t>urs</a:t>
            </a:r>
            <a:r>
              <a:rPr lang="en-US" sz="1600" dirty="0">
                <a:solidFill>
                  <a:srgbClr val="303030"/>
                </a:solidFill>
                <a:latin typeface="Whitney SSm A"/>
              </a:rPr>
              <a:t>/lib - Libraries.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030"/>
                </a:solidFill>
                <a:latin typeface="Whitney SSm A"/>
              </a:rPr>
              <a:t>/</a:t>
            </a:r>
            <a:r>
              <a:rPr lang="en-US" sz="1600" dirty="0" err="1">
                <a:solidFill>
                  <a:srgbClr val="303030"/>
                </a:solidFill>
                <a:latin typeface="Whitney SSm A"/>
              </a:rPr>
              <a:t>usr</a:t>
            </a:r>
            <a:r>
              <a:rPr lang="en-US" sz="1600" dirty="0">
                <a:solidFill>
                  <a:srgbClr val="303030"/>
                </a:solidFill>
                <a:latin typeface="Whitney SSm A"/>
              </a:rPr>
              <a:t>/local - Locally installed software that is not part of the base operating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030"/>
                </a:solidFill>
                <a:latin typeface="Whitney SSm A"/>
              </a:rPr>
              <a:t>/</a:t>
            </a:r>
            <a:r>
              <a:rPr lang="en-US" sz="1600" dirty="0" err="1">
                <a:solidFill>
                  <a:srgbClr val="303030"/>
                </a:solidFill>
                <a:latin typeface="Whitney SSm A"/>
              </a:rPr>
              <a:t>usr</a:t>
            </a:r>
            <a:r>
              <a:rPr lang="en-US" sz="1600" dirty="0">
                <a:solidFill>
                  <a:srgbClr val="303030"/>
                </a:solidFill>
                <a:latin typeface="Whitney SSm A"/>
              </a:rPr>
              <a:t>/</a:t>
            </a:r>
            <a:r>
              <a:rPr lang="en-US" sz="1600" dirty="0" err="1">
                <a:solidFill>
                  <a:srgbClr val="303030"/>
                </a:solidFill>
                <a:latin typeface="Whitney SSm A"/>
              </a:rPr>
              <a:t>sbin</a:t>
            </a:r>
            <a:r>
              <a:rPr lang="en-US" sz="1600" dirty="0">
                <a:solidFill>
                  <a:srgbClr val="303030"/>
                </a:solidFill>
                <a:latin typeface="Whitney SSm A"/>
              </a:rPr>
              <a:t> - System administration binaries.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030"/>
                </a:solidFill>
                <a:latin typeface="Whitney SSm A"/>
              </a:rPr>
              <a:t>/</a:t>
            </a:r>
            <a:r>
              <a:rPr lang="en-US" sz="1600" dirty="0" err="1">
                <a:solidFill>
                  <a:srgbClr val="303030"/>
                </a:solidFill>
                <a:latin typeface="Whitney SSm A"/>
              </a:rPr>
              <a:t>var</a:t>
            </a:r>
            <a:r>
              <a:rPr lang="en-US" sz="1600" dirty="0">
                <a:solidFill>
                  <a:srgbClr val="303030"/>
                </a:solidFill>
                <a:latin typeface="Whitney SSm A"/>
              </a:rPr>
              <a:t> - Variable data, most notably log files.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03030"/>
                </a:solidFill>
                <a:latin typeface="Whitney SSm A"/>
              </a:rPr>
              <a:t>/</a:t>
            </a:r>
            <a:r>
              <a:rPr lang="en-US" sz="1600" dirty="0" err="1">
                <a:solidFill>
                  <a:srgbClr val="303030"/>
                </a:solidFill>
                <a:latin typeface="Whitney SSm A"/>
              </a:rPr>
              <a:t>var</a:t>
            </a:r>
            <a:r>
              <a:rPr lang="en-US" sz="1600" dirty="0">
                <a:solidFill>
                  <a:srgbClr val="303030"/>
                </a:solidFill>
                <a:latin typeface="Whitney SSm A"/>
              </a:rPr>
              <a:t>/log - Log files.</a:t>
            </a:r>
            <a:endParaRPr lang="en-US" sz="1600" b="0" i="0" dirty="0">
              <a:solidFill>
                <a:srgbClr val="303030"/>
              </a:solidFill>
              <a:effectLst/>
              <a:latin typeface="Whitney SSm A"/>
            </a:endParaRPr>
          </a:p>
        </p:txBody>
      </p:sp>
    </p:spTree>
    <p:extLst>
      <p:ext uri="{BB962C8B-B14F-4D97-AF65-F5344CB8AC3E}">
        <p14:creationId xmlns:p14="http://schemas.microsoft.com/office/powerpoint/2010/main" val="11586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0600" y="1600200"/>
            <a:ext cx="6924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/>
              <a:t>User’s Permission and Basics Commands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81000" y="2590800"/>
            <a:ext cx="6019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drwxrwxrwx </a:t>
            </a:r>
            <a:endParaRPr lang="en-US" dirty="0" smtClean="0"/>
          </a:p>
          <a:p>
            <a:endParaRPr lang="pl-PL" dirty="0"/>
          </a:p>
          <a:p>
            <a:r>
              <a:rPr lang="pl-PL" dirty="0" smtClean="0"/>
              <a:t>U</a:t>
            </a:r>
            <a:r>
              <a:rPr lang="en-US" dirty="0" smtClean="0"/>
              <a:t> - User</a:t>
            </a:r>
            <a:endParaRPr lang="pl-PL" dirty="0"/>
          </a:p>
          <a:p>
            <a:r>
              <a:rPr lang="pl-PL" dirty="0" smtClean="0"/>
              <a:t>G</a:t>
            </a:r>
            <a:r>
              <a:rPr lang="en-US" dirty="0" smtClean="0"/>
              <a:t> - Group</a:t>
            </a:r>
            <a:endParaRPr lang="pl-PL" dirty="0"/>
          </a:p>
          <a:p>
            <a:r>
              <a:rPr lang="pl-PL" dirty="0" smtClean="0"/>
              <a:t>O</a:t>
            </a:r>
            <a:r>
              <a:rPr lang="en-US" dirty="0" smtClean="0"/>
              <a:t> - Others</a:t>
            </a:r>
          </a:p>
          <a:p>
            <a:endParaRPr lang="pl-PL" dirty="0"/>
          </a:p>
          <a:p>
            <a:r>
              <a:rPr lang="pl-PL" dirty="0"/>
              <a:t>R </a:t>
            </a:r>
            <a:r>
              <a:rPr lang="pl-PL" dirty="0" smtClean="0"/>
              <a:t>– 4</a:t>
            </a:r>
            <a:r>
              <a:rPr lang="en-US" dirty="0" smtClean="0"/>
              <a:t> - Read</a:t>
            </a:r>
            <a:endParaRPr lang="pl-PL" dirty="0"/>
          </a:p>
          <a:p>
            <a:r>
              <a:rPr lang="pl-PL" dirty="0"/>
              <a:t>W </a:t>
            </a:r>
            <a:r>
              <a:rPr lang="pl-PL" dirty="0" smtClean="0"/>
              <a:t>– 2</a:t>
            </a:r>
            <a:r>
              <a:rPr lang="en-US" dirty="0" smtClean="0"/>
              <a:t> - Write</a:t>
            </a:r>
            <a:endParaRPr lang="pl-PL" dirty="0"/>
          </a:p>
          <a:p>
            <a:r>
              <a:rPr lang="pl-PL" dirty="0"/>
              <a:t>X </a:t>
            </a:r>
            <a:r>
              <a:rPr lang="pl-PL" dirty="0" smtClean="0"/>
              <a:t>– 1</a:t>
            </a:r>
            <a:r>
              <a:rPr lang="en-US" dirty="0" smtClean="0"/>
              <a:t> - Execute</a:t>
            </a:r>
          </a:p>
          <a:p>
            <a:endParaRPr lang="pl-PL" dirty="0"/>
          </a:p>
          <a:p>
            <a:r>
              <a:rPr lang="pl-PL" dirty="0" smtClean="0"/>
              <a:t>750</a:t>
            </a:r>
            <a:r>
              <a:rPr lang="en-US" dirty="0" smtClean="0"/>
              <a:t> </a:t>
            </a:r>
            <a:endParaRPr lang="pl-PL" dirty="0"/>
          </a:p>
          <a:p>
            <a:endParaRPr lang="pl-PL" dirty="0"/>
          </a:p>
          <a:p>
            <a:r>
              <a:rPr lang="pl-PL" dirty="0"/>
              <a:t>7 - U - 4+2+1=7</a:t>
            </a:r>
          </a:p>
          <a:p>
            <a:r>
              <a:rPr lang="pl-PL" dirty="0"/>
              <a:t>5 - G - 4+0+1=5</a:t>
            </a:r>
          </a:p>
          <a:p>
            <a:r>
              <a:rPr lang="pl-PL" dirty="0"/>
              <a:t>0 - O - 0+0+0=0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1219200"/>
            <a:ext cx="520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/>
              <a:t>Some More Basics Commands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57200" y="1803975"/>
            <a:ext cx="6019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uname</a:t>
            </a:r>
            <a:r>
              <a:rPr lang="en-US" dirty="0"/>
              <a:t> -a</a:t>
            </a:r>
          </a:p>
          <a:p>
            <a:r>
              <a:rPr lang="en-US" dirty="0" err="1"/>
              <a:t>uname</a:t>
            </a:r>
            <a:r>
              <a:rPr lang="en-US" dirty="0"/>
              <a:t> -r</a:t>
            </a:r>
          </a:p>
          <a:p>
            <a:r>
              <a:rPr lang="en-US" dirty="0"/>
              <a:t>free -m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meminfo</a:t>
            </a:r>
            <a:endParaRPr lang="en-US" dirty="0"/>
          </a:p>
          <a:p>
            <a:r>
              <a:rPr lang="en-US" dirty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redhat</a:t>
            </a:r>
            <a:r>
              <a:rPr lang="en-US" dirty="0" smtClean="0"/>
              <a:t>-release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tail</a:t>
            </a:r>
          </a:p>
          <a:p>
            <a:r>
              <a:rPr lang="en-US" dirty="0" err="1"/>
              <a:t>grep</a:t>
            </a:r>
            <a:endParaRPr lang="en-US" dirty="0"/>
          </a:p>
          <a:p>
            <a:r>
              <a:rPr lang="en-US" dirty="0"/>
              <a:t>cut</a:t>
            </a:r>
          </a:p>
          <a:p>
            <a:r>
              <a:rPr lang="en-US" dirty="0" err="1"/>
              <a:t>awk</a:t>
            </a:r>
            <a:endParaRPr lang="en-US" dirty="0"/>
          </a:p>
          <a:p>
            <a:r>
              <a:rPr lang="en-US" dirty="0" smtClean="0"/>
              <a:t>Man</a:t>
            </a:r>
          </a:p>
          <a:p>
            <a:r>
              <a:rPr lang="en-US" dirty="0" err="1"/>
              <a:t>su</a:t>
            </a:r>
            <a:endParaRPr lang="en-US" dirty="0"/>
          </a:p>
          <a:p>
            <a:r>
              <a:rPr lang="en-US" dirty="0" err="1"/>
              <a:t>passwd</a:t>
            </a:r>
            <a:r>
              <a:rPr lang="en-US" dirty="0"/>
              <a:t> </a:t>
            </a:r>
          </a:p>
          <a:p>
            <a:r>
              <a:rPr lang="en-US" dirty="0" err="1"/>
              <a:t>useradd</a:t>
            </a:r>
            <a:endParaRPr lang="en-US" dirty="0"/>
          </a:p>
          <a:p>
            <a:r>
              <a:rPr lang="en-US" dirty="0"/>
              <a:t>clear</a:t>
            </a:r>
          </a:p>
          <a:p>
            <a:r>
              <a:rPr lang="en-US" dirty="0" err="1"/>
              <a:t>df</a:t>
            </a:r>
            <a:r>
              <a:rPr lang="en-US" dirty="0"/>
              <a:t> -</a:t>
            </a:r>
            <a:r>
              <a:rPr lang="en-US" dirty="0" err="1"/>
              <a:t>kh</a:t>
            </a:r>
            <a:endParaRPr lang="en-US" dirty="0"/>
          </a:p>
          <a:p>
            <a:r>
              <a:rPr lang="en-US" dirty="0"/>
              <a:t>du -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 err="1"/>
              <a:t>grep</a:t>
            </a:r>
            <a:r>
              <a:rPr lang="en-US" dirty="0"/>
              <a:t> ,</a:t>
            </a:r>
            <a:r>
              <a:rPr lang="en-US" dirty="0" err="1"/>
              <a:t>grep</a:t>
            </a:r>
            <a:r>
              <a:rPr lang="en-US" dirty="0"/>
              <a:t> with some </a:t>
            </a:r>
            <a:r>
              <a:rPr lang="en-US" dirty="0" err="1"/>
              <a:t>arguements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1219200"/>
            <a:ext cx="4466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/>
              <a:t>Commands to Create files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57200" y="1803975"/>
            <a:ext cx="601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touch </a:t>
            </a:r>
          </a:p>
          <a:p>
            <a:r>
              <a:rPr lang="en-US" dirty="0"/>
              <a:t>2. cat</a:t>
            </a:r>
          </a:p>
          <a:p>
            <a:r>
              <a:rPr lang="en-US" dirty="0"/>
              <a:t>3. vi</a:t>
            </a:r>
          </a:p>
          <a:p>
            <a:r>
              <a:rPr lang="en-US" dirty="0"/>
              <a:t>4. vim</a:t>
            </a:r>
          </a:p>
          <a:p>
            <a:r>
              <a:rPr lang="en-US" dirty="0"/>
              <a:t>5. </a:t>
            </a:r>
            <a:r>
              <a:rPr lang="en-US" dirty="0" err="1"/>
              <a:t>gedit</a:t>
            </a:r>
            <a:endParaRPr lang="en-US" dirty="0"/>
          </a:p>
          <a:p>
            <a:r>
              <a:rPr lang="en-US" dirty="0"/>
              <a:t>6. echo</a:t>
            </a:r>
          </a:p>
        </p:txBody>
      </p:sp>
    </p:spTree>
    <p:extLst>
      <p:ext uri="{BB962C8B-B14F-4D97-AF65-F5344CB8AC3E}">
        <p14:creationId xmlns:p14="http://schemas.microsoft.com/office/powerpoint/2010/main" val="17055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457200" y="838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Basic Commands Cont.</a:t>
            </a:r>
            <a:endParaRPr lang="en-US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dirty="0" err="1" smtClean="0"/>
              <a:t>ls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</a:t>
            </a:r>
            <a:r>
              <a:rPr lang="en-US" altLang="en-US" sz="1800" dirty="0" err="1" smtClean="0"/>
              <a:t>ls</a:t>
            </a:r>
            <a:r>
              <a:rPr lang="en-US" altLang="en-US" sz="1800" dirty="0" smtClean="0"/>
              <a:t> -l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</a:t>
            </a:r>
            <a:r>
              <a:rPr lang="en-US" altLang="en-US" sz="1800" dirty="0" err="1" smtClean="0"/>
              <a:t>ls</a:t>
            </a:r>
            <a:r>
              <a:rPr lang="en-US" altLang="en-US" sz="1800" dirty="0" smtClean="0"/>
              <a:t> -a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</a:t>
            </a:r>
            <a:r>
              <a:rPr lang="en-US" altLang="en-US" sz="1800" dirty="0" err="1" smtClean="0"/>
              <a:t>ls</a:t>
            </a:r>
            <a:r>
              <a:rPr lang="en-US" altLang="en-US" sz="1800" dirty="0" smtClean="0"/>
              <a:t> -la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</a:t>
            </a:r>
            <a:r>
              <a:rPr lang="en-US" altLang="en-US" sz="1800" dirty="0" err="1" smtClean="0"/>
              <a:t>ls</a:t>
            </a:r>
            <a:r>
              <a:rPr lang="en-US" altLang="en-US" sz="1800" dirty="0" smtClean="0"/>
              <a:t> -l --sort=time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</a:t>
            </a:r>
            <a:r>
              <a:rPr lang="en-US" altLang="en-US" sz="1800" dirty="0" err="1" smtClean="0"/>
              <a:t>ls</a:t>
            </a:r>
            <a:r>
              <a:rPr lang="en-US" altLang="en-US" sz="1800" dirty="0" smtClean="0"/>
              <a:t> -l --sort=size -r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cd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cd /</a:t>
            </a:r>
            <a:r>
              <a:rPr lang="en-US" altLang="en-US" sz="1800" dirty="0" err="1" smtClean="0"/>
              <a:t>usr</a:t>
            </a:r>
            <a:r>
              <a:rPr lang="en-US" altLang="en-US" sz="1800" dirty="0" smtClean="0"/>
              <a:t>/bin</a:t>
            </a:r>
          </a:p>
          <a:p>
            <a:pPr>
              <a:lnSpc>
                <a:spcPct val="80000"/>
              </a:lnSpc>
            </a:pPr>
            <a:r>
              <a:rPr lang="en-US" altLang="en-US" sz="2000" dirty="0" err="1" smtClean="0"/>
              <a:t>pwd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</a:t>
            </a:r>
            <a:r>
              <a:rPr lang="en-US" altLang="en-US" sz="1800" dirty="0" err="1" smtClean="0"/>
              <a:t>pwd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 ~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cd ~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~</a:t>
            </a:r>
            <a:r>
              <a:rPr lang="en-US" altLang="en-US" sz="2000" i="1" dirty="0" smtClean="0"/>
              <a:t>user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cd ~</a:t>
            </a:r>
            <a:r>
              <a:rPr lang="en-US" altLang="en-US" sz="1800" dirty="0" err="1" smtClean="0"/>
              <a:t>weesan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What will “cd ~/</a:t>
            </a:r>
            <a:r>
              <a:rPr lang="en-US" altLang="en-US" sz="2000" dirty="0" err="1" smtClean="0"/>
              <a:t>weesan</a:t>
            </a:r>
            <a:r>
              <a:rPr lang="en-US" altLang="en-US" sz="2000" dirty="0" smtClean="0"/>
              <a:t>” do?</a:t>
            </a:r>
            <a:endParaRPr lang="en-US" altLang="en-US" sz="2000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dirty="0" smtClean="0"/>
              <a:t>which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which </a:t>
            </a:r>
            <a:r>
              <a:rPr lang="en-US" altLang="en-US" sz="1800" dirty="0" err="1" smtClean="0"/>
              <a:t>ls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err="1" smtClean="0"/>
              <a:t>whereis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</a:t>
            </a:r>
            <a:r>
              <a:rPr lang="en-US" altLang="en-US" sz="1800" dirty="0" err="1" smtClean="0"/>
              <a:t>whereis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ls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locate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locate </a:t>
            </a:r>
            <a:r>
              <a:rPr lang="en-US" altLang="en-US" sz="1800" dirty="0" err="1" smtClean="0"/>
              <a:t>stdio.h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locate </a:t>
            </a:r>
            <a:r>
              <a:rPr lang="en-US" altLang="en-US" sz="1800" dirty="0" err="1" smtClean="0"/>
              <a:t>iostream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rpm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rpm -q bash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rpm -</a:t>
            </a:r>
            <a:r>
              <a:rPr lang="en-US" altLang="en-US" sz="1800" dirty="0" err="1" smtClean="0"/>
              <a:t>qa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rpm -</a:t>
            </a:r>
            <a:r>
              <a:rPr lang="en-US" altLang="en-US" sz="1800" dirty="0" err="1" smtClean="0"/>
              <a:t>qa</a:t>
            </a:r>
            <a:r>
              <a:rPr lang="en-US" altLang="en-US" sz="1800" dirty="0" smtClean="0"/>
              <a:t> | sort | less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find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find / | </a:t>
            </a:r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stdio.h</a:t>
            </a:r>
            <a:endParaRPr lang="en-US" altLang="en-US" sz="1800" dirty="0" smtClean="0"/>
          </a:p>
          <a:p>
            <a:pPr lvl="1">
              <a:lnSpc>
                <a:spcPct val="80000"/>
              </a:lnSpc>
            </a:pPr>
            <a:r>
              <a:rPr lang="en-US" altLang="en-US" sz="1800" dirty="0" smtClean="0"/>
              <a:t>$ find /</a:t>
            </a:r>
            <a:r>
              <a:rPr lang="en-US" altLang="en-US" sz="1800" dirty="0" err="1" smtClean="0"/>
              <a:t>usr</a:t>
            </a:r>
            <a:r>
              <a:rPr lang="en-US" altLang="en-US" sz="1800" dirty="0" smtClean="0"/>
              <a:t>/include | </a:t>
            </a:r>
            <a:r>
              <a:rPr lang="en-US" altLang="en-US" sz="1800" dirty="0" err="1" smtClean="0"/>
              <a:t>grep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stdio.h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391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457200" y="838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Basic Commands Cont.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100" dirty="0" smtClean="0"/>
              <a:t>echo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echo “Hello World”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echo -n “Hello World”</a:t>
            </a:r>
          </a:p>
          <a:p>
            <a:pPr>
              <a:lnSpc>
                <a:spcPct val="90000"/>
              </a:lnSpc>
            </a:pPr>
            <a:r>
              <a:rPr lang="en-US" altLang="en-US" sz="2100" dirty="0" smtClean="0"/>
              <a:t>cat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cat /</a:t>
            </a:r>
            <a:r>
              <a:rPr lang="en-US" altLang="en-US" sz="1900" dirty="0" err="1" smtClean="0"/>
              <a:t>etc</a:t>
            </a:r>
            <a:r>
              <a:rPr lang="en-US" altLang="en-US" sz="1900" dirty="0" smtClean="0"/>
              <a:t>/</a:t>
            </a:r>
            <a:r>
              <a:rPr lang="en-US" altLang="en-US" sz="1900" dirty="0" err="1" smtClean="0"/>
              <a:t>motd</a:t>
            </a:r>
            <a:endParaRPr lang="en-US" altLang="en-US" sz="1900" dirty="0" smtClean="0"/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cat /</a:t>
            </a:r>
            <a:r>
              <a:rPr lang="en-US" altLang="en-US" sz="1900" dirty="0" err="1" smtClean="0"/>
              <a:t>proc</a:t>
            </a:r>
            <a:r>
              <a:rPr lang="en-US" altLang="en-US" sz="1900" dirty="0" smtClean="0"/>
              <a:t>/</a:t>
            </a:r>
            <a:r>
              <a:rPr lang="en-US" altLang="en-US" sz="1900" dirty="0" err="1" smtClean="0"/>
              <a:t>cpuinfo</a:t>
            </a:r>
            <a:endParaRPr lang="en-US" altLang="en-US" sz="1900" dirty="0" smtClean="0"/>
          </a:p>
          <a:p>
            <a:pPr>
              <a:lnSpc>
                <a:spcPct val="90000"/>
              </a:lnSpc>
            </a:pPr>
            <a:r>
              <a:rPr lang="en-US" altLang="en-US" sz="2100" dirty="0" err="1" smtClean="0"/>
              <a:t>cp</a:t>
            </a:r>
            <a:endParaRPr lang="en-US" altLang="en-US" sz="2100" dirty="0" smtClean="0"/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</a:t>
            </a:r>
            <a:r>
              <a:rPr lang="en-US" altLang="en-US" sz="1900" dirty="0" err="1" smtClean="0"/>
              <a:t>cp</a:t>
            </a:r>
            <a:r>
              <a:rPr lang="en-US" altLang="en-US" sz="1900" dirty="0" smtClean="0"/>
              <a:t> foo bar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</a:t>
            </a:r>
            <a:r>
              <a:rPr lang="en-US" altLang="en-US" sz="1900" dirty="0" err="1" smtClean="0"/>
              <a:t>cp</a:t>
            </a:r>
            <a:r>
              <a:rPr lang="en-US" altLang="en-US" sz="1900" dirty="0" smtClean="0"/>
              <a:t> -a foo bar</a:t>
            </a:r>
          </a:p>
          <a:p>
            <a:pPr>
              <a:lnSpc>
                <a:spcPct val="90000"/>
              </a:lnSpc>
            </a:pPr>
            <a:r>
              <a:rPr lang="en-US" altLang="en-US" sz="2100" dirty="0" smtClean="0"/>
              <a:t>mv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mv foo bar</a:t>
            </a:r>
          </a:p>
          <a:p>
            <a:pPr>
              <a:lnSpc>
                <a:spcPct val="90000"/>
              </a:lnSpc>
            </a:pPr>
            <a:r>
              <a:rPr lang="en-US" altLang="en-US" sz="2100" dirty="0" err="1" smtClean="0"/>
              <a:t>mkdir</a:t>
            </a:r>
            <a:endParaRPr lang="en-US" altLang="en-US" sz="2100" dirty="0" smtClean="0"/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</a:t>
            </a:r>
            <a:r>
              <a:rPr lang="en-US" altLang="en-US" sz="1900" dirty="0" err="1" smtClean="0"/>
              <a:t>mkdir</a:t>
            </a:r>
            <a:r>
              <a:rPr lang="en-US" altLang="en-US" sz="1900" dirty="0" smtClean="0"/>
              <a:t> foo</a:t>
            </a:r>
            <a:endParaRPr lang="en-US" altLang="en-US" sz="1900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100" dirty="0" err="1" smtClean="0"/>
              <a:t>rm</a:t>
            </a:r>
            <a:endParaRPr lang="en-US" altLang="en-US" sz="2100" dirty="0" smtClean="0"/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</a:t>
            </a:r>
            <a:r>
              <a:rPr lang="en-US" altLang="en-US" sz="1900" dirty="0" err="1" smtClean="0"/>
              <a:t>rm</a:t>
            </a:r>
            <a:r>
              <a:rPr lang="en-US" altLang="en-US" sz="1900" dirty="0" smtClean="0"/>
              <a:t> foo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</a:t>
            </a:r>
            <a:r>
              <a:rPr lang="en-US" altLang="en-US" sz="1900" dirty="0" err="1" smtClean="0"/>
              <a:t>rm</a:t>
            </a:r>
            <a:r>
              <a:rPr lang="en-US" altLang="en-US" sz="1900" dirty="0" smtClean="0"/>
              <a:t> -</a:t>
            </a:r>
            <a:r>
              <a:rPr lang="en-US" altLang="en-US" sz="1900" dirty="0" err="1" smtClean="0"/>
              <a:t>rf</a:t>
            </a:r>
            <a:r>
              <a:rPr lang="en-US" altLang="en-US" sz="1900" dirty="0" smtClean="0"/>
              <a:t> foo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</a:t>
            </a:r>
            <a:r>
              <a:rPr lang="en-US" altLang="en-US" sz="1900" dirty="0" err="1" smtClean="0"/>
              <a:t>rm</a:t>
            </a:r>
            <a:r>
              <a:rPr lang="en-US" altLang="en-US" sz="1900" dirty="0" smtClean="0"/>
              <a:t> -</a:t>
            </a:r>
            <a:r>
              <a:rPr lang="en-US" altLang="en-US" sz="1900" dirty="0" err="1" smtClean="0"/>
              <a:t>i</a:t>
            </a:r>
            <a:r>
              <a:rPr lang="en-US" altLang="en-US" sz="1900" dirty="0" smtClean="0"/>
              <a:t> foo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$ </a:t>
            </a:r>
            <a:r>
              <a:rPr lang="en-US" altLang="en-US" sz="1900" dirty="0" err="1" smtClean="0"/>
              <a:t>rm</a:t>
            </a:r>
            <a:r>
              <a:rPr lang="en-US" altLang="en-US" sz="1900" dirty="0" smtClean="0"/>
              <a:t> -- -foo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 smtClean="0"/>
              <a:t>chgrp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$ </a:t>
            </a:r>
            <a:r>
              <a:rPr lang="en-US" altLang="en-US" sz="1800" dirty="0" err="1" smtClean="0"/>
              <a:t>chgrp</a:t>
            </a:r>
            <a:r>
              <a:rPr lang="en-US" altLang="en-US" sz="1800" dirty="0" smtClean="0"/>
              <a:t> bar /home/foo</a:t>
            </a:r>
          </a:p>
          <a:p>
            <a:pPr>
              <a:lnSpc>
                <a:spcPct val="90000"/>
              </a:lnSpc>
            </a:pPr>
            <a:r>
              <a:rPr lang="en-US" altLang="en-US" sz="2000" dirty="0" err="1" smtClean="0"/>
              <a:t>chown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$ </a:t>
            </a:r>
            <a:r>
              <a:rPr lang="en-US" altLang="en-US" sz="1800" dirty="0" err="1" smtClean="0"/>
              <a:t>chown</a:t>
            </a:r>
            <a:r>
              <a:rPr lang="en-US" altLang="en-US" sz="1800" dirty="0" smtClean="0"/>
              <a:t> -R </a:t>
            </a:r>
            <a:r>
              <a:rPr lang="en-US" altLang="en-US" sz="1800" dirty="0" err="1" smtClean="0"/>
              <a:t>foo:bar</a:t>
            </a:r>
            <a:r>
              <a:rPr lang="en-US" altLang="en-US" sz="1800" dirty="0" smtClean="0"/>
              <a:t> /home/foo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163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B90005014\Documents\connected-world-connected-solutions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4378925" cy="359802"/>
          </a:xfrm>
          <a:prstGeom prst="rect">
            <a:avLst/>
          </a:prstGeom>
          <a:noFill/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4125" y="1562546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2199" rIns="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997839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Kindly find the web </a:t>
            </a:r>
            <a:r>
              <a:rPr lang="en-US" dirty="0" err="1"/>
              <a:t>linux</a:t>
            </a:r>
            <a:r>
              <a:rPr lang="en-US" dirty="0"/>
              <a:t> terminal for practice :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3"/>
              </a:rPr>
              <a:t>http://www.tutorialspoint.com/unix_terminal_online.php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You may practice here for shell scripting, basic commands etc.</a:t>
            </a:r>
          </a:p>
          <a:p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04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B90005014\Documents\connected-world-connected-solutions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4378925" cy="359802"/>
          </a:xfrm>
          <a:prstGeom prst="rect">
            <a:avLst/>
          </a:prstGeom>
          <a:noFill/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4125" y="1562546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2199" rIns="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3244334"/>
            <a:ext cx="411480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1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77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B90005014\Documents\connected-world-connected-solutions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18" y="5568139"/>
            <a:ext cx="4378925" cy="359802"/>
          </a:xfrm>
          <a:prstGeom prst="rect">
            <a:avLst/>
          </a:prstGeom>
          <a:noFill/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492495" y="1165677"/>
            <a:ext cx="8214943" cy="3693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latin typeface="Lucida Sans Unicode" pitchFamily="34" charset="0"/>
                <a:cs typeface="Lucida Sans Unicode" pitchFamily="34" charset="0"/>
              </a:rPr>
              <a:t>Agenda</a:t>
            </a:r>
            <a:endParaRPr lang="en-US" sz="2400" dirty="0"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2495" y="1882880"/>
            <a:ext cx="8402803" cy="3182372"/>
            <a:chOff x="489148" y="1993131"/>
            <a:chExt cx="5100161" cy="3156608"/>
          </a:xfrm>
        </p:grpSpPr>
        <p:sp>
          <p:nvSpPr>
            <p:cNvPr id="8" name="Round Diagonal Corner Rectangle 7"/>
            <p:cNvSpPr/>
            <p:nvPr/>
          </p:nvSpPr>
          <p:spPr>
            <a:xfrm>
              <a:off x="1032669" y="1993131"/>
              <a:ext cx="4535619" cy="591380"/>
            </a:xfrm>
            <a:prstGeom prst="round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8974" tIns="19107" rIns="228974" bIns="19107" numCol="1" spcCol="1270" anchor="ctr" anchorCtr="0">
              <a:noAutofit/>
            </a:bodyPr>
            <a:lstStyle/>
            <a:p>
              <a:pPr lvl="0" defTabSz="589349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600" b="1" dirty="0" smtClean="0">
                  <a:solidFill>
                    <a:prstClr val="white"/>
                  </a:solidFill>
                </a:rPr>
                <a:t>Introduction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ound Diagonal Corner Rectangle 8"/>
            <p:cNvSpPr/>
            <p:nvPr/>
          </p:nvSpPr>
          <p:spPr>
            <a:xfrm>
              <a:off x="490737" y="2009391"/>
              <a:ext cx="471144" cy="591380"/>
            </a:xfrm>
            <a:prstGeom prst="round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8974" tIns="19107" rIns="228974" bIns="19107" numCol="1" spcCol="1270" anchor="ctr" anchorCtr="0">
              <a:noAutofit/>
            </a:bodyPr>
            <a:lstStyle/>
            <a:p>
              <a:pPr marL="0" marR="0" lvl="0" indent="0" algn="ctr" defTabSz="58934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1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0" name="Round Diagonal Corner Rectangle 9"/>
            <p:cNvSpPr/>
            <p:nvPr/>
          </p:nvSpPr>
          <p:spPr>
            <a:xfrm>
              <a:off x="1031081" y="3283432"/>
              <a:ext cx="4537206" cy="591380"/>
            </a:xfrm>
            <a:prstGeom prst="round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8974" tIns="19107" rIns="228974" bIns="19107" numCol="1" spcCol="1270" anchor="ctr" anchorCtr="0">
              <a:noAutofit/>
            </a:bodyPr>
            <a:lstStyle/>
            <a:p>
              <a:pPr lvl="0" defTabSz="589349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600" b="1" dirty="0" smtClean="0">
                  <a:solidFill>
                    <a:prstClr val="white"/>
                  </a:solidFill>
                </a:rPr>
                <a:t>Unix and Linux Flavors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 Diagonal Corner Rectangle 10"/>
            <p:cNvSpPr/>
            <p:nvPr/>
          </p:nvSpPr>
          <p:spPr>
            <a:xfrm>
              <a:off x="1031079" y="2653082"/>
              <a:ext cx="4537209" cy="573505"/>
            </a:xfrm>
            <a:prstGeom prst="round2Diag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8974" tIns="19107" rIns="228974" bIns="19107" numCol="1" spcCol="1270" anchor="ctr" anchorCtr="0">
              <a:noAutofit/>
            </a:bodyPr>
            <a:lstStyle/>
            <a:p>
              <a:pPr defTabSz="589349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r>
                <a:rPr lang="en-US" sz="1600" b="1" dirty="0" smtClean="0">
                  <a:solidFill>
                    <a:prstClr val="white"/>
                  </a:solidFill>
                </a:rPr>
                <a:t>Unix vs Linux vs Windows</a:t>
              </a:r>
              <a:endParaRPr 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ound Diagonal Corner Rectangle 11"/>
            <p:cNvSpPr/>
            <p:nvPr/>
          </p:nvSpPr>
          <p:spPr>
            <a:xfrm>
              <a:off x="489149" y="3283432"/>
              <a:ext cx="471144" cy="591380"/>
            </a:xfrm>
            <a:prstGeom prst="round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8974" tIns="19107" rIns="228974" bIns="19107" numCol="1" spcCol="1270" anchor="ctr" anchorCtr="0">
              <a:noAutofit/>
            </a:bodyPr>
            <a:lstStyle/>
            <a:p>
              <a:pPr marL="0" marR="0" lvl="0" indent="0" algn="ctr" defTabSz="58934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tx1"/>
                  </a:solidFill>
                  <a:cs typeface="Calibri" panose="020F0502020204030204" pitchFamily="34" charset="0"/>
                </a:rPr>
                <a:t>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489148" y="2657003"/>
              <a:ext cx="471144" cy="573504"/>
            </a:xfrm>
            <a:prstGeom prst="round2Diag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8974" tIns="19107" rIns="228974" bIns="19107" numCol="1" spcCol="1270" anchor="ctr" anchorCtr="0">
              <a:noAutofit/>
            </a:bodyPr>
            <a:lstStyle/>
            <a:p>
              <a:pPr marL="0" marR="0" lvl="0" indent="0" algn="ctr" defTabSz="589349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noProof="0" dirty="0">
                  <a:solidFill>
                    <a:schemeClr val="tx1"/>
                  </a:solidFill>
                  <a:cs typeface="Calibri" panose="020F0502020204030204" pitchFamily="34" charset="0"/>
                </a:rPr>
                <a:t>2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89148" y="3928009"/>
              <a:ext cx="5100161" cy="1221730"/>
              <a:chOff x="489148" y="4579182"/>
              <a:chExt cx="5100161" cy="1221730"/>
            </a:xfrm>
          </p:grpSpPr>
          <p:sp>
            <p:nvSpPr>
              <p:cNvPr id="15" name="Round Diagonal Corner Rectangle 14"/>
              <p:cNvSpPr/>
              <p:nvPr/>
            </p:nvSpPr>
            <p:spPr>
              <a:xfrm>
                <a:off x="1052102" y="5209532"/>
                <a:ext cx="4537207" cy="591380"/>
              </a:xfrm>
              <a:prstGeom prst="round2Diag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8974" tIns="19107" rIns="228974" bIns="19107" numCol="1" spcCol="1270" anchor="ctr" anchorCtr="0">
                <a:noAutofit/>
              </a:bodyPr>
              <a:lstStyle/>
              <a:p>
                <a:pPr defTabSz="589349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prstClr val="white"/>
                    </a:solidFill>
                  </a:rPr>
                  <a:t>Privileged Vs Unprivileged Mode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ound Diagonal Corner Rectangle 15"/>
              <p:cNvSpPr/>
              <p:nvPr/>
            </p:nvSpPr>
            <p:spPr>
              <a:xfrm>
                <a:off x="1031079" y="4579182"/>
                <a:ext cx="4537209" cy="573505"/>
              </a:xfrm>
              <a:prstGeom prst="round2Diag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8974" tIns="19107" rIns="228974" bIns="19107" numCol="1" spcCol="1270" anchor="ctr" anchorCtr="0">
                <a:noAutofit/>
              </a:bodyPr>
              <a:lstStyle/>
              <a:p>
                <a:pPr defTabSz="589349" fontAlgn="auto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</a:pPr>
                <a:r>
                  <a:rPr lang="en-US" sz="1600" b="1" dirty="0" smtClean="0">
                    <a:solidFill>
                      <a:prstClr val="white"/>
                    </a:solidFill>
                  </a:rPr>
                  <a:t>Types of users in </a:t>
                </a:r>
                <a:r>
                  <a:rPr lang="en-US" sz="1600" b="1" dirty="0">
                    <a:solidFill>
                      <a:prstClr val="white"/>
                    </a:solidFill>
                  </a:rPr>
                  <a:t>L</a:t>
                </a:r>
                <a:r>
                  <a:rPr lang="en-US" sz="1600" b="1" dirty="0" smtClean="0">
                    <a:solidFill>
                      <a:prstClr val="white"/>
                    </a:solidFill>
                  </a:rPr>
                  <a:t>inux</a:t>
                </a:r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ound Diagonal Corner Rectangle 16"/>
              <p:cNvSpPr/>
              <p:nvPr/>
            </p:nvSpPr>
            <p:spPr>
              <a:xfrm>
                <a:off x="489149" y="5209532"/>
                <a:ext cx="471144" cy="591380"/>
              </a:xfrm>
              <a:prstGeom prst="round2Diag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8974" tIns="19107" rIns="228974" bIns="19107" numCol="1" spcCol="1270" anchor="ctr" anchorCtr="0">
                <a:noAutofit/>
              </a:bodyPr>
              <a:lstStyle/>
              <a:p>
                <a:pPr marL="0" marR="0" lvl="0" indent="0" algn="ctr" defTabSz="589349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noProof="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5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  <p:sp>
            <p:nvSpPr>
              <p:cNvPr id="18" name="Round Diagonal Corner Rectangle 17"/>
              <p:cNvSpPr/>
              <p:nvPr/>
            </p:nvSpPr>
            <p:spPr>
              <a:xfrm>
                <a:off x="489148" y="4583103"/>
                <a:ext cx="471144" cy="573504"/>
              </a:xfrm>
              <a:prstGeom prst="round2Diag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8974" tIns="19107" rIns="228974" bIns="19107" numCol="1" spcCol="1270" anchor="ctr" anchorCtr="0">
                <a:noAutofit/>
              </a:bodyPr>
              <a:lstStyle/>
              <a:p>
                <a:pPr marL="0" marR="0" lvl="0" indent="0" algn="ctr" defTabSz="589349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4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9" name="Round Diagonal Corner Rectangle 18"/>
          <p:cNvSpPr/>
          <p:nvPr/>
        </p:nvSpPr>
        <p:spPr>
          <a:xfrm>
            <a:off x="492495" y="5140680"/>
            <a:ext cx="776236" cy="591380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28974" tIns="19107" rIns="228974" bIns="19107" numCol="1" spcCol="1270" anchor="ctr" anchorCtr="0">
            <a:noAutofit/>
          </a:bodyPr>
          <a:lstStyle/>
          <a:p>
            <a:pPr marL="0" marR="0" lvl="0" indent="0" algn="ctr" defTabSz="58934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  <a:cs typeface="Calibri" panose="020F0502020204030204" pitchFamily="34" charset="0"/>
              </a:rPr>
              <a:t>6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1419993" y="5140966"/>
            <a:ext cx="7475305" cy="591380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28974" tIns="19107" rIns="228974" bIns="19107" numCol="1" spcCol="1270" anchor="ctr" anchorCtr="0">
            <a:noAutofit/>
          </a:bodyPr>
          <a:lstStyle/>
          <a:p>
            <a:pPr defTabSz="589349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prstClr val="white"/>
                </a:solidFill>
              </a:rPr>
              <a:t>Directory Structure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492495" y="5816965"/>
            <a:ext cx="776236" cy="591380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28974" tIns="19107" rIns="228974" bIns="19107" numCol="1" spcCol="1270" anchor="ctr" anchorCtr="0">
            <a:noAutofit/>
          </a:bodyPr>
          <a:lstStyle/>
          <a:p>
            <a:pPr marL="0" marR="0" lvl="0" indent="0" algn="ctr" defTabSz="58934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 smtClean="0">
                <a:solidFill>
                  <a:schemeClr val="tx1"/>
                </a:solidFill>
                <a:cs typeface="Calibri" panose="020F0502020204030204" pitchFamily="34" charset="0"/>
              </a:rPr>
              <a:t>7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1419993" y="5816965"/>
            <a:ext cx="7475305" cy="591380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28974" tIns="19107" rIns="228974" bIns="19107" numCol="1" spcCol="1270" anchor="ctr" anchorCtr="0">
            <a:noAutofit/>
          </a:bodyPr>
          <a:lstStyle/>
          <a:p>
            <a:pPr defTabSz="589349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prstClr val="white"/>
                </a:solidFill>
              </a:rPr>
              <a:t>User’s permission and basics commands</a:t>
            </a:r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B90005014\Documents\connected-world-connected-solutions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618" y="5568139"/>
            <a:ext cx="4378925" cy="3598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2551837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 multi-task and multi-user Operating System</a:t>
            </a:r>
          </a:p>
          <a:p>
            <a:r>
              <a:rPr lang="en-US" altLang="en-US" dirty="0"/>
              <a:t>Developed in 1969 at AT&amp;T’s Bell Labs by</a:t>
            </a:r>
          </a:p>
          <a:p>
            <a:pPr lvl="1"/>
            <a:r>
              <a:rPr lang="en-US" altLang="en-US" dirty="0"/>
              <a:t>Ken Thompson (Unix)</a:t>
            </a:r>
          </a:p>
          <a:p>
            <a:pPr lvl="1"/>
            <a:r>
              <a:rPr lang="en-US" altLang="en-US" dirty="0"/>
              <a:t>Dennis Ritchie (C)</a:t>
            </a:r>
          </a:p>
          <a:p>
            <a:pPr lvl="1"/>
            <a:r>
              <a:rPr lang="en-US" altLang="en-US" dirty="0"/>
              <a:t>Douglas </a:t>
            </a:r>
            <a:r>
              <a:rPr lang="en-US" altLang="en-US" dirty="0" err="1"/>
              <a:t>Mcllroy</a:t>
            </a:r>
            <a:r>
              <a:rPr lang="en-US" altLang="en-US" dirty="0"/>
              <a:t> (Pipes - Do one thing, do it well)</a:t>
            </a:r>
          </a:p>
          <a:p>
            <a:r>
              <a:rPr lang="en-US" altLang="en-US" dirty="0"/>
              <a:t>Some other variants: System V, Solaris, SCO Unix, SunOS, 4.4BSD, FreeBSD, </a:t>
            </a:r>
            <a:r>
              <a:rPr lang="en-US" altLang="en-US" dirty="0" err="1"/>
              <a:t>NetBSD</a:t>
            </a:r>
            <a:r>
              <a:rPr lang="en-US" altLang="en-US" dirty="0"/>
              <a:t>, </a:t>
            </a:r>
            <a:r>
              <a:rPr lang="en-US" altLang="en-US" dirty="0" err="1"/>
              <a:t>OpenBSD</a:t>
            </a:r>
            <a:r>
              <a:rPr lang="en-US" altLang="en-US" dirty="0"/>
              <a:t>, BSDI</a:t>
            </a:r>
          </a:p>
          <a:p>
            <a:pPr lvl="1"/>
            <a:endParaRPr lang="en-US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991240"/>
            <a:ext cx="8229600" cy="1139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What is Unix?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985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B90005014\Documents\connected-world-connected-solutions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18" y="5568139"/>
            <a:ext cx="4378925" cy="359802"/>
          </a:xfrm>
          <a:prstGeom prst="rect">
            <a:avLst/>
          </a:prstGeom>
          <a:noFill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1447800"/>
            <a:ext cx="8229600" cy="11398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What is Linux?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2313627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 smtClean="0"/>
              <a:t>A clone of Unix</a:t>
            </a:r>
          </a:p>
          <a:p>
            <a:r>
              <a:rPr lang="en-US" altLang="en-US" sz="2600" dirty="0" smtClean="0"/>
              <a:t>Developed in 1991 by </a:t>
            </a:r>
            <a:r>
              <a:rPr lang="en-US" altLang="en-US" sz="2600" u="sng" dirty="0" smtClean="0"/>
              <a:t>Linus Torvalds</a:t>
            </a:r>
            <a:r>
              <a:rPr lang="en-US" altLang="en-US" sz="2600" dirty="0" smtClean="0"/>
              <a:t>, a Finnish graduate student</a:t>
            </a:r>
          </a:p>
          <a:p>
            <a:r>
              <a:rPr lang="en-US" altLang="en-US" sz="2600" dirty="0" smtClean="0"/>
              <a:t>Inspired by and replacement of </a:t>
            </a:r>
            <a:r>
              <a:rPr lang="en-US" altLang="en-US" sz="2600" dirty="0" err="1" smtClean="0"/>
              <a:t>Minix</a:t>
            </a:r>
            <a:endParaRPr lang="en-US" altLang="en-US" sz="2600" dirty="0" smtClean="0"/>
          </a:p>
          <a:p>
            <a:r>
              <a:rPr lang="en-US" altLang="en-US" sz="2600" dirty="0" smtClean="0"/>
              <a:t>Linus' </a:t>
            </a:r>
            <a:r>
              <a:rPr lang="en-US" altLang="en-US" sz="2600" dirty="0" err="1" smtClean="0"/>
              <a:t>Minix</a:t>
            </a:r>
            <a:r>
              <a:rPr lang="en-US" altLang="en-US" sz="2600" dirty="0" smtClean="0"/>
              <a:t> became Linux</a:t>
            </a:r>
          </a:p>
          <a:p>
            <a:r>
              <a:rPr lang="en-US" altLang="en-US" sz="2600" dirty="0" smtClean="0"/>
              <a:t>Consist of</a:t>
            </a:r>
          </a:p>
          <a:p>
            <a:pPr lvl="1"/>
            <a:r>
              <a:rPr lang="en-US" altLang="en-US" sz="2200" dirty="0" smtClean="0"/>
              <a:t>Linux Kernel</a:t>
            </a:r>
          </a:p>
          <a:p>
            <a:pPr lvl="1"/>
            <a:r>
              <a:rPr lang="en-US" altLang="en-US" sz="2200" dirty="0" smtClean="0"/>
              <a:t>GNU (</a:t>
            </a:r>
            <a:r>
              <a:rPr lang="en-US" altLang="en-US" sz="2200" u="sng" dirty="0" smtClean="0"/>
              <a:t>G</a:t>
            </a:r>
            <a:r>
              <a:rPr lang="en-US" altLang="en-US" sz="2200" dirty="0" smtClean="0"/>
              <a:t>NU is </a:t>
            </a:r>
            <a:r>
              <a:rPr lang="en-US" altLang="en-US" sz="2200" u="sng" dirty="0" smtClean="0"/>
              <a:t>N</a:t>
            </a:r>
            <a:r>
              <a:rPr lang="en-US" altLang="en-US" sz="2200" dirty="0" smtClean="0"/>
              <a:t>ot </a:t>
            </a:r>
            <a:r>
              <a:rPr lang="en-US" altLang="en-US" sz="2200" u="sng" dirty="0" smtClean="0"/>
              <a:t>U</a:t>
            </a:r>
            <a:r>
              <a:rPr lang="en-US" altLang="en-US" sz="2200" dirty="0" smtClean="0"/>
              <a:t>nix) Software</a:t>
            </a:r>
          </a:p>
          <a:p>
            <a:pPr lvl="1"/>
            <a:r>
              <a:rPr lang="en-US" altLang="en-US" sz="2200" dirty="0" smtClean="0"/>
              <a:t>Software Package management</a:t>
            </a:r>
          </a:p>
          <a:p>
            <a:pPr lvl="1"/>
            <a:r>
              <a:rPr lang="en-US" altLang="en-US" sz="2200" dirty="0" smtClean="0"/>
              <a:t>Others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548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B90005014\Documents\connected-world-connected-solutions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18" y="5568139"/>
            <a:ext cx="4378925" cy="35980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7931" y="2271555"/>
            <a:ext cx="8850700" cy="365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&gt; 300 Linux Distributions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Slackware</a:t>
            </a:r>
            <a:r>
              <a:rPr lang="en-US" altLang="en-US" sz="2200" dirty="0"/>
              <a:t> (one of the oldest, simple and stable </a:t>
            </a:r>
            <a:r>
              <a:rPr lang="en-US" altLang="en-US" sz="2200" dirty="0" err="1"/>
              <a:t>distro</a:t>
            </a:r>
            <a:r>
              <a:rPr lang="en-US" altLang="en-US" sz="2200" dirty="0"/>
              <a:t>.)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Redhat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RHEL (commercially support)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Fedora (free)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CentOS</a:t>
            </a:r>
            <a:r>
              <a:rPr lang="en-US" altLang="en-US" sz="2200" dirty="0"/>
              <a:t> (free RHEL, based in England)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SuSe</a:t>
            </a:r>
            <a:r>
              <a:rPr lang="en-US" altLang="en-US" sz="2200" dirty="0"/>
              <a:t> ( based in German)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Gentoo (Source code based)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Debian</a:t>
            </a:r>
            <a:r>
              <a:rPr lang="en-US" altLang="en-US" sz="2200" dirty="0"/>
              <a:t> (one of the few called GNU/Linux)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Ubuntu (based in South Africa)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Knoppix</a:t>
            </a:r>
            <a:r>
              <a:rPr lang="en-US" altLang="en-US" sz="2200" dirty="0"/>
              <a:t> (first </a:t>
            </a:r>
            <a:r>
              <a:rPr lang="en-US" altLang="en-US" sz="2200" dirty="0" err="1"/>
              <a:t>LiveCD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distro</a:t>
            </a:r>
            <a:r>
              <a:rPr lang="en-US" altLang="en-US" sz="2200" dirty="0"/>
              <a:t>.)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1447800"/>
            <a:ext cx="6651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/>
              <a:t>Which Linux Distribution is better?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8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3600" y="1219200"/>
            <a:ext cx="28336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Unix vs Linux vs Windows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932"/>
              </p:ext>
            </p:extLst>
          </p:nvPr>
        </p:nvGraphicFramePr>
        <p:xfrm>
          <a:off x="-290539" y="1615898"/>
          <a:ext cx="10515600" cy="6923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00"/>
                <a:gridCol w="4228300"/>
                <a:gridCol w="2628900"/>
                <a:gridCol w="2628900"/>
              </a:tblGrid>
              <a:tr h="3261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Linux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Windows</a:t>
                      </a:r>
                      <a:endParaRPr lang="en-US" sz="1600" dirty="0"/>
                    </a:p>
                  </a:txBody>
                  <a:tcPr/>
                </a:tc>
              </a:tr>
              <a:tr h="56329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 Source(upgraded version</a:t>
                      </a:r>
                      <a:r>
                        <a:rPr lang="en-US" sz="1600" baseline="0" dirty="0" smtClean="0"/>
                        <a:t> Unix)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 (upgraded version DOS)</a:t>
                      </a:r>
                      <a:endParaRPr lang="en-US" sz="1600" dirty="0"/>
                    </a:p>
                  </a:txBody>
                  <a:tcPr/>
                </a:tc>
              </a:tr>
              <a:tr h="800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Unix/Linux uses a tree like a hierarchical file system.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Unix/Linux uses a tree like a hierarchical file system.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uses different data drives like C: D: E to stored files and folders.</a:t>
                      </a:r>
                      <a:endParaRPr lang="en-US" sz="1600" dirty="0"/>
                    </a:p>
                  </a:txBody>
                  <a:tcPr/>
                </a:tc>
              </a:tr>
              <a:tr h="1037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3 types of user account types 1) Regular, 2) Root and 3) Service Account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3 types of user account types 1) Regular, 2) Root and 3) Service Account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4 types of user account types 1) Administrator, 2) Standard, 3) Child, 4) Guest</a:t>
                      </a:r>
                      <a:endParaRPr lang="en-US" sz="1600" dirty="0"/>
                    </a:p>
                  </a:txBody>
                  <a:tcPr/>
                </a:tc>
              </a:tr>
              <a:tr h="800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Admin 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user is the super user and has all administrative privileges.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user is the super user and has all administrative privileges.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 user has all administrative privileges of computers.</a:t>
                      </a:r>
                      <a:endParaRPr lang="en-US" sz="1600" dirty="0"/>
                    </a:p>
                  </a:txBody>
                  <a:tcPr/>
                </a:tc>
              </a:tr>
              <a:tr h="1037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 Directory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every user /home/username directory is created which is called his home directory.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every user /home/username directory is created which is called his home directory.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windows, My Documents is default home directory.</a:t>
                      </a:r>
                      <a:endParaRPr lang="en-US" sz="1600" dirty="0"/>
                    </a:p>
                  </a:txBody>
                  <a:tcPr/>
                </a:tc>
              </a:tr>
              <a:tr h="800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Ext(ext2 - RHEL4</a:t>
                      </a:r>
                    </a:p>
                    <a:p>
                      <a:r>
                        <a:rPr lang="en-US" sz="1600" dirty="0" smtClean="0"/>
                        <a:t>ext3 - &gt; rhel5</a:t>
                      </a:r>
                    </a:p>
                    <a:p>
                      <a:r>
                        <a:rPr lang="en-US" sz="1600" dirty="0" smtClean="0"/>
                        <a:t>ext4 - &gt; rhel6)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 and FTS</a:t>
                      </a:r>
                      <a:endParaRPr lang="en-US" sz="1600" dirty="0"/>
                    </a:p>
                  </a:txBody>
                  <a:tcPr/>
                </a:tc>
              </a:tr>
              <a:tr h="8004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Flavors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 SUN/</a:t>
                      </a:r>
                      <a:r>
                        <a:rPr lang="en-US" sz="1600" dirty="0" err="1" smtClean="0"/>
                        <a:t>sparc</a:t>
                      </a:r>
                      <a:r>
                        <a:rPr lang="en-US" sz="1600" dirty="0" smtClean="0"/>
                        <a:t> - Solaris</a:t>
                      </a:r>
                    </a:p>
                    <a:p>
                      <a:r>
                        <a:rPr lang="en-US" sz="1600" dirty="0" smtClean="0"/>
                        <a:t>2. HP - HP-UX</a:t>
                      </a:r>
                    </a:p>
                    <a:p>
                      <a:r>
                        <a:rPr lang="en-US" sz="1600" dirty="0" smtClean="0"/>
                        <a:t>3. IBM </a:t>
                      </a:r>
                      <a:r>
                        <a:rPr lang="en-US" sz="1600" dirty="0" smtClean="0"/>
                        <a:t>– AIX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RHEL,Centos</a:t>
                      </a:r>
                      <a:r>
                        <a:rPr lang="en-US" sz="1600" dirty="0" smtClean="0"/>
                        <a:t>, Ubuntu etc.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XP, Vista</a:t>
                      </a:r>
                      <a:r>
                        <a:rPr lang="en-US" sz="1600" baseline="0" dirty="0" smtClean="0"/>
                        <a:t> etc.</a:t>
                      </a:r>
                      <a:endParaRPr lang="en-US" sz="1600" dirty="0"/>
                    </a:p>
                  </a:txBody>
                  <a:tcPr/>
                </a:tc>
              </a:tr>
              <a:tr h="5832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</a:t>
                      </a:r>
                      <a:r>
                        <a:rPr lang="en-US" sz="1600" baseline="0" dirty="0" smtClean="0"/>
                        <a:t> extension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Rpm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5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2590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CD </a:t>
            </a:r>
          </a:p>
          <a:p>
            <a:r>
              <a:rPr lang="en-US" dirty="0"/>
              <a:t>2. PD</a:t>
            </a:r>
          </a:p>
          <a:p>
            <a:r>
              <a:rPr lang="en-US" dirty="0"/>
              <a:t>3. DVD</a:t>
            </a:r>
          </a:p>
          <a:p>
            <a:r>
              <a:rPr lang="en-US" dirty="0"/>
              <a:t>4. LAN Card installation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3964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/>
              <a:t>Linux Installation Tech.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83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B90005014\Documents\connected-world-connected-solutions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18" y="5568139"/>
            <a:ext cx="4378925" cy="35980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609600" y="25146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super user -&gt; root (admin) which is having every rights on the server</a:t>
            </a:r>
          </a:p>
          <a:p>
            <a:r>
              <a:rPr lang="en-US" dirty="0"/>
              <a:t>2. normal user -&gt; </a:t>
            </a:r>
            <a:r>
              <a:rPr lang="en-US" dirty="0" smtClean="0"/>
              <a:t>e.g.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err="1"/>
              <a:t>attuid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3</a:t>
            </a:r>
            <a:r>
              <a:rPr lang="en-US" dirty="0"/>
              <a:t>. system users -&gt; default , not used to login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1600200"/>
            <a:ext cx="2536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Types of users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93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1600200"/>
            <a:ext cx="6589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/>
              <a:t>Privileged Mode vs unprivileged Mode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381000" y="2590800"/>
            <a:ext cx="601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root@desktop</a:t>
            </a:r>
            <a:r>
              <a:rPr lang="en-US" dirty="0"/>
              <a:t>~]# - &gt; user is root ,hostname is desktop</a:t>
            </a:r>
          </a:p>
          <a:p>
            <a:r>
              <a:rPr lang="en-US" dirty="0"/>
              <a:t>~ -&gt; present or current working directory </a:t>
            </a:r>
          </a:p>
          <a:p>
            <a:r>
              <a:rPr lang="en-US" dirty="0"/>
              <a:t># -&gt; having rights of root and this is privileged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aman@desktop</a:t>
            </a:r>
            <a:r>
              <a:rPr lang="en-US" dirty="0"/>
              <a:t>/home/</a:t>
            </a:r>
            <a:r>
              <a:rPr lang="en-US" dirty="0" err="1"/>
              <a:t>aman</a:t>
            </a:r>
            <a:r>
              <a:rPr lang="en-US" dirty="0"/>
              <a:t>]$ </a:t>
            </a:r>
            <a:r>
              <a:rPr lang="en-US" dirty="0" err="1"/>
              <a:t>aman</a:t>
            </a:r>
            <a:r>
              <a:rPr lang="en-US" dirty="0"/>
              <a:t> is normal user which is not having root rights</a:t>
            </a:r>
          </a:p>
          <a:p>
            <a:endParaRPr lang="en-US" dirty="0"/>
          </a:p>
          <a:p>
            <a:r>
              <a:rPr lang="en-US" dirty="0"/>
              <a:t>$ -&gt; </a:t>
            </a:r>
            <a:r>
              <a:rPr lang="en-US" dirty="0" err="1"/>
              <a:t>unpriv</a:t>
            </a:r>
            <a:r>
              <a:rPr lang="en-US" dirty="0"/>
              <a:t>. mode - not having root rights</a:t>
            </a:r>
          </a:p>
        </p:txBody>
      </p:sp>
    </p:spTree>
    <p:extLst>
      <p:ext uri="{BB962C8B-B14F-4D97-AF65-F5344CB8AC3E}">
        <p14:creationId xmlns:p14="http://schemas.microsoft.com/office/powerpoint/2010/main" val="23239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910</Words>
  <Application>Microsoft Office PowerPoint</Application>
  <PresentationFormat>On-screen Show (4:3)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Lucida Sans Unicode</vt:lpstr>
      <vt:lpstr>Whitney SSm 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Hansraj</dc:creator>
  <cp:lastModifiedBy>KUMAR, AMAN</cp:lastModifiedBy>
  <cp:revision>66</cp:revision>
  <dcterms:created xsi:type="dcterms:W3CDTF">2017-12-25T06:44:44Z</dcterms:created>
  <dcterms:modified xsi:type="dcterms:W3CDTF">2018-06-19T11:26:53Z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ATT\AK00473329</vt:lpwstr>
  </property>
  <property fmtid="{D5CDD505-2E9C-101B-9397-08002B2CF9AE}" pid="4" name="DLPManualFileClassificationLastModificationDate">
    <vt:lpwstr>1529209968</vt:lpwstr>
  </property>
  <property fmtid="{D5CDD505-2E9C-101B-9397-08002B2CF9AE}" pid="5" name="DLPManualFileClassificationVersion">
    <vt:lpwstr>11.0.200.100</vt:lpwstr>
  </property>
</Properties>
</file>