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80" r:id="rId4"/>
    <p:sldId id="281" r:id="rId5"/>
    <p:sldId id="289" r:id="rId6"/>
    <p:sldId id="288" r:id="rId7"/>
    <p:sldId id="287" r:id="rId8"/>
    <p:sldId id="258" r:id="rId9"/>
    <p:sldId id="259" r:id="rId10"/>
    <p:sldId id="285" r:id="rId11"/>
    <p:sldId id="282" r:id="rId12"/>
    <p:sldId id="286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UR TAMBE" userId="6708a34a540ec93c" providerId="LiveId" clId="{5FFC1586-B880-4523-AEAC-83155C76E960}"/>
    <pc:docChg chg="modSld sldOrd">
      <pc:chgData name="MAYUR TAMBE" userId="6708a34a540ec93c" providerId="LiveId" clId="{5FFC1586-B880-4523-AEAC-83155C76E960}" dt="2024-03-15T10:33:08.714" v="1"/>
      <pc:docMkLst>
        <pc:docMk/>
      </pc:docMkLst>
      <pc:sldChg chg="ord">
        <pc:chgData name="MAYUR TAMBE" userId="6708a34a540ec93c" providerId="LiveId" clId="{5FFC1586-B880-4523-AEAC-83155C76E960}" dt="2024-03-15T10:33:08.714" v="1"/>
        <pc:sldMkLst>
          <pc:docMk/>
          <pc:sldMk cId="3083756740" sldId="28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625720A-2168-49EC-8296-7D27FA965FA1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1F5E42-A4A5-49D9-BB30-1F28D99E27E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720A-2168-49EC-8296-7D27FA965FA1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5E42-A4A5-49D9-BB30-1F28D99E27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720A-2168-49EC-8296-7D27FA965FA1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11F5E42-A4A5-49D9-BB30-1F28D99E27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720A-2168-49EC-8296-7D27FA965FA1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5E42-A4A5-49D9-BB30-1F28D99E27E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25720A-2168-49EC-8296-7D27FA965FA1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11F5E42-A4A5-49D9-BB30-1F28D99E27E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720A-2168-49EC-8296-7D27FA965FA1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5E42-A4A5-49D9-BB30-1F28D99E27E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720A-2168-49EC-8296-7D27FA965FA1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5E42-A4A5-49D9-BB30-1F28D99E27E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720A-2168-49EC-8296-7D27FA965FA1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5E42-A4A5-49D9-BB30-1F28D99E27E2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720A-2168-49EC-8296-7D27FA965FA1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5E42-A4A5-49D9-BB30-1F28D99E27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720A-2168-49EC-8296-7D27FA965FA1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1F5E42-A4A5-49D9-BB30-1F28D99E27E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720A-2168-49EC-8296-7D27FA965FA1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5E42-A4A5-49D9-BB30-1F28D99E27E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625720A-2168-49EC-8296-7D27FA965FA1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11F5E42-A4A5-49D9-BB30-1F28D99E27E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8991600" y="2052960"/>
            <a:ext cx="45719" cy="18288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masis MT Pro Black" panose="020F0502020204030204" pitchFamily="18" charset="0"/>
              </a:rPr>
              <a:t>Sales dashboard presentation</a:t>
            </a:r>
            <a:br>
              <a:rPr lang="en-US" sz="2400" dirty="0">
                <a:latin typeface="Amasis MT Pro Black" panose="020F0502020204030204" pitchFamily="18" charset="0"/>
              </a:rPr>
            </a:br>
            <a:r>
              <a:rPr lang="en-US" sz="1400" dirty="0">
                <a:latin typeface="Amasis MT Pro Black" panose="02040A04050005020304" pitchFamily="18" charset="0"/>
              </a:rPr>
              <a:t>Insights from Jan 2024 to Feb 2024</a:t>
            </a:r>
            <a:br>
              <a:rPr lang="en-US" sz="1400" dirty="0">
                <a:latin typeface="Amasis MT Pro Black" panose="02040A04050005020304" pitchFamily="18" charset="0"/>
              </a:rPr>
            </a:br>
            <a:r>
              <a:rPr lang="en-US" sz="1400" dirty="0">
                <a:latin typeface="Amasis MT Pro Black" panose="02040A04050005020304" pitchFamily="18" charset="0"/>
              </a:rPr>
              <a:t>Company Name: FoodCloud</a:t>
            </a:r>
            <a:br>
              <a:rPr lang="en-US" sz="1400" dirty="0">
                <a:latin typeface="Amasis MT Pro Black" panose="02040A04050005020304" pitchFamily="18" charset="0"/>
              </a:rPr>
            </a:br>
            <a:r>
              <a:rPr lang="en-US" sz="1400" dirty="0">
                <a:latin typeface="Amasis MT Pro Black" panose="02040A04050005020304" pitchFamily="18" charset="0"/>
              </a:rPr>
              <a:t>Presented by: Mayur Tambe</a:t>
            </a:r>
            <a:br>
              <a:rPr lang="en-US" sz="1400" dirty="0">
                <a:latin typeface="Amasis MT Pro Black" panose="02040A04050005020304" pitchFamily="18" charset="0"/>
              </a:rPr>
            </a:br>
            <a:br>
              <a:rPr lang="en-US" sz="1000" dirty="0">
                <a:latin typeface="Amasis MT Pro Black" panose="02040A04050005020304" pitchFamily="18" charset="0"/>
              </a:rPr>
            </a:br>
            <a:endParaRPr lang="en-IN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45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457F28-3A4E-D525-827E-54F81F8A7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402832" cy="4662256"/>
          </a:xfrm>
        </p:spPr>
        <p:txBody>
          <a:bodyPr>
            <a:normAutofit/>
          </a:bodyPr>
          <a:lstStyle/>
          <a:p>
            <a:pPr marL="800100" lvl="1" indent="-342900" algn="just">
              <a:lnSpc>
                <a:spcPct val="90000"/>
              </a:lnSpc>
            </a:pPr>
            <a:r>
              <a:rPr lang="en-US" sz="1900" dirty="0">
                <a:solidFill>
                  <a:schemeClr val="tx1"/>
                </a:solidFill>
                <a:latin typeface="Söhne"/>
              </a:rPr>
              <a:t>W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Söhne"/>
              </a:rPr>
              <a:t>e can identify </a:t>
            </a:r>
            <a:r>
              <a:rPr lang="en-US" sz="1900" b="1" i="0" dirty="0">
                <a:solidFill>
                  <a:schemeClr val="tx1"/>
                </a:solidFill>
                <a:effectLst/>
                <a:latin typeface="Söhne"/>
              </a:rPr>
              <a:t>871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Söhne"/>
              </a:rPr>
              <a:t> category_id driving the highest sales volume and revenue.</a:t>
            </a:r>
          </a:p>
          <a:p>
            <a:pPr marL="800100" lvl="1" indent="-342900" algn="just">
              <a:lnSpc>
                <a:spcPct val="90000"/>
              </a:lnSpc>
            </a:pPr>
            <a:r>
              <a:rPr lang="en-US" sz="1900" b="0" i="0" dirty="0">
                <a:solidFill>
                  <a:schemeClr val="tx1"/>
                </a:solidFill>
                <a:effectLst/>
                <a:latin typeface="Söhne"/>
              </a:rPr>
              <a:t>This analysis informs product inventory management, marketing strategies, and future product development initiatives, ensuring alignment with customer preferences and market demand.</a:t>
            </a:r>
          </a:p>
          <a:p>
            <a:pPr>
              <a:lnSpc>
                <a:spcPct val="90000"/>
              </a:lnSpc>
            </a:pPr>
            <a:endParaRPr lang="en-IN" sz="1500" dirty="0"/>
          </a:p>
        </p:txBody>
      </p:sp>
      <p:pic>
        <p:nvPicPr>
          <p:cNvPr id="5" name="Picture 4" descr="A screenshot of a computer screen">
            <a:extLst>
              <a:ext uri="{FF2B5EF4-FFF2-40B4-BE49-F238E27FC236}">
                <a16:creationId xmlns:a16="http://schemas.microsoft.com/office/drawing/2014/main" id="{EC1B006B-2EA8-693B-B5B0-1ACAFCC2D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844824"/>
            <a:ext cx="3319491" cy="4281656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5054AAB-23BD-551C-DE82-8CBD8985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 anchor="ctr">
            <a:normAutofit/>
          </a:bodyPr>
          <a:lstStyle/>
          <a:p>
            <a:r>
              <a:rPr lang="en-IN" b="1" i="0">
                <a:effectLst/>
              </a:rPr>
              <a:t>Category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00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0634DA-2ABB-582A-3682-B7E947BD9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3826768" cy="440740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Our customer base is distributed across various counties, as depicted in the column chart.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County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Dublin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has the highest number of customers and County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Cork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has the lowest.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This geographic insight can help us target specific regions for marketing and sales initiatives.</a:t>
            </a:r>
          </a:p>
          <a:p>
            <a:pPr>
              <a:lnSpc>
                <a:spcPct val="90000"/>
              </a:lnSpc>
            </a:pPr>
            <a:endParaRPr lang="en-IN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71C17A-2B9D-17A5-0990-93482443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 anchor="ctr">
            <a:normAutofit/>
          </a:bodyPr>
          <a:lstStyle/>
          <a:p>
            <a:r>
              <a:rPr lang="en-IN" b="1" i="0" dirty="0">
                <a:effectLst/>
              </a:rPr>
              <a:t>Geographic Analysis</a:t>
            </a:r>
            <a:endParaRPr lang="en-IN" dirty="0"/>
          </a:p>
        </p:txBody>
      </p:sp>
      <p:pic>
        <p:nvPicPr>
          <p:cNvPr id="6" name="Picture 5" descr="A graph with green squares&#10;&#10;Description automatically generated">
            <a:extLst>
              <a:ext uri="{FF2B5EF4-FFF2-40B4-BE49-F238E27FC236}">
                <a16:creationId xmlns:a16="http://schemas.microsoft.com/office/drawing/2014/main" id="{AA002165-A87D-BA67-54FF-7FE9C7BD8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204864"/>
            <a:ext cx="4626517" cy="196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8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C603BB-90E9-B4F5-1DD0-784BC9794E31}"/>
              </a:ext>
            </a:extLst>
          </p:cNvPr>
          <p:cNvSpPr txBox="1"/>
          <p:nvPr/>
        </p:nvSpPr>
        <p:spPr>
          <a:xfrm>
            <a:off x="457200" y="1719072"/>
            <a:ext cx="4038600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indent="-2286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</a:pPr>
            <a:endParaRPr lang="en-US" sz="1500" spc="150" baseline="0" dirty="0">
              <a:solidFill>
                <a:schemeClr val="tx2"/>
              </a:solidFill>
            </a:endParaRPr>
          </a:p>
          <a:p>
            <a:pPr marL="274320" lvl="1" indent="-2286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b="0" i="0" spc="150" baseline="0" dirty="0">
                <a:effectLst/>
                <a:latin typeface="Söhne"/>
              </a:rPr>
              <a:t>The pie chart illustrates the distribution of sales across various counties, providing a geographical perspective on our sales performance.</a:t>
            </a:r>
          </a:p>
          <a:p>
            <a:pPr marL="274320" lvl="1" indent="-2286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b="0" i="0" spc="150" baseline="0" dirty="0">
                <a:effectLst/>
                <a:latin typeface="Söhne"/>
              </a:rPr>
              <a:t>By visualizing sales distribution by county, we can </a:t>
            </a:r>
            <a:r>
              <a:rPr lang="en-US" spc="150" dirty="0">
                <a:latin typeface="Söhne"/>
              </a:rPr>
              <a:t>say that the </a:t>
            </a:r>
            <a:r>
              <a:rPr lang="en-US" b="1" spc="150" dirty="0">
                <a:latin typeface="Söhne"/>
              </a:rPr>
              <a:t>Dublin</a:t>
            </a:r>
            <a:r>
              <a:rPr lang="en-US" spc="150" dirty="0">
                <a:latin typeface="Söhne"/>
              </a:rPr>
              <a:t> </a:t>
            </a:r>
            <a:r>
              <a:rPr lang="en-US" b="0" i="0" spc="150" baseline="0" dirty="0">
                <a:effectLst/>
                <a:latin typeface="Söhne"/>
              </a:rPr>
              <a:t>region has the highest sales contribution,</a:t>
            </a:r>
            <a:r>
              <a:rPr lang="en-US" spc="150" dirty="0">
                <a:latin typeface="Söhne"/>
              </a:rPr>
              <a:t> and other </a:t>
            </a:r>
            <a:r>
              <a:rPr lang="en-US" b="0" i="0" spc="150" baseline="0" dirty="0">
                <a:effectLst/>
                <a:latin typeface="Söhne"/>
              </a:rPr>
              <a:t>potential areas </a:t>
            </a:r>
            <a:r>
              <a:rPr lang="en-US" spc="150" dirty="0">
                <a:latin typeface="Söhne"/>
              </a:rPr>
              <a:t>need to be targeted for </a:t>
            </a:r>
            <a:r>
              <a:rPr lang="en-US" b="0" i="0" spc="150" baseline="0" dirty="0">
                <a:effectLst/>
                <a:latin typeface="Söhne"/>
              </a:rPr>
              <a:t>marketing efforts.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4EDD224-0C51-265B-529B-E655A3843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550" y="1719072"/>
            <a:ext cx="3199899" cy="4407408"/>
          </a:xfrm>
          <a:prstGeom prst="rect">
            <a:avLst/>
          </a:prstGeom>
          <a:noFill/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DC18C66C-F3BE-6AF1-CF33-2AEA680A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n-IN" b="1" i="0" dirty="0">
                <a:effectLst/>
              </a:rPr>
              <a:t>Geographic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37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4873352" cy="136207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85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590249"/>
          </a:xfrm>
        </p:spPr>
        <p:txBody>
          <a:bodyPr>
            <a:normAutofit/>
          </a:bodyPr>
          <a:lstStyle/>
          <a:p>
            <a:pPr marL="285750" indent="-285750" algn="just"/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  <a:cs typeface="Times New Roman" panose="02020603050405020304" pitchFamily="18" charset="0"/>
              </a:rPr>
              <a:t>This analysis provides a comprehensive </a:t>
            </a:r>
            <a:r>
              <a:rPr lang="en-US" sz="1800" dirty="0">
                <a:solidFill>
                  <a:srgbClr val="0D0D0D"/>
                </a:solidFill>
                <a:latin typeface="Söhne"/>
                <a:cs typeface="Times New Roman" panose="02020603050405020304" pitchFamily="18" charset="0"/>
              </a:rPr>
              <a:t>view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  <a:cs typeface="Times New Roman" panose="02020603050405020304" pitchFamily="18" charset="0"/>
              </a:rPr>
              <a:t> of sales data over a specified period, utilizing various visualizations and insights generated from a Power BI dashboard. </a:t>
            </a:r>
          </a:p>
          <a:p>
            <a:pPr marL="285750" indent="-285750" algn="just"/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  <a:cs typeface="Times New Roman" panose="02020603050405020304" pitchFamily="18" charset="0"/>
              </a:rPr>
              <a:t>The analysis covers key metrics such as total sales, customer and vendor trends, geographic distribution, vendor performance, category analysis, customer segmentation, and sales trends over time. </a:t>
            </a:r>
          </a:p>
          <a:p>
            <a:pPr marL="285750" indent="-285750" algn="just"/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  <a:cs typeface="Times New Roman" panose="02020603050405020304" pitchFamily="18" charset="0"/>
              </a:rPr>
              <a:t>Each section of the presentation offers actionable insights to drive strategic decision-making and business growth.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91291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09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7FD91C-5A1C-3F42-5E9C-62F6A8D8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912913"/>
          </a:xfrm>
        </p:spPr>
        <p:txBody>
          <a:bodyPr/>
          <a:lstStyle/>
          <a:p>
            <a:r>
              <a:rPr lang="en-US" dirty="0"/>
              <a:t>Sales Dashboard Overview</a:t>
            </a:r>
            <a:endParaRPr lang="en-IN" dirty="0"/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7F6FA6E5-AF96-A3AD-DCDE-847E8B3F1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2" y="1628800"/>
            <a:ext cx="8827616" cy="5040560"/>
          </a:xfrm>
        </p:spPr>
      </p:pic>
    </p:spTree>
    <p:extLst>
      <p:ext uri="{BB962C8B-B14F-4D97-AF65-F5344CB8AC3E}">
        <p14:creationId xmlns:p14="http://schemas.microsoft.com/office/powerpoint/2010/main" val="272620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5770" indent="-400050">
              <a:buFont typeface="+mj-lt"/>
              <a:buAutoNum type="romanLcPeriod"/>
            </a:pPr>
            <a:r>
              <a:rPr lang="en-US" sz="1800" b="1" dirty="0">
                <a:solidFill>
                  <a:schemeClr val="tx1"/>
                </a:solidFill>
                <a:latin typeface="Söhne"/>
                <a:cs typeface="Times New Roman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Söhne"/>
                <a:cs typeface="Times New Roman" pitchFamily="18" charset="0"/>
              </a:rPr>
              <a:t>Total sales: </a:t>
            </a:r>
            <a:r>
              <a:rPr lang="en-US" sz="1800" b="1" dirty="0">
                <a:solidFill>
                  <a:schemeClr val="tx1"/>
                </a:solidFill>
                <a:latin typeface="Söhne"/>
                <a:cs typeface="Times New Roman" pitchFamily="18" charset="0"/>
              </a:rPr>
              <a:t>11.15K</a:t>
            </a:r>
          </a:p>
          <a:p>
            <a:pPr marL="560070" indent="-514350">
              <a:buFont typeface="+mj-lt"/>
              <a:buAutoNum type="romanLcPeriod"/>
            </a:pPr>
            <a:r>
              <a:rPr lang="en-US" sz="1800" dirty="0">
                <a:solidFill>
                  <a:schemeClr val="tx1"/>
                </a:solidFill>
                <a:latin typeface="Söhne"/>
                <a:cs typeface="Times New Roman" pitchFamily="18" charset="0"/>
              </a:rPr>
              <a:t>Sales in January: </a:t>
            </a:r>
            <a:r>
              <a:rPr lang="en-US" sz="1800" b="1" dirty="0">
                <a:solidFill>
                  <a:schemeClr val="tx1"/>
                </a:solidFill>
                <a:latin typeface="Söhne"/>
                <a:cs typeface="Times New Roman" pitchFamily="18" charset="0"/>
              </a:rPr>
              <a:t>6.04K</a:t>
            </a:r>
          </a:p>
          <a:p>
            <a:pPr marL="560070" indent="-514350">
              <a:buFont typeface="+mj-lt"/>
              <a:buAutoNum type="romanLcPeriod"/>
            </a:pPr>
            <a:r>
              <a:rPr lang="en-US" sz="1800" dirty="0">
                <a:solidFill>
                  <a:schemeClr val="tx1"/>
                </a:solidFill>
                <a:latin typeface="Söhne"/>
                <a:cs typeface="Times New Roman" pitchFamily="18" charset="0"/>
              </a:rPr>
              <a:t>Sales in February: </a:t>
            </a:r>
            <a:r>
              <a:rPr lang="en-US" sz="1800" b="1" dirty="0">
                <a:solidFill>
                  <a:schemeClr val="tx1"/>
                </a:solidFill>
                <a:latin typeface="Söhne"/>
                <a:cs typeface="Times New Roman" pitchFamily="18" charset="0"/>
              </a:rPr>
              <a:t>5.11K</a:t>
            </a:r>
          </a:p>
          <a:p>
            <a:pPr marL="560070" indent="-514350">
              <a:buFont typeface="+mj-lt"/>
              <a:buAutoNum type="romanLcPeriod"/>
            </a:pP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Söhne"/>
                <a:cs typeface="Times New Roman" pitchFamily="18" charset="0"/>
              </a:rPr>
              <a:t>Variance in Sales</a:t>
            </a:r>
          </a:p>
          <a:p>
            <a:pPr marL="560070" indent="-514350">
              <a:buFont typeface="+mj-lt"/>
              <a:buAutoNum type="romanLcPeriod"/>
            </a:pPr>
            <a:r>
              <a:rPr lang="en-US" sz="1800" dirty="0">
                <a:solidFill>
                  <a:schemeClr val="tx1"/>
                </a:solidFill>
                <a:latin typeface="Söhne"/>
                <a:cs typeface="Times New Roman" pitchFamily="18" charset="0"/>
              </a:rPr>
              <a:t>Percent Decrease: </a:t>
            </a:r>
            <a:r>
              <a:rPr lang="en-US" sz="1800" b="1" dirty="0">
                <a:solidFill>
                  <a:schemeClr val="tx1"/>
                </a:solidFill>
                <a:latin typeface="Söhne"/>
                <a:cs typeface="Times New Roman" pitchFamily="18" charset="0"/>
              </a:rPr>
              <a:t>15.38%</a:t>
            </a:r>
          </a:p>
          <a:p>
            <a:pPr marL="560070" indent="-514350">
              <a:buFont typeface="+mj-lt"/>
              <a:buAutoNum type="romanLcPeriod"/>
            </a:pP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Söhne"/>
                <a:cs typeface="Times New Roman" pitchFamily="18" charset="0"/>
              </a:rPr>
              <a:t>Summary: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Söhne"/>
                <a:cs typeface="Times New Roman" pitchFamily="18" charset="0"/>
              </a:rPr>
              <a:t>Top Vendor ID in terms of sales: </a:t>
            </a:r>
            <a:r>
              <a:rPr lang="en-US" sz="1800" b="1" dirty="0">
                <a:solidFill>
                  <a:schemeClr val="tx1"/>
                </a:solidFill>
                <a:latin typeface="Söhne"/>
                <a:cs typeface="Times New Roman" pitchFamily="18" charset="0"/>
              </a:rPr>
              <a:t>434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Söhne"/>
                <a:cs typeface="Times New Roman" pitchFamily="18" charset="0"/>
              </a:rPr>
              <a:t>Top Category ID in terms of sales: </a:t>
            </a:r>
            <a:r>
              <a:rPr lang="en-US" sz="1800" b="1" dirty="0">
                <a:solidFill>
                  <a:schemeClr val="tx1"/>
                </a:solidFill>
                <a:latin typeface="Söhne"/>
                <a:cs typeface="Times New Roman" pitchFamily="18" charset="0"/>
              </a:rPr>
              <a:t>871</a:t>
            </a:r>
          </a:p>
          <a:p>
            <a:pPr marL="560070" indent="-514350">
              <a:buFont typeface="+mj-lt"/>
              <a:buAutoNum type="romanLcPeriod"/>
            </a:pP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60070" indent="-514350">
              <a:buFont typeface="+mj-lt"/>
              <a:buAutoNum type="romanLcPeriod"/>
            </a:pP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Total sales overview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9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6143D9-1086-F34D-DAEE-C9FEE147D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sz="1800" dirty="0">
              <a:solidFill>
                <a:srgbClr val="0D0D0D"/>
              </a:solidFill>
              <a:latin typeface="Söhne"/>
            </a:endParaRPr>
          </a:p>
          <a:p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sz="1800" dirty="0">
              <a:solidFill>
                <a:srgbClr val="0D0D0D"/>
              </a:solidFill>
              <a:latin typeface="Söhne"/>
            </a:endParaRPr>
          </a:p>
          <a:p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sz="1800" dirty="0">
              <a:solidFill>
                <a:srgbClr val="0D0D0D"/>
              </a:solidFill>
              <a:latin typeface="Söhne"/>
            </a:endParaRPr>
          </a:p>
          <a:p>
            <a:endParaRPr lang="en-US" sz="1800" dirty="0">
              <a:solidFill>
                <a:srgbClr val="0D0D0D"/>
              </a:solidFill>
              <a:latin typeface="Söhne"/>
            </a:endParaRPr>
          </a:p>
          <a:p>
            <a:endParaRPr lang="en-US" sz="1800" dirty="0">
              <a:solidFill>
                <a:srgbClr val="0D0D0D"/>
              </a:solidFill>
              <a:latin typeface="Söhne"/>
            </a:endParaRPr>
          </a:p>
          <a:p>
            <a:endParaRPr lang="en-US" sz="1800" dirty="0">
              <a:solidFill>
                <a:srgbClr val="0D0D0D"/>
              </a:solidFill>
              <a:latin typeface="Söhne"/>
            </a:endParaRPr>
          </a:p>
          <a:p>
            <a:pPr algn="just"/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Additionally, the day-of-week bar chart enables us to understand sales patterns for each weekday. For example, we observe that 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Thursday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consistently exhibits the highest sales compared to other days. This understanding will aid us in optimizing sales strategies and resource allocation based on weekday trends.</a:t>
            </a:r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76EF98-2266-659B-E119-D5837F1A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trends</a:t>
            </a:r>
            <a:endParaRPr lang="en-IN" dirty="0"/>
          </a:p>
        </p:txBody>
      </p:sp>
      <p:pic>
        <p:nvPicPr>
          <p:cNvPr id="5" name="Picture 4" descr="A graph of sales by week">
            <a:extLst>
              <a:ext uri="{FF2B5EF4-FFF2-40B4-BE49-F238E27FC236}">
                <a16:creationId xmlns:a16="http://schemas.microsoft.com/office/drawing/2014/main" id="{A39C5C0F-FCDE-582B-5EA1-3208477A1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86552"/>
            <a:ext cx="6768752" cy="1306543"/>
          </a:xfrm>
          <a:prstGeom prst="rect">
            <a:avLst/>
          </a:prstGeom>
        </p:spPr>
      </p:pic>
      <p:pic>
        <p:nvPicPr>
          <p:cNvPr id="4" name="Picture 3" descr="A green line graph with white text&#10;&#10;Description automatically generated">
            <a:extLst>
              <a:ext uri="{FF2B5EF4-FFF2-40B4-BE49-F238E27FC236}">
                <a16:creationId xmlns:a16="http://schemas.microsoft.com/office/drawing/2014/main" id="{F17580B6-2B07-773A-4ACC-7788163A7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86" y="1719071"/>
            <a:ext cx="6768752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9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DE635E-99CD-E8B0-C8A5-727CD1B97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en-US" dirty="0">
              <a:solidFill>
                <a:srgbClr val="0D0D0D"/>
              </a:solidFill>
              <a:latin typeface="Söhne"/>
            </a:endParaRP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en-US" dirty="0">
              <a:solidFill>
                <a:srgbClr val="0D0D0D"/>
              </a:solidFill>
              <a:latin typeface="Söhne"/>
            </a:endParaRPr>
          </a:p>
          <a:p>
            <a:pPr algn="just"/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just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weekly line chart allows us to zoom in on weekly sales trends, providing insights into weekly fluctuations and trends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, notably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the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3</a:t>
            </a:r>
            <a:r>
              <a:rPr lang="en-US" b="1" i="0" baseline="30000" dirty="0">
                <a:solidFill>
                  <a:srgbClr val="0D0D0D"/>
                </a:solidFill>
                <a:effectLst/>
                <a:latin typeface="Söhne"/>
              </a:rPr>
              <a:t>rd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week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of both months has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lower sales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742950" lvl="1" indent="-285750" algn="just"/>
            <a:r>
              <a:rPr lang="en-US" dirty="0">
                <a:solidFill>
                  <a:srgbClr val="0D0D0D"/>
                </a:solidFill>
                <a:latin typeface="Söhne"/>
              </a:rPr>
              <a:t>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ur top-performing weeks were the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2nd and 8th weeks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during these two months, with sales reaching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1488 and 1448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respectively.</a:t>
            </a:r>
          </a:p>
          <a:p>
            <a:pPr marL="742950" lvl="1" indent="-285750" algn="just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60EDC4-0476-9CFB-C770-3D84357B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trends</a:t>
            </a:r>
            <a:endParaRPr lang="en-IN" dirty="0"/>
          </a:p>
        </p:txBody>
      </p:sp>
      <p:pic>
        <p:nvPicPr>
          <p:cNvPr id="5" name="Picture 4" descr="A graph with green line and numbers&#10;&#10;Description automatically generated">
            <a:extLst>
              <a:ext uri="{FF2B5EF4-FFF2-40B4-BE49-F238E27FC236}">
                <a16:creationId xmlns:a16="http://schemas.microsoft.com/office/drawing/2014/main" id="{4FA4158D-E38E-9408-6339-2F4FC101C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49578"/>
            <a:ext cx="6264696" cy="156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5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A93AC6-4E8E-E3FF-2806-CAEE29B17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/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742950" lvl="1" indent="-285750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/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lvl="1" indent="0">
              <a:buNone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just"/>
            <a:r>
              <a:rPr lang="en-US" dirty="0">
                <a:solidFill>
                  <a:srgbClr val="0D0D0D"/>
                </a:solidFill>
                <a:latin typeface="Söhne"/>
              </a:rPr>
              <a:t>W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 can analyze sales trends for specific months, enabling us to identify seasonal patterns and track month-to-month performance variations. For instance, our January sales totaled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6.04K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while February sales amounted to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5.11K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B5B9A6-C3CE-C88C-E31D-79C0D669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trends</a:t>
            </a:r>
            <a:endParaRPr lang="en-IN" dirty="0"/>
          </a:p>
        </p:txBody>
      </p:sp>
      <p:pic>
        <p:nvPicPr>
          <p:cNvPr id="4" name="Picture 3" descr="A green line on a black background">
            <a:extLst>
              <a:ext uri="{FF2B5EF4-FFF2-40B4-BE49-F238E27FC236}">
                <a16:creationId xmlns:a16="http://schemas.microsoft.com/office/drawing/2014/main" id="{0D68FE1F-EFF7-1DBF-E198-F8A206420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89" y="2379478"/>
            <a:ext cx="6408712" cy="152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8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l">
              <a:buNone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just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 the past two months, we have acquired a total of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58 customers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and engaged with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24 vendors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742950" lvl="1" indent="-285750" algn="just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This indicates the growth of our customer base and our network of vendors over the specified period.</a:t>
            </a:r>
          </a:p>
          <a:p>
            <a:pPr marL="742950" lvl="1" indent="-285750" algn="just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Furthermore, we can identify trends among different customer segments. For instance, the majority of our customers are enrolled in the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"FoodCloud Retail"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membership, which has contributed significantly to our sales during these two months.</a:t>
            </a:r>
          </a:p>
          <a:p>
            <a:pPr marL="742950" lvl="1" indent="-285750" algn="just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By utilizing the customer membership slicer, we can analyze sales performance across different customer segments.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Customer &amp; vendor analysis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4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90000"/>
              </a:lnSpc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Vendor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434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and Vendor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1261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appear to be the top performers, contributing significantly to our overall sales.</a:t>
            </a:r>
          </a:p>
          <a:p>
            <a:pPr marL="742950" lvl="1" indent="-285750" algn="just">
              <a:lnSpc>
                <a:spcPct val="90000"/>
              </a:lnSpc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Analyzing vendor-wise sales can help us identify key partnerships and optimize our vendor relationships for better sales outcomes.</a:t>
            </a:r>
          </a:p>
          <a:p>
            <a:pPr marL="0" indent="0">
              <a:lnSpc>
                <a:spcPct val="90000"/>
              </a:lnSpc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 anchor="ctr"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Vendor Performance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7" name="Picture 6" descr="A graph with green and white text&#10;&#10;Description automatically generated with medium confidence">
            <a:extLst>
              <a:ext uri="{FF2B5EF4-FFF2-40B4-BE49-F238E27FC236}">
                <a16:creationId xmlns:a16="http://schemas.microsoft.com/office/drawing/2014/main" id="{3E72A1BF-7C8F-4030-6100-72FD1FAE1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2" y="1844823"/>
            <a:ext cx="4038598" cy="42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66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982</TotalTime>
  <Words>585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Amasis MT Pro Black</vt:lpstr>
      <vt:lpstr>Arial</vt:lpstr>
      <vt:lpstr>Franklin Gothic Medium</vt:lpstr>
      <vt:lpstr>Söhne</vt:lpstr>
      <vt:lpstr>Times New Roman</vt:lpstr>
      <vt:lpstr>Wingdings</vt:lpstr>
      <vt:lpstr>Wingdings 2</vt:lpstr>
      <vt:lpstr>Grid</vt:lpstr>
      <vt:lpstr>Sales dashboard presentation Insights from Jan 2024 to Feb 2024 Company Name: FoodCloud Presented by: Mayur Tambe  </vt:lpstr>
      <vt:lpstr>Overview</vt:lpstr>
      <vt:lpstr>Sales Dashboard Overview</vt:lpstr>
      <vt:lpstr>Total sales overview</vt:lpstr>
      <vt:lpstr>Sales trends</vt:lpstr>
      <vt:lpstr>Sales trends</vt:lpstr>
      <vt:lpstr>Sales trends</vt:lpstr>
      <vt:lpstr>Customer &amp; vendor analysis</vt:lpstr>
      <vt:lpstr>Vendor Performance</vt:lpstr>
      <vt:lpstr>Category Analysis</vt:lpstr>
      <vt:lpstr>Geographic Analysis</vt:lpstr>
      <vt:lpstr>Geographic Analysis</vt:lpstr>
      <vt:lpstr>THANK YOU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MAYUR TAMBE</cp:lastModifiedBy>
  <cp:revision>26</cp:revision>
  <dcterms:created xsi:type="dcterms:W3CDTF">2023-09-25T08:24:27Z</dcterms:created>
  <dcterms:modified xsi:type="dcterms:W3CDTF">2024-03-15T10:33:17Z</dcterms:modified>
</cp:coreProperties>
</file>