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62" r:id="rId9"/>
    <p:sldId id="263" r:id="rId10"/>
    <p:sldId id="264" r:id="rId11"/>
    <p:sldId id="268" r:id="rId12"/>
    <p:sldId id="269" r:id="rId13"/>
    <p:sldId id="270" r:id="rId14"/>
    <p:sldId id="265" r:id="rId15"/>
    <p:sldId id="271" r:id="rId16"/>
    <p:sldId id="273"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F6A7-2643-2E35-9133-7B0319DE83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C21A23-A4FE-33E5-E24D-F64086FC7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22AE9C-BB2B-2A7C-1BAE-12219BC57979}"/>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5" name="Footer Placeholder 4">
            <a:extLst>
              <a:ext uri="{FF2B5EF4-FFF2-40B4-BE49-F238E27FC236}">
                <a16:creationId xmlns:a16="http://schemas.microsoft.com/office/drawing/2014/main" id="{B5573B8A-39E9-A0CF-185B-0049A45A0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F89B0-E47B-9991-7DC7-68C2832EC122}"/>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389105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3330-F524-63D1-46D9-D216265D72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A35A8E-ADDB-085C-85BD-A927CF105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104AB-AFA3-15E9-553D-061B2B42D552}"/>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5" name="Footer Placeholder 4">
            <a:extLst>
              <a:ext uri="{FF2B5EF4-FFF2-40B4-BE49-F238E27FC236}">
                <a16:creationId xmlns:a16="http://schemas.microsoft.com/office/drawing/2014/main" id="{EA51AC31-2F9E-9422-4066-7CE087AA1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D1D3D-B003-E719-1F3D-2151818B3F5A}"/>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278855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EF499-F258-CB55-5AA7-6612094587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7B4860-7877-2BBB-D4FC-FC628C3FA2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1F1EB-001D-E396-0176-91E8DDEC9D94}"/>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5" name="Footer Placeholder 4">
            <a:extLst>
              <a:ext uri="{FF2B5EF4-FFF2-40B4-BE49-F238E27FC236}">
                <a16:creationId xmlns:a16="http://schemas.microsoft.com/office/drawing/2014/main" id="{0434E25D-0A8D-2C9B-575A-3A9B1CF00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AA22B6-60CE-002E-AF99-B32D296A3108}"/>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316357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1C94-1A44-AE43-6119-3BAFA4E18B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8FB91-B6E2-B329-5DE4-DC7A4F5F9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CED78-BFBF-99BC-ECF0-BC8CD43946D1}"/>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5" name="Footer Placeholder 4">
            <a:extLst>
              <a:ext uri="{FF2B5EF4-FFF2-40B4-BE49-F238E27FC236}">
                <a16:creationId xmlns:a16="http://schemas.microsoft.com/office/drawing/2014/main" id="{AA1FC7F3-10E1-DD3B-AFA9-D59E7C7A0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46472-9A5E-DC42-060F-821E793BBCA3}"/>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15812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06B9-8BE0-CA56-B648-EB2E7870E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5DB43B-6B63-9046-B10A-28AA1BA5C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782E7-31D9-F343-C280-1541F5DA5742}"/>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5" name="Footer Placeholder 4">
            <a:extLst>
              <a:ext uri="{FF2B5EF4-FFF2-40B4-BE49-F238E27FC236}">
                <a16:creationId xmlns:a16="http://schemas.microsoft.com/office/drawing/2014/main" id="{2962CABA-0302-6CD0-20EA-81A6300A7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C5303-2DBA-1887-5FA6-D673D901240D}"/>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114842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7F5-DD1A-2937-3AEB-953F751F0E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BE5A8-211B-CCB2-5C14-C7EB53B131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B3B387-23E3-3E94-683F-CEDD1BE46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BEEAED-DD1A-66D8-45C6-EB985852FCC4}"/>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6" name="Footer Placeholder 5">
            <a:extLst>
              <a:ext uri="{FF2B5EF4-FFF2-40B4-BE49-F238E27FC236}">
                <a16:creationId xmlns:a16="http://schemas.microsoft.com/office/drawing/2014/main" id="{128A59D5-196E-8DA0-891B-68389E9663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784E3-8577-2583-8C63-1CE27A70BE5D}"/>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365701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57E3-313C-EB1D-1409-007CE3318E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9722AF-F977-30F4-3F82-45AAD3CAE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35F88-D83A-5CA4-D626-CD01D36D9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26002B-83BA-0DBA-D413-33A00EFA6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CEB3C-1F4D-A313-847C-C5236F968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B4F750-4944-F56F-76C6-BC6C865E5C71}"/>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8" name="Footer Placeholder 7">
            <a:extLst>
              <a:ext uri="{FF2B5EF4-FFF2-40B4-BE49-F238E27FC236}">
                <a16:creationId xmlns:a16="http://schemas.microsoft.com/office/drawing/2014/main" id="{5128BD42-37B8-A98D-B2F9-CD27E3EEAC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DD9F8A-3733-97D9-F0D4-E93932B4CEB0}"/>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123907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FB6-C9BF-4101-802A-1AD03E96FE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AA8DD6-C4B8-D2C8-EC68-2B7438A298AF}"/>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4" name="Footer Placeholder 3">
            <a:extLst>
              <a:ext uri="{FF2B5EF4-FFF2-40B4-BE49-F238E27FC236}">
                <a16:creationId xmlns:a16="http://schemas.microsoft.com/office/drawing/2014/main" id="{C6BCB92D-AC4A-DBCD-560C-6467466B01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399E29-EDE4-255E-0067-24D054FA43BB}"/>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255691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427E8-35D8-1741-57E4-5DBAFBC1417A}"/>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3" name="Footer Placeholder 2">
            <a:extLst>
              <a:ext uri="{FF2B5EF4-FFF2-40B4-BE49-F238E27FC236}">
                <a16:creationId xmlns:a16="http://schemas.microsoft.com/office/drawing/2014/main" id="{707F8E4C-0A62-809F-E8A2-C4AC3FFCE3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4E54B7-4191-E62B-C849-45BFDA945E1B}"/>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6903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7190-46E6-17D5-44C4-CFE99647B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924297-C231-A5BE-79F2-B815D9414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EF5912-95EF-C665-34C0-45DC8832A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74562-786D-5C9D-C229-0950DE5777AE}"/>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6" name="Footer Placeholder 5">
            <a:extLst>
              <a:ext uri="{FF2B5EF4-FFF2-40B4-BE49-F238E27FC236}">
                <a16:creationId xmlns:a16="http://schemas.microsoft.com/office/drawing/2014/main" id="{25A2CB91-FAD0-82CF-B8CA-A6536D05E0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6B4581-6CE7-4AA4-C213-8010DC0D12DF}"/>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246904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503C-4C68-6257-A964-A103CCF02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6948AA-D71E-F7E0-4647-54CEDC6D5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1AEBAD-926E-67F9-5D83-FC4F9C215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0613F-02E4-8065-AE6E-73351C4CD305}"/>
              </a:ext>
            </a:extLst>
          </p:cNvPr>
          <p:cNvSpPr>
            <a:spLocks noGrp="1"/>
          </p:cNvSpPr>
          <p:nvPr>
            <p:ph type="dt" sz="half" idx="10"/>
          </p:nvPr>
        </p:nvSpPr>
        <p:spPr/>
        <p:txBody>
          <a:bodyPr/>
          <a:lstStyle/>
          <a:p>
            <a:fld id="{4D51821F-8533-4401-A8C1-4E67D249D935}" type="datetimeFigureOut">
              <a:rPr lang="en-IN" smtClean="0"/>
              <a:t>27-08-2023</a:t>
            </a:fld>
            <a:endParaRPr lang="en-IN"/>
          </a:p>
        </p:txBody>
      </p:sp>
      <p:sp>
        <p:nvSpPr>
          <p:cNvPr id="6" name="Footer Placeholder 5">
            <a:extLst>
              <a:ext uri="{FF2B5EF4-FFF2-40B4-BE49-F238E27FC236}">
                <a16:creationId xmlns:a16="http://schemas.microsoft.com/office/drawing/2014/main" id="{10B65CBF-3D20-ACAF-0AC4-37CE72618C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3F3CD-9E35-CCB0-CDF2-2F8AF98C7A24}"/>
              </a:ext>
            </a:extLst>
          </p:cNvPr>
          <p:cNvSpPr>
            <a:spLocks noGrp="1"/>
          </p:cNvSpPr>
          <p:nvPr>
            <p:ph type="sldNum" sz="quarter" idx="12"/>
          </p:nvPr>
        </p:nvSpPr>
        <p:spPr/>
        <p:txBody>
          <a:bodyPr/>
          <a:lstStyle/>
          <a:p>
            <a:fld id="{674CBCF6-7E37-4E0B-B8B3-F4E99B2F87D4}" type="slidenum">
              <a:rPr lang="en-IN" smtClean="0"/>
              <a:t>‹#›</a:t>
            </a:fld>
            <a:endParaRPr lang="en-IN"/>
          </a:p>
        </p:txBody>
      </p:sp>
    </p:spTree>
    <p:extLst>
      <p:ext uri="{BB962C8B-B14F-4D97-AF65-F5344CB8AC3E}">
        <p14:creationId xmlns:p14="http://schemas.microsoft.com/office/powerpoint/2010/main" val="362676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5652D-E30D-6062-2346-4108225F4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E8F4A-D066-5AE3-9BD0-2B6B93802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FEDBF8-CCF4-CF00-E46B-29579CFD0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1821F-8533-4401-A8C1-4E67D249D935}" type="datetimeFigureOut">
              <a:rPr lang="en-IN" smtClean="0"/>
              <a:t>27-08-2023</a:t>
            </a:fld>
            <a:endParaRPr lang="en-IN"/>
          </a:p>
        </p:txBody>
      </p:sp>
      <p:sp>
        <p:nvSpPr>
          <p:cNvPr id="5" name="Footer Placeholder 4">
            <a:extLst>
              <a:ext uri="{FF2B5EF4-FFF2-40B4-BE49-F238E27FC236}">
                <a16:creationId xmlns:a16="http://schemas.microsoft.com/office/drawing/2014/main" id="{F11BD856-F6C0-6767-9CF5-84741357B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4CB1A1-7DAB-6756-112F-E7CE36DFA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CBCF6-7E37-4E0B-B8B3-F4E99B2F87D4}" type="slidenum">
              <a:rPr lang="en-IN" smtClean="0"/>
              <a:t>‹#›</a:t>
            </a:fld>
            <a:endParaRPr lang="en-IN"/>
          </a:p>
        </p:txBody>
      </p:sp>
    </p:spTree>
    <p:extLst>
      <p:ext uri="{BB962C8B-B14F-4D97-AF65-F5344CB8AC3E}">
        <p14:creationId xmlns:p14="http://schemas.microsoft.com/office/powerpoint/2010/main" val="115979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mayurtorawane/TrekHubProj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366C-0CFF-C590-2214-E3AE4346A404}"/>
              </a:ext>
            </a:extLst>
          </p:cNvPr>
          <p:cNvSpPr>
            <a:spLocks noGrp="1"/>
          </p:cNvSpPr>
          <p:nvPr>
            <p:ph type="ctrTitle"/>
          </p:nvPr>
        </p:nvSpPr>
        <p:spPr>
          <a:xfrm>
            <a:off x="1524000" y="2509519"/>
            <a:ext cx="9144000" cy="1554481"/>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T</a:t>
            </a:r>
            <a:r>
              <a:rPr lang="en-IN" b="1" dirty="0">
                <a:solidFill>
                  <a:srgbClr val="FF0000"/>
                </a:solidFill>
                <a:latin typeface="Times New Roman" panose="02020603050405020304" pitchFamily="18" charset="0"/>
                <a:cs typeface="Times New Roman" panose="02020603050405020304" pitchFamily="18" charset="0"/>
              </a:rPr>
              <a:t>R</a:t>
            </a:r>
            <a:r>
              <a:rPr lang="en-IN" b="1" dirty="0">
                <a:solidFill>
                  <a:srgbClr val="00B050"/>
                </a:solidFill>
                <a:latin typeface="Times New Roman" panose="02020603050405020304" pitchFamily="18" charset="0"/>
                <a:cs typeface="Times New Roman" panose="02020603050405020304" pitchFamily="18" charset="0"/>
              </a:rPr>
              <a:t>E</a:t>
            </a:r>
            <a:r>
              <a:rPr lang="en-IN" b="1" dirty="0">
                <a:solidFill>
                  <a:schemeClr val="accent5">
                    <a:lumMod val="75000"/>
                  </a:schemeClr>
                </a:solidFill>
                <a:latin typeface="Times New Roman" panose="02020603050405020304" pitchFamily="18" charset="0"/>
                <a:cs typeface="Times New Roman" panose="02020603050405020304" pitchFamily="18" charset="0"/>
              </a:rPr>
              <a:t>K</a:t>
            </a:r>
            <a:r>
              <a:rPr lang="en-IN" b="1" dirty="0">
                <a:solidFill>
                  <a:schemeClr val="accent2">
                    <a:lumMod val="75000"/>
                  </a:schemeClr>
                </a:solidFill>
                <a:latin typeface="Times New Roman" panose="02020603050405020304" pitchFamily="18" charset="0"/>
                <a:cs typeface="Times New Roman" panose="02020603050405020304" pitchFamily="18" charset="0"/>
              </a:rPr>
              <a:t>H</a:t>
            </a:r>
            <a:r>
              <a:rPr lang="en-IN" b="1" dirty="0">
                <a:solidFill>
                  <a:srgbClr val="002060"/>
                </a:solidFill>
                <a:latin typeface="Times New Roman" panose="02020603050405020304" pitchFamily="18" charset="0"/>
                <a:cs typeface="Times New Roman" panose="02020603050405020304" pitchFamily="18" charset="0"/>
              </a:rPr>
              <a:t>U</a:t>
            </a:r>
            <a:r>
              <a:rPr lang="en-IN" b="1" dirty="0">
                <a:solidFill>
                  <a:srgbClr val="7030A0"/>
                </a:solidFill>
                <a:latin typeface="Times New Roman" panose="02020603050405020304" pitchFamily="18" charset="0"/>
                <a:cs typeface="Times New Roman" panose="02020603050405020304" pitchFamily="18" charset="0"/>
              </a:rPr>
              <a:t>B</a:t>
            </a:r>
          </a:p>
        </p:txBody>
      </p:sp>
      <p:sp>
        <p:nvSpPr>
          <p:cNvPr id="3" name="Subtitle 2">
            <a:extLst>
              <a:ext uri="{FF2B5EF4-FFF2-40B4-BE49-F238E27FC236}">
                <a16:creationId xmlns:a16="http://schemas.microsoft.com/office/drawing/2014/main" id="{F528E1D7-1B10-A42C-5516-0B67990C86A6}"/>
              </a:ext>
            </a:extLst>
          </p:cNvPr>
          <p:cNvSpPr>
            <a:spLocks noGrp="1"/>
          </p:cNvSpPr>
          <p:nvPr>
            <p:ph type="subTitle" idx="1"/>
          </p:nvPr>
        </p:nvSpPr>
        <p:spPr>
          <a:xfrm>
            <a:off x="1524000" y="4389120"/>
            <a:ext cx="9144000" cy="868680"/>
          </a:xfrm>
        </p:spPr>
        <p:txBody>
          <a:bodyPr>
            <a:normAutofit fontScale="92500"/>
          </a:bodyPr>
          <a:lstStyle/>
          <a:p>
            <a:r>
              <a:rPr lang="en-IN" sz="3600" b="1" i="1" dirty="0">
                <a:solidFill>
                  <a:schemeClr val="accent1">
                    <a:lumMod val="50000"/>
                  </a:schemeClr>
                </a:solidFill>
                <a:latin typeface="Times New Roman" panose="02020603050405020304" pitchFamily="18" charset="0"/>
                <a:cs typeface="Times New Roman" panose="02020603050405020304" pitchFamily="18" charset="0"/>
              </a:rPr>
              <a:t>Unlock</a:t>
            </a:r>
            <a:r>
              <a:rPr lang="en-IN" sz="3600" b="1" i="1" dirty="0">
                <a:latin typeface="Times New Roman" panose="02020603050405020304" pitchFamily="18" charset="0"/>
                <a:cs typeface="Times New Roman" panose="02020603050405020304" pitchFamily="18" charset="0"/>
              </a:rPr>
              <a:t> </a:t>
            </a:r>
            <a:r>
              <a:rPr lang="en-IN" sz="3600" b="1" i="1" dirty="0">
                <a:solidFill>
                  <a:srgbClr val="FF0000"/>
                </a:solidFill>
                <a:latin typeface="Times New Roman" panose="02020603050405020304" pitchFamily="18" charset="0"/>
                <a:cs typeface="Times New Roman" panose="02020603050405020304" pitchFamily="18" charset="0"/>
              </a:rPr>
              <a:t>The</a:t>
            </a:r>
            <a:r>
              <a:rPr lang="en-IN" sz="3600" b="1" i="1" dirty="0">
                <a:latin typeface="Times New Roman" panose="02020603050405020304" pitchFamily="18" charset="0"/>
                <a:cs typeface="Times New Roman" panose="02020603050405020304" pitchFamily="18" charset="0"/>
              </a:rPr>
              <a:t> </a:t>
            </a:r>
            <a:r>
              <a:rPr lang="en-IN" sz="3600" b="1" i="1" dirty="0">
                <a:solidFill>
                  <a:srgbClr val="00B050"/>
                </a:solidFill>
                <a:latin typeface="Times New Roman" panose="02020603050405020304" pitchFamily="18" charset="0"/>
                <a:cs typeface="Times New Roman" panose="02020603050405020304" pitchFamily="18" charset="0"/>
              </a:rPr>
              <a:t>World</a:t>
            </a:r>
            <a:r>
              <a:rPr lang="en-IN" sz="3600" b="1" i="1" dirty="0">
                <a:latin typeface="Times New Roman" panose="02020603050405020304" pitchFamily="18" charset="0"/>
                <a:cs typeface="Times New Roman" panose="02020603050405020304" pitchFamily="18" charset="0"/>
              </a:rPr>
              <a:t> </a:t>
            </a:r>
            <a:r>
              <a:rPr lang="en-IN" sz="3600" b="1" i="1" dirty="0">
                <a:solidFill>
                  <a:schemeClr val="accent5">
                    <a:lumMod val="75000"/>
                  </a:schemeClr>
                </a:solidFill>
                <a:latin typeface="Times New Roman" panose="02020603050405020304" pitchFamily="18" charset="0"/>
                <a:cs typeface="Times New Roman" panose="02020603050405020304" pitchFamily="18" charset="0"/>
              </a:rPr>
              <a:t>Of </a:t>
            </a:r>
            <a:r>
              <a:rPr lang="en-IN" sz="3600" b="1" i="1" dirty="0">
                <a:solidFill>
                  <a:schemeClr val="accent2">
                    <a:lumMod val="75000"/>
                  </a:schemeClr>
                </a:solidFill>
                <a:latin typeface="Times New Roman" panose="02020603050405020304" pitchFamily="18" charset="0"/>
                <a:cs typeface="Times New Roman" panose="02020603050405020304" pitchFamily="18" charset="0"/>
              </a:rPr>
              <a:t>Trekking</a:t>
            </a:r>
            <a:r>
              <a:rPr lang="en-IN" sz="3600" b="1" i="1" dirty="0">
                <a:latin typeface="Times New Roman" panose="02020603050405020304" pitchFamily="18" charset="0"/>
                <a:cs typeface="Times New Roman" panose="02020603050405020304" pitchFamily="18" charset="0"/>
              </a:rPr>
              <a:t> </a:t>
            </a:r>
            <a:r>
              <a:rPr lang="en-IN" sz="3600" b="1" i="1" dirty="0">
                <a:solidFill>
                  <a:srgbClr val="002060"/>
                </a:solidFill>
                <a:latin typeface="Times New Roman" panose="02020603050405020304" pitchFamily="18" charset="0"/>
                <a:cs typeface="Times New Roman" panose="02020603050405020304" pitchFamily="18" charset="0"/>
              </a:rPr>
              <a:t>Adventure</a:t>
            </a:r>
            <a:r>
              <a:rPr lang="en-IN" sz="3600" b="1" i="1" dirty="0">
                <a:solidFill>
                  <a:srgbClr val="7030A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41C973DC-5DC4-0C86-BA78-629A1DD51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213360"/>
            <a:ext cx="2733040" cy="2357119"/>
          </a:xfrm>
          <a:prstGeom prst="rect">
            <a:avLst/>
          </a:prstGeom>
        </p:spPr>
      </p:pic>
    </p:spTree>
    <p:extLst>
      <p:ext uri="{BB962C8B-B14F-4D97-AF65-F5344CB8AC3E}">
        <p14:creationId xmlns:p14="http://schemas.microsoft.com/office/powerpoint/2010/main" val="225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08B6-8980-E3F3-3D60-4217E55D05B3}"/>
              </a:ext>
            </a:extLst>
          </p:cNvPr>
          <p:cNvSpPr>
            <a:spLocks noGrp="1"/>
          </p:cNvSpPr>
          <p:nvPr>
            <p:ph type="title"/>
          </p:nvPr>
        </p:nvSpPr>
        <p:spPr>
          <a:xfrm>
            <a:off x="838200" y="365125"/>
            <a:ext cx="10515600" cy="447675"/>
          </a:xfrm>
        </p:spPr>
        <p:txBody>
          <a:bodyPr>
            <a:noAutofit/>
          </a:bodyPr>
          <a:lstStyle/>
          <a:p>
            <a:r>
              <a:rPr lang="en-IN" sz="3200" b="1" dirty="0">
                <a:solidFill>
                  <a:srgbClr val="FF0000"/>
                </a:solidFill>
                <a:latin typeface="Times New Roman" panose="02020603050405020304" pitchFamily="18" charset="0"/>
                <a:cs typeface="Times New Roman" panose="02020603050405020304" pitchFamily="18" charset="0"/>
              </a:rPr>
              <a:t>User Roles and Responsibilities</a:t>
            </a:r>
          </a:p>
        </p:txBody>
      </p:sp>
      <p:sp>
        <p:nvSpPr>
          <p:cNvPr id="3" name="Content Placeholder 2">
            <a:extLst>
              <a:ext uri="{FF2B5EF4-FFF2-40B4-BE49-F238E27FC236}">
                <a16:creationId xmlns:a16="http://schemas.microsoft.com/office/drawing/2014/main" id="{0E5D6CD8-6D93-4BB6-4285-0D90C0137ACA}"/>
              </a:ext>
            </a:extLst>
          </p:cNvPr>
          <p:cNvSpPr>
            <a:spLocks noGrp="1"/>
          </p:cNvSpPr>
          <p:nvPr>
            <p:ph idx="1"/>
          </p:nvPr>
        </p:nvSpPr>
        <p:spPr>
          <a:xfrm>
            <a:off x="304800" y="883920"/>
            <a:ext cx="11531600" cy="58420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1.</a:t>
            </a:r>
            <a:r>
              <a:rPr lang="en-IN" sz="2600" dirty="0">
                <a:solidFill>
                  <a:srgbClr val="7030A0"/>
                </a:solidFill>
                <a:latin typeface="Times New Roman" panose="02020603050405020304" pitchFamily="18" charset="0"/>
                <a:cs typeface="Times New Roman" panose="02020603050405020304" pitchFamily="18" charset="0"/>
              </a:rPr>
              <a:t>User Roles:</a:t>
            </a:r>
          </a:p>
          <a:p>
            <a:pPr marL="0" indent="0">
              <a:buNone/>
            </a:pPr>
            <a:r>
              <a:rPr lang="en-IN" sz="2400" dirty="0"/>
              <a:t>	</a:t>
            </a:r>
            <a:r>
              <a:rPr lang="en-IN" sz="2000" dirty="0"/>
              <a:t>      </a:t>
            </a:r>
            <a:r>
              <a:rPr lang="en-IN" sz="2600" dirty="0">
                <a:latin typeface="Times New Roman" panose="02020603050405020304" pitchFamily="18" charset="0"/>
                <a:cs typeface="Times New Roman" panose="02020603050405020304" pitchFamily="18" charset="0"/>
              </a:rPr>
              <a:t>There are three most important roles assigned to the users. Like Admin user,</a:t>
            </a:r>
          </a:p>
          <a:p>
            <a:pPr marL="0" indent="0">
              <a:buNone/>
            </a:pPr>
            <a:r>
              <a:rPr lang="en-IN" sz="2600" dirty="0">
                <a:latin typeface="Times New Roman" panose="02020603050405020304" pitchFamily="18" charset="0"/>
                <a:cs typeface="Times New Roman" panose="02020603050405020304" pitchFamily="18" charset="0"/>
              </a:rPr>
              <a:t>Trekker user, Guide user.</a:t>
            </a:r>
          </a:p>
          <a:p>
            <a:pPr marL="0" indent="0">
              <a:buNone/>
            </a:pPr>
            <a:endParaRPr lang="en-IN" sz="2400" dirty="0"/>
          </a:p>
          <a:p>
            <a:pPr marL="0" indent="0">
              <a:buNone/>
            </a:pPr>
            <a:r>
              <a:rPr lang="en-IN" sz="2400" dirty="0">
                <a:solidFill>
                  <a:srgbClr val="002060"/>
                </a:solidFill>
                <a:latin typeface="Times New Roman" panose="02020603050405020304" pitchFamily="18" charset="0"/>
                <a:cs typeface="Times New Roman" panose="02020603050405020304" pitchFamily="18" charset="0"/>
              </a:rPr>
              <a:t>2</a:t>
            </a:r>
            <a:r>
              <a:rPr lang="en-IN" sz="2400" dirty="0">
                <a:solidFill>
                  <a:srgbClr val="002060"/>
                </a:solidFill>
              </a:rPr>
              <a:t>.</a:t>
            </a:r>
            <a:r>
              <a:rPr lang="en-IN" sz="2600" dirty="0">
                <a:solidFill>
                  <a:srgbClr val="7030A0"/>
                </a:solidFill>
                <a:latin typeface="Times New Roman" panose="02020603050405020304" pitchFamily="18" charset="0"/>
                <a:cs typeface="Times New Roman" panose="02020603050405020304" pitchFamily="18" charset="0"/>
              </a:rPr>
              <a:t>Responsibilies for each User </a:t>
            </a:r>
            <a:r>
              <a:rPr lang="en-IN" sz="2400" dirty="0">
                <a:solidFill>
                  <a:srgbClr val="7030A0"/>
                </a:solidFill>
              </a:rPr>
              <a:t>:</a:t>
            </a:r>
          </a:p>
          <a:p>
            <a:pPr marL="0" indent="0">
              <a:buNone/>
            </a:pPr>
            <a:endParaRPr lang="en-IN" sz="2600" dirty="0">
              <a:solidFill>
                <a:srgbClr val="002060"/>
              </a:solidFill>
              <a:latin typeface="Times New Roman" panose="02020603050405020304" pitchFamily="18" charset="0"/>
              <a:cs typeface="Times New Roman" panose="02020603050405020304" pitchFamily="18" charset="0"/>
            </a:endParaRPr>
          </a:p>
          <a:p>
            <a:pPr marL="0" indent="0">
              <a:buNone/>
            </a:pPr>
            <a:r>
              <a:rPr lang="en-IN" sz="2400" dirty="0"/>
              <a:t>     </a:t>
            </a:r>
            <a:r>
              <a:rPr lang="en-IN" sz="2600" dirty="0">
                <a:latin typeface="Times New Roman" panose="02020603050405020304" pitchFamily="18" charset="0"/>
                <a:cs typeface="Times New Roman" panose="02020603050405020304" pitchFamily="18" charset="0"/>
              </a:rPr>
              <a:t>Admin: Allowing access to guide creation, trek creation, plan trek, trek reports etc</a:t>
            </a:r>
          </a:p>
          <a:p>
            <a:pPr marL="0" indent="0">
              <a:buNone/>
            </a:pPr>
            <a:r>
              <a:rPr lang="en-IN" sz="2600" dirty="0">
                <a:latin typeface="Times New Roman" panose="02020603050405020304" pitchFamily="18" charset="0"/>
                <a:cs typeface="Times New Roman" panose="02020603050405020304" pitchFamily="18" charset="0"/>
              </a:rPr>
              <a:t>    Trekker : see the treks and book the treks etc</a:t>
            </a:r>
          </a:p>
          <a:p>
            <a:pPr marL="0" indent="0">
              <a:buNone/>
            </a:pPr>
            <a:r>
              <a:rPr lang="en-IN" sz="2600" dirty="0">
                <a:latin typeface="Times New Roman" panose="02020603050405020304" pitchFamily="18" charset="0"/>
                <a:cs typeface="Times New Roman" panose="02020603050405020304" pitchFamily="18" charset="0"/>
              </a:rPr>
              <a:t>    Guide : update the status of ongoing trek and see the assign treks</a:t>
            </a:r>
          </a:p>
          <a:p>
            <a:pPr marL="0" indent="0">
              <a:buNone/>
            </a:pPr>
            <a:r>
              <a:rPr lang="en-IN" sz="2600" dirty="0"/>
              <a:t> </a:t>
            </a:r>
          </a:p>
          <a:p>
            <a:pPr marL="0" indent="0">
              <a:buNone/>
            </a:pPr>
            <a:endParaRPr lang="en-IN" sz="2400" dirty="0"/>
          </a:p>
        </p:txBody>
      </p:sp>
    </p:spTree>
    <p:extLst>
      <p:ext uri="{BB962C8B-B14F-4D97-AF65-F5344CB8AC3E}">
        <p14:creationId xmlns:p14="http://schemas.microsoft.com/office/powerpoint/2010/main" val="311229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B16B-6238-346B-BB94-DFAFF619FAB5}"/>
              </a:ext>
            </a:extLst>
          </p:cNvPr>
          <p:cNvSpPr>
            <a:spLocks noGrp="1"/>
          </p:cNvSpPr>
          <p:nvPr>
            <p:ph type="title"/>
          </p:nvPr>
        </p:nvSpPr>
        <p:spPr>
          <a:xfrm>
            <a:off x="838200" y="365125"/>
            <a:ext cx="10515600" cy="40703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Use Case Diagram </a:t>
            </a:r>
            <a:r>
              <a:rPr lang="en-US" sz="3200" dirty="0">
                <a:solidFill>
                  <a:srgbClr val="FF0000"/>
                </a:solidFill>
                <a:latin typeface="Times New Roman" panose="02020603050405020304" pitchFamily="18" charset="0"/>
                <a:cs typeface="Times New Roman" panose="02020603050405020304" pitchFamily="18" charset="0"/>
              </a:rPr>
              <a:t>: </a:t>
            </a:r>
            <a:r>
              <a:rPr lang="en-US" sz="2800" dirty="0">
                <a:solidFill>
                  <a:srgbClr val="7030A0"/>
                </a:solidFill>
                <a:latin typeface="Times New Roman" panose="02020603050405020304" pitchFamily="18" charset="0"/>
                <a:cs typeface="Times New Roman" panose="02020603050405020304" pitchFamily="18" charset="0"/>
              </a:rPr>
              <a:t>Admin Module</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189DC9E-9785-B57D-F287-948226CFE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1520" y="1005840"/>
            <a:ext cx="5638799" cy="6075680"/>
          </a:xfrm>
        </p:spPr>
      </p:pic>
    </p:spTree>
    <p:extLst>
      <p:ext uri="{BB962C8B-B14F-4D97-AF65-F5344CB8AC3E}">
        <p14:creationId xmlns:p14="http://schemas.microsoft.com/office/powerpoint/2010/main" val="39899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B16B-6238-346B-BB94-DFAFF619FAB5}"/>
              </a:ext>
            </a:extLst>
          </p:cNvPr>
          <p:cNvSpPr>
            <a:spLocks noGrp="1"/>
          </p:cNvSpPr>
          <p:nvPr>
            <p:ph type="title"/>
          </p:nvPr>
        </p:nvSpPr>
        <p:spPr>
          <a:xfrm>
            <a:off x="838200" y="365125"/>
            <a:ext cx="10515600" cy="40703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Use Case Diagram </a:t>
            </a:r>
            <a:r>
              <a:rPr lang="en-US" sz="3200" dirty="0">
                <a:solidFill>
                  <a:srgbClr val="FF0000"/>
                </a:solidFill>
                <a:latin typeface="Times New Roman" panose="02020603050405020304" pitchFamily="18" charset="0"/>
                <a:cs typeface="Times New Roman" panose="02020603050405020304" pitchFamily="18" charset="0"/>
              </a:rPr>
              <a:t>: </a:t>
            </a:r>
            <a:r>
              <a:rPr lang="en-US" sz="2800" dirty="0">
                <a:solidFill>
                  <a:srgbClr val="7030A0"/>
                </a:solidFill>
                <a:latin typeface="Times New Roman" panose="02020603050405020304" pitchFamily="18" charset="0"/>
                <a:cs typeface="Times New Roman" panose="02020603050405020304" pitchFamily="18" charset="0"/>
              </a:rPr>
              <a:t>Guide Module</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55FB613-324A-4B13-44FE-B3065DF25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996" y="1046480"/>
            <a:ext cx="5484007" cy="5446395"/>
          </a:xfrm>
        </p:spPr>
      </p:pic>
    </p:spTree>
    <p:extLst>
      <p:ext uri="{BB962C8B-B14F-4D97-AF65-F5344CB8AC3E}">
        <p14:creationId xmlns:p14="http://schemas.microsoft.com/office/powerpoint/2010/main" val="389635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B16B-6238-346B-BB94-DFAFF619FAB5}"/>
              </a:ext>
            </a:extLst>
          </p:cNvPr>
          <p:cNvSpPr>
            <a:spLocks noGrp="1"/>
          </p:cNvSpPr>
          <p:nvPr>
            <p:ph type="title"/>
          </p:nvPr>
        </p:nvSpPr>
        <p:spPr>
          <a:xfrm>
            <a:off x="838200" y="365125"/>
            <a:ext cx="10515600" cy="40703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Use Case Diagram </a:t>
            </a:r>
            <a:r>
              <a:rPr lang="en-US" sz="3200" dirty="0">
                <a:solidFill>
                  <a:srgbClr val="FF0000"/>
                </a:solidFill>
                <a:latin typeface="Times New Roman" panose="02020603050405020304" pitchFamily="18" charset="0"/>
                <a:cs typeface="Times New Roman" panose="02020603050405020304" pitchFamily="18" charset="0"/>
              </a:rPr>
              <a:t>: </a:t>
            </a:r>
            <a:r>
              <a:rPr lang="en-US" sz="2800" dirty="0">
                <a:solidFill>
                  <a:srgbClr val="7030A0"/>
                </a:solidFill>
                <a:latin typeface="Times New Roman" panose="02020603050405020304" pitchFamily="18" charset="0"/>
                <a:cs typeface="Times New Roman" panose="02020603050405020304" pitchFamily="18" charset="0"/>
              </a:rPr>
              <a:t>Trekker Module</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86A034F-B991-88F1-DD6C-67D2A80AB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2081" y="883920"/>
            <a:ext cx="5130800" cy="5720080"/>
          </a:xfrm>
        </p:spPr>
      </p:pic>
    </p:spTree>
    <p:extLst>
      <p:ext uri="{BB962C8B-B14F-4D97-AF65-F5344CB8AC3E}">
        <p14:creationId xmlns:p14="http://schemas.microsoft.com/office/powerpoint/2010/main" val="291086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F5D9-F9DA-BDB5-8FA8-4884B81EDBF1}"/>
              </a:ext>
            </a:extLst>
          </p:cNvPr>
          <p:cNvSpPr>
            <a:spLocks noGrp="1"/>
          </p:cNvSpPr>
          <p:nvPr>
            <p:ph type="title"/>
          </p:nvPr>
        </p:nvSpPr>
        <p:spPr>
          <a:xfrm>
            <a:off x="838200" y="365125"/>
            <a:ext cx="10515600" cy="518795"/>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Division of work within the team</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ED49D0-2A6B-7322-5818-B5A5326D41A4}"/>
              </a:ext>
            </a:extLst>
          </p:cNvPr>
          <p:cNvSpPr>
            <a:spLocks noGrp="1"/>
          </p:cNvSpPr>
          <p:nvPr>
            <p:ph idx="1"/>
          </p:nvPr>
        </p:nvSpPr>
        <p:spPr>
          <a:xfrm>
            <a:off x="416560" y="1127760"/>
            <a:ext cx="11318240" cy="5365115"/>
          </a:xfrm>
        </p:spPr>
        <p:txBody>
          <a:bodyPr/>
          <a:lstStyle/>
          <a:p>
            <a:pPr algn="just"/>
            <a:r>
              <a:rPr lang="en-US" sz="2400" dirty="0">
                <a:latin typeface="Times New Roman" panose="02020603050405020304" pitchFamily="18" charset="0"/>
                <a:cs typeface="Times New Roman" panose="02020603050405020304" pitchFamily="18" charset="0"/>
              </a:rPr>
              <a:t>Kedar Jagtap : Implemented admin and trekker use cases</a:t>
            </a:r>
          </a:p>
          <a:p>
            <a:pPr algn="just"/>
            <a:r>
              <a:rPr lang="en-US" sz="2400" dirty="0">
                <a:latin typeface="Times New Roman" panose="02020603050405020304" pitchFamily="18" charset="0"/>
                <a:cs typeface="Times New Roman" panose="02020603050405020304" pitchFamily="18" charset="0"/>
              </a:rPr>
              <a:t>Tushar Gahiwal : Implemented Guide and Trekker use cases</a:t>
            </a:r>
          </a:p>
          <a:p>
            <a:pPr algn="just"/>
            <a:r>
              <a:rPr lang="en-US" sz="2400" dirty="0">
                <a:latin typeface="Times New Roman" panose="02020603050405020304" pitchFamily="18" charset="0"/>
                <a:cs typeface="Times New Roman" panose="02020603050405020304" pitchFamily="18" charset="0"/>
              </a:rPr>
              <a:t>Rushikesh Sapkal : Implemented Guide and Trekker use cases</a:t>
            </a:r>
          </a:p>
          <a:p>
            <a:pPr algn="just"/>
            <a:r>
              <a:rPr lang="en-US" sz="2400" dirty="0">
                <a:latin typeface="Times New Roman" panose="02020603050405020304" pitchFamily="18" charset="0"/>
                <a:cs typeface="Times New Roman" panose="02020603050405020304" pitchFamily="18" charset="0"/>
              </a:rPr>
              <a:t>Mayur Torawane : Implemented Admin and Trekker use cases</a:t>
            </a:r>
          </a:p>
          <a:p>
            <a:pPr marL="0" indent="0">
              <a:buNone/>
            </a:pPr>
            <a:r>
              <a:rPr lang="en-US" dirty="0"/>
              <a:t> </a:t>
            </a:r>
          </a:p>
          <a:p>
            <a:pPr marL="0" indent="0">
              <a:buNone/>
            </a:pPr>
            <a:r>
              <a:rPr lang="en-US" dirty="0"/>
              <a:t>	</a:t>
            </a:r>
            <a:r>
              <a:rPr lang="en-US" sz="2400" dirty="0">
                <a:solidFill>
                  <a:srgbClr val="7030A0"/>
                </a:solidFill>
                <a:latin typeface="Times New Roman" panose="02020603050405020304" pitchFamily="18" charset="0"/>
                <a:cs typeface="Times New Roman" panose="02020603050405020304" pitchFamily="18" charset="0"/>
              </a:rPr>
              <a:t>Stages at which co-ordination needed</a:t>
            </a:r>
          </a:p>
          <a:p>
            <a:pPr marL="0" indent="0" algn="just">
              <a:buNone/>
            </a:pPr>
            <a:r>
              <a:rPr lang="en-US" sz="2400" dirty="0">
                <a:latin typeface="Times New Roman" panose="02020603050405020304" pitchFamily="18" charset="0"/>
                <a:cs typeface="Times New Roman" panose="02020603050405020304" pitchFamily="18" charset="0"/>
              </a:rPr>
              <a:t>		mostly co-ordination was needed for completing the UI part of </a:t>
            </a:r>
          </a:p>
          <a:p>
            <a:pPr marL="0" indent="0" algn="just">
              <a:buNone/>
            </a:pPr>
            <a:r>
              <a:rPr lang="en-US" sz="2400" dirty="0">
                <a:latin typeface="Times New Roman" panose="02020603050405020304" pitchFamily="18" charset="0"/>
                <a:cs typeface="Times New Roman" panose="02020603050405020304" pitchFamily="18" charset="0"/>
              </a:rPr>
              <a:t>     Project by using react  apart from that we are everyone worked together for </a:t>
            </a:r>
          </a:p>
          <a:p>
            <a:pPr marL="0" indent="0" algn="just">
              <a:buNone/>
            </a:pPr>
            <a:r>
              <a:rPr lang="en-US" sz="2400" dirty="0">
                <a:latin typeface="Times New Roman" panose="02020603050405020304" pitchFamily="18" charset="0"/>
                <a:cs typeface="Times New Roman" panose="02020603050405020304" pitchFamily="18" charset="0"/>
              </a:rPr>
              <a:t>     database design </a:t>
            </a:r>
          </a:p>
        </p:txBody>
      </p:sp>
    </p:spTree>
    <p:extLst>
      <p:ext uri="{BB962C8B-B14F-4D97-AF65-F5344CB8AC3E}">
        <p14:creationId xmlns:p14="http://schemas.microsoft.com/office/powerpoint/2010/main" val="317051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8730-8426-1FFF-A4CF-D79DAFF6ABF9}"/>
              </a:ext>
            </a:extLst>
          </p:cNvPr>
          <p:cNvSpPr>
            <a:spLocks noGrp="1"/>
          </p:cNvSpPr>
          <p:nvPr>
            <p:ph type="title"/>
          </p:nvPr>
        </p:nvSpPr>
        <p:spPr>
          <a:xfrm>
            <a:off x="838200" y="436880"/>
            <a:ext cx="10515600" cy="640080"/>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Use of GitHub in the project</a:t>
            </a:r>
            <a:br>
              <a:rPr lang="en-US" sz="3200" dirty="0">
                <a:solidFill>
                  <a:srgbClr val="FF0000"/>
                </a:solidFill>
                <a:latin typeface="Times New Roman" panose="02020603050405020304" pitchFamily="18" charset="0"/>
                <a:cs typeface="Times New Roman" panose="02020603050405020304" pitchFamily="18" charset="0"/>
              </a:rPr>
            </a:b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68578D-7D4C-E5B4-7DE0-BAC9A294E995}"/>
              </a:ext>
            </a:extLst>
          </p:cNvPr>
          <p:cNvSpPr>
            <a:spLocks noGrp="1"/>
          </p:cNvSpPr>
          <p:nvPr>
            <p:ph idx="1"/>
          </p:nvPr>
        </p:nvSpPr>
        <p:spPr>
          <a:xfrm>
            <a:off x="838200" y="883920"/>
            <a:ext cx="10515600" cy="5293043"/>
          </a:xfrm>
        </p:spPr>
        <p:txBody>
          <a:bodyPr/>
          <a:lstStyle/>
          <a:p>
            <a:pPr marL="0" indent="0">
              <a:buNone/>
            </a:pPr>
            <a:r>
              <a:rPr lang="en-US" sz="2800" dirty="0">
                <a:solidFill>
                  <a:srgbClr val="7030A0"/>
                </a:solidFill>
                <a:latin typeface="Times New Roman" panose="02020603050405020304" pitchFamily="18" charset="0"/>
                <a:cs typeface="Times New Roman" panose="02020603050405020304" pitchFamily="18" charset="0"/>
              </a:rPr>
              <a:t>Git URL </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hlinkClick r:id="rId2"/>
              </a:rPr>
              <a:t>https://github.com/mayurtorawane/TrekHubProject</a:t>
            </a:r>
            <a:r>
              <a:rPr lang="en-US" sz="2800"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2838829-595D-FE46-09B9-CDFC177AF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 y="1564957"/>
            <a:ext cx="10850880" cy="5059046"/>
          </a:xfrm>
          <a:prstGeom prst="rect">
            <a:avLst/>
          </a:prstGeom>
        </p:spPr>
      </p:pic>
    </p:spTree>
    <p:extLst>
      <p:ext uri="{BB962C8B-B14F-4D97-AF65-F5344CB8AC3E}">
        <p14:creationId xmlns:p14="http://schemas.microsoft.com/office/powerpoint/2010/main" val="375753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8F48-05FC-4058-133C-B1574B9AC3D0}"/>
              </a:ext>
            </a:extLst>
          </p:cNvPr>
          <p:cNvSpPr>
            <a:spLocks noGrp="1"/>
          </p:cNvSpPr>
          <p:nvPr>
            <p:ph type="title"/>
          </p:nvPr>
        </p:nvSpPr>
        <p:spPr>
          <a:xfrm>
            <a:off x="838200" y="365125"/>
            <a:ext cx="10515600" cy="41719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Future</a:t>
            </a:r>
            <a:r>
              <a:rPr lang="en-US" sz="3200" b="1"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Extension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D6D221-EAFE-9D47-24B2-34A722229865}"/>
              </a:ext>
            </a:extLst>
          </p:cNvPr>
          <p:cNvSpPr>
            <a:spLocks noGrp="1"/>
          </p:cNvSpPr>
          <p:nvPr>
            <p:ph idx="1"/>
          </p:nvPr>
        </p:nvSpPr>
        <p:spPr>
          <a:xfrm>
            <a:off x="477520" y="853440"/>
            <a:ext cx="11267440" cy="5750560"/>
          </a:xfrm>
        </p:spPr>
        <p:txBody>
          <a:bodyPr>
            <a:normAutofit lnSpcReduction="10000"/>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     </a:t>
            </a:r>
            <a:r>
              <a:rPr lang="en-US" sz="2600" dirty="0">
                <a:solidFill>
                  <a:srgbClr val="7030A0"/>
                </a:solidFill>
                <a:latin typeface="Times New Roman" panose="02020603050405020304" pitchFamily="18" charset="0"/>
                <a:cs typeface="Times New Roman" panose="02020603050405020304" pitchFamily="18" charset="0"/>
              </a:rPr>
              <a:t>Advanced Search Filters</a:t>
            </a:r>
            <a:r>
              <a:rPr lang="en-US" sz="2600" b="1" dirty="0">
                <a:solidFill>
                  <a:srgbClr val="7030A0"/>
                </a:solidFill>
                <a:latin typeface="Times New Roman" panose="02020603050405020304" pitchFamily="18" charset="0"/>
                <a:cs typeface="Times New Roman" panose="02020603050405020304" pitchFamily="18" charset="0"/>
              </a:rPr>
              <a:t>:</a:t>
            </a:r>
            <a:r>
              <a:rPr lang="en-US" sz="2600" dirty="0">
                <a:solidFill>
                  <a:srgbClr val="7030A0"/>
                </a:solidFill>
                <a:latin typeface="Times New Roman" panose="02020603050405020304" pitchFamily="18" charset="0"/>
                <a:cs typeface="Times New Roman" panose="02020603050405020304" pitchFamily="18" charset="0"/>
              </a:rPr>
              <a:t> </a:t>
            </a:r>
          </a:p>
          <a:p>
            <a:pPr marL="457200" lvl="1" indent="0" algn="just">
              <a:buNone/>
            </a:pPr>
            <a:r>
              <a:rPr lang="en-US" dirty="0">
                <a:solidFill>
                  <a:schemeClr val="tx1"/>
                </a:solidFill>
                <a:latin typeface="Times New Roman" panose="02020603050405020304" pitchFamily="18" charset="0"/>
                <a:cs typeface="Times New Roman" panose="02020603050405020304" pitchFamily="18" charset="0"/>
              </a:rPr>
              <a:t>	Implementing advanced search options like filtering by date, location, and price range</a:t>
            </a:r>
            <a:endParaRPr lang="en-US" sz="2800" b="1" dirty="0">
              <a:latin typeface="Times New Roman" panose="02020603050405020304" pitchFamily="18" charset="0"/>
              <a:cs typeface="Times New Roman" panose="02020603050405020304" pitchFamily="18" charset="0"/>
            </a:endParaRPr>
          </a:p>
          <a:p>
            <a:pPr marL="457200" lvl="1" indent="0" algn="just">
              <a:buNone/>
            </a:pPr>
            <a:r>
              <a:rPr lang="en-US" sz="2600" dirty="0">
                <a:solidFill>
                  <a:srgbClr val="7030A0"/>
                </a:solidFill>
                <a:latin typeface="Times New Roman" panose="02020603050405020304" pitchFamily="18" charset="0"/>
                <a:cs typeface="Times New Roman" panose="02020603050405020304" pitchFamily="18" charset="0"/>
              </a:rPr>
              <a:t>Payment Integration</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solidFill>
                  <a:srgbClr val="7030A0"/>
                </a:solidFill>
                <a:latin typeface="Times New Roman" panose="02020603050405020304" pitchFamily="18" charset="0"/>
                <a:cs typeface="Times New Roman" panose="02020603050405020304" pitchFamily="18" charset="0"/>
              </a:rPr>
              <a:t> </a:t>
            </a:r>
          </a:p>
          <a:p>
            <a:pPr marL="457200" lvl="1" indent="0" algn="just">
              <a:buNone/>
            </a:pPr>
            <a:r>
              <a:rPr lang="en-US"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Integrating payment gateways for seamless rental transactions and secure online payments.</a:t>
            </a:r>
          </a:p>
          <a:p>
            <a:pPr marL="457200" lvl="1" indent="0" algn="just">
              <a:buNone/>
            </a:pPr>
            <a:r>
              <a:rPr lang="en-US" sz="2600" i="0" dirty="0">
                <a:solidFill>
                  <a:srgbClr val="7030A0"/>
                </a:solidFill>
                <a:effectLst/>
                <a:latin typeface="Times New Roman" panose="02020603050405020304" pitchFamily="18" charset="0"/>
                <a:cs typeface="Times New Roman" panose="02020603050405020304" pitchFamily="18" charset="0"/>
              </a:rPr>
              <a:t>Personalized Recommendations</a:t>
            </a:r>
            <a:r>
              <a:rPr lang="en-US" sz="2600" b="1" i="0" dirty="0">
                <a:solidFill>
                  <a:srgbClr val="7030A0"/>
                </a:solidFill>
                <a:effectLst/>
                <a:latin typeface="Times New Roman" panose="02020603050405020304" pitchFamily="18" charset="0"/>
                <a:cs typeface="Times New Roman" panose="02020603050405020304" pitchFamily="18" charset="0"/>
              </a:rPr>
              <a:t>:</a:t>
            </a:r>
            <a:r>
              <a:rPr lang="en-US" sz="2600" b="0" i="0" dirty="0">
                <a:solidFill>
                  <a:srgbClr val="7030A0"/>
                </a:solidFill>
                <a:effectLst/>
                <a:latin typeface="Times New Roman" panose="02020603050405020304" pitchFamily="18" charset="0"/>
                <a:cs typeface="Times New Roman" panose="02020603050405020304" pitchFamily="18" charset="0"/>
              </a:rPr>
              <a:t> </a:t>
            </a:r>
          </a:p>
          <a:p>
            <a:pPr marL="457200" lvl="1" indent="0" algn="just">
              <a:buNone/>
            </a:pPr>
            <a:r>
              <a:rPr lang="en-US" sz="2000" dirty="0">
                <a:solidFill>
                  <a:srgbClr val="374151"/>
                </a:solidFill>
                <a:latin typeface="Söhne"/>
              </a:rPr>
              <a:t>	</a:t>
            </a:r>
            <a:r>
              <a:rPr lang="en-US" b="0" i="0" dirty="0">
                <a:effectLst/>
                <a:latin typeface="Times New Roman" panose="02020603050405020304" pitchFamily="18" charset="0"/>
                <a:cs typeface="Times New Roman" panose="02020603050405020304" pitchFamily="18" charset="0"/>
              </a:rPr>
              <a:t>Utilize user data to offer personalized trekking event recommendations based on the user's past bookings, preferences, and location.</a:t>
            </a:r>
          </a:p>
          <a:p>
            <a:pPr marL="457200" lvl="1" indent="0" algn="just">
              <a:buNone/>
            </a:pPr>
            <a:r>
              <a:rPr lang="en-US" sz="2000" b="0" i="0" dirty="0">
                <a:solidFill>
                  <a:srgbClr val="374151"/>
                </a:solidFill>
                <a:effectLst/>
                <a:latin typeface="Söhne"/>
              </a:rPr>
              <a:t> </a:t>
            </a:r>
            <a:r>
              <a:rPr lang="en-US" sz="2600" i="0" dirty="0">
                <a:solidFill>
                  <a:srgbClr val="7030A0"/>
                </a:solidFill>
                <a:effectLst/>
                <a:latin typeface="Times New Roman" panose="02020603050405020304" pitchFamily="18" charset="0"/>
                <a:cs typeface="Times New Roman" panose="02020603050405020304" pitchFamily="18" charset="0"/>
              </a:rPr>
              <a:t>In-App Communication</a:t>
            </a:r>
            <a:r>
              <a:rPr lang="en-US" sz="2800" b="1" i="0" dirty="0">
                <a:solidFill>
                  <a:srgbClr val="7030A0"/>
                </a:solidFill>
                <a:effectLst/>
                <a:latin typeface="Times New Roman" panose="02020603050405020304" pitchFamily="18" charset="0"/>
                <a:cs typeface="Times New Roman" panose="02020603050405020304" pitchFamily="18" charset="0"/>
              </a:rPr>
              <a:t>: </a:t>
            </a:r>
          </a:p>
          <a:p>
            <a:pPr marL="457200" lvl="1" indent="0" algn="just">
              <a:buNone/>
            </a:pPr>
            <a:r>
              <a:rPr lang="en-US" sz="2800" b="1" dirty="0">
                <a:solidFill>
                  <a:srgbClr val="374151"/>
                </a:solidFill>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Implement a messaging system that facilitates communication between participants, event organizers, and guides.</a:t>
            </a:r>
          </a:p>
          <a:p>
            <a:pPr marL="457200" lvl="1" indent="0" algn="just">
              <a:buNone/>
            </a:pPr>
            <a:r>
              <a:rPr lang="en-US" sz="2600" dirty="0">
                <a:solidFill>
                  <a:srgbClr val="7030A0"/>
                </a:solidFill>
                <a:latin typeface="Times New Roman" panose="02020603050405020304" pitchFamily="18" charset="0"/>
                <a:cs typeface="Times New Roman" panose="02020603050405020304" pitchFamily="18" charset="0"/>
              </a:rPr>
              <a:t>Rating and Reviews</a:t>
            </a:r>
            <a:r>
              <a:rPr lang="en-US" sz="2600" b="1" dirty="0">
                <a:solidFill>
                  <a:srgbClr val="7030A0"/>
                </a:solidFill>
                <a:latin typeface="Times New Roman" panose="02020603050405020304" pitchFamily="18" charset="0"/>
                <a:cs typeface="Times New Roman" panose="02020603050405020304" pitchFamily="18" charset="0"/>
              </a:rPr>
              <a:t>:</a:t>
            </a:r>
            <a:r>
              <a:rPr lang="en-US" sz="2600" dirty="0">
                <a:solidFill>
                  <a:srgbClr val="7030A0"/>
                </a:solidFill>
                <a:latin typeface="Times New Roman" panose="02020603050405020304" pitchFamily="18" charset="0"/>
                <a:cs typeface="Times New Roman" panose="02020603050405020304" pitchFamily="18" charset="0"/>
              </a:rPr>
              <a:t> </a:t>
            </a:r>
          </a:p>
          <a:p>
            <a:pPr marL="457200" lvl="1" indent="0" algn="just">
              <a:buNone/>
            </a:pPr>
            <a:r>
              <a:rPr lang="en-US" sz="2400" dirty="0">
                <a:solidFill>
                  <a:schemeClr val="tx1"/>
                </a:solidFill>
                <a:latin typeface="Times New Roman" panose="02020603050405020304" pitchFamily="18" charset="0"/>
                <a:cs typeface="Times New Roman" panose="02020603050405020304" pitchFamily="18" charset="0"/>
              </a:rPr>
              <a:t>	Adding a rating and review system for properties and tenants to build trust within the community.</a:t>
            </a:r>
            <a:endParaRPr lang="en-IN" sz="2400" dirty="0">
              <a:solidFill>
                <a:schemeClr val="tx1"/>
              </a:solidFill>
              <a:latin typeface="Times New Roman" panose="02020603050405020304" pitchFamily="18" charset="0"/>
              <a:cs typeface="Times New Roman" panose="02020603050405020304" pitchFamily="18" charset="0"/>
            </a:endParaRPr>
          </a:p>
          <a:p>
            <a:pPr marL="457200" lvl="1"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48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6E54-AEA5-2F63-67B7-F8C6C6B66E44}"/>
              </a:ext>
            </a:extLst>
          </p:cNvPr>
          <p:cNvSpPr>
            <a:spLocks noGrp="1"/>
          </p:cNvSpPr>
          <p:nvPr>
            <p:ph type="title"/>
          </p:nvPr>
        </p:nvSpPr>
        <p:spPr>
          <a:xfrm>
            <a:off x="838200" y="314326"/>
            <a:ext cx="10515600" cy="366712"/>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295D33-CE0B-9E77-C026-1B03EB04651B}"/>
              </a:ext>
            </a:extLst>
          </p:cNvPr>
          <p:cNvSpPr>
            <a:spLocks noGrp="1"/>
          </p:cNvSpPr>
          <p:nvPr>
            <p:ph idx="1"/>
          </p:nvPr>
        </p:nvSpPr>
        <p:spPr>
          <a:xfrm>
            <a:off x="838200" y="873760"/>
            <a:ext cx="10515600" cy="5303203"/>
          </a:xfrm>
        </p:spPr>
        <p:txBody>
          <a:bodyPr>
            <a:normAutofit/>
          </a:bodyPr>
          <a:lstStyle/>
          <a:p>
            <a:r>
              <a:rPr lang="en-IN" sz="2400" dirty="0">
                <a:solidFill>
                  <a:srgbClr val="7030A0"/>
                </a:solidFill>
                <a:latin typeface="Times New Roman" panose="02020603050405020304" pitchFamily="18" charset="0"/>
                <a:cs typeface="Times New Roman" panose="02020603050405020304" pitchFamily="18" charset="0"/>
              </a:rPr>
              <a:t>Challenges you faced :</a:t>
            </a:r>
          </a:p>
          <a:p>
            <a:pPr marL="0" indent="0" algn="just">
              <a:buNone/>
            </a:pPr>
            <a:r>
              <a:rPr lang="en-IN" sz="2400" dirty="0">
                <a:latin typeface="Times New Roman" panose="02020603050405020304" pitchFamily="18" charset="0"/>
                <a:cs typeface="Times New Roman" panose="02020603050405020304" pitchFamily="18" charset="0"/>
              </a:rPr>
              <a:t>                       There were many challenges that we faced like finding a write path to start with, exploring the technologies beyond the horizon of our course Etc.</a:t>
            </a:r>
          </a:p>
          <a:p>
            <a:pPr marL="0" indent="0" algn="just">
              <a:buNone/>
            </a:pPr>
            <a:endParaRPr lang="en-IN" sz="2400" dirty="0">
              <a:latin typeface="Times New Roman" panose="02020603050405020304" pitchFamily="18" charset="0"/>
              <a:cs typeface="Times New Roman" panose="02020603050405020304" pitchFamily="18" charset="0"/>
            </a:endParaRPr>
          </a:p>
          <a:p>
            <a:r>
              <a:rPr lang="en-IN" sz="2400" dirty="0">
                <a:solidFill>
                  <a:srgbClr val="7030A0"/>
                </a:solidFill>
                <a:latin typeface="Times New Roman" panose="02020603050405020304" pitchFamily="18" charset="0"/>
                <a:cs typeface="Times New Roman" panose="02020603050405020304" pitchFamily="18" charset="0"/>
              </a:rPr>
              <a:t>Things Learnt :</a:t>
            </a:r>
          </a:p>
          <a:p>
            <a:pPr marL="0" indent="0" algn="just">
              <a:buNone/>
            </a:pPr>
            <a:r>
              <a:rPr lang="en-IN" sz="2400" dirty="0">
                <a:latin typeface="Times New Roman" panose="02020603050405020304" pitchFamily="18" charset="0"/>
                <a:cs typeface="Times New Roman" panose="02020603050405020304" pitchFamily="18" charset="0"/>
              </a:rPr>
              <a:t>                   We have learnt to efficiently distribute the task within the team. We have learnt to combine all the dynamic stack of technologies together to create a fully functional software.</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solidFill>
                  <a:srgbClr val="7030A0"/>
                </a:solidFill>
                <a:latin typeface="Times New Roman" panose="02020603050405020304" pitchFamily="18" charset="0"/>
                <a:cs typeface="Times New Roman" panose="02020603050405020304" pitchFamily="18" charset="0"/>
              </a:rPr>
              <a:t>Overall Experience :</a:t>
            </a:r>
          </a:p>
          <a:p>
            <a:pPr marL="0" indent="0" algn="just">
              <a:buNone/>
            </a:pPr>
            <a:r>
              <a:rPr lang="en-IN" sz="2400" dirty="0">
                <a:latin typeface="Times New Roman" panose="02020603050405020304" pitchFamily="18" charset="0"/>
                <a:cs typeface="Times New Roman" panose="02020603050405020304" pitchFamily="18" charset="0"/>
              </a:rPr>
              <a:t>                   Overall experience was very practical oriented and highly knowledgeable</a:t>
            </a: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36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6CE4C-71D9-BED1-EF83-41394A5AE7E1}"/>
              </a:ext>
            </a:extLst>
          </p:cNvPr>
          <p:cNvSpPr>
            <a:spLocks noGrp="1"/>
          </p:cNvSpPr>
          <p:nvPr>
            <p:ph idx="1"/>
          </p:nvPr>
        </p:nvSpPr>
        <p:spPr>
          <a:xfrm>
            <a:off x="838200" y="2895600"/>
            <a:ext cx="10515600" cy="1209040"/>
          </a:xfrm>
        </p:spPr>
        <p:txBody>
          <a:bodyPr>
            <a:normAutofit/>
          </a:bodyPr>
          <a:lstStyle/>
          <a:p>
            <a:pPr marL="0" indent="0" algn="ctr">
              <a:buNone/>
            </a:pPr>
            <a:r>
              <a:rPr lang="en-US" sz="4400" u="sng" dirty="0">
                <a:solidFill>
                  <a:srgbClr val="FF0000"/>
                </a:solidFill>
                <a:latin typeface="Times New Roman" panose="02020603050405020304" pitchFamily="18" charset="0"/>
                <a:cs typeface="Times New Roman" panose="02020603050405020304" pitchFamily="18" charset="0"/>
              </a:rPr>
              <a:t>T</a:t>
            </a:r>
            <a:r>
              <a:rPr lang="en-US" sz="4400" u="sng" dirty="0">
                <a:solidFill>
                  <a:srgbClr val="00B050"/>
                </a:solidFill>
                <a:latin typeface="Times New Roman" panose="02020603050405020304" pitchFamily="18" charset="0"/>
                <a:cs typeface="Times New Roman" panose="02020603050405020304" pitchFamily="18" charset="0"/>
              </a:rPr>
              <a:t>H</a:t>
            </a:r>
            <a:r>
              <a:rPr lang="en-US" sz="4400" u="sng" dirty="0">
                <a:solidFill>
                  <a:srgbClr val="7030A0"/>
                </a:solidFill>
                <a:latin typeface="Times New Roman" panose="02020603050405020304" pitchFamily="18" charset="0"/>
                <a:cs typeface="Times New Roman" panose="02020603050405020304" pitchFamily="18" charset="0"/>
              </a:rPr>
              <a:t>A</a:t>
            </a:r>
            <a:r>
              <a:rPr lang="en-US" sz="4400" u="sng" dirty="0">
                <a:solidFill>
                  <a:srgbClr val="002060"/>
                </a:solidFill>
                <a:latin typeface="Times New Roman" panose="02020603050405020304" pitchFamily="18" charset="0"/>
                <a:cs typeface="Times New Roman" panose="02020603050405020304" pitchFamily="18" charset="0"/>
              </a:rPr>
              <a:t>N</a:t>
            </a:r>
            <a:r>
              <a:rPr lang="en-US" sz="4400" u="sng" dirty="0">
                <a:solidFill>
                  <a:srgbClr val="00B0F0"/>
                </a:solidFill>
                <a:latin typeface="Times New Roman" panose="02020603050405020304" pitchFamily="18" charset="0"/>
                <a:cs typeface="Times New Roman" panose="02020603050405020304" pitchFamily="18" charset="0"/>
              </a:rPr>
              <a:t>K</a:t>
            </a:r>
            <a:r>
              <a:rPr lang="en-US" sz="4400" u="sng" dirty="0">
                <a:latin typeface="Times New Roman" panose="02020603050405020304" pitchFamily="18" charset="0"/>
                <a:cs typeface="Times New Roman" panose="02020603050405020304" pitchFamily="18" charset="0"/>
              </a:rPr>
              <a:t> </a:t>
            </a:r>
            <a:r>
              <a:rPr lang="en-US" sz="4400" u="sng" dirty="0">
                <a:solidFill>
                  <a:srgbClr val="C00000"/>
                </a:solidFill>
                <a:latin typeface="Times New Roman" panose="02020603050405020304" pitchFamily="18" charset="0"/>
                <a:cs typeface="Times New Roman" panose="02020603050405020304" pitchFamily="18" charset="0"/>
              </a:rPr>
              <a:t>Y</a:t>
            </a:r>
            <a:r>
              <a:rPr lang="en-US" sz="4400" u="sng" dirty="0">
                <a:solidFill>
                  <a:srgbClr val="FFC000"/>
                </a:solidFill>
                <a:latin typeface="Times New Roman" panose="02020603050405020304" pitchFamily="18" charset="0"/>
                <a:cs typeface="Times New Roman" panose="02020603050405020304" pitchFamily="18" charset="0"/>
              </a:rPr>
              <a:t>O</a:t>
            </a:r>
            <a:r>
              <a:rPr lang="en-US" sz="4400" u="sng" dirty="0">
                <a:solidFill>
                  <a:srgbClr val="00B050"/>
                </a:solidFill>
                <a:latin typeface="Times New Roman" panose="02020603050405020304" pitchFamily="18" charset="0"/>
                <a:cs typeface="Times New Roman" panose="02020603050405020304" pitchFamily="18" charset="0"/>
              </a:rPr>
              <a:t>U</a:t>
            </a:r>
            <a:endParaRPr lang="en-IN" sz="4400"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89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5D0E-B4AF-77E0-772C-4E42EC40286F}"/>
              </a:ext>
            </a:extLst>
          </p:cNvPr>
          <p:cNvSpPr>
            <a:spLocks noGrp="1"/>
          </p:cNvSpPr>
          <p:nvPr>
            <p:ph type="title"/>
          </p:nvPr>
        </p:nvSpPr>
        <p:spPr>
          <a:xfrm>
            <a:off x="838200" y="365125"/>
            <a:ext cx="10515600" cy="661035"/>
          </a:xfrm>
        </p:spPr>
        <p:txBody>
          <a:bodyPr>
            <a:noAutofit/>
          </a:bodyPr>
          <a:lstStyle/>
          <a:p>
            <a:r>
              <a:rPr lang="en-IN" sz="3200" b="1"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6BAE8B4-82B6-CC8B-AB00-C792618A6EC1}"/>
              </a:ext>
            </a:extLst>
          </p:cNvPr>
          <p:cNvSpPr>
            <a:spLocks noGrp="1"/>
          </p:cNvSpPr>
          <p:nvPr>
            <p:ph idx="1"/>
          </p:nvPr>
        </p:nvSpPr>
        <p:spPr>
          <a:xfrm>
            <a:off x="838200" y="1158240"/>
            <a:ext cx="10515600" cy="5334635"/>
          </a:xfrm>
        </p:spPr>
        <p:txBody>
          <a:bodyPr>
            <a:normAutofit/>
          </a:bodyPr>
          <a:lstStyle/>
          <a:p>
            <a:r>
              <a:rPr lang="en-IN" sz="2400" dirty="0">
                <a:solidFill>
                  <a:srgbClr val="7030A0"/>
                </a:solidFill>
                <a:latin typeface="Times New Roman" panose="02020603050405020304" pitchFamily="18" charset="0"/>
                <a:cs typeface="Times New Roman" panose="02020603050405020304" pitchFamily="18" charset="0"/>
              </a:rPr>
              <a:t>Project Introduction</a:t>
            </a:r>
          </a:p>
          <a:p>
            <a:r>
              <a:rPr lang="en-IN" sz="2400" dirty="0">
                <a:solidFill>
                  <a:srgbClr val="7030A0"/>
                </a:solidFill>
                <a:latin typeface="Times New Roman" panose="02020603050405020304" pitchFamily="18" charset="0"/>
                <a:cs typeface="Times New Roman" panose="02020603050405020304" pitchFamily="18" charset="0"/>
              </a:rPr>
              <a:t>Project Architecture</a:t>
            </a:r>
          </a:p>
          <a:p>
            <a:r>
              <a:rPr lang="en-IN" sz="2400" dirty="0">
                <a:solidFill>
                  <a:srgbClr val="7030A0"/>
                </a:solidFill>
                <a:latin typeface="Times New Roman" panose="02020603050405020304" pitchFamily="18" charset="0"/>
                <a:cs typeface="Times New Roman" panose="02020603050405020304" pitchFamily="18" charset="0"/>
              </a:rPr>
              <a:t>Database Design</a:t>
            </a:r>
          </a:p>
          <a:p>
            <a:r>
              <a:rPr lang="en-IN" sz="2400" dirty="0">
                <a:solidFill>
                  <a:srgbClr val="7030A0"/>
                </a:solidFill>
                <a:latin typeface="Times New Roman" panose="02020603050405020304" pitchFamily="18" charset="0"/>
                <a:cs typeface="Times New Roman" panose="02020603050405020304" pitchFamily="18" charset="0"/>
              </a:rPr>
              <a:t>Technology platform used for project</a:t>
            </a:r>
          </a:p>
          <a:p>
            <a:r>
              <a:rPr lang="en-IN" sz="2400" dirty="0">
                <a:solidFill>
                  <a:srgbClr val="7030A0"/>
                </a:solidFill>
                <a:latin typeface="Times New Roman" panose="02020603050405020304" pitchFamily="18" charset="0"/>
                <a:cs typeface="Times New Roman" panose="02020603050405020304" pitchFamily="18" charset="0"/>
              </a:rPr>
              <a:t>User Roles and Responsibilities</a:t>
            </a:r>
          </a:p>
          <a:p>
            <a:r>
              <a:rPr lang="en-IN" sz="2400" dirty="0">
                <a:solidFill>
                  <a:srgbClr val="7030A0"/>
                </a:solidFill>
                <a:latin typeface="Times New Roman" panose="02020603050405020304" pitchFamily="18" charset="0"/>
                <a:cs typeface="Times New Roman" panose="02020603050405020304" pitchFamily="18" charset="0"/>
              </a:rPr>
              <a:t>Division of work within the team</a:t>
            </a:r>
          </a:p>
          <a:p>
            <a:r>
              <a:rPr lang="en-IN" sz="2400" dirty="0">
                <a:solidFill>
                  <a:srgbClr val="7030A0"/>
                </a:solidFill>
                <a:latin typeface="Times New Roman" panose="02020603050405020304" pitchFamily="18" charset="0"/>
                <a:cs typeface="Times New Roman" panose="02020603050405020304" pitchFamily="18" charset="0"/>
              </a:rPr>
              <a:t>Details of contribution of each team member</a:t>
            </a:r>
          </a:p>
          <a:p>
            <a:r>
              <a:rPr lang="en-IN" sz="2400" dirty="0">
                <a:solidFill>
                  <a:srgbClr val="7030A0"/>
                </a:solidFill>
                <a:latin typeface="Times New Roman" panose="02020603050405020304" pitchFamily="18" charset="0"/>
                <a:cs typeface="Times New Roman" panose="02020603050405020304" pitchFamily="18" charset="0"/>
              </a:rPr>
              <a:t>File and Directory structure for project</a:t>
            </a:r>
          </a:p>
          <a:p>
            <a:r>
              <a:rPr lang="en-IN" sz="2400" dirty="0">
                <a:solidFill>
                  <a:srgbClr val="7030A0"/>
                </a:solidFill>
                <a:latin typeface="Times New Roman" panose="02020603050405020304" pitchFamily="18" charset="0"/>
                <a:cs typeface="Times New Roman" panose="02020603050405020304" pitchFamily="18" charset="0"/>
              </a:rPr>
              <a:t>Use of Github for project</a:t>
            </a:r>
          </a:p>
          <a:p>
            <a:r>
              <a:rPr lang="en-IN" sz="2400" dirty="0">
                <a:solidFill>
                  <a:srgbClr val="7030A0"/>
                </a:solidFill>
                <a:latin typeface="Times New Roman" panose="02020603050405020304" pitchFamily="18" charset="0"/>
                <a:cs typeface="Times New Roman" panose="02020603050405020304" pitchFamily="18" charset="0"/>
              </a:rPr>
              <a:t>Future Extension</a:t>
            </a:r>
          </a:p>
          <a:p>
            <a:r>
              <a:rPr lang="en-IN" sz="2400" dirty="0">
                <a:solidFill>
                  <a:srgbClr val="7030A0"/>
                </a:solidFill>
                <a:latin typeface="Times New Roman" panose="02020603050405020304" pitchFamily="18" charset="0"/>
                <a:cs typeface="Times New Roman" panose="02020603050405020304" pitchFamily="18" charset="0"/>
              </a:rPr>
              <a:t>Conclusion</a:t>
            </a:r>
          </a:p>
          <a:p>
            <a:pPr marL="0" indent="0">
              <a:buNone/>
            </a:pPr>
            <a:endParaRPr lang="en-IN" dirty="0"/>
          </a:p>
        </p:txBody>
      </p:sp>
    </p:spTree>
    <p:extLst>
      <p:ext uri="{BB962C8B-B14F-4D97-AF65-F5344CB8AC3E}">
        <p14:creationId xmlns:p14="http://schemas.microsoft.com/office/powerpoint/2010/main" val="35603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9F27-52C3-7B30-5A43-09DEEC27E9FE}"/>
              </a:ext>
            </a:extLst>
          </p:cNvPr>
          <p:cNvSpPr>
            <a:spLocks noGrp="1"/>
          </p:cNvSpPr>
          <p:nvPr>
            <p:ph type="title"/>
          </p:nvPr>
        </p:nvSpPr>
        <p:spPr>
          <a:xfrm>
            <a:off x="838200" y="365125"/>
            <a:ext cx="10515600" cy="70167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56DBA702-F418-83AE-71FC-9F1E9D5BB8F2}"/>
              </a:ext>
            </a:extLst>
          </p:cNvPr>
          <p:cNvSpPr>
            <a:spLocks noGrp="1"/>
          </p:cNvSpPr>
          <p:nvPr>
            <p:ph idx="1"/>
          </p:nvPr>
        </p:nvSpPr>
        <p:spPr>
          <a:xfrm>
            <a:off x="838200" y="1066800"/>
            <a:ext cx="10515600" cy="5110163"/>
          </a:xfrm>
        </p:spPr>
        <p:txBody>
          <a:bodyPr>
            <a:normAutofit/>
          </a:bodyPr>
          <a:lstStyle/>
          <a:p>
            <a:pPr marL="514350" indent="-514350">
              <a:buFont typeface="+mj-lt"/>
              <a:buAutoNum type="arabicPeriod"/>
            </a:pPr>
            <a:r>
              <a:rPr lang="en-IN" sz="2400" dirty="0">
                <a:solidFill>
                  <a:srgbClr val="7030A0"/>
                </a:solidFill>
                <a:latin typeface="Times New Roman" panose="02020603050405020304" pitchFamily="18" charset="0"/>
                <a:cs typeface="Times New Roman" panose="02020603050405020304" pitchFamily="18" charset="0"/>
              </a:rPr>
              <a:t>Purpose of the project :</a:t>
            </a:r>
          </a:p>
          <a:p>
            <a:pPr marL="0" indent="0" algn="just">
              <a:buNone/>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project provides online platform for </a:t>
            </a:r>
            <a:r>
              <a:rPr lang="en-US" sz="2000" kern="50" dirty="0">
                <a:effectLst/>
                <a:latin typeface="Times New Roman" panose="02020603050405020304" pitchFamily="18" charset="0"/>
                <a:ea typeface="SimSun" panose="02010600030101010101" pitchFamily="2" charset="-122"/>
                <a:cs typeface="Times New Roman" panose="02020603050405020304" pitchFamily="18" charset="0"/>
              </a:rPr>
              <a:t>trekkers to plan their trekking events and provide services suitable for individuals seeking for adventures, thrilling, and memorable experiences</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t>
            </a:r>
          </a:p>
          <a:p>
            <a:pPr marL="457200" indent="-457200" algn="just">
              <a:buAutoNum type="arabicPeriod" startAt="2"/>
            </a:pPr>
            <a:r>
              <a:rPr lang="en-US" sz="2400" kern="50"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Need :</a:t>
            </a:r>
          </a:p>
          <a:p>
            <a:pPr marL="0" indent="0" algn="just">
              <a:buNone/>
            </a:pPr>
            <a:r>
              <a:rPr lang="en-US" sz="2400" kern="50" dirty="0">
                <a:effectLst/>
                <a:latin typeface="Segoe UI" panose="020B0502040204020203" pitchFamily="34" charset="0"/>
                <a:ea typeface="SimSun" panose="02010600030101010101" pitchFamily="2" charset="-122"/>
                <a:cs typeface="Mangal" panose="02040503050203030202" pitchFamily="18" charset="0"/>
              </a:rPr>
              <a:t>	</a:t>
            </a:r>
            <a:r>
              <a:rPr lang="en-US" sz="2000" kern="50" dirty="0">
                <a:effectLst/>
                <a:latin typeface="Times New Roman" panose="02020603050405020304" pitchFamily="18" charset="0"/>
                <a:ea typeface="SimSun" panose="02010600030101010101" pitchFamily="2" charset="-122"/>
                <a:cs typeface="Times New Roman" panose="02020603050405020304" pitchFamily="18" charset="0"/>
              </a:rPr>
              <a:t>In current situation peoples are searching for centralize platform to solve their trekking related issues like lack of information about trekking destination, best routes to reach, transportation, food, stay, local guidance, language barrier, health and safety problems. There are no facilities is present to tackle all these problems in one place.</a:t>
            </a:r>
          </a:p>
          <a:p>
            <a:pPr marL="457200" indent="-457200" algn="just">
              <a:buAutoNum type="arabicPeriod" startAt="3"/>
            </a:pPr>
            <a:r>
              <a:rPr lang="en-US" sz="2400" kern="50"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Beneficiaries of project :</a:t>
            </a:r>
          </a:p>
          <a:p>
            <a:pPr marL="0" indent="0" algn="just">
              <a:buNone/>
            </a:pPr>
            <a:r>
              <a:rPr lang="en-US" sz="2400" kern="50" dirty="0">
                <a:latin typeface="Times New Roman" panose="02020603050405020304" pitchFamily="18" charset="0"/>
                <a:ea typeface="SimSun" panose="02010600030101010101" pitchFamily="2" charset="-122"/>
                <a:cs typeface="Times New Roman" panose="02020603050405020304" pitchFamily="18" charset="0"/>
              </a:rPr>
              <a:t>	</a:t>
            </a:r>
            <a:r>
              <a:rPr lang="en-US" sz="2000" kern="50" dirty="0">
                <a:latin typeface="Times New Roman" panose="02020603050405020304" pitchFamily="18" charset="0"/>
                <a:ea typeface="SimSun" panose="02010600030101010101" pitchFamily="2" charset="-122"/>
                <a:cs typeface="Times New Roman" panose="02020603050405020304" pitchFamily="18" charset="0"/>
              </a:rPr>
              <a:t>This project will be beneficial for the trekkers due to better choices available according to their interest as well as for the organizers due to increased in bookings due to better customer relationship. This project will be also beneficial for local entrepreneurs majorly. </a:t>
            </a:r>
          </a:p>
          <a:p>
            <a:pPr marL="0" indent="0" algn="just">
              <a:buNone/>
            </a:pPr>
            <a:r>
              <a:rPr lang="en-US" sz="2000" kern="50" dirty="0">
                <a:latin typeface="Times New Roman" panose="02020603050405020304" pitchFamily="18" charset="0"/>
                <a:ea typeface="SimSun" panose="02010600030101010101" pitchFamily="2" charset="-122"/>
                <a:cs typeface="Times New Roman" panose="02020603050405020304" pitchFamily="18" charset="0"/>
              </a:rPr>
              <a:t> </a:t>
            </a:r>
          </a:p>
          <a:p>
            <a:pPr marL="0" indent="0" algn="just">
              <a:buNone/>
            </a:pPr>
            <a:endParaRPr lang="en-US" sz="2000" kern="50"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2000" kern="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2400" kern="50" dirty="0">
              <a:effectLst/>
              <a:latin typeface="Segoe UI" panose="020B0502040204020203" pitchFamily="34" charset="0"/>
              <a:ea typeface="SimSun" panose="02010600030101010101" pitchFamily="2" charset="-122"/>
            </a:endParaRPr>
          </a:p>
        </p:txBody>
      </p:sp>
    </p:spTree>
    <p:extLst>
      <p:ext uri="{BB962C8B-B14F-4D97-AF65-F5344CB8AC3E}">
        <p14:creationId xmlns:p14="http://schemas.microsoft.com/office/powerpoint/2010/main" val="34235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5FEB-6270-5B27-30EE-4C29730245A1}"/>
              </a:ext>
            </a:extLst>
          </p:cNvPr>
          <p:cNvSpPr>
            <a:spLocks noGrp="1"/>
          </p:cNvSpPr>
          <p:nvPr>
            <p:ph type="title"/>
          </p:nvPr>
        </p:nvSpPr>
        <p:spPr>
          <a:xfrm>
            <a:off x="838200" y="319087"/>
            <a:ext cx="10515600" cy="402273"/>
          </a:xfrm>
        </p:spPr>
        <p:txBody>
          <a:bodyPr>
            <a:noAutofit/>
          </a:bodyPr>
          <a:lstStyle/>
          <a:p>
            <a:r>
              <a:rPr lang="en-IN" sz="3200" b="1" dirty="0">
                <a:solidFill>
                  <a:srgbClr val="FF0000"/>
                </a:solidFill>
                <a:latin typeface="Times New Roman" panose="02020603050405020304" pitchFamily="18" charset="0"/>
                <a:cs typeface="Times New Roman" panose="02020603050405020304" pitchFamily="18" charset="0"/>
              </a:rPr>
              <a:t>Project Architecture</a:t>
            </a:r>
          </a:p>
        </p:txBody>
      </p:sp>
      <p:sp>
        <p:nvSpPr>
          <p:cNvPr id="3" name="Content Placeholder 2">
            <a:extLst>
              <a:ext uri="{FF2B5EF4-FFF2-40B4-BE49-F238E27FC236}">
                <a16:creationId xmlns:a16="http://schemas.microsoft.com/office/drawing/2014/main" id="{DEE34C62-E0A6-4232-0F2E-05C6725570C2}"/>
              </a:ext>
            </a:extLst>
          </p:cNvPr>
          <p:cNvSpPr>
            <a:spLocks noGrp="1"/>
          </p:cNvSpPr>
          <p:nvPr>
            <p:ph idx="1"/>
          </p:nvPr>
        </p:nvSpPr>
        <p:spPr>
          <a:xfrm>
            <a:off x="284480" y="924560"/>
            <a:ext cx="11724640" cy="5568315"/>
          </a:xfrm>
        </p:spPr>
        <p:txBody>
          <a:bodyPr>
            <a:normAutofit lnSpcReduction="10000"/>
          </a:bodyPr>
          <a:lstStyle/>
          <a:p>
            <a:r>
              <a:rPr lang="en-IN" sz="1800" dirty="0">
                <a:solidFill>
                  <a:srgbClr val="7030A0"/>
                </a:solidFill>
                <a:latin typeface="Times New Roman" panose="02020603050405020304" pitchFamily="18" charset="0"/>
                <a:cs typeface="Times New Roman" panose="02020603050405020304" pitchFamily="18" charset="0"/>
              </a:rPr>
              <a:t>Used For                                                         Used For  </a:t>
            </a:r>
            <a:r>
              <a:rPr lang="en-IN" sz="18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rPr>
              <a:t>User Interfacing</a:t>
            </a:r>
            <a:r>
              <a:rPr lang="en-IN" sz="1800" dirty="0">
                <a:latin typeface="Times New Roman" panose="02020603050405020304" pitchFamily="18" charset="0"/>
                <a:cs typeface="Times New Roman" panose="02020603050405020304" pitchFamily="18" charset="0"/>
              </a:rPr>
              <a:t>		            1. </a:t>
            </a:r>
            <a:r>
              <a:rPr lang="en-IN" sz="1800" dirty="0">
                <a:solidFill>
                  <a:schemeClr val="accent3">
                    <a:lumMod val="50000"/>
                  </a:schemeClr>
                </a:solidFill>
                <a:latin typeface="Times New Roman" panose="02020603050405020304" pitchFamily="18" charset="0"/>
                <a:cs typeface="Times New Roman" panose="02020603050405020304" pitchFamily="18" charset="0"/>
              </a:rPr>
              <a:t>Server Side Validation, If Needed</a:t>
            </a:r>
          </a:p>
          <a:p>
            <a:pPr marL="342900" indent="-342900">
              <a:buFont typeface="+mj-lt"/>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rPr>
              <a:t>Basic Data Validation                                   </a:t>
            </a:r>
            <a:r>
              <a:rPr lang="en-IN" sz="1800" dirty="0">
                <a:latin typeface="Times New Roman" panose="02020603050405020304" pitchFamily="18" charset="0"/>
                <a:cs typeface="Times New Roman" panose="02020603050405020304" pitchFamily="18" charset="0"/>
              </a:rPr>
              <a:t>2. </a:t>
            </a:r>
            <a:r>
              <a:rPr lang="en-IN" sz="1800" dirty="0">
                <a:solidFill>
                  <a:schemeClr val="accent3">
                    <a:lumMod val="50000"/>
                  </a:schemeClr>
                </a:solidFill>
                <a:latin typeface="Times New Roman" panose="02020603050405020304" pitchFamily="18" charset="0"/>
                <a:cs typeface="Times New Roman" panose="02020603050405020304" pitchFamily="18" charset="0"/>
              </a:rPr>
              <a:t>Response Handling</a:t>
            </a:r>
          </a:p>
          <a:p>
            <a:pPr marL="0" indent="0">
              <a:buNone/>
            </a:pPr>
            <a:r>
              <a:rPr lang="en-IN" sz="1800" dirty="0">
                <a:latin typeface="Times New Roman" panose="02020603050405020304" pitchFamily="18" charset="0"/>
                <a:cs typeface="Times New Roman" panose="02020603050405020304" pitchFamily="18" charset="0"/>
              </a:rPr>
              <a:t>				            3. </a:t>
            </a:r>
            <a:r>
              <a:rPr lang="en-IN" sz="1800" dirty="0">
                <a:solidFill>
                  <a:schemeClr val="accent3">
                    <a:lumMod val="50000"/>
                  </a:schemeClr>
                </a:solidFill>
                <a:latin typeface="Times New Roman" panose="02020603050405020304" pitchFamily="18" charset="0"/>
                <a:cs typeface="Times New Roman" panose="02020603050405020304" pitchFamily="18" charset="0"/>
              </a:rPr>
              <a:t>Business</a:t>
            </a:r>
            <a:r>
              <a:rPr lang="en-IN" sz="1800" dirty="0">
                <a:latin typeface="Times New Roman" panose="02020603050405020304" pitchFamily="18" charset="0"/>
                <a:cs typeface="Times New Roman" panose="02020603050405020304" pitchFamily="18" charset="0"/>
              </a:rPr>
              <a:t> </a:t>
            </a:r>
            <a:r>
              <a:rPr lang="en-IN" sz="1800" dirty="0">
                <a:solidFill>
                  <a:schemeClr val="accent3">
                    <a:lumMod val="50000"/>
                  </a:schemeClr>
                </a:solidFill>
                <a:latin typeface="Times New Roman" panose="02020603050405020304" pitchFamily="18" charset="0"/>
                <a:cs typeface="Times New Roman" panose="02020603050405020304" pitchFamily="18" charset="0"/>
              </a:rPr>
              <a:t>Logic</a:t>
            </a: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Used For</a:t>
            </a:r>
          </a:p>
          <a:p>
            <a:pPr marL="0" indent="0">
              <a:buNone/>
            </a:pPr>
            <a:r>
              <a:rPr lang="en-IN" sz="1800" dirty="0">
                <a:latin typeface="Times New Roman" panose="02020603050405020304" pitchFamily="18" charset="0"/>
                <a:cs typeface="Times New Roman" panose="02020603050405020304" pitchFamily="18" charset="0"/>
              </a:rPr>
              <a:t>				            4. </a:t>
            </a:r>
            <a:r>
              <a:rPr lang="en-IN" sz="1800" dirty="0">
                <a:solidFill>
                  <a:schemeClr val="accent3">
                    <a:lumMod val="50000"/>
                  </a:schemeClr>
                </a:solidFill>
                <a:latin typeface="Times New Roman" panose="02020603050405020304" pitchFamily="18" charset="0"/>
                <a:cs typeface="Times New Roman" panose="02020603050405020304" pitchFamily="18" charset="0"/>
              </a:rPr>
              <a:t>Database</a:t>
            </a:r>
            <a:r>
              <a:rPr lang="en-IN" sz="1800" dirty="0">
                <a:latin typeface="Times New Roman" panose="02020603050405020304" pitchFamily="18" charset="0"/>
                <a:cs typeface="Times New Roman" panose="02020603050405020304" pitchFamily="18" charset="0"/>
              </a:rPr>
              <a:t> </a:t>
            </a:r>
            <a:r>
              <a:rPr lang="en-IN" sz="1800" dirty="0">
                <a:solidFill>
                  <a:schemeClr val="accent3">
                    <a:lumMod val="50000"/>
                  </a:schemeClr>
                </a:solidFill>
                <a:latin typeface="Times New Roman" panose="02020603050405020304" pitchFamily="18" charset="0"/>
                <a:cs typeface="Times New Roman" panose="02020603050405020304" pitchFamily="18" charset="0"/>
              </a:rPr>
              <a:t>Operations</a:t>
            </a:r>
            <a:r>
              <a:rPr lang="en-IN" sz="1800" dirty="0">
                <a:latin typeface="Times New Roman" panose="02020603050405020304" pitchFamily="18" charset="0"/>
                <a:cs typeface="Times New Roman" panose="02020603050405020304" pitchFamily="18" charset="0"/>
              </a:rPr>
              <a:t>		1. </a:t>
            </a:r>
            <a:r>
              <a:rPr lang="en-IN" sz="1800" dirty="0">
                <a:solidFill>
                  <a:schemeClr val="accent1">
                    <a:lumMod val="75000"/>
                  </a:schemeClr>
                </a:solidFill>
                <a:latin typeface="Times New Roman" panose="02020603050405020304" pitchFamily="18" charset="0"/>
                <a:cs typeface="Times New Roman" panose="02020603050405020304" pitchFamily="18" charset="0"/>
              </a:rPr>
              <a:t>Permanent</a:t>
            </a:r>
            <a:r>
              <a:rPr lang="en-IN" sz="1800" dirty="0">
                <a:latin typeface="Times New Roman" panose="02020603050405020304" pitchFamily="18" charset="0"/>
                <a:cs typeface="Times New Roman" panose="02020603050405020304" pitchFamily="18" charset="0"/>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Storage</a:t>
            </a:r>
          </a:p>
          <a:p>
            <a:pPr marL="0" indent="0">
              <a:buNone/>
            </a:pPr>
            <a:r>
              <a:rPr lang="en-IN" sz="1800" dirty="0">
                <a:latin typeface="Times New Roman" panose="02020603050405020304" pitchFamily="18" charset="0"/>
                <a:cs typeface="Times New Roman" panose="02020603050405020304" pitchFamily="18" charset="0"/>
              </a:rPr>
              <a:t>									2. </a:t>
            </a:r>
            <a:r>
              <a:rPr lang="en-IN" sz="1800" dirty="0">
                <a:solidFill>
                  <a:schemeClr val="accent1">
                    <a:lumMod val="75000"/>
                  </a:schemeClr>
                </a:solidFill>
                <a:latin typeface="Times New Roman" panose="02020603050405020304" pitchFamily="18" charset="0"/>
                <a:cs typeface="Times New Roman" panose="02020603050405020304" pitchFamily="18" charset="0"/>
              </a:rPr>
              <a:t>Database</a:t>
            </a:r>
            <a:r>
              <a:rPr lang="en-IN" sz="1800" dirty="0">
                <a:latin typeface="Times New Roman" panose="02020603050405020304" pitchFamily="18" charset="0"/>
                <a:cs typeface="Times New Roman" panose="02020603050405020304" pitchFamily="18" charset="0"/>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Level</a:t>
            </a:r>
            <a:r>
              <a:rPr lang="en-IN" sz="1800" dirty="0">
                <a:latin typeface="Times New Roman" panose="02020603050405020304" pitchFamily="18" charset="0"/>
                <a:cs typeface="Times New Roman" panose="02020603050405020304" pitchFamily="18" charset="0"/>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Validations</a:t>
            </a:r>
          </a:p>
          <a:p>
            <a:pPr marL="0" indent="0">
              <a:buNone/>
            </a:pPr>
            <a:r>
              <a:rPr lang="en-IN" sz="1800" dirty="0">
                <a:latin typeface="Times New Roman" panose="02020603050405020304" pitchFamily="18" charset="0"/>
                <a:cs typeface="Times New Roman" panose="02020603050405020304" pitchFamily="18" charset="0"/>
              </a:rPr>
              <a:t>									3. </a:t>
            </a:r>
            <a:r>
              <a:rPr lang="en-IN" sz="1800" dirty="0">
                <a:solidFill>
                  <a:schemeClr val="accent1">
                    <a:lumMod val="75000"/>
                  </a:schemeClr>
                </a:solidFill>
                <a:latin typeface="Times New Roman" panose="02020603050405020304" pitchFamily="18" charset="0"/>
                <a:cs typeface="Times New Roman" panose="02020603050405020304" pitchFamily="18" charset="0"/>
              </a:rPr>
              <a:t>Database</a:t>
            </a:r>
            <a:r>
              <a:rPr lang="en-IN" sz="1800" dirty="0">
                <a:latin typeface="Times New Roman" panose="02020603050405020304" pitchFamily="18" charset="0"/>
                <a:cs typeface="Times New Roman" panose="02020603050405020304" pitchFamily="18" charset="0"/>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Access</a:t>
            </a:r>
            <a:r>
              <a:rPr lang="en-IN" sz="1800" dirty="0">
                <a:latin typeface="Times New Roman" panose="02020603050405020304" pitchFamily="18" charset="0"/>
                <a:cs typeface="Times New Roman" panose="02020603050405020304" pitchFamily="18" charset="0"/>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and data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Integrity</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Technology Used </a:t>
            </a:r>
          </a:p>
          <a:p>
            <a:pPr marL="342900" indent="-342900">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rPr>
              <a:t>HTML, CSS</a:t>
            </a:r>
          </a:p>
          <a:p>
            <a:pPr marL="342900" indent="-342900">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rPr>
              <a:t>JavaScript, jQuery</a:t>
            </a: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Technology Used</a:t>
            </a:r>
          </a:p>
          <a:p>
            <a:pPr marL="342900" indent="-342900">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rPr>
              <a:t>React JS			           1. </a:t>
            </a:r>
            <a:r>
              <a:rPr lang="en-IN" sz="1800" dirty="0">
                <a:solidFill>
                  <a:schemeClr val="accent3">
                    <a:lumMod val="50000"/>
                  </a:schemeClr>
                </a:solidFill>
                <a:latin typeface="Times New Roman" panose="02020603050405020304" pitchFamily="18" charset="0"/>
                <a:cs typeface="Times New Roman" panose="02020603050405020304" pitchFamily="18" charset="0"/>
              </a:rPr>
              <a:t>Spring</a:t>
            </a:r>
            <a:r>
              <a:rPr lang="en-IN" sz="1800" dirty="0">
                <a:solidFill>
                  <a:schemeClr val="accent2">
                    <a:lumMod val="75000"/>
                  </a:schemeClr>
                </a:solidFill>
                <a:latin typeface="Times New Roman" panose="02020603050405020304" pitchFamily="18" charset="0"/>
                <a:cs typeface="Times New Roman" panose="02020603050405020304" pitchFamily="18" charset="0"/>
              </a:rPr>
              <a:t> </a:t>
            </a:r>
            <a:r>
              <a:rPr lang="en-IN" sz="1800" dirty="0">
                <a:solidFill>
                  <a:schemeClr val="accent3">
                    <a:lumMod val="50000"/>
                  </a:schemeClr>
                </a:solidFill>
                <a:latin typeface="Times New Roman" panose="02020603050405020304" pitchFamily="18" charset="0"/>
                <a:cs typeface="Times New Roman" panose="02020603050405020304" pitchFamily="18" charset="0"/>
              </a:rPr>
              <a:t>Boot</a:t>
            </a:r>
          </a:p>
          <a:p>
            <a:pPr marL="342900" indent="-342900">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rPr>
              <a:t>JSON	</a:t>
            </a:r>
            <a:r>
              <a:rPr lang="en-IN" sz="1800" dirty="0">
                <a:latin typeface="Times New Roman" panose="02020603050405020304" pitchFamily="18" charset="0"/>
                <a:cs typeface="Times New Roman" panose="02020603050405020304" pitchFamily="18" charset="0"/>
              </a:rPr>
              <a:t>			           2.  </a:t>
            </a:r>
            <a:r>
              <a:rPr lang="en-IN" sz="1800" dirty="0">
                <a:solidFill>
                  <a:schemeClr val="accent3">
                    <a:lumMod val="50000"/>
                  </a:schemeClr>
                </a:solidFill>
                <a:latin typeface="Times New Roman" panose="02020603050405020304" pitchFamily="18" charset="0"/>
                <a:cs typeface="Times New Roman" panose="02020603050405020304" pitchFamily="18" charset="0"/>
              </a:rPr>
              <a:t>Hibernate</a:t>
            </a: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Technology Used</a:t>
            </a:r>
          </a:p>
          <a:p>
            <a:pPr marL="0" indent="0">
              <a:buNone/>
            </a:pPr>
            <a:r>
              <a:rPr lang="en-IN" sz="1800" dirty="0">
                <a:latin typeface="Times New Roman" panose="02020603050405020304" pitchFamily="18" charset="0"/>
                <a:cs typeface="Times New Roman" panose="02020603050405020304" pitchFamily="18" charset="0"/>
              </a:rPr>
              <a:t>				           3. .</a:t>
            </a:r>
            <a:r>
              <a:rPr lang="en-IN" sz="1800" dirty="0">
                <a:solidFill>
                  <a:schemeClr val="bg2">
                    <a:lumMod val="25000"/>
                  </a:schemeClr>
                </a:solidFill>
                <a:latin typeface="Times New Roman" panose="02020603050405020304" pitchFamily="18" charset="0"/>
                <a:cs typeface="Times New Roman" panose="02020603050405020304" pitchFamily="18" charset="0"/>
              </a:rPr>
              <a:t>NET MVC</a:t>
            </a:r>
            <a:r>
              <a:rPr lang="en-IN" sz="1800" dirty="0">
                <a:latin typeface="Times New Roman" panose="02020603050405020304" pitchFamily="18" charset="0"/>
                <a:cs typeface="Times New Roman" panose="02020603050405020304" pitchFamily="18" charset="0"/>
              </a:rPr>
              <a:t>			1. </a:t>
            </a:r>
            <a:r>
              <a:rPr lang="en-IN" sz="1800" dirty="0">
                <a:solidFill>
                  <a:schemeClr val="accent1">
                    <a:lumMod val="75000"/>
                  </a:schemeClr>
                </a:solidFill>
                <a:latin typeface="Times New Roman" panose="02020603050405020304" pitchFamily="18" charset="0"/>
                <a:cs typeface="Times New Roman" panose="02020603050405020304" pitchFamily="18" charset="0"/>
              </a:rPr>
              <a:t>MySQL</a:t>
            </a:r>
          </a:p>
        </p:txBody>
      </p:sp>
      <p:sp>
        <p:nvSpPr>
          <p:cNvPr id="4" name="Rectangle: Rounded Corners 3">
            <a:extLst>
              <a:ext uri="{FF2B5EF4-FFF2-40B4-BE49-F238E27FC236}">
                <a16:creationId xmlns:a16="http://schemas.microsoft.com/office/drawing/2014/main" id="{7E4D3C67-02FB-777E-CA53-65E63150F6EE}"/>
              </a:ext>
            </a:extLst>
          </p:cNvPr>
          <p:cNvSpPr/>
          <p:nvPr/>
        </p:nvSpPr>
        <p:spPr>
          <a:xfrm>
            <a:off x="1290320" y="2489200"/>
            <a:ext cx="1960880" cy="131064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Front End Layer</a:t>
            </a:r>
          </a:p>
        </p:txBody>
      </p:sp>
      <p:sp>
        <p:nvSpPr>
          <p:cNvPr id="5" name="Rectangle 4">
            <a:extLst>
              <a:ext uri="{FF2B5EF4-FFF2-40B4-BE49-F238E27FC236}">
                <a16:creationId xmlns:a16="http://schemas.microsoft.com/office/drawing/2014/main" id="{77772664-2874-89F8-AE22-08093DD9C86F}"/>
              </a:ext>
            </a:extLst>
          </p:cNvPr>
          <p:cNvSpPr/>
          <p:nvPr/>
        </p:nvSpPr>
        <p:spPr>
          <a:xfrm>
            <a:off x="5080000" y="3068320"/>
            <a:ext cx="2042160" cy="150368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Server Layer</a:t>
            </a:r>
          </a:p>
        </p:txBody>
      </p:sp>
      <p:sp>
        <p:nvSpPr>
          <p:cNvPr id="6" name="Cylinder 5">
            <a:extLst>
              <a:ext uri="{FF2B5EF4-FFF2-40B4-BE49-F238E27FC236}">
                <a16:creationId xmlns:a16="http://schemas.microsoft.com/office/drawing/2014/main" id="{B377A7CD-A528-DC89-DAFE-176360732E4B}"/>
              </a:ext>
            </a:extLst>
          </p:cNvPr>
          <p:cNvSpPr/>
          <p:nvPr/>
        </p:nvSpPr>
        <p:spPr>
          <a:xfrm>
            <a:off x="8676640" y="4084320"/>
            <a:ext cx="1717040" cy="112776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Database Layer</a:t>
            </a:r>
          </a:p>
        </p:txBody>
      </p:sp>
      <p:cxnSp>
        <p:nvCxnSpPr>
          <p:cNvPr id="8" name="Connector: Elbow 7">
            <a:extLst>
              <a:ext uri="{FF2B5EF4-FFF2-40B4-BE49-F238E27FC236}">
                <a16:creationId xmlns:a16="http://schemas.microsoft.com/office/drawing/2014/main" id="{057005EE-6DD2-8AEE-45DA-473450961C91}"/>
              </a:ext>
            </a:extLst>
          </p:cNvPr>
          <p:cNvCxnSpPr>
            <a:stCxn id="4" idx="3"/>
          </p:cNvCxnSpPr>
          <p:nvPr/>
        </p:nvCxnSpPr>
        <p:spPr>
          <a:xfrm>
            <a:off x="3251200" y="3144520"/>
            <a:ext cx="1828800" cy="746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8E097B5-6BFF-E9B8-C326-E676C2B42081}"/>
              </a:ext>
            </a:extLst>
          </p:cNvPr>
          <p:cNvCxnSpPr>
            <a:cxnSpLocks/>
            <a:stCxn id="5" idx="3"/>
            <a:endCxn id="6" idx="2"/>
          </p:cNvCxnSpPr>
          <p:nvPr/>
        </p:nvCxnSpPr>
        <p:spPr>
          <a:xfrm>
            <a:off x="7122160" y="3820160"/>
            <a:ext cx="1554480" cy="828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AB3B-EFC8-7C21-2CED-FECBBB77D49B}"/>
              </a:ext>
            </a:extLst>
          </p:cNvPr>
          <p:cNvSpPr>
            <a:spLocks noGrp="1"/>
          </p:cNvSpPr>
          <p:nvPr>
            <p:ph type="title"/>
          </p:nvPr>
        </p:nvSpPr>
        <p:spPr>
          <a:xfrm>
            <a:off x="838200" y="365125"/>
            <a:ext cx="10515600" cy="55943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Database Design</a:t>
            </a:r>
          </a:p>
        </p:txBody>
      </p:sp>
      <p:sp>
        <p:nvSpPr>
          <p:cNvPr id="3" name="Content Placeholder 2">
            <a:extLst>
              <a:ext uri="{FF2B5EF4-FFF2-40B4-BE49-F238E27FC236}">
                <a16:creationId xmlns:a16="http://schemas.microsoft.com/office/drawing/2014/main" id="{F6B11F17-6AAF-7B48-F368-7B2A069A8E75}"/>
              </a:ext>
            </a:extLst>
          </p:cNvPr>
          <p:cNvSpPr>
            <a:spLocks noGrp="1"/>
          </p:cNvSpPr>
          <p:nvPr>
            <p:ph idx="1"/>
          </p:nvPr>
        </p:nvSpPr>
        <p:spPr>
          <a:xfrm>
            <a:off x="233680" y="924560"/>
            <a:ext cx="11775440" cy="5720080"/>
          </a:xfrm>
        </p:spPr>
        <p:txBody>
          <a:bodyPr/>
          <a:lstStyle/>
          <a:p>
            <a:r>
              <a:rPr lang="en-IN" dirty="0">
                <a:latin typeface="Times New Roman" panose="02020603050405020304" pitchFamily="18" charset="0"/>
                <a:cs typeface="Times New Roman" panose="02020603050405020304" pitchFamily="18" charset="0"/>
              </a:rPr>
              <a:t>Tables and Entities</a:t>
            </a:r>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r>
              <a:rPr lang="en-IN" dirty="0"/>
              <a:t>								</a:t>
            </a:r>
          </a:p>
        </p:txBody>
      </p:sp>
      <p:graphicFrame>
        <p:nvGraphicFramePr>
          <p:cNvPr id="4" name="Table 4">
            <a:extLst>
              <a:ext uri="{FF2B5EF4-FFF2-40B4-BE49-F238E27FC236}">
                <a16:creationId xmlns:a16="http://schemas.microsoft.com/office/drawing/2014/main" id="{2C72FF4B-513B-137C-00E1-53F70DE350AA}"/>
              </a:ext>
            </a:extLst>
          </p:cNvPr>
          <p:cNvGraphicFramePr>
            <a:graphicFrameLocks noGrp="1"/>
          </p:cNvGraphicFramePr>
          <p:nvPr>
            <p:extLst>
              <p:ext uri="{D42A27DB-BD31-4B8C-83A1-F6EECF244321}">
                <p14:modId xmlns:p14="http://schemas.microsoft.com/office/powerpoint/2010/main" val="1182379457"/>
              </p:ext>
            </p:extLst>
          </p:nvPr>
        </p:nvGraphicFramePr>
        <p:xfrm>
          <a:off x="396240" y="1371600"/>
          <a:ext cx="2143760" cy="1148079"/>
        </p:xfrm>
        <a:graphic>
          <a:graphicData uri="http://schemas.openxmlformats.org/drawingml/2006/table">
            <a:tbl>
              <a:tblPr firstRow="1" bandRow="1">
                <a:tableStyleId>{5C22544A-7EE6-4342-B048-85BDC9FD1C3A}</a:tableStyleId>
              </a:tblPr>
              <a:tblGrid>
                <a:gridCol w="2143760">
                  <a:extLst>
                    <a:ext uri="{9D8B030D-6E8A-4147-A177-3AD203B41FA5}">
                      <a16:colId xmlns:a16="http://schemas.microsoft.com/office/drawing/2014/main" val="3472982386"/>
                    </a:ext>
                  </a:extLst>
                </a:gridCol>
              </a:tblGrid>
              <a:tr h="382693">
                <a:tc>
                  <a:txBody>
                    <a:bodyPr/>
                    <a:lstStyle/>
                    <a:p>
                      <a:pPr algn="ctr"/>
                      <a:r>
                        <a:rPr lang="en-IN" dirty="0"/>
                        <a:t>Roles</a:t>
                      </a:r>
                    </a:p>
                  </a:txBody>
                  <a:tcPr/>
                </a:tc>
                <a:extLst>
                  <a:ext uri="{0D108BD9-81ED-4DB2-BD59-A6C34878D82A}">
                    <a16:rowId xmlns:a16="http://schemas.microsoft.com/office/drawing/2014/main" val="1291356500"/>
                  </a:ext>
                </a:extLst>
              </a:tr>
              <a:tr h="382693">
                <a:tc>
                  <a:txBody>
                    <a:bodyPr/>
                    <a:lstStyle/>
                    <a:p>
                      <a:pPr algn="ctr"/>
                      <a:r>
                        <a:rPr lang="en-IN" dirty="0" err="1"/>
                        <a:t>role_id</a:t>
                      </a:r>
                      <a:endParaRPr lang="en-IN" dirty="0"/>
                    </a:p>
                  </a:txBody>
                  <a:tcPr/>
                </a:tc>
                <a:extLst>
                  <a:ext uri="{0D108BD9-81ED-4DB2-BD59-A6C34878D82A}">
                    <a16:rowId xmlns:a16="http://schemas.microsoft.com/office/drawing/2014/main" val="2361057229"/>
                  </a:ext>
                </a:extLst>
              </a:tr>
              <a:tr h="382693">
                <a:tc>
                  <a:txBody>
                    <a:bodyPr/>
                    <a:lstStyle/>
                    <a:p>
                      <a:pPr algn="ctr"/>
                      <a:r>
                        <a:rPr lang="en-IN" dirty="0" err="1"/>
                        <a:t>role_name</a:t>
                      </a:r>
                      <a:endParaRPr lang="en-IN" dirty="0"/>
                    </a:p>
                  </a:txBody>
                  <a:tcPr/>
                </a:tc>
                <a:extLst>
                  <a:ext uri="{0D108BD9-81ED-4DB2-BD59-A6C34878D82A}">
                    <a16:rowId xmlns:a16="http://schemas.microsoft.com/office/drawing/2014/main" val="2625347289"/>
                  </a:ext>
                </a:extLst>
              </a:tr>
            </a:tbl>
          </a:graphicData>
        </a:graphic>
      </p:graphicFrame>
      <p:graphicFrame>
        <p:nvGraphicFramePr>
          <p:cNvPr id="5" name="Table 5">
            <a:extLst>
              <a:ext uri="{FF2B5EF4-FFF2-40B4-BE49-F238E27FC236}">
                <a16:creationId xmlns:a16="http://schemas.microsoft.com/office/drawing/2014/main" id="{83F06DC0-6E6D-C2E5-675B-95D559C5644E}"/>
              </a:ext>
            </a:extLst>
          </p:cNvPr>
          <p:cNvGraphicFramePr>
            <a:graphicFrameLocks noGrp="1"/>
          </p:cNvGraphicFramePr>
          <p:nvPr>
            <p:extLst>
              <p:ext uri="{D42A27DB-BD31-4B8C-83A1-F6EECF244321}">
                <p14:modId xmlns:p14="http://schemas.microsoft.com/office/powerpoint/2010/main" val="2376480025"/>
              </p:ext>
            </p:extLst>
          </p:nvPr>
        </p:nvGraphicFramePr>
        <p:xfrm>
          <a:off x="2905760" y="1371601"/>
          <a:ext cx="1747520" cy="1828800"/>
        </p:xfrm>
        <a:graphic>
          <a:graphicData uri="http://schemas.openxmlformats.org/drawingml/2006/table">
            <a:tbl>
              <a:tblPr firstRow="1" bandRow="1">
                <a:tableStyleId>{5C22544A-7EE6-4342-B048-85BDC9FD1C3A}</a:tableStyleId>
              </a:tblPr>
              <a:tblGrid>
                <a:gridCol w="1747520">
                  <a:extLst>
                    <a:ext uri="{9D8B030D-6E8A-4147-A177-3AD203B41FA5}">
                      <a16:colId xmlns:a16="http://schemas.microsoft.com/office/drawing/2014/main" val="2797025587"/>
                    </a:ext>
                  </a:extLst>
                </a:gridCol>
              </a:tblGrid>
              <a:tr h="310896">
                <a:tc>
                  <a:txBody>
                    <a:bodyPr/>
                    <a:lstStyle/>
                    <a:p>
                      <a:pPr algn="ctr"/>
                      <a:r>
                        <a:rPr lang="en-IN" dirty="0"/>
                        <a:t>Login</a:t>
                      </a:r>
                    </a:p>
                  </a:txBody>
                  <a:tcPr/>
                </a:tc>
                <a:extLst>
                  <a:ext uri="{0D108BD9-81ED-4DB2-BD59-A6C34878D82A}">
                    <a16:rowId xmlns:a16="http://schemas.microsoft.com/office/drawing/2014/main" val="121271689"/>
                  </a:ext>
                </a:extLst>
              </a:tr>
              <a:tr h="310896">
                <a:tc>
                  <a:txBody>
                    <a:bodyPr/>
                    <a:lstStyle/>
                    <a:p>
                      <a:pPr algn="ctr"/>
                      <a:r>
                        <a:rPr lang="en-IN" dirty="0" err="1"/>
                        <a:t>login_id</a:t>
                      </a:r>
                      <a:endParaRPr lang="en-IN" dirty="0"/>
                    </a:p>
                  </a:txBody>
                  <a:tcPr/>
                </a:tc>
                <a:extLst>
                  <a:ext uri="{0D108BD9-81ED-4DB2-BD59-A6C34878D82A}">
                    <a16:rowId xmlns:a16="http://schemas.microsoft.com/office/drawing/2014/main" val="1728636689"/>
                  </a:ext>
                </a:extLst>
              </a:tr>
              <a:tr h="310896">
                <a:tc>
                  <a:txBody>
                    <a:bodyPr/>
                    <a:lstStyle/>
                    <a:p>
                      <a:pPr algn="ctr"/>
                      <a:r>
                        <a:rPr lang="en-IN" dirty="0" err="1"/>
                        <a:t>uid</a:t>
                      </a:r>
                      <a:endParaRPr lang="en-IN" dirty="0"/>
                    </a:p>
                  </a:txBody>
                  <a:tcPr/>
                </a:tc>
                <a:extLst>
                  <a:ext uri="{0D108BD9-81ED-4DB2-BD59-A6C34878D82A}">
                    <a16:rowId xmlns:a16="http://schemas.microsoft.com/office/drawing/2014/main" val="4135550139"/>
                  </a:ext>
                </a:extLst>
              </a:tr>
              <a:tr h="310896">
                <a:tc>
                  <a:txBody>
                    <a:bodyPr/>
                    <a:lstStyle/>
                    <a:p>
                      <a:pPr algn="ctr"/>
                      <a:r>
                        <a:rPr lang="en-IN" dirty="0" err="1"/>
                        <a:t>pwd</a:t>
                      </a:r>
                      <a:endParaRPr lang="en-IN" dirty="0"/>
                    </a:p>
                  </a:txBody>
                  <a:tcPr/>
                </a:tc>
                <a:extLst>
                  <a:ext uri="{0D108BD9-81ED-4DB2-BD59-A6C34878D82A}">
                    <a16:rowId xmlns:a16="http://schemas.microsoft.com/office/drawing/2014/main" val="3200217046"/>
                  </a:ext>
                </a:extLst>
              </a:tr>
              <a:tr h="310896">
                <a:tc>
                  <a:txBody>
                    <a:bodyPr/>
                    <a:lstStyle/>
                    <a:p>
                      <a:pPr algn="ctr"/>
                      <a:r>
                        <a:rPr lang="en-IN" dirty="0"/>
                        <a:t>role_id</a:t>
                      </a:r>
                    </a:p>
                  </a:txBody>
                  <a:tcPr/>
                </a:tc>
                <a:extLst>
                  <a:ext uri="{0D108BD9-81ED-4DB2-BD59-A6C34878D82A}">
                    <a16:rowId xmlns:a16="http://schemas.microsoft.com/office/drawing/2014/main" val="2217389851"/>
                  </a:ext>
                </a:extLst>
              </a:tr>
            </a:tbl>
          </a:graphicData>
        </a:graphic>
      </p:graphicFrame>
      <p:graphicFrame>
        <p:nvGraphicFramePr>
          <p:cNvPr id="6" name="Table 6">
            <a:extLst>
              <a:ext uri="{FF2B5EF4-FFF2-40B4-BE49-F238E27FC236}">
                <a16:creationId xmlns:a16="http://schemas.microsoft.com/office/drawing/2014/main" id="{50674BED-04D5-C995-591A-B4C39C258614}"/>
              </a:ext>
            </a:extLst>
          </p:cNvPr>
          <p:cNvGraphicFramePr>
            <a:graphicFrameLocks noGrp="1"/>
          </p:cNvGraphicFramePr>
          <p:nvPr>
            <p:extLst>
              <p:ext uri="{D42A27DB-BD31-4B8C-83A1-F6EECF244321}">
                <p14:modId xmlns:p14="http://schemas.microsoft.com/office/powerpoint/2010/main" val="2911637123"/>
              </p:ext>
            </p:extLst>
          </p:nvPr>
        </p:nvGraphicFramePr>
        <p:xfrm>
          <a:off x="7640320" y="1371600"/>
          <a:ext cx="2153920" cy="3291840"/>
        </p:xfrm>
        <a:graphic>
          <a:graphicData uri="http://schemas.openxmlformats.org/drawingml/2006/table">
            <a:tbl>
              <a:tblPr firstRow="1" bandRow="1">
                <a:tableStyleId>{5C22544A-7EE6-4342-B048-85BDC9FD1C3A}</a:tableStyleId>
              </a:tblPr>
              <a:tblGrid>
                <a:gridCol w="2153920">
                  <a:extLst>
                    <a:ext uri="{9D8B030D-6E8A-4147-A177-3AD203B41FA5}">
                      <a16:colId xmlns:a16="http://schemas.microsoft.com/office/drawing/2014/main" val="3678272598"/>
                    </a:ext>
                  </a:extLst>
                </a:gridCol>
              </a:tblGrid>
              <a:tr h="306832">
                <a:tc>
                  <a:txBody>
                    <a:bodyPr/>
                    <a:lstStyle/>
                    <a:p>
                      <a:pPr algn="ctr"/>
                      <a:r>
                        <a:rPr lang="en-IN" dirty="0" err="1"/>
                        <a:t>PlanTreks</a:t>
                      </a:r>
                      <a:endParaRPr lang="en-IN" dirty="0"/>
                    </a:p>
                  </a:txBody>
                  <a:tcPr/>
                </a:tc>
                <a:extLst>
                  <a:ext uri="{0D108BD9-81ED-4DB2-BD59-A6C34878D82A}">
                    <a16:rowId xmlns:a16="http://schemas.microsoft.com/office/drawing/2014/main" val="4044069717"/>
                  </a:ext>
                </a:extLst>
              </a:tr>
              <a:tr h="306832">
                <a:tc>
                  <a:txBody>
                    <a:bodyPr/>
                    <a:lstStyle/>
                    <a:p>
                      <a:pPr algn="ctr"/>
                      <a:r>
                        <a:rPr lang="en-IN" dirty="0" err="1"/>
                        <a:t>plantreks_id</a:t>
                      </a:r>
                      <a:endParaRPr lang="en-IN" dirty="0"/>
                    </a:p>
                  </a:txBody>
                  <a:tcPr/>
                </a:tc>
                <a:extLst>
                  <a:ext uri="{0D108BD9-81ED-4DB2-BD59-A6C34878D82A}">
                    <a16:rowId xmlns:a16="http://schemas.microsoft.com/office/drawing/2014/main" val="699106282"/>
                  </a:ext>
                </a:extLst>
              </a:tr>
              <a:tr h="306832">
                <a:tc>
                  <a:txBody>
                    <a:bodyPr/>
                    <a:lstStyle/>
                    <a:p>
                      <a:pPr algn="ctr"/>
                      <a:r>
                        <a:rPr lang="en-IN" dirty="0" err="1"/>
                        <a:t>start_date</a:t>
                      </a:r>
                      <a:endParaRPr lang="en-IN" dirty="0"/>
                    </a:p>
                  </a:txBody>
                  <a:tcPr/>
                </a:tc>
                <a:extLst>
                  <a:ext uri="{0D108BD9-81ED-4DB2-BD59-A6C34878D82A}">
                    <a16:rowId xmlns:a16="http://schemas.microsoft.com/office/drawing/2014/main" val="2563588355"/>
                  </a:ext>
                </a:extLst>
              </a:tr>
              <a:tr h="306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price</a:t>
                      </a:r>
                    </a:p>
                  </a:txBody>
                  <a:tcPr/>
                </a:tc>
                <a:extLst>
                  <a:ext uri="{0D108BD9-81ED-4DB2-BD59-A6C34878D82A}">
                    <a16:rowId xmlns:a16="http://schemas.microsoft.com/office/drawing/2014/main" val="999541019"/>
                  </a:ext>
                </a:extLst>
              </a:tr>
              <a:tr h="306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avail_seats</a:t>
                      </a:r>
                      <a:endParaRPr lang="en-IN" dirty="0"/>
                    </a:p>
                  </a:txBody>
                  <a:tcPr/>
                </a:tc>
                <a:extLst>
                  <a:ext uri="{0D108BD9-81ED-4DB2-BD59-A6C34878D82A}">
                    <a16:rowId xmlns:a16="http://schemas.microsoft.com/office/drawing/2014/main" val="1530005519"/>
                  </a:ext>
                </a:extLst>
              </a:tr>
              <a:tr h="306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last_date_apply</a:t>
                      </a:r>
                      <a:endParaRPr lang="en-IN" dirty="0"/>
                    </a:p>
                  </a:txBody>
                  <a:tcPr/>
                </a:tc>
                <a:extLst>
                  <a:ext uri="{0D108BD9-81ED-4DB2-BD59-A6C34878D82A}">
                    <a16:rowId xmlns:a16="http://schemas.microsoft.com/office/drawing/2014/main" val="803475517"/>
                  </a:ext>
                </a:extLst>
              </a:tr>
              <a:tr h="306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trek_id</a:t>
                      </a:r>
                      <a:endParaRPr lang="en-IN" dirty="0"/>
                    </a:p>
                  </a:txBody>
                  <a:tcPr/>
                </a:tc>
                <a:extLst>
                  <a:ext uri="{0D108BD9-81ED-4DB2-BD59-A6C34878D82A}">
                    <a16:rowId xmlns:a16="http://schemas.microsoft.com/office/drawing/2014/main" val="3216515092"/>
                  </a:ext>
                </a:extLst>
              </a:tr>
              <a:tr h="306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guide_id</a:t>
                      </a:r>
                      <a:endParaRPr lang="en-IN" dirty="0"/>
                    </a:p>
                  </a:txBody>
                  <a:tcPr/>
                </a:tc>
                <a:extLst>
                  <a:ext uri="{0D108BD9-81ED-4DB2-BD59-A6C34878D82A}">
                    <a16:rowId xmlns:a16="http://schemas.microsoft.com/office/drawing/2014/main" val="201206753"/>
                  </a:ext>
                </a:extLst>
              </a:tr>
              <a:tr h="306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status</a:t>
                      </a:r>
                    </a:p>
                  </a:txBody>
                  <a:tcPr/>
                </a:tc>
                <a:extLst>
                  <a:ext uri="{0D108BD9-81ED-4DB2-BD59-A6C34878D82A}">
                    <a16:rowId xmlns:a16="http://schemas.microsoft.com/office/drawing/2014/main" val="2909026063"/>
                  </a:ext>
                </a:extLst>
              </a:tr>
            </a:tbl>
          </a:graphicData>
        </a:graphic>
      </p:graphicFrame>
      <p:graphicFrame>
        <p:nvGraphicFramePr>
          <p:cNvPr id="7" name="Table 7">
            <a:extLst>
              <a:ext uri="{FF2B5EF4-FFF2-40B4-BE49-F238E27FC236}">
                <a16:creationId xmlns:a16="http://schemas.microsoft.com/office/drawing/2014/main" id="{4E3BE30E-00F7-4F47-D162-7A5C74F00D15}"/>
              </a:ext>
            </a:extLst>
          </p:cNvPr>
          <p:cNvGraphicFramePr>
            <a:graphicFrameLocks noGrp="1"/>
          </p:cNvGraphicFramePr>
          <p:nvPr>
            <p:extLst>
              <p:ext uri="{D42A27DB-BD31-4B8C-83A1-F6EECF244321}">
                <p14:modId xmlns:p14="http://schemas.microsoft.com/office/powerpoint/2010/main" val="1341422347"/>
              </p:ext>
            </p:extLst>
          </p:nvPr>
        </p:nvGraphicFramePr>
        <p:xfrm>
          <a:off x="10332720" y="1371600"/>
          <a:ext cx="1544320" cy="4072812"/>
        </p:xfrm>
        <a:graphic>
          <a:graphicData uri="http://schemas.openxmlformats.org/drawingml/2006/table">
            <a:tbl>
              <a:tblPr firstRow="1" bandRow="1">
                <a:tableStyleId>{5C22544A-7EE6-4342-B048-85BDC9FD1C3A}</a:tableStyleId>
              </a:tblPr>
              <a:tblGrid>
                <a:gridCol w="1544320">
                  <a:extLst>
                    <a:ext uri="{9D8B030D-6E8A-4147-A177-3AD203B41FA5}">
                      <a16:colId xmlns:a16="http://schemas.microsoft.com/office/drawing/2014/main" val="2252834315"/>
                    </a:ext>
                  </a:extLst>
                </a:gridCol>
              </a:tblGrid>
              <a:tr h="337447">
                <a:tc>
                  <a:txBody>
                    <a:bodyPr/>
                    <a:lstStyle/>
                    <a:p>
                      <a:pPr algn="ctr"/>
                      <a:r>
                        <a:rPr lang="en-IN" dirty="0"/>
                        <a:t>Users</a:t>
                      </a:r>
                    </a:p>
                  </a:txBody>
                  <a:tcPr/>
                </a:tc>
                <a:extLst>
                  <a:ext uri="{0D108BD9-81ED-4DB2-BD59-A6C34878D82A}">
                    <a16:rowId xmlns:a16="http://schemas.microsoft.com/office/drawing/2014/main" val="744657070"/>
                  </a:ext>
                </a:extLst>
              </a:tr>
              <a:tr h="337447">
                <a:tc>
                  <a:txBody>
                    <a:bodyPr/>
                    <a:lstStyle/>
                    <a:p>
                      <a:pPr algn="ctr"/>
                      <a:r>
                        <a:rPr lang="en-IN" dirty="0" err="1"/>
                        <a:t>user_id</a:t>
                      </a:r>
                      <a:endParaRPr lang="en-IN" dirty="0"/>
                    </a:p>
                  </a:txBody>
                  <a:tcPr/>
                </a:tc>
                <a:extLst>
                  <a:ext uri="{0D108BD9-81ED-4DB2-BD59-A6C34878D82A}">
                    <a16:rowId xmlns:a16="http://schemas.microsoft.com/office/drawing/2014/main" val="2234214744"/>
                  </a:ext>
                </a:extLst>
              </a:tr>
              <a:tr h="337447">
                <a:tc>
                  <a:txBody>
                    <a:bodyPr/>
                    <a:lstStyle/>
                    <a:p>
                      <a:pPr algn="ctr"/>
                      <a:r>
                        <a:rPr lang="en-IN" dirty="0" err="1"/>
                        <a:t>fname</a:t>
                      </a:r>
                      <a:endParaRPr lang="en-IN" dirty="0"/>
                    </a:p>
                  </a:txBody>
                  <a:tcPr/>
                </a:tc>
                <a:extLst>
                  <a:ext uri="{0D108BD9-81ED-4DB2-BD59-A6C34878D82A}">
                    <a16:rowId xmlns:a16="http://schemas.microsoft.com/office/drawing/2014/main" val="3343734870"/>
                  </a:ext>
                </a:extLst>
              </a:tr>
              <a:tr h="337447">
                <a:tc>
                  <a:txBody>
                    <a:bodyPr/>
                    <a:lstStyle/>
                    <a:p>
                      <a:pPr algn="ctr"/>
                      <a:r>
                        <a:rPr lang="en-IN" dirty="0" err="1"/>
                        <a:t>lname</a:t>
                      </a:r>
                      <a:endParaRPr lang="en-IN" dirty="0"/>
                    </a:p>
                  </a:txBody>
                  <a:tcPr/>
                </a:tc>
                <a:extLst>
                  <a:ext uri="{0D108BD9-81ED-4DB2-BD59-A6C34878D82A}">
                    <a16:rowId xmlns:a16="http://schemas.microsoft.com/office/drawing/2014/main" val="4038462763"/>
                  </a:ext>
                </a:extLst>
              </a:tr>
              <a:tr h="337447">
                <a:tc>
                  <a:txBody>
                    <a:bodyPr/>
                    <a:lstStyle/>
                    <a:p>
                      <a:pPr algn="ctr"/>
                      <a:r>
                        <a:rPr lang="en-IN" dirty="0"/>
                        <a:t>email</a:t>
                      </a:r>
                    </a:p>
                  </a:txBody>
                  <a:tcPr/>
                </a:tc>
                <a:extLst>
                  <a:ext uri="{0D108BD9-81ED-4DB2-BD59-A6C34878D82A}">
                    <a16:rowId xmlns:a16="http://schemas.microsoft.com/office/drawing/2014/main" val="3789984595"/>
                  </a:ext>
                </a:extLst>
              </a:tr>
              <a:tr h="337447">
                <a:tc>
                  <a:txBody>
                    <a:bodyPr/>
                    <a:lstStyle/>
                    <a:p>
                      <a:pPr algn="ctr"/>
                      <a:r>
                        <a:rPr lang="en-IN" dirty="0"/>
                        <a:t>contact</a:t>
                      </a:r>
                    </a:p>
                  </a:txBody>
                  <a:tcPr/>
                </a:tc>
                <a:extLst>
                  <a:ext uri="{0D108BD9-81ED-4DB2-BD59-A6C34878D82A}">
                    <a16:rowId xmlns:a16="http://schemas.microsoft.com/office/drawing/2014/main" val="32044835"/>
                  </a:ext>
                </a:extLst>
              </a:tr>
              <a:tr h="337447">
                <a:tc>
                  <a:txBody>
                    <a:bodyPr/>
                    <a:lstStyle/>
                    <a:p>
                      <a:pPr algn="ctr"/>
                      <a:r>
                        <a:rPr lang="en-IN" dirty="0" err="1"/>
                        <a:t>adharno</a:t>
                      </a:r>
                      <a:endParaRPr lang="en-IN" dirty="0"/>
                    </a:p>
                  </a:txBody>
                  <a:tcPr/>
                </a:tc>
                <a:extLst>
                  <a:ext uri="{0D108BD9-81ED-4DB2-BD59-A6C34878D82A}">
                    <a16:rowId xmlns:a16="http://schemas.microsoft.com/office/drawing/2014/main" val="1266020232"/>
                  </a:ext>
                </a:extLst>
              </a:tr>
              <a:tr h="337447">
                <a:tc>
                  <a:txBody>
                    <a:bodyPr/>
                    <a:lstStyle/>
                    <a:p>
                      <a:pPr algn="ctr"/>
                      <a:r>
                        <a:rPr lang="en-IN" dirty="0"/>
                        <a:t>gender</a:t>
                      </a:r>
                    </a:p>
                  </a:txBody>
                  <a:tcPr/>
                </a:tc>
                <a:extLst>
                  <a:ext uri="{0D108BD9-81ED-4DB2-BD59-A6C34878D82A}">
                    <a16:rowId xmlns:a16="http://schemas.microsoft.com/office/drawing/2014/main" val="154181876"/>
                  </a:ext>
                </a:extLst>
              </a:tr>
              <a:tr h="337447">
                <a:tc>
                  <a:txBody>
                    <a:bodyPr/>
                    <a:lstStyle/>
                    <a:p>
                      <a:pPr algn="ctr"/>
                      <a:r>
                        <a:rPr lang="en-IN" dirty="0" err="1"/>
                        <a:t>addressline</a:t>
                      </a:r>
                      <a:endParaRPr lang="en-IN" dirty="0"/>
                    </a:p>
                  </a:txBody>
                  <a:tcPr/>
                </a:tc>
                <a:extLst>
                  <a:ext uri="{0D108BD9-81ED-4DB2-BD59-A6C34878D82A}">
                    <a16:rowId xmlns:a16="http://schemas.microsoft.com/office/drawing/2014/main" val="459026226"/>
                  </a:ext>
                </a:extLst>
              </a:tr>
              <a:tr h="3904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pincode</a:t>
                      </a:r>
                      <a:endParaRPr lang="en-IN" dirty="0"/>
                    </a:p>
                  </a:txBody>
                  <a:tcPr/>
                </a:tc>
                <a:extLst>
                  <a:ext uri="{0D108BD9-81ED-4DB2-BD59-A6C34878D82A}">
                    <a16:rowId xmlns:a16="http://schemas.microsoft.com/office/drawing/2014/main" val="372898081"/>
                  </a:ext>
                </a:extLst>
              </a:tr>
              <a:tr h="3904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user_login_id</a:t>
                      </a:r>
                      <a:endParaRPr lang="en-IN" dirty="0"/>
                    </a:p>
                  </a:txBody>
                  <a:tcPr/>
                </a:tc>
                <a:extLst>
                  <a:ext uri="{0D108BD9-81ED-4DB2-BD59-A6C34878D82A}">
                    <a16:rowId xmlns:a16="http://schemas.microsoft.com/office/drawing/2014/main" val="2053112481"/>
                  </a:ext>
                </a:extLst>
              </a:tr>
            </a:tbl>
          </a:graphicData>
        </a:graphic>
      </p:graphicFrame>
      <p:graphicFrame>
        <p:nvGraphicFramePr>
          <p:cNvPr id="8" name="Table 8">
            <a:extLst>
              <a:ext uri="{FF2B5EF4-FFF2-40B4-BE49-F238E27FC236}">
                <a16:creationId xmlns:a16="http://schemas.microsoft.com/office/drawing/2014/main" id="{3A3F82AD-C764-25A5-5403-F8B72FE0531D}"/>
              </a:ext>
            </a:extLst>
          </p:cNvPr>
          <p:cNvGraphicFramePr>
            <a:graphicFrameLocks noGrp="1"/>
          </p:cNvGraphicFramePr>
          <p:nvPr>
            <p:extLst>
              <p:ext uri="{D42A27DB-BD31-4B8C-83A1-F6EECF244321}">
                <p14:modId xmlns:p14="http://schemas.microsoft.com/office/powerpoint/2010/main" val="1795472895"/>
              </p:ext>
            </p:extLst>
          </p:nvPr>
        </p:nvGraphicFramePr>
        <p:xfrm>
          <a:off x="5191760" y="1371600"/>
          <a:ext cx="1402080" cy="292608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1352981962"/>
                    </a:ext>
                  </a:extLst>
                </a:gridCol>
              </a:tblGrid>
              <a:tr h="314960">
                <a:tc>
                  <a:txBody>
                    <a:bodyPr/>
                    <a:lstStyle/>
                    <a:p>
                      <a:pPr algn="ctr"/>
                      <a:r>
                        <a:rPr lang="en-IN" dirty="0"/>
                        <a:t>Treks</a:t>
                      </a:r>
                    </a:p>
                  </a:txBody>
                  <a:tcPr/>
                </a:tc>
                <a:extLst>
                  <a:ext uri="{0D108BD9-81ED-4DB2-BD59-A6C34878D82A}">
                    <a16:rowId xmlns:a16="http://schemas.microsoft.com/office/drawing/2014/main" val="946330013"/>
                  </a:ext>
                </a:extLst>
              </a:tr>
              <a:tr h="314960">
                <a:tc>
                  <a:txBody>
                    <a:bodyPr/>
                    <a:lstStyle/>
                    <a:p>
                      <a:pPr algn="ctr"/>
                      <a:r>
                        <a:rPr lang="en-IN" dirty="0" err="1"/>
                        <a:t>trek_id</a:t>
                      </a:r>
                      <a:endParaRPr lang="en-IN" dirty="0"/>
                    </a:p>
                  </a:txBody>
                  <a:tcPr/>
                </a:tc>
                <a:extLst>
                  <a:ext uri="{0D108BD9-81ED-4DB2-BD59-A6C34878D82A}">
                    <a16:rowId xmlns:a16="http://schemas.microsoft.com/office/drawing/2014/main" val="2428985001"/>
                  </a:ext>
                </a:extLst>
              </a:tr>
              <a:tr h="314960">
                <a:tc>
                  <a:txBody>
                    <a:bodyPr/>
                    <a:lstStyle/>
                    <a:p>
                      <a:pPr algn="ctr"/>
                      <a:r>
                        <a:rPr lang="en-IN" dirty="0" err="1"/>
                        <a:t>trek_name</a:t>
                      </a:r>
                      <a:endParaRPr lang="en-IN" dirty="0"/>
                    </a:p>
                  </a:txBody>
                  <a:tcPr/>
                </a:tc>
                <a:extLst>
                  <a:ext uri="{0D108BD9-81ED-4DB2-BD59-A6C34878D82A}">
                    <a16:rowId xmlns:a16="http://schemas.microsoft.com/office/drawing/2014/main" val="551110327"/>
                  </a:ext>
                </a:extLst>
              </a:tr>
              <a:tr h="314960">
                <a:tc>
                  <a:txBody>
                    <a:bodyPr/>
                    <a:lstStyle/>
                    <a:p>
                      <a:pPr algn="ctr"/>
                      <a:r>
                        <a:rPr lang="en-IN" dirty="0"/>
                        <a:t>duration</a:t>
                      </a:r>
                    </a:p>
                  </a:txBody>
                  <a:tcPr/>
                </a:tc>
                <a:extLst>
                  <a:ext uri="{0D108BD9-81ED-4DB2-BD59-A6C34878D82A}">
                    <a16:rowId xmlns:a16="http://schemas.microsoft.com/office/drawing/2014/main" val="1515344017"/>
                  </a:ext>
                </a:extLst>
              </a:tr>
              <a:tr h="314960">
                <a:tc>
                  <a:txBody>
                    <a:bodyPr/>
                    <a:lstStyle/>
                    <a:p>
                      <a:pPr algn="ctr"/>
                      <a:r>
                        <a:rPr lang="en-IN" dirty="0"/>
                        <a:t>capacity</a:t>
                      </a:r>
                    </a:p>
                  </a:txBody>
                  <a:tcPr/>
                </a:tc>
                <a:extLst>
                  <a:ext uri="{0D108BD9-81ED-4DB2-BD59-A6C34878D82A}">
                    <a16:rowId xmlns:a16="http://schemas.microsoft.com/office/drawing/2014/main" val="3446944538"/>
                  </a:ext>
                </a:extLst>
              </a:tr>
              <a:tr h="314960">
                <a:tc>
                  <a:txBody>
                    <a:bodyPr/>
                    <a:lstStyle/>
                    <a:p>
                      <a:pPr algn="ctr"/>
                      <a:r>
                        <a:rPr lang="en-IN" dirty="0"/>
                        <a:t>description</a:t>
                      </a:r>
                    </a:p>
                  </a:txBody>
                  <a:tcPr/>
                </a:tc>
                <a:extLst>
                  <a:ext uri="{0D108BD9-81ED-4DB2-BD59-A6C34878D82A}">
                    <a16:rowId xmlns:a16="http://schemas.microsoft.com/office/drawing/2014/main" val="3827292692"/>
                  </a:ext>
                </a:extLst>
              </a:tr>
              <a:tr h="314960">
                <a:tc>
                  <a:txBody>
                    <a:bodyPr/>
                    <a:lstStyle/>
                    <a:p>
                      <a:pPr algn="ctr"/>
                      <a:r>
                        <a:rPr lang="en-IN" dirty="0"/>
                        <a:t>location</a:t>
                      </a:r>
                    </a:p>
                  </a:txBody>
                  <a:tcPr/>
                </a:tc>
                <a:extLst>
                  <a:ext uri="{0D108BD9-81ED-4DB2-BD59-A6C34878D82A}">
                    <a16:rowId xmlns:a16="http://schemas.microsoft.com/office/drawing/2014/main" val="2786680637"/>
                  </a:ext>
                </a:extLst>
              </a:tr>
              <a:tr h="314960">
                <a:tc>
                  <a:txBody>
                    <a:bodyPr/>
                    <a:lstStyle/>
                    <a:p>
                      <a:pPr algn="ctr"/>
                      <a:r>
                        <a:rPr lang="en-IN" dirty="0"/>
                        <a:t>level</a:t>
                      </a:r>
                    </a:p>
                  </a:txBody>
                  <a:tcPr/>
                </a:tc>
                <a:extLst>
                  <a:ext uri="{0D108BD9-81ED-4DB2-BD59-A6C34878D82A}">
                    <a16:rowId xmlns:a16="http://schemas.microsoft.com/office/drawing/2014/main" val="3550427672"/>
                  </a:ext>
                </a:extLst>
              </a:tr>
            </a:tbl>
          </a:graphicData>
        </a:graphic>
      </p:graphicFrame>
      <p:graphicFrame>
        <p:nvGraphicFramePr>
          <p:cNvPr id="9" name="Table 9">
            <a:extLst>
              <a:ext uri="{FF2B5EF4-FFF2-40B4-BE49-F238E27FC236}">
                <a16:creationId xmlns:a16="http://schemas.microsoft.com/office/drawing/2014/main" id="{99171183-9E22-D976-934A-F12629716129}"/>
              </a:ext>
            </a:extLst>
          </p:cNvPr>
          <p:cNvGraphicFramePr>
            <a:graphicFrameLocks noGrp="1"/>
          </p:cNvGraphicFramePr>
          <p:nvPr>
            <p:extLst>
              <p:ext uri="{D42A27DB-BD31-4B8C-83A1-F6EECF244321}">
                <p14:modId xmlns:p14="http://schemas.microsoft.com/office/powerpoint/2010/main" val="1626559402"/>
              </p:ext>
            </p:extLst>
          </p:nvPr>
        </p:nvGraphicFramePr>
        <p:xfrm>
          <a:off x="396240" y="3647441"/>
          <a:ext cx="2143760" cy="1463040"/>
        </p:xfrm>
        <a:graphic>
          <a:graphicData uri="http://schemas.openxmlformats.org/drawingml/2006/table">
            <a:tbl>
              <a:tblPr firstRow="1" bandRow="1">
                <a:tableStyleId>{5C22544A-7EE6-4342-B048-85BDC9FD1C3A}</a:tableStyleId>
              </a:tblPr>
              <a:tblGrid>
                <a:gridCol w="2143760">
                  <a:extLst>
                    <a:ext uri="{9D8B030D-6E8A-4147-A177-3AD203B41FA5}">
                      <a16:colId xmlns:a16="http://schemas.microsoft.com/office/drawing/2014/main" val="1144848355"/>
                    </a:ext>
                  </a:extLst>
                </a:gridCol>
              </a:tblGrid>
              <a:tr h="312420">
                <a:tc>
                  <a:txBody>
                    <a:bodyPr/>
                    <a:lstStyle/>
                    <a:p>
                      <a:pPr algn="ctr"/>
                      <a:r>
                        <a:rPr lang="en-IN" dirty="0" err="1"/>
                        <a:t>TrekImages</a:t>
                      </a:r>
                      <a:endParaRPr lang="en-IN" dirty="0"/>
                    </a:p>
                  </a:txBody>
                  <a:tcPr/>
                </a:tc>
                <a:extLst>
                  <a:ext uri="{0D108BD9-81ED-4DB2-BD59-A6C34878D82A}">
                    <a16:rowId xmlns:a16="http://schemas.microsoft.com/office/drawing/2014/main" val="3382849722"/>
                  </a:ext>
                </a:extLst>
              </a:tr>
              <a:tr h="312420">
                <a:tc>
                  <a:txBody>
                    <a:bodyPr/>
                    <a:lstStyle/>
                    <a:p>
                      <a:pPr algn="ctr"/>
                      <a:r>
                        <a:rPr lang="en-IN" dirty="0" err="1"/>
                        <a:t>trek_image_id</a:t>
                      </a:r>
                      <a:endParaRPr lang="en-IN" dirty="0"/>
                    </a:p>
                  </a:txBody>
                  <a:tcPr/>
                </a:tc>
                <a:extLst>
                  <a:ext uri="{0D108BD9-81ED-4DB2-BD59-A6C34878D82A}">
                    <a16:rowId xmlns:a16="http://schemas.microsoft.com/office/drawing/2014/main" val="4163233912"/>
                  </a:ext>
                </a:extLst>
              </a:tr>
              <a:tr h="0">
                <a:tc>
                  <a:txBody>
                    <a:bodyPr/>
                    <a:lstStyle/>
                    <a:p>
                      <a:pPr algn="ctr"/>
                      <a:r>
                        <a:rPr lang="en-IN" dirty="0" err="1"/>
                        <a:t>trek_image</a:t>
                      </a:r>
                      <a:endParaRPr lang="en-IN" dirty="0"/>
                    </a:p>
                  </a:txBody>
                  <a:tcPr/>
                </a:tc>
                <a:extLst>
                  <a:ext uri="{0D108BD9-81ED-4DB2-BD59-A6C34878D82A}">
                    <a16:rowId xmlns:a16="http://schemas.microsoft.com/office/drawing/2014/main" val="2555462386"/>
                  </a:ext>
                </a:extLst>
              </a:tr>
              <a:tr h="312420">
                <a:tc>
                  <a:txBody>
                    <a:bodyPr/>
                    <a:lstStyle/>
                    <a:p>
                      <a:pPr algn="ctr"/>
                      <a:r>
                        <a:rPr lang="en-IN"/>
                        <a:t>trek</a:t>
                      </a:r>
                      <a:r>
                        <a:rPr lang="en-IN" dirty="0" err="1"/>
                        <a:t>_id</a:t>
                      </a:r>
                      <a:endParaRPr lang="en-IN" dirty="0"/>
                    </a:p>
                  </a:txBody>
                  <a:tcPr/>
                </a:tc>
                <a:extLst>
                  <a:ext uri="{0D108BD9-81ED-4DB2-BD59-A6C34878D82A}">
                    <a16:rowId xmlns:a16="http://schemas.microsoft.com/office/drawing/2014/main" val="1043708100"/>
                  </a:ext>
                </a:extLst>
              </a:tr>
            </a:tbl>
          </a:graphicData>
        </a:graphic>
      </p:graphicFrame>
      <p:graphicFrame>
        <p:nvGraphicFramePr>
          <p:cNvPr id="10" name="Table 10">
            <a:extLst>
              <a:ext uri="{FF2B5EF4-FFF2-40B4-BE49-F238E27FC236}">
                <a16:creationId xmlns:a16="http://schemas.microsoft.com/office/drawing/2014/main" id="{98F1FACE-6B5A-9601-94E9-0D307BC0E67D}"/>
              </a:ext>
            </a:extLst>
          </p:cNvPr>
          <p:cNvGraphicFramePr>
            <a:graphicFrameLocks noGrp="1"/>
          </p:cNvGraphicFramePr>
          <p:nvPr>
            <p:extLst>
              <p:ext uri="{D42A27DB-BD31-4B8C-83A1-F6EECF244321}">
                <p14:modId xmlns:p14="http://schemas.microsoft.com/office/powerpoint/2010/main" val="2381549316"/>
              </p:ext>
            </p:extLst>
          </p:nvPr>
        </p:nvGraphicFramePr>
        <p:xfrm>
          <a:off x="2905760" y="3657599"/>
          <a:ext cx="1747520" cy="2194560"/>
        </p:xfrm>
        <a:graphic>
          <a:graphicData uri="http://schemas.openxmlformats.org/drawingml/2006/table">
            <a:tbl>
              <a:tblPr firstRow="1" bandRow="1">
                <a:tableStyleId>{5C22544A-7EE6-4342-B048-85BDC9FD1C3A}</a:tableStyleId>
              </a:tblPr>
              <a:tblGrid>
                <a:gridCol w="1747520">
                  <a:extLst>
                    <a:ext uri="{9D8B030D-6E8A-4147-A177-3AD203B41FA5}">
                      <a16:colId xmlns:a16="http://schemas.microsoft.com/office/drawing/2014/main" val="586019055"/>
                    </a:ext>
                  </a:extLst>
                </a:gridCol>
              </a:tblGrid>
              <a:tr h="291254">
                <a:tc>
                  <a:txBody>
                    <a:bodyPr/>
                    <a:lstStyle/>
                    <a:p>
                      <a:pPr algn="ctr"/>
                      <a:r>
                        <a:rPr lang="en-IN" dirty="0"/>
                        <a:t>Feedback</a:t>
                      </a:r>
                    </a:p>
                  </a:txBody>
                  <a:tcPr/>
                </a:tc>
                <a:extLst>
                  <a:ext uri="{0D108BD9-81ED-4DB2-BD59-A6C34878D82A}">
                    <a16:rowId xmlns:a16="http://schemas.microsoft.com/office/drawing/2014/main" val="3669531607"/>
                  </a:ext>
                </a:extLst>
              </a:tr>
              <a:tr h="291254">
                <a:tc>
                  <a:txBody>
                    <a:bodyPr/>
                    <a:lstStyle/>
                    <a:p>
                      <a:pPr algn="ctr"/>
                      <a:r>
                        <a:rPr lang="en-IN" dirty="0" err="1"/>
                        <a:t>feedback_id</a:t>
                      </a:r>
                      <a:endParaRPr lang="en-IN" dirty="0"/>
                    </a:p>
                  </a:txBody>
                  <a:tcPr/>
                </a:tc>
                <a:extLst>
                  <a:ext uri="{0D108BD9-81ED-4DB2-BD59-A6C34878D82A}">
                    <a16:rowId xmlns:a16="http://schemas.microsoft.com/office/drawing/2014/main" val="691706513"/>
                  </a:ext>
                </a:extLst>
              </a:tr>
              <a:tr h="291254">
                <a:tc>
                  <a:txBody>
                    <a:bodyPr/>
                    <a:lstStyle/>
                    <a:p>
                      <a:pPr algn="ctr"/>
                      <a:r>
                        <a:rPr lang="en-IN" dirty="0"/>
                        <a:t>rating</a:t>
                      </a:r>
                    </a:p>
                  </a:txBody>
                  <a:tcPr/>
                </a:tc>
                <a:extLst>
                  <a:ext uri="{0D108BD9-81ED-4DB2-BD59-A6C34878D82A}">
                    <a16:rowId xmlns:a16="http://schemas.microsoft.com/office/drawing/2014/main" val="3945509916"/>
                  </a:ext>
                </a:extLst>
              </a:tr>
              <a:tr h="291254">
                <a:tc>
                  <a:txBody>
                    <a:bodyPr/>
                    <a:lstStyle/>
                    <a:p>
                      <a:pPr algn="ctr"/>
                      <a:r>
                        <a:rPr lang="en-IN" dirty="0"/>
                        <a:t>comment</a:t>
                      </a:r>
                    </a:p>
                  </a:txBody>
                  <a:tcPr/>
                </a:tc>
                <a:extLst>
                  <a:ext uri="{0D108BD9-81ED-4DB2-BD59-A6C34878D82A}">
                    <a16:rowId xmlns:a16="http://schemas.microsoft.com/office/drawing/2014/main" val="402613702"/>
                  </a:ext>
                </a:extLst>
              </a:tr>
              <a:tr h="291254">
                <a:tc>
                  <a:txBody>
                    <a:bodyPr/>
                    <a:lstStyle/>
                    <a:p>
                      <a:pPr algn="ctr"/>
                      <a:r>
                        <a:rPr lang="en-IN" dirty="0" err="1"/>
                        <a:t>trekker_id</a:t>
                      </a:r>
                      <a:endParaRPr lang="en-IN" dirty="0"/>
                    </a:p>
                  </a:txBody>
                  <a:tcPr/>
                </a:tc>
                <a:extLst>
                  <a:ext uri="{0D108BD9-81ED-4DB2-BD59-A6C34878D82A}">
                    <a16:rowId xmlns:a16="http://schemas.microsoft.com/office/drawing/2014/main" val="2030816664"/>
                  </a:ext>
                </a:extLst>
              </a:tr>
              <a:tr h="291254">
                <a:tc>
                  <a:txBody>
                    <a:bodyPr/>
                    <a:lstStyle/>
                    <a:p>
                      <a:pPr algn="ctr"/>
                      <a:r>
                        <a:rPr lang="en-IN" dirty="0" err="1"/>
                        <a:t>plantrek_id</a:t>
                      </a:r>
                      <a:endParaRPr lang="en-IN" dirty="0"/>
                    </a:p>
                  </a:txBody>
                  <a:tcPr/>
                </a:tc>
                <a:extLst>
                  <a:ext uri="{0D108BD9-81ED-4DB2-BD59-A6C34878D82A}">
                    <a16:rowId xmlns:a16="http://schemas.microsoft.com/office/drawing/2014/main" val="2842934275"/>
                  </a:ext>
                </a:extLst>
              </a:tr>
            </a:tbl>
          </a:graphicData>
        </a:graphic>
      </p:graphicFrame>
    </p:spTree>
    <p:extLst>
      <p:ext uri="{BB962C8B-B14F-4D97-AF65-F5344CB8AC3E}">
        <p14:creationId xmlns:p14="http://schemas.microsoft.com/office/powerpoint/2010/main" val="306123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955A6-45F7-98F2-C7F3-E4ADC84C14C3}"/>
              </a:ext>
            </a:extLst>
          </p:cNvPr>
          <p:cNvSpPr>
            <a:spLocks noGrp="1"/>
          </p:cNvSpPr>
          <p:nvPr>
            <p:ph idx="1"/>
          </p:nvPr>
        </p:nvSpPr>
        <p:spPr>
          <a:xfrm>
            <a:off x="721360" y="264160"/>
            <a:ext cx="10632440" cy="5912803"/>
          </a:xfrm>
        </p:spPr>
        <p:txBody>
          <a:bodyPr/>
          <a:lstStyle/>
          <a:p>
            <a:r>
              <a:rPr lang="en-IN" dirty="0">
                <a:latin typeface="Times New Roman" panose="02020603050405020304" pitchFamily="18" charset="0"/>
                <a:cs typeface="Times New Roman" panose="02020603050405020304" pitchFamily="18" charset="0"/>
              </a:rPr>
              <a:t>Tables and Entities</a:t>
            </a:r>
          </a:p>
          <a:p>
            <a:pPr marL="0" indent="0">
              <a:buNone/>
            </a:pPr>
            <a:endParaRPr lang="en-IN" dirty="0"/>
          </a:p>
        </p:txBody>
      </p:sp>
      <p:graphicFrame>
        <p:nvGraphicFramePr>
          <p:cNvPr id="4" name="Table 4">
            <a:extLst>
              <a:ext uri="{FF2B5EF4-FFF2-40B4-BE49-F238E27FC236}">
                <a16:creationId xmlns:a16="http://schemas.microsoft.com/office/drawing/2014/main" id="{BD287469-ED5C-4AD8-F0F7-9B6A87B5D071}"/>
              </a:ext>
            </a:extLst>
          </p:cNvPr>
          <p:cNvGraphicFramePr>
            <a:graphicFrameLocks noGrp="1"/>
          </p:cNvGraphicFramePr>
          <p:nvPr>
            <p:extLst>
              <p:ext uri="{D42A27DB-BD31-4B8C-83A1-F6EECF244321}">
                <p14:modId xmlns:p14="http://schemas.microsoft.com/office/powerpoint/2010/main" val="519468164"/>
              </p:ext>
            </p:extLst>
          </p:nvPr>
        </p:nvGraphicFramePr>
        <p:xfrm>
          <a:off x="1320800" y="1432561"/>
          <a:ext cx="2621280" cy="2560320"/>
        </p:xfrm>
        <a:graphic>
          <a:graphicData uri="http://schemas.openxmlformats.org/drawingml/2006/table">
            <a:tbl>
              <a:tblPr firstRow="1" bandRow="1">
                <a:tableStyleId>{5C22544A-7EE6-4342-B048-85BDC9FD1C3A}</a:tableStyleId>
              </a:tblPr>
              <a:tblGrid>
                <a:gridCol w="2621280">
                  <a:extLst>
                    <a:ext uri="{9D8B030D-6E8A-4147-A177-3AD203B41FA5}">
                      <a16:colId xmlns:a16="http://schemas.microsoft.com/office/drawing/2014/main" val="2087096244"/>
                    </a:ext>
                  </a:extLst>
                </a:gridCol>
              </a:tblGrid>
              <a:tr h="359954">
                <a:tc>
                  <a:txBody>
                    <a:bodyPr/>
                    <a:lstStyle/>
                    <a:p>
                      <a:pPr algn="ctr"/>
                      <a:r>
                        <a:rPr lang="en-IN" dirty="0" err="1"/>
                        <a:t>TrekBooking</a:t>
                      </a:r>
                      <a:endParaRPr lang="en-IN" dirty="0"/>
                    </a:p>
                  </a:txBody>
                  <a:tcPr/>
                </a:tc>
                <a:extLst>
                  <a:ext uri="{0D108BD9-81ED-4DB2-BD59-A6C34878D82A}">
                    <a16:rowId xmlns:a16="http://schemas.microsoft.com/office/drawing/2014/main" val="1470797361"/>
                  </a:ext>
                </a:extLst>
              </a:tr>
              <a:tr h="359954">
                <a:tc>
                  <a:txBody>
                    <a:bodyPr/>
                    <a:lstStyle/>
                    <a:p>
                      <a:pPr algn="ctr"/>
                      <a:r>
                        <a:rPr lang="en-IN" dirty="0" err="1"/>
                        <a:t>booking_id</a:t>
                      </a:r>
                      <a:endParaRPr lang="en-IN" dirty="0"/>
                    </a:p>
                  </a:txBody>
                  <a:tcPr/>
                </a:tc>
                <a:extLst>
                  <a:ext uri="{0D108BD9-81ED-4DB2-BD59-A6C34878D82A}">
                    <a16:rowId xmlns:a16="http://schemas.microsoft.com/office/drawing/2014/main" val="2457862093"/>
                  </a:ext>
                </a:extLst>
              </a:tr>
              <a:tr h="359954">
                <a:tc>
                  <a:txBody>
                    <a:bodyPr/>
                    <a:lstStyle/>
                    <a:p>
                      <a:pPr algn="ctr"/>
                      <a:r>
                        <a:rPr lang="en-IN" dirty="0" err="1"/>
                        <a:t>booking_date</a:t>
                      </a:r>
                      <a:endParaRPr lang="en-IN" dirty="0"/>
                    </a:p>
                  </a:txBody>
                  <a:tcPr/>
                </a:tc>
                <a:extLst>
                  <a:ext uri="{0D108BD9-81ED-4DB2-BD59-A6C34878D82A}">
                    <a16:rowId xmlns:a16="http://schemas.microsoft.com/office/drawing/2014/main" val="834870305"/>
                  </a:ext>
                </a:extLst>
              </a:tr>
              <a:tr h="359954">
                <a:tc>
                  <a:txBody>
                    <a:bodyPr/>
                    <a:lstStyle/>
                    <a:p>
                      <a:pPr algn="ctr"/>
                      <a:r>
                        <a:rPr lang="en-IN" dirty="0" err="1"/>
                        <a:t>trekker_id</a:t>
                      </a:r>
                      <a:endParaRPr lang="en-IN" dirty="0"/>
                    </a:p>
                  </a:txBody>
                  <a:tcPr/>
                </a:tc>
                <a:extLst>
                  <a:ext uri="{0D108BD9-81ED-4DB2-BD59-A6C34878D82A}">
                    <a16:rowId xmlns:a16="http://schemas.microsoft.com/office/drawing/2014/main" val="1988673621"/>
                  </a:ext>
                </a:extLst>
              </a:tr>
              <a:tr h="359954">
                <a:tc>
                  <a:txBody>
                    <a:bodyPr/>
                    <a:lstStyle/>
                    <a:p>
                      <a:pPr algn="ctr"/>
                      <a:r>
                        <a:rPr lang="en-IN" dirty="0" err="1"/>
                        <a:t>platrek_id</a:t>
                      </a:r>
                      <a:endParaRPr lang="en-IN" dirty="0"/>
                    </a:p>
                  </a:txBody>
                  <a:tcPr/>
                </a:tc>
                <a:extLst>
                  <a:ext uri="{0D108BD9-81ED-4DB2-BD59-A6C34878D82A}">
                    <a16:rowId xmlns:a16="http://schemas.microsoft.com/office/drawing/2014/main" val="3553008085"/>
                  </a:ext>
                </a:extLst>
              </a:tr>
              <a:tr h="359954">
                <a:tc>
                  <a:txBody>
                    <a:bodyPr/>
                    <a:lstStyle/>
                    <a:p>
                      <a:pPr algn="ctr"/>
                      <a:r>
                        <a:rPr lang="en-IN" dirty="0"/>
                        <a:t>members</a:t>
                      </a:r>
                    </a:p>
                  </a:txBody>
                  <a:tcPr/>
                </a:tc>
                <a:extLst>
                  <a:ext uri="{0D108BD9-81ED-4DB2-BD59-A6C34878D82A}">
                    <a16:rowId xmlns:a16="http://schemas.microsoft.com/office/drawing/2014/main" val="2014166992"/>
                  </a:ext>
                </a:extLst>
              </a:tr>
              <a:tr h="359954">
                <a:tc>
                  <a:txBody>
                    <a:bodyPr/>
                    <a:lstStyle/>
                    <a:p>
                      <a:pPr algn="ctr"/>
                      <a:r>
                        <a:rPr lang="en-IN" dirty="0"/>
                        <a:t>amount</a:t>
                      </a:r>
                    </a:p>
                  </a:txBody>
                  <a:tcPr/>
                </a:tc>
                <a:extLst>
                  <a:ext uri="{0D108BD9-81ED-4DB2-BD59-A6C34878D82A}">
                    <a16:rowId xmlns:a16="http://schemas.microsoft.com/office/drawing/2014/main" val="4243818562"/>
                  </a:ext>
                </a:extLst>
              </a:tr>
            </a:tbl>
          </a:graphicData>
        </a:graphic>
      </p:graphicFrame>
      <p:graphicFrame>
        <p:nvGraphicFramePr>
          <p:cNvPr id="5" name="Table 5">
            <a:extLst>
              <a:ext uri="{FF2B5EF4-FFF2-40B4-BE49-F238E27FC236}">
                <a16:creationId xmlns:a16="http://schemas.microsoft.com/office/drawing/2014/main" id="{B7559936-ABA0-62C1-C580-2EBDF4CD4E25}"/>
              </a:ext>
            </a:extLst>
          </p:cNvPr>
          <p:cNvGraphicFramePr>
            <a:graphicFrameLocks noGrp="1"/>
          </p:cNvGraphicFramePr>
          <p:nvPr>
            <p:extLst>
              <p:ext uri="{D42A27DB-BD31-4B8C-83A1-F6EECF244321}">
                <p14:modId xmlns:p14="http://schemas.microsoft.com/office/powerpoint/2010/main" val="2629907847"/>
              </p:ext>
            </p:extLst>
          </p:nvPr>
        </p:nvGraphicFramePr>
        <p:xfrm>
          <a:off x="5049520" y="1432561"/>
          <a:ext cx="3169920" cy="3291840"/>
        </p:xfrm>
        <a:graphic>
          <a:graphicData uri="http://schemas.openxmlformats.org/drawingml/2006/table">
            <a:tbl>
              <a:tblPr firstRow="1" bandRow="1">
                <a:tableStyleId>{5C22544A-7EE6-4342-B048-85BDC9FD1C3A}</a:tableStyleId>
              </a:tblPr>
              <a:tblGrid>
                <a:gridCol w="3169920">
                  <a:extLst>
                    <a:ext uri="{9D8B030D-6E8A-4147-A177-3AD203B41FA5}">
                      <a16:colId xmlns:a16="http://schemas.microsoft.com/office/drawing/2014/main" val="1643961355"/>
                    </a:ext>
                  </a:extLst>
                </a:gridCol>
              </a:tblGrid>
              <a:tr h="318347">
                <a:tc>
                  <a:txBody>
                    <a:bodyPr/>
                    <a:lstStyle/>
                    <a:p>
                      <a:pPr algn="ctr"/>
                      <a:r>
                        <a:rPr lang="en-IN" dirty="0"/>
                        <a:t>Payment</a:t>
                      </a:r>
                    </a:p>
                  </a:txBody>
                  <a:tcPr/>
                </a:tc>
                <a:extLst>
                  <a:ext uri="{0D108BD9-81ED-4DB2-BD59-A6C34878D82A}">
                    <a16:rowId xmlns:a16="http://schemas.microsoft.com/office/drawing/2014/main" val="457515139"/>
                  </a:ext>
                </a:extLst>
              </a:tr>
              <a:tr h="318347">
                <a:tc>
                  <a:txBody>
                    <a:bodyPr/>
                    <a:lstStyle/>
                    <a:p>
                      <a:pPr algn="ctr"/>
                      <a:r>
                        <a:rPr lang="en-IN" dirty="0" err="1"/>
                        <a:t>payment_id</a:t>
                      </a:r>
                      <a:endParaRPr lang="en-IN" dirty="0"/>
                    </a:p>
                  </a:txBody>
                  <a:tcPr/>
                </a:tc>
                <a:extLst>
                  <a:ext uri="{0D108BD9-81ED-4DB2-BD59-A6C34878D82A}">
                    <a16:rowId xmlns:a16="http://schemas.microsoft.com/office/drawing/2014/main" val="2583340230"/>
                  </a:ext>
                </a:extLst>
              </a:tr>
              <a:tr h="318347">
                <a:tc>
                  <a:txBody>
                    <a:bodyPr/>
                    <a:lstStyle/>
                    <a:p>
                      <a:pPr algn="ctr"/>
                      <a:r>
                        <a:rPr lang="en-IN" dirty="0" err="1"/>
                        <a:t>payment_mode</a:t>
                      </a:r>
                      <a:endParaRPr lang="en-IN" dirty="0"/>
                    </a:p>
                  </a:txBody>
                  <a:tcPr/>
                </a:tc>
                <a:extLst>
                  <a:ext uri="{0D108BD9-81ED-4DB2-BD59-A6C34878D82A}">
                    <a16:rowId xmlns:a16="http://schemas.microsoft.com/office/drawing/2014/main" val="2342494123"/>
                  </a:ext>
                </a:extLst>
              </a:tr>
              <a:tr h="318347">
                <a:tc>
                  <a:txBody>
                    <a:bodyPr/>
                    <a:lstStyle/>
                    <a:p>
                      <a:pPr algn="ctr"/>
                      <a:r>
                        <a:rPr lang="en-IN" dirty="0" err="1"/>
                        <a:t>transaction_id</a:t>
                      </a:r>
                      <a:endParaRPr lang="en-IN" dirty="0"/>
                    </a:p>
                  </a:txBody>
                  <a:tcPr/>
                </a:tc>
                <a:extLst>
                  <a:ext uri="{0D108BD9-81ED-4DB2-BD59-A6C34878D82A}">
                    <a16:rowId xmlns:a16="http://schemas.microsoft.com/office/drawing/2014/main" val="446922241"/>
                  </a:ext>
                </a:extLst>
              </a:tr>
              <a:tr h="318347">
                <a:tc>
                  <a:txBody>
                    <a:bodyPr/>
                    <a:lstStyle/>
                    <a:p>
                      <a:pPr algn="ctr"/>
                      <a:r>
                        <a:rPr lang="en-IN" dirty="0"/>
                        <a:t>amount</a:t>
                      </a:r>
                    </a:p>
                  </a:txBody>
                  <a:tcPr/>
                </a:tc>
                <a:extLst>
                  <a:ext uri="{0D108BD9-81ED-4DB2-BD59-A6C34878D82A}">
                    <a16:rowId xmlns:a16="http://schemas.microsoft.com/office/drawing/2014/main" val="817805130"/>
                  </a:ext>
                </a:extLst>
              </a:tr>
              <a:tr h="318347">
                <a:tc>
                  <a:txBody>
                    <a:bodyPr/>
                    <a:lstStyle/>
                    <a:p>
                      <a:pPr algn="ctr"/>
                      <a:r>
                        <a:rPr lang="en-IN" dirty="0" err="1"/>
                        <a:t>payment_date</a:t>
                      </a:r>
                      <a:endParaRPr lang="en-IN" dirty="0"/>
                    </a:p>
                  </a:txBody>
                  <a:tcPr/>
                </a:tc>
                <a:extLst>
                  <a:ext uri="{0D108BD9-81ED-4DB2-BD59-A6C34878D82A}">
                    <a16:rowId xmlns:a16="http://schemas.microsoft.com/office/drawing/2014/main" val="3845970512"/>
                  </a:ext>
                </a:extLst>
              </a:tr>
              <a:tr h="318347">
                <a:tc>
                  <a:txBody>
                    <a:bodyPr/>
                    <a:lstStyle/>
                    <a:p>
                      <a:pPr algn="ctr"/>
                      <a:r>
                        <a:rPr lang="en-IN" dirty="0" err="1"/>
                        <a:t>booking_id</a:t>
                      </a:r>
                      <a:endParaRPr lang="en-IN" dirty="0"/>
                    </a:p>
                  </a:txBody>
                  <a:tcPr/>
                </a:tc>
                <a:extLst>
                  <a:ext uri="{0D108BD9-81ED-4DB2-BD59-A6C34878D82A}">
                    <a16:rowId xmlns:a16="http://schemas.microsoft.com/office/drawing/2014/main" val="1011987879"/>
                  </a:ext>
                </a:extLst>
              </a:tr>
              <a:tr h="318347">
                <a:tc>
                  <a:txBody>
                    <a:bodyPr/>
                    <a:lstStyle/>
                    <a:p>
                      <a:pPr algn="ctr"/>
                      <a:r>
                        <a:rPr lang="en-IN" dirty="0" err="1"/>
                        <a:t>plantrek_id</a:t>
                      </a:r>
                      <a:endParaRPr lang="en-IN" dirty="0"/>
                    </a:p>
                  </a:txBody>
                  <a:tcPr/>
                </a:tc>
                <a:extLst>
                  <a:ext uri="{0D108BD9-81ED-4DB2-BD59-A6C34878D82A}">
                    <a16:rowId xmlns:a16="http://schemas.microsoft.com/office/drawing/2014/main" val="1298548582"/>
                  </a:ext>
                </a:extLst>
              </a:tr>
              <a:tr h="318347">
                <a:tc>
                  <a:txBody>
                    <a:bodyPr/>
                    <a:lstStyle/>
                    <a:p>
                      <a:pPr algn="ctr"/>
                      <a:r>
                        <a:rPr lang="en-IN" dirty="0" err="1"/>
                        <a:t>trekker_id</a:t>
                      </a:r>
                      <a:endParaRPr lang="en-IN" dirty="0"/>
                    </a:p>
                  </a:txBody>
                  <a:tcPr/>
                </a:tc>
                <a:extLst>
                  <a:ext uri="{0D108BD9-81ED-4DB2-BD59-A6C34878D82A}">
                    <a16:rowId xmlns:a16="http://schemas.microsoft.com/office/drawing/2014/main" val="663003496"/>
                  </a:ext>
                </a:extLst>
              </a:tr>
            </a:tbl>
          </a:graphicData>
        </a:graphic>
      </p:graphicFrame>
    </p:spTree>
    <p:extLst>
      <p:ext uri="{BB962C8B-B14F-4D97-AF65-F5344CB8AC3E}">
        <p14:creationId xmlns:p14="http://schemas.microsoft.com/office/powerpoint/2010/main" val="205091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79B0-BE4B-B597-6237-0C8B4DFD69F9}"/>
              </a:ext>
            </a:extLst>
          </p:cNvPr>
          <p:cNvSpPr>
            <a:spLocks noGrp="1"/>
          </p:cNvSpPr>
          <p:nvPr>
            <p:ph type="title"/>
          </p:nvPr>
        </p:nvSpPr>
        <p:spPr>
          <a:xfrm>
            <a:off x="838200" y="142241"/>
            <a:ext cx="10515600" cy="345439"/>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Entity Relationship Diagram</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EA061B3-A3BD-00F1-7AA0-B0B17FE764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321" y="660401"/>
            <a:ext cx="9347199" cy="6197599"/>
          </a:xfrm>
        </p:spPr>
      </p:pic>
    </p:spTree>
    <p:extLst>
      <p:ext uri="{BB962C8B-B14F-4D97-AF65-F5344CB8AC3E}">
        <p14:creationId xmlns:p14="http://schemas.microsoft.com/office/powerpoint/2010/main" val="389369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F52A-D804-2D0D-09FC-25BC40456DFC}"/>
              </a:ext>
            </a:extLst>
          </p:cNvPr>
          <p:cNvSpPr>
            <a:spLocks noGrp="1"/>
          </p:cNvSpPr>
          <p:nvPr>
            <p:ph type="title"/>
          </p:nvPr>
        </p:nvSpPr>
        <p:spPr>
          <a:xfrm>
            <a:off x="838200" y="365125"/>
            <a:ext cx="10515600" cy="65087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Technology platform used for project</a:t>
            </a:r>
          </a:p>
        </p:txBody>
      </p:sp>
      <p:sp>
        <p:nvSpPr>
          <p:cNvPr id="3" name="Content Placeholder 2">
            <a:extLst>
              <a:ext uri="{FF2B5EF4-FFF2-40B4-BE49-F238E27FC236}">
                <a16:creationId xmlns:a16="http://schemas.microsoft.com/office/drawing/2014/main" id="{F15AED98-DB83-2D4D-0481-60B8B527A690}"/>
              </a:ext>
            </a:extLst>
          </p:cNvPr>
          <p:cNvSpPr>
            <a:spLocks noGrp="1"/>
          </p:cNvSpPr>
          <p:nvPr>
            <p:ph idx="1"/>
          </p:nvPr>
        </p:nvSpPr>
        <p:spPr>
          <a:xfrm>
            <a:off x="355600" y="1178560"/>
            <a:ext cx="11470640" cy="4998403"/>
          </a:xfrm>
        </p:spPr>
        <p:txBody>
          <a:bodyPr/>
          <a:lstStyle/>
          <a:p>
            <a:r>
              <a:rPr lang="en-IN" dirty="0">
                <a:solidFill>
                  <a:srgbClr val="7030A0"/>
                </a:solidFill>
                <a:latin typeface="Times New Roman" panose="02020603050405020304" pitchFamily="18" charset="0"/>
                <a:cs typeface="Times New Roman" panose="02020603050405020304" pitchFamily="18" charset="0"/>
              </a:rPr>
              <a:t>Technology used</a:t>
            </a:r>
          </a:p>
          <a:p>
            <a:pPr marL="0" indent="0">
              <a:buNone/>
            </a:pPr>
            <a:r>
              <a:rPr lang="en-IN" dirty="0"/>
              <a:t>	</a:t>
            </a:r>
            <a:r>
              <a:rPr lang="en-IN" sz="2000" dirty="0">
                <a:latin typeface="Times New Roman" panose="02020603050405020304" pitchFamily="18" charset="0"/>
                <a:cs typeface="Times New Roman" panose="02020603050405020304" pitchFamily="18" charset="0"/>
              </a:rPr>
              <a:t>Java, .NET MVC, Spring Boot REST API, React JS, MySQL</a:t>
            </a:r>
          </a:p>
          <a:p>
            <a:pPr marL="0" indent="0">
              <a:buNone/>
            </a:pPr>
            <a:endParaRPr lang="en-IN" sz="2000" dirty="0">
              <a:latin typeface="Times New Roman" panose="02020603050405020304" pitchFamily="18" charset="0"/>
              <a:cs typeface="Times New Roman" panose="02020603050405020304" pitchFamily="18" charset="0"/>
            </a:endParaRPr>
          </a:p>
          <a:p>
            <a:r>
              <a:rPr lang="en-IN" sz="2400" dirty="0">
                <a:solidFill>
                  <a:srgbClr val="7030A0"/>
                </a:solidFill>
                <a:latin typeface="Times New Roman" panose="02020603050405020304" pitchFamily="18" charset="0"/>
                <a:cs typeface="Times New Roman" panose="02020603050405020304" pitchFamily="18" charset="0"/>
              </a:rPr>
              <a:t>Re</a:t>
            </a:r>
            <a:r>
              <a:rPr lang="en-IN" dirty="0">
                <a:solidFill>
                  <a:srgbClr val="7030A0"/>
                </a:solidFill>
                <a:latin typeface="Times New Roman" panose="02020603050405020304" pitchFamily="18" charset="0"/>
                <a:cs typeface="Times New Roman" panose="02020603050405020304" pitchFamily="18" charset="0"/>
              </a:rPr>
              <a:t>asons for selecting specific technologies</a:t>
            </a:r>
          </a:p>
          <a:p>
            <a:pPr marL="514350" indent="-514350">
              <a:buFont typeface="+mj-lt"/>
              <a:buAutoNum type="arabicPeriod"/>
            </a:pPr>
            <a:r>
              <a:rPr lang="en-IN" sz="2400" dirty="0">
                <a:solidFill>
                  <a:schemeClr val="accent2">
                    <a:lumMod val="75000"/>
                  </a:schemeClr>
                </a:solidFill>
                <a:latin typeface="Times New Roman" panose="02020603050405020304" pitchFamily="18" charset="0"/>
                <a:cs typeface="Times New Roman" panose="02020603050405020304" pitchFamily="18" charset="0"/>
              </a:rPr>
              <a:t>Java				2. .NET MVC			3. Spring Boot Rest API</a:t>
            </a:r>
          </a:p>
          <a:p>
            <a:pPr marL="0" indent="0">
              <a:buNone/>
            </a:pPr>
            <a:r>
              <a:rPr lang="en-IN" sz="2000" dirty="0">
                <a:latin typeface="Times New Roman" panose="02020603050405020304" pitchFamily="18" charset="0"/>
                <a:cs typeface="Times New Roman" panose="02020603050405020304" pitchFamily="18" charset="0"/>
              </a:rPr>
              <a:t>a. Platform Independent			a. Separation of Concerns		a. Rapid Development</a:t>
            </a:r>
          </a:p>
          <a:p>
            <a:pPr marL="0" indent="0">
              <a:buNone/>
            </a:pPr>
            <a:r>
              <a:rPr lang="en-IN" sz="2000" dirty="0">
                <a:latin typeface="Times New Roman" panose="02020603050405020304" pitchFamily="18" charset="0"/>
                <a:cs typeface="Times New Roman" panose="02020603050405020304" pitchFamily="18" charset="0"/>
              </a:rPr>
              <a:t>b. Strong Ecosystem and libraries		b. Modularity and reusability	b. Microservices architecture</a:t>
            </a:r>
          </a:p>
          <a:p>
            <a:pPr marL="0" indent="0">
              <a:buNone/>
            </a:pPr>
            <a:r>
              <a:rPr lang="en-IN" sz="2000" dirty="0">
                <a:latin typeface="Times New Roman" panose="02020603050405020304" pitchFamily="18" charset="0"/>
                <a:cs typeface="Times New Roman" panose="02020603050405020304" pitchFamily="18" charset="0"/>
              </a:rPr>
              <a:t>c. Object-oriented-programming		c. Testability			c. Embedded Services</a:t>
            </a:r>
          </a:p>
          <a:p>
            <a:pPr marL="0" indent="0">
              <a:buNone/>
            </a:pPr>
            <a:r>
              <a:rPr lang="en-IN" sz="2000" dirty="0">
                <a:latin typeface="Times New Roman" panose="02020603050405020304" pitchFamily="18" charset="0"/>
                <a:cs typeface="Times New Roman" panose="02020603050405020304" pitchFamily="18" charset="0"/>
              </a:rPr>
              <a:t>d. Security				d. Security			d. Auto-configuration</a:t>
            </a:r>
          </a:p>
          <a:p>
            <a:pPr marL="0" indent="0">
              <a:buNone/>
            </a:pPr>
            <a:r>
              <a:rPr lang="en-IN" sz="2000" dirty="0">
                <a:latin typeface="Times New Roman" panose="02020603050405020304" pitchFamily="18" charset="0"/>
                <a:cs typeface="Times New Roman" panose="02020603050405020304" pitchFamily="18" charset="0"/>
              </a:rPr>
              <a:t>e. Performance and Scalability		e. Cross platform development	e. Extensibility</a:t>
            </a:r>
          </a:p>
          <a:p>
            <a:pPr>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140110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857BD-86FF-E681-9380-142913430C30}"/>
              </a:ext>
            </a:extLst>
          </p:cNvPr>
          <p:cNvSpPr>
            <a:spLocks noGrp="1"/>
          </p:cNvSpPr>
          <p:nvPr>
            <p:ph idx="1"/>
          </p:nvPr>
        </p:nvSpPr>
        <p:spPr>
          <a:xfrm>
            <a:off x="314960" y="528320"/>
            <a:ext cx="11470640" cy="5648643"/>
          </a:xfrm>
        </p:spPr>
        <p:txBody>
          <a:bodyPr/>
          <a:lstStyle/>
          <a:p>
            <a:pPr marL="0" indent="0">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4. React JS					5. MySQL</a:t>
            </a:r>
          </a:p>
          <a:p>
            <a:pPr marL="514350" indent="-514350">
              <a:buAutoNum type="alphaLcPeriod"/>
            </a:pPr>
            <a:r>
              <a:rPr lang="en-IN" sz="2000" dirty="0">
                <a:latin typeface="Times New Roman" panose="02020603050405020304" pitchFamily="18" charset="0"/>
                <a:cs typeface="Times New Roman" panose="02020603050405020304" pitchFamily="18" charset="0"/>
              </a:rPr>
              <a:t>Component based architecture			a. Relational data model</a:t>
            </a:r>
          </a:p>
          <a:p>
            <a:pPr marL="514350" indent="-514350">
              <a:buAutoNum type="alphaLcPeriod"/>
            </a:pPr>
            <a:r>
              <a:rPr lang="en-IN" sz="2000" dirty="0">
                <a:latin typeface="Times New Roman" panose="02020603050405020304" pitchFamily="18" charset="0"/>
                <a:cs typeface="Times New Roman" panose="02020603050405020304" pitchFamily="18" charset="0"/>
              </a:rPr>
              <a:t>Component reusability			b. Open source and cost-effective</a:t>
            </a:r>
          </a:p>
          <a:p>
            <a:pPr marL="514350" indent="-514350">
              <a:buAutoNum type="alphaLcPeriod"/>
            </a:pPr>
            <a:r>
              <a:rPr lang="en-IN" sz="2000" dirty="0">
                <a:latin typeface="Times New Roman" panose="02020603050405020304" pitchFamily="18" charset="0"/>
                <a:cs typeface="Times New Roman" panose="02020603050405020304" pitchFamily="18" charset="0"/>
              </a:rPr>
              <a:t>Unidirectional data flow			c. Cross-platform compatibility</a:t>
            </a:r>
          </a:p>
          <a:p>
            <a:pPr marL="514350" indent="-514350">
              <a:buAutoNum type="alphaLcPeriod"/>
            </a:pPr>
            <a:r>
              <a:rPr lang="en-IN" sz="2000" dirty="0">
                <a:latin typeface="Times New Roman" panose="02020603050405020304" pitchFamily="18" charset="0"/>
                <a:cs typeface="Times New Roman" panose="02020603050405020304" pitchFamily="18" charset="0"/>
              </a:rPr>
              <a:t>Compatibility				d. ACID Compliances</a:t>
            </a:r>
          </a:p>
          <a:p>
            <a:pPr marL="514350" indent="-514350">
              <a:buAutoNum type="alphaLcPeriod"/>
            </a:pPr>
            <a:r>
              <a:rPr lang="en-IN" sz="2000" dirty="0">
                <a:latin typeface="Times New Roman" panose="02020603050405020304" pitchFamily="18" charset="0"/>
                <a:cs typeface="Times New Roman" panose="02020603050405020304" pitchFamily="18" charset="0"/>
              </a:rPr>
              <a:t>Developer tools				e. Data Integrity</a:t>
            </a:r>
          </a:p>
        </p:txBody>
      </p:sp>
    </p:spTree>
    <p:extLst>
      <p:ext uri="{BB962C8B-B14F-4D97-AF65-F5344CB8AC3E}">
        <p14:creationId xmlns:p14="http://schemas.microsoft.com/office/powerpoint/2010/main" val="56743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1131</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Segoe UI</vt:lpstr>
      <vt:lpstr>Söhne</vt:lpstr>
      <vt:lpstr>Times New Roman</vt:lpstr>
      <vt:lpstr>Wingdings</vt:lpstr>
      <vt:lpstr>Office Theme</vt:lpstr>
      <vt:lpstr>TREKHUB</vt:lpstr>
      <vt:lpstr>Agenda</vt:lpstr>
      <vt:lpstr>Project Introduction</vt:lpstr>
      <vt:lpstr>Project Architecture</vt:lpstr>
      <vt:lpstr>Database Design</vt:lpstr>
      <vt:lpstr>PowerPoint Presentation</vt:lpstr>
      <vt:lpstr>Entity Relationship Diagram</vt:lpstr>
      <vt:lpstr>Technology platform used for project</vt:lpstr>
      <vt:lpstr>PowerPoint Presentation</vt:lpstr>
      <vt:lpstr>User Roles and Responsibilities</vt:lpstr>
      <vt:lpstr>Use Case Diagram : Admin Module</vt:lpstr>
      <vt:lpstr>Use Case Diagram : Guide Module</vt:lpstr>
      <vt:lpstr>Use Case Diagram : Trekker Module</vt:lpstr>
      <vt:lpstr>Division of work within the team</vt:lpstr>
      <vt:lpstr>Use of GitHub in the project </vt:lpstr>
      <vt:lpstr>Future Extension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TREKHUB</dc:title>
  <dc:creator>Kedar Jagtap</dc:creator>
  <cp:lastModifiedBy>sapkalrushikesh960@outlook.com</cp:lastModifiedBy>
  <cp:revision>27</cp:revision>
  <dcterms:created xsi:type="dcterms:W3CDTF">2023-08-24T13:43:55Z</dcterms:created>
  <dcterms:modified xsi:type="dcterms:W3CDTF">2023-08-27T08:32:40Z</dcterms:modified>
</cp:coreProperties>
</file>