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grandir Wide Bold" panose="020B0604020202020204" charset="0"/>
      <p:regular r:id="rId18"/>
    </p:embeddedFont>
    <p:embeddedFont>
      <p:font typeface="Agrandir Wide Heavy" panose="020B0604020202020204" charset="0"/>
      <p:regular r:id="rId19"/>
    </p:embeddedFont>
    <p:embeddedFont>
      <p:font typeface="Arimo" panose="020B0604020202020204" charset="0"/>
      <p:regular r:id="rId20"/>
    </p:embeddedFont>
    <p:embeddedFont>
      <p:font typeface="Arimo Bold" panose="020B0604020202020204" charset="0"/>
      <p:regular r:id="rId21"/>
    </p:embeddedFont>
    <p:embeddedFont>
      <p:font typeface="Calibri" panose="020F0502020204030204" pitchFamily="34" charset="0"/>
      <p:regular r:id="rId22"/>
      <p:bold r:id="rId23"/>
      <p:italic r:id="rId24"/>
      <p:boldItalic r:id="rId25"/>
    </p:embeddedFont>
    <p:embeddedFont>
      <p:font typeface="Gotham Bold" panose="020B0604020202020204" charset="0"/>
      <p:regular r:id="rId26"/>
    </p:embeddedFont>
    <p:embeddedFont>
      <p:font typeface="Norwester"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868"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228600" y="801837"/>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424401">
            <a:off x="4937414" y="8357760"/>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201520" y="0"/>
            <a:ext cx="4733865" cy="3124351"/>
          </a:xfrm>
          <a:custGeom>
            <a:avLst/>
            <a:gdLst/>
            <a:ahLst/>
            <a:cxnLst/>
            <a:rect l="l" t="t" r="r" b="b"/>
            <a:pathLst>
              <a:path w="4733865" h="3124351">
                <a:moveTo>
                  <a:pt x="0" y="0"/>
                </a:moveTo>
                <a:lnTo>
                  <a:pt x="4733865" y="0"/>
                </a:lnTo>
                <a:lnTo>
                  <a:pt x="4733865" y="3124351"/>
                </a:lnTo>
                <a:lnTo>
                  <a:pt x="0" y="3124351"/>
                </a:lnTo>
                <a:lnTo>
                  <a:pt x="0" y="0"/>
                </a:lnTo>
                <a:close/>
              </a:path>
            </a:pathLst>
          </a:custGeom>
          <a:blipFill>
            <a:blip r:embed="rId4"/>
            <a:stretch>
              <a:fillRect/>
            </a:stretch>
          </a:blipFill>
        </p:spPr>
      </p:sp>
      <p:sp>
        <p:nvSpPr>
          <p:cNvPr id="5" name="Freeform 5"/>
          <p:cNvSpPr/>
          <p:nvPr/>
        </p:nvSpPr>
        <p:spPr>
          <a:xfrm>
            <a:off x="6121859" y="2176155"/>
            <a:ext cx="5008845" cy="3581324"/>
          </a:xfrm>
          <a:custGeom>
            <a:avLst/>
            <a:gdLst/>
            <a:ahLst/>
            <a:cxnLst/>
            <a:rect l="l" t="t" r="r" b="b"/>
            <a:pathLst>
              <a:path w="5008845" h="3581324">
                <a:moveTo>
                  <a:pt x="0" y="0"/>
                </a:moveTo>
                <a:lnTo>
                  <a:pt x="5008845" y="0"/>
                </a:lnTo>
                <a:lnTo>
                  <a:pt x="5008845" y="3581324"/>
                </a:lnTo>
                <a:lnTo>
                  <a:pt x="0" y="3581324"/>
                </a:lnTo>
                <a:lnTo>
                  <a:pt x="0" y="0"/>
                </a:lnTo>
                <a:close/>
              </a:path>
            </a:pathLst>
          </a:custGeom>
          <a:blipFill>
            <a:blip r:embed="rId5"/>
            <a:stretch>
              <a:fillRect/>
            </a:stretch>
          </a:blipFill>
        </p:spPr>
      </p:sp>
      <p:sp>
        <p:nvSpPr>
          <p:cNvPr id="6" name="TextBox 6"/>
          <p:cNvSpPr txBox="1"/>
          <p:nvPr/>
        </p:nvSpPr>
        <p:spPr>
          <a:xfrm>
            <a:off x="0" y="6816813"/>
            <a:ext cx="13521354" cy="3470187"/>
          </a:xfrm>
          <a:prstGeom prst="rect">
            <a:avLst/>
          </a:prstGeom>
        </p:spPr>
        <p:txBody>
          <a:bodyPr lIns="0" tIns="0" rIns="0" bIns="0" rtlCol="0" anchor="t">
            <a:spAutoFit/>
          </a:bodyPr>
          <a:lstStyle/>
          <a:p>
            <a:pPr algn="ctr">
              <a:lnSpc>
                <a:spcPts val="6411"/>
              </a:lnSpc>
            </a:pPr>
            <a:r>
              <a:rPr lang="en-US" sz="6411">
                <a:solidFill>
                  <a:srgbClr val="3D36A8"/>
                </a:solidFill>
                <a:latin typeface="Agrandir Wide Heavy"/>
              </a:rPr>
              <a:t>INTELLIGENT</a:t>
            </a:r>
          </a:p>
          <a:p>
            <a:pPr algn="ctr">
              <a:lnSpc>
                <a:spcPts val="6411"/>
              </a:lnSpc>
            </a:pPr>
            <a:r>
              <a:rPr lang="en-US" sz="6411">
                <a:solidFill>
                  <a:srgbClr val="3D36A8"/>
                </a:solidFill>
                <a:latin typeface="Agrandir Wide Heavy"/>
              </a:rPr>
              <a:t>CAR </a:t>
            </a:r>
          </a:p>
          <a:p>
            <a:pPr algn="ctr">
              <a:lnSpc>
                <a:spcPts val="6411"/>
              </a:lnSpc>
            </a:pPr>
            <a:r>
              <a:rPr lang="en-US" sz="6411">
                <a:solidFill>
                  <a:srgbClr val="3D36A8"/>
                </a:solidFill>
                <a:latin typeface="Agrandir Wide Heavy"/>
              </a:rPr>
              <a:t>PARKING MANAGEMENT </a:t>
            </a:r>
          </a:p>
          <a:p>
            <a:pPr algn="ctr">
              <a:lnSpc>
                <a:spcPts val="6411"/>
              </a:lnSpc>
            </a:pPr>
            <a:r>
              <a:rPr lang="en-US" sz="6411">
                <a:solidFill>
                  <a:srgbClr val="3D36A8"/>
                </a:solidFill>
                <a:latin typeface="Agrandir Wide Heavy"/>
              </a:rPr>
              <a:t>SYSTEM</a:t>
            </a:r>
          </a:p>
        </p:txBody>
      </p:sp>
      <p:sp>
        <p:nvSpPr>
          <p:cNvPr id="7" name="TextBox 7"/>
          <p:cNvSpPr txBox="1"/>
          <p:nvPr/>
        </p:nvSpPr>
        <p:spPr>
          <a:xfrm>
            <a:off x="12720217" y="3048151"/>
            <a:ext cx="4105956" cy="2784896"/>
          </a:xfrm>
          <a:prstGeom prst="rect">
            <a:avLst/>
          </a:prstGeom>
        </p:spPr>
        <p:txBody>
          <a:bodyPr lIns="0" tIns="0" rIns="0" bIns="0" rtlCol="0" anchor="t">
            <a:spAutoFit/>
          </a:bodyPr>
          <a:lstStyle/>
          <a:p>
            <a:pPr algn="ctr">
              <a:lnSpc>
                <a:spcPts val="5572"/>
              </a:lnSpc>
            </a:pPr>
            <a:r>
              <a:rPr lang="en-US" sz="3980">
                <a:solidFill>
                  <a:srgbClr val="3D36A8"/>
                </a:solidFill>
                <a:latin typeface="Gotham Bold"/>
              </a:rPr>
              <a:t>Cherub Singh</a:t>
            </a:r>
          </a:p>
          <a:p>
            <a:pPr algn="ctr">
              <a:lnSpc>
                <a:spcPts val="5572"/>
              </a:lnSpc>
            </a:pPr>
            <a:r>
              <a:rPr lang="en-US" sz="3980">
                <a:solidFill>
                  <a:srgbClr val="3D36A8"/>
                </a:solidFill>
                <a:latin typeface="Gotham Bold"/>
              </a:rPr>
              <a:t>Gauri Verma</a:t>
            </a:r>
          </a:p>
          <a:p>
            <a:pPr algn="ctr">
              <a:lnSpc>
                <a:spcPts val="5572"/>
              </a:lnSpc>
            </a:pPr>
            <a:r>
              <a:rPr lang="en-US" sz="3980">
                <a:solidFill>
                  <a:srgbClr val="3D36A8"/>
                </a:solidFill>
                <a:latin typeface="Gotham Bold"/>
              </a:rPr>
              <a:t>Kartikay Mittal</a:t>
            </a:r>
          </a:p>
          <a:p>
            <a:pPr algn="ctr">
              <a:lnSpc>
                <a:spcPts val="5572"/>
              </a:lnSpc>
              <a:spcBef>
                <a:spcPct val="0"/>
              </a:spcBef>
            </a:pPr>
            <a:r>
              <a:rPr lang="en-US" sz="3980">
                <a:solidFill>
                  <a:srgbClr val="3D36A8"/>
                </a:solidFill>
                <a:latin typeface="Gotham Bold"/>
              </a:rPr>
              <a:t>Mayur Varshney</a:t>
            </a:r>
          </a:p>
        </p:txBody>
      </p:sp>
      <p:sp>
        <p:nvSpPr>
          <p:cNvPr id="8" name="TextBox 8"/>
          <p:cNvSpPr txBox="1"/>
          <p:nvPr/>
        </p:nvSpPr>
        <p:spPr>
          <a:xfrm>
            <a:off x="1884221" y="1730616"/>
            <a:ext cx="562384" cy="445538"/>
          </a:xfrm>
          <a:prstGeom prst="rect">
            <a:avLst/>
          </a:prstGeom>
        </p:spPr>
        <p:txBody>
          <a:bodyPr lIns="0" tIns="0" rIns="0" bIns="0" rtlCol="0" anchor="t">
            <a:spAutoFit/>
          </a:bodyPr>
          <a:lstStyle/>
          <a:p>
            <a:pPr algn="ctr">
              <a:lnSpc>
                <a:spcPts val="3572"/>
              </a:lnSpc>
              <a:spcBef>
                <a:spcPct val="0"/>
              </a:spcBef>
            </a:pPr>
            <a:r>
              <a:rPr lang="en-US" sz="2552">
                <a:solidFill>
                  <a:srgbClr val="F2C538"/>
                </a:solidFill>
                <a:latin typeface="Arimo"/>
              </a:rPr>
              <a:t>+</a:t>
            </a:r>
          </a:p>
        </p:txBody>
      </p:sp>
      <p:sp>
        <p:nvSpPr>
          <p:cNvPr id="9" name="TextBox 9"/>
          <p:cNvSpPr txBox="1"/>
          <p:nvPr/>
        </p:nvSpPr>
        <p:spPr>
          <a:xfrm>
            <a:off x="761864" y="3029101"/>
            <a:ext cx="2807097" cy="641549"/>
          </a:xfrm>
          <a:prstGeom prst="rect">
            <a:avLst/>
          </a:prstGeom>
        </p:spPr>
        <p:txBody>
          <a:bodyPr lIns="0" tIns="0" rIns="0" bIns="0" rtlCol="0" anchor="t">
            <a:spAutoFit/>
          </a:bodyPr>
          <a:lstStyle/>
          <a:p>
            <a:pPr algn="ctr">
              <a:lnSpc>
                <a:spcPts val="5064"/>
              </a:lnSpc>
              <a:spcBef>
                <a:spcPct val="0"/>
              </a:spcBef>
            </a:pPr>
            <a:r>
              <a:rPr lang="en-US" sz="3617">
                <a:solidFill>
                  <a:srgbClr val="3D36A8"/>
                </a:solidFill>
                <a:latin typeface="Arimo Bold"/>
              </a:rPr>
              <a:t>Dept. of CEA</a:t>
            </a:r>
          </a:p>
        </p:txBody>
      </p:sp>
      <p:sp>
        <p:nvSpPr>
          <p:cNvPr id="10" name="TextBox 10"/>
          <p:cNvSpPr txBox="1"/>
          <p:nvPr/>
        </p:nvSpPr>
        <p:spPr>
          <a:xfrm>
            <a:off x="15521002" y="121282"/>
            <a:ext cx="3476596" cy="532331"/>
          </a:xfrm>
          <a:prstGeom prst="rect">
            <a:avLst/>
          </a:prstGeom>
        </p:spPr>
        <p:txBody>
          <a:bodyPr lIns="0" tIns="0" rIns="0" bIns="0" rtlCol="0" anchor="t">
            <a:spAutoFit/>
          </a:bodyPr>
          <a:lstStyle/>
          <a:p>
            <a:pPr algn="ctr">
              <a:lnSpc>
                <a:spcPts val="4258"/>
              </a:lnSpc>
              <a:spcBef>
                <a:spcPct val="0"/>
              </a:spcBef>
            </a:pPr>
            <a:r>
              <a:rPr lang="en-US" sz="3042">
                <a:solidFill>
                  <a:srgbClr val="3D36A8"/>
                </a:solidFill>
                <a:latin typeface="Arimo Bold"/>
              </a:rPr>
              <a:t>08/12/23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2556780" y="-5610093"/>
            <a:ext cx="21929002" cy="7934312"/>
          </a:xfrm>
          <a:custGeom>
            <a:avLst/>
            <a:gdLst/>
            <a:ahLst/>
            <a:cxnLst/>
            <a:rect l="l" t="t" r="r" b="b"/>
            <a:pathLst>
              <a:path w="21929002" h="7934312">
                <a:moveTo>
                  <a:pt x="0" y="0"/>
                </a:moveTo>
                <a:lnTo>
                  <a:pt x="21929001" y="0"/>
                </a:lnTo>
                <a:lnTo>
                  <a:pt x="21929001"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424401">
            <a:off x="6294799" y="6610634"/>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18642" y="3232532"/>
            <a:ext cx="17832726" cy="5784831"/>
          </a:xfrm>
          <a:prstGeom prst="rect">
            <a:avLst/>
          </a:prstGeom>
        </p:spPr>
        <p:txBody>
          <a:bodyPr lIns="0" tIns="0" rIns="0" bIns="0" rtlCol="0" anchor="t">
            <a:spAutoFit/>
          </a:bodyPr>
          <a:lstStyle/>
          <a:p>
            <a:pPr algn="ctr">
              <a:lnSpc>
                <a:spcPts val="5080"/>
              </a:lnSpc>
            </a:pPr>
            <a:r>
              <a:rPr lang="en-US" sz="3628">
                <a:solidFill>
                  <a:srgbClr val="3D36A8"/>
                </a:solidFill>
                <a:latin typeface="Gotham Bold"/>
              </a:rPr>
              <a:t>1)Real-time Parking Availability: Drivers can check real-time parking space availability on the website before arriving at the parking lot. </a:t>
            </a:r>
          </a:p>
          <a:p>
            <a:pPr algn="ctr">
              <a:lnSpc>
                <a:spcPts val="5080"/>
              </a:lnSpc>
            </a:pPr>
            <a:r>
              <a:rPr lang="en-US" sz="3628">
                <a:solidFill>
                  <a:srgbClr val="3D36A8"/>
                </a:solidFill>
                <a:latin typeface="Gotham Bold"/>
              </a:rPr>
              <a:t>2)Parking Space Monitoring: Administrators can view real-time occupancy data, receive alerts, and optimize space allocation using the web-based dashboard.</a:t>
            </a:r>
          </a:p>
          <a:p>
            <a:pPr algn="ctr">
              <a:lnSpc>
                <a:spcPts val="5080"/>
              </a:lnSpc>
            </a:pPr>
            <a:r>
              <a:rPr lang="en-US" sz="3628">
                <a:solidFill>
                  <a:srgbClr val="3D36A8"/>
                </a:solidFill>
                <a:latin typeface="Gotham Bold"/>
              </a:rPr>
              <a:t> 3)Environmental Impact Reduction: By reducing the time spent searching for parking, the system contributes to reduced traffic congestion and fuel savings.</a:t>
            </a:r>
          </a:p>
          <a:p>
            <a:pPr algn="ctr">
              <a:lnSpc>
                <a:spcPts val="5080"/>
              </a:lnSpc>
            </a:pPr>
            <a:endParaRPr lang="en-US" sz="3628">
              <a:solidFill>
                <a:srgbClr val="3D36A8"/>
              </a:solidFill>
              <a:latin typeface="Gotham Bold"/>
            </a:endParaRPr>
          </a:p>
        </p:txBody>
      </p:sp>
      <p:sp>
        <p:nvSpPr>
          <p:cNvPr id="5" name="Freeform 5"/>
          <p:cNvSpPr/>
          <p:nvPr/>
        </p:nvSpPr>
        <p:spPr>
          <a:xfrm>
            <a:off x="-936499" y="925830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643805" y="348548"/>
            <a:ext cx="2615495" cy="2615495"/>
          </a:xfrm>
          <a:custGeom>
            <a:avLst/>
            <a:gdLst/>
            <a:ahLst/>
            <a:cxnLst/>
            <a:rect l="l" t="t" r="r" b="b"/>
            <a:pathLst>
              <a:path w="2615495" h="2615495">
                <a:moveTo>
                  <a:pt x="0" y="0"/>
                </a:moveTo>
                <a:lnTo>
                  <a:pt x="2615495" y="0"/>
                </a:lnTo>
                <a:lnTo>
                  <a:pt x="2615495" y="2615495"/>
                </a:lnTo>
                <a:lnTo>
                  <a:pt x="0" y="2615495"/>
                </a:lnTo>
                <a:lnTo>
                  <a:pt x="0" y="0"/>
                </a:lnTo>
                <a:close/>
              </a:path>
            </a:pathLst>
          </a:custGeom>
          <a:blipFill>
            <a:blip r:embed="rId6"/>
            <a:stretch>
              <a:fillRect/>
            </a:stretch>
          </a:blipFill>
        </p:spPr>
      </p:sp>
      <p:sp>
        <p:nvSpPr>
          <p:cNvPr id="7" name="TextBox 7"/>
          <p:cNvSpPr txBox="1"/>
          <p:nvPr/>
        </p:nvSpPr>
        <p:spPr>
          <a:xfrm>
            <a:off x="6378701" y="280486"/>
            <a:ext cx="7413411" cy="2475395"/>
          </a:xfrm>
          <a:prstGeom prst="rect">
            <a:avLst/>
          </a:prstGeom>
        </p:spPr>
        <p:txBody>
          <a:bodyPr lIns="0" tIns="0" rIns="0" bIns="0" rtlCol="0" anchor="t">
            <a:spAutoFit/>
          </a:bodyPr>
          <a:lstStyle/>
          <a:p>
            <a:pPr algn="ctr">
              <a:lnSpc>
                <a:spcPts val="20303"/>
              </a:lnSpc>
            </a:pPr>
            <a:r>
              <a:rPr lang="en-US" sz="14502">
                <a:solidFill>
                  <a:srgbClr val="3D36A8"/>
                </a:solidFill>
                <a:latin typeface="Norwester"/>
              </a:rPr>
              <a:t>Features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1433768" y="7143583"/>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90434" y="2402444"/>
            <a:ext cx="16230600" cy="8381365"/>
          </a:xfrm>
          <a:prstGeom prst="rect">
            <a:avLst/>
          </a:prstGeom>
        </p:spPr>
        <p:txBody>
          <a:bodyPr lIns="0" tIns="0" rIns="0" bIns="0" rtlCol="0" anchor="t">
            <a:spAutoFit/>
          </a:bodyPr>
          <a:lstStyle/>
          <a:p>
            <a:pPr algn="ctr">
              <a:lnSpc>
                <a:spcPts val="4759"/>
              </a:lnSpc>
            </a:pPr>
            <a:r>
              <a:rPr lang="en-US" sz="3399">
                <a:solidFill>
                  <a:srgbClr val="3D36A8"/>
                </a:solidFill>
                <a:latin typeface="Gotham Bold"/>
              </a:rPr>
              <a:t>1)Real-time Parking Information: Implemented a system offering drivers instant updates on available parking spaces through mobile apps.</a:t>
            </a:r>
          </a:p>
          <a:p>
            <a:pPr algn="ctr">
              <a:lnSpc>
                <a:spcPts val="4759"/>
              </a:lnSpc>
            </a:pPr>
            <a:endParaRPr lang="en-US" sz="3399">
              <a:solidFill>
                <a:srgbClr val="3D36A8"/>
              </a:solidFill>
              <a:latin typeface="Gotham Bold"/>
            </a:endParaRPr>
          </a:p>
          <a:p>
            <a:pPr algn="ctr">
              <a:lnSpc>
                <a:spcPts val="4759"/>
              </a:lnSpc>
            </a:pPr>
            <a:r>
              <a:rPr lang="en-US" sz="3399">
                <a:solidFill>
                  <a:srgbClr val="3D36A8"/>
                </a:solidFill>
                <a:latin typeface="Gotham Bold"/>
              </a:rPr>
              <a:t>2)Efficient Parking with Reduced Search Times: Successfully reduced parking search times, enhancing the overall user experience and efficiency.</a:t>
            </a:r>
          </a:p>
          <a:p>
            <a:pPr algn="ctr">
              <a:lnSpc>
                <a:spcPts val="4759"/>
              </a:lnSpc>
            </a:pPr>
            <a:r>
              <a:rPr lang="en-US" sz="3399">
                <a:solidFill>
                  <a:srgbClr val="3D36A8"/>
                </a:solidFill>
                <a:latin typeface="Gotham Bold"/>
              </a:rPr>
              <a:t>3)Comprehensive Space Management: Administrators now benefit from an advanced system for optimized parking space allocation and monitoring.</a:t>
            </a:r>
          </a:p>
          <a:p>
            <a:pPr algn="ctr">
              <a:lnSpc>
                <a:spcPts val="4759"/>
              </a:lnSpc>
            </a:pPr>
            <a:r>
              <a:rPr lang="en-US" sz="3399">
                <a:solidFill>
                  <a:srgbClr val="3D36A8"/>
                </a:solidFill>
                <a:latin typeface="Gotham Bold"/>
              </a:rPr>
              <a:t>4)Potential for Traffic and Environmental Impact Reduction: The project holds promise for minimizing traffic congestion and environmental impact through streamlined parking processes.</a:t>
            </a:r>
          </a:p>
          <a:p>
            <a:pPr algn="ctr">
              <a:lnSpc>
                <a:spcPts val="4759"/>
              </a:lnSpc>
            </a:pPr>
            <a:endParaRPr lang="en-US" sz="3399">
              <a:solidFill>
                <a:srgbClr val="3D36A8"/>
              </a:solidFill>
              <a:latin typeface="Gotham Bold"/>
            </a:endParaRPr>
          </a:p>
          <a:p>
            <a:pPr algn="ctr">
              <a:lnSpc>
                <a:spcPts val="4759"/>
              </a:lnSpc>
            </a:pPr>
            <a:endParaRPr lang="en-US" sz="3399">
              <a:solidFill>
                <a:srgbClr val="3D36A8"/>
              </a:solidFill>
              <a:latin typeface="Gotham Bold"/>
            </a:endParaRPr>
          </a:p>
        </p:txBody>
      </p:sp>
      <p:sp>
        <p:nvSpPr>
          <p:cNvPr id="5" name="Freeform 5"/>
          <p:cNvSpPr/>
          <p:nvPr/>
        </p:nvSpPr>
        <p:spPr>
          <a:xfrm>
            <a:off x="0" y="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8131913" y="-370205"/>
            <a:ext cx="2024173" cy="2797810"/>
          </a:xfrm>
          <a:custGeom>
            <a:avLst/>
            <a:gdLst/>
            <a:ahLst/>
            <a:cxnLst/>
            <a:rect l="l" t="t" r="r" b="b"/>
            <a:pathLst>
              <a:path w="2024173" h="2797810">
                <a:moveTo>
                  <a:pt x="0" y="0"/>
                </a:moveTo>
                <a:lnTo>
                  <a:pt x="2024174" y="0"/>
                </a:lnTo>
                <a:lnTo>
                  <a:pt x="2024174" y="2797810"/>
                </a:lnTo>
                <a:lnTo>
                  <a:pt x="0" y="2797810"/>
                </a:lnTo>
                <a:lnTo>
                  <a:pt x="0" y="0"/>
                </a:lnTo>
                <a:close/>
              </a:path>
            </a:pathLst>
          </a:custGeom>
          <a:blipFill>
            <a:blip r:embed="rId6"/>
            <a:stretch>
              <a:fillRect/>
            </a:stretch>
          </a:blipFill>
        </p:spPr>
      </p:sp>
      <p:sp>
        <p:nvSpPr>
          <p:cNvPr id="7" name="TextBox 7"/>
          <p:cNvSpPr txBox="1"/>
          <p:nvPr/>
        </p:nvSpPr>
        <p:spPr>
          <a:xfrm>
            <a:off x="10665182" y="-347552"/>
            <a:ext cx="7167411" cy="2816671"/>
          </a:xfrm>
          <a:prstGeom prst="rect">
            <a:avLst/>
          </a:prstGeom>
        </p:spPr>
        <p:txBody>
          <a:bodyPr lIns="0" tIns="0" rIns="0" bIns="0" rtlCol="0" anchor="t">
            <a:spAutoFit/>
          </a:bodyPr>
          <a:lstStyle/>
          <a:p>
            <a:pPr algn="ctr">
              <a:lnSpc>
                <a:spcPts val="23102"/>
              </a:lnSpc>
            </a:pPr>
            <a:r>
              <a:rPr lang="en-US" sz="16501">
                <a:solidFill>
                  <a:srgbClr val="3D36A8"/>
                </a:solidFill>
                <a:latin typeface="Norwester"/>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463856" y="1032712"/>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972800" y="9222971"/>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53284"/>
            <a:ext cx="4684467" cy="3513071"/>
          </a:xfrm>
          <a:custGeom>
            <a:avLst/>
            <a:gdLst/>
            <a:ahLst/>
            <a:cxnLst/>
            <a:rect l="l" t="t" r="r" b="b"/>
            <a:pathLst>
              <a:path w="4684467" h="3513071">
                <a:moveTo>
                  <a:pt x="0" y="0"/>
                </a:moveTo>
                <a:lnTo>
                  <a:pt x="4684467" y="0"/>
                </a:lnTo>
                <a:lnTo>
                  <a:pt x="4684467" y="3513070"/>
                </a:lnTo>
                <a:lnTo>
                  <a:pt x="0" y="3513070"/>
                </a:lnTo>
                <a:lnTo>
                  <a:pt x="0" y="0"/>
                </a:lnTo>
                <a:close/>
              </a:path>
            </a:pathLst>
          </a:custGeom>
          <a:blipFill>
            <a:blip r:embed="rId6"/>
            <a:stretch>
              <a:fillRect b="-43838"/>
            </a:stretch>
          </a:blipFill>
        </p:spPr>
      </p:sp>
      <p:sp>
        <p:nvSpPr>
          <p:cNvPr id="5" name="TextBox 5"/>
          <p:cNvSpPr txBox="1"/>
          <p:nvPr/>
        </p:nvSpPr>
        <p:spPr>
          <a:xfrm>
            <a:off x="1841987" y="3947715"/>
            <a:ext cx="15643057" cy="4350921"/>
          </a:xfrm>
          <a:prstGeom prst="rect">
            <a:avLst/>
          </a:prstGeom>
        </p:spPr>
        <p:txBody>
          <a:bodyPr lIns="0" tIns="0" rIns="0" bIns="0" rtlCol="0" anchor="t">
            <a:spAutoFit/>
          </a:bodyPr>
          <a:lstStyle/>
          <a:p>
            <a:pPr algn="ctr">
              <a:lnSpc>
                <a:spcPts val="4945"/>
              </a:lnSpc>
            </a:pPr>
            <a:r>
              <a:rPr lang="en-US" sz="3532">
                <a:solidFill>
                  <a:srgbClr val="3D36A8"/>
                </a:solidFill>
                <a:latin typeface="Gotham Bold"/>
              </a:rPr>
              <a:t>1)Hardware Reliability: The reliability of hardware components, such as sensors, is essential for accurate data collection. Technical malfunctions occurred. We overcame them while testing and changing the sensor that was not working properly.</a:t>
            </a:r>
          </a:p>
          <a:p>
            <a:pPr algn="ctr">
              <a:lnSpc>
                <a:spcPts val="4945"/>
              </a:lnSpc>
            </a:pPr>
            <a:r>
              <a:rPr lang="en-US" sz="3532">
                <a:solidFill>
                  <a:srgbClr val="3D36A8"/>
                </a:solidFill>
                <a:latin typeface="Gotham Bold"/>
              </a:rPr>
              <a:t>2)Integration Complexity:- At starting we found it a bit confusing how to integrate the real-time data with a web dashboard but after some research and optimization in our codes we overcame it.</a:t>
            </a:r>
          </a:p>
        </p:txBody>
      </p:sp>
      <p:sp>
        <p:nvSpPr>
          <p:cNvPr id="6" name="TextBox 6"/>
          <p:cNvSpPr txBox="1"/>
          <p:nvPr/>
        </p:nvSpPr>
        <p:spPr>
          <a:xfrm>
            <a:off x="3445043" y="601912"/>
            <a:ext cx="15055514" cy="2149679"/>
          </a:xfrm>
          <a:prstGeom prst="rect">
            <a:avLst/>
          </a:prstGeom>
        </p:spPr>
        <p:txBody>
          <a:bodyPr lIns="0" tIns="0" rIns="0" bIns="0" rtlCol="0" anchor="t">
            <a:spAutoFit/>
          </a:bodyPr>
          <a:lstStyle/>
          <a:p>
            <a:pPr algn="ctr">
              <a:lnSpc>
                <a:spcPts val="17648"/>
              </a:lnSpc>
            </a:pPr>
            <a:r>
              <a:rPr lang="en-US" sz="12605">
                <a:solidFill>
                  <a:srgbClr val="3D36A8"/>
                </a:solidFill>
                <a:latin typeface="Norwester"/>
              </a:rPr>
              <a:t>Challenges Faced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2947039" y="-3734548"/>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424401">
            <a:off x="8678771" y="5746696"/>
            <a:ext cx="21929002" cy="7934312"/>
          </a:xfrm>
          <a:custGeom>
            <a:avLst/>
            <a:gdLst/>
            <a:ahLst/>
            <a:cxnLst/>
            <a:rect l="l" t="t" r="r" b="b"/>
            <a:pathLst>
              <a:path w="21929002" h="7934312">
                <a:moveTo>
                  <a:pt x="0" y="0"/>
                </a:moveTo>
                <a:lnTo>
                  <a:pt x="21929002" y="0"/>
                </a:lnTo>
                <a:lnTo>
                  <a:pt x="21929002" y="7934311"/>
                </a:lnTo>
                <a:lnTo>
                  <a:pt x="0" y="7934311"/>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978224" y="925830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2144600"/>
            <a:ext cx="17259300" cy="7339679"/>
          </a:xfrm>
          <a:prstGeom prst="rect">
            <a:avLst/>
          </a:prstGeom>
        </p:spPr>
        <p:txBody>
          <a:bodyPr lIns="0" tIns="0" rIns="0" bIns="0" rtlCol="0" anchor="t">
            <a:spAutoFit/>
          </a:bodyPr>
          <a:lstStyle/>
          <a:p>
            <a:pPr algn="ctr">
              <a:lnSpc>
                <a:spcPts val="4169"/>
              </a:lnSpc>
            </a:pPr>
            <a:r>
              <a:rPr lang="en-US" sz="2977">
                <a:solidFill>
                  <a:srgbClr val="3D36A8"/>
                </a:solidFill>
                <a:latin typeface="Gotham Bold"/>
              </a:rPr>
              <a:t>We may add up the following functionalities to make our parking system more commercial:-</a:t>
            </a:r>
          </a:p>
          <a:p>
            <a:pPr algn="ctr">
              <a:lnSpc>
                <a:spcPts val="4169"/>
              </a:lnSpc>
            </a:pPr>
            <a:r>
              <a:rPr lang="en-US" sz="2977">
                <a:solidFill>
                  <a:srgbClr val="3D36A8"/>
                </a:solidFill>
                <a:latin typeface="Gotham Bold"/>
              </a:rPr>
              <a:t>1) Database Management Systems: To store and manage data related to parking spaces, reservations, payment transactions, and user profiles. Popular choices include SQL databases like MySQL or NoSQL databases like MongoDB.</a:t>
            </a:r>
          </a:p>
          <a:p>
            <a:pPr algn="ctr">
              <a:lnSpc>
                <a:spcPts val="4169"/>
              </a:lnSpc>
            </a:pPr>
            <a:r>
              <a:rPr lang="en-US" sz="2977">
                <a:solidFill>
                  <a:srgbClr val="3D36A8"/>
                </a:solidFill>
                <a:latin typeface="Gotham Bold"/>
              </a:rPr>
              <a:t>2)Server Infrastructure &amp; Open CV: Backend servers handle data processing, communication with other system components, and coordination of various functions. These servers can be hosted on-premises or in the cloud.</a:t>
            </a:r>
          </a:p>
          <a:p>
            <a:pPr algn="ctr">
              <a:lnSpc>
                <a:spcPts val="4169"/>
              </a:lnSpc>
            </a:pPr>
            <a:r>
              <a:rPr lang="en-US" sz="2977">
                <a:solidFill>
                  <a:srgbClr val="3D36A8"/>
                </a:solidFill>
                <a:latin typeface="Gotham Bold"/>
              </a:rPr>
              <a:t>3)Payment Processing Integration: Integration with payment gateways and processors to handle financial transactions for parking fees and reservations.</a:t>
            </a:r>
          </a:p>
          <a:p>
            <a:pPr algn="ctr">
              <a:lnSpc>
                <a:spcPts val="4169"/>
              </a:lnSpc>
            </a:pPr>
            <a:r>
              <a:rPr lang="en-US" sz="2977">
                <a:solidFill>
                  <a:srgbClr val="3D36A8"/>
                </a:solidFill>
                <a:latin typeface="Gotham Bold"/>
              </a:rPr>
              <a:t>4)Security Measures: Implementing security measures to protect user data, payment information, and the system itself from cyber threats and unauthorized access.</a:t>
            </a:r>
          </a:p>
          <a:p>
            <a:pPr algn="ctr">
              <a:lnSpc>
                <a:spcPts val="4169"/>
              </a:lnSpc>
            </a:pPr>
            <a:r>
              <a:rPr lang="en-US" sz="2977">
                <a:solidFill>
                  <a:srgbClr val="3D36A8"/>
                </a:solidFill>
                <a:latin typeface="Gotham Bold"/>
              </a:rPr>
              <a:t>5)Geospatial Technologies: To manage and analyze geospatial data, especially for navigation and mapping features.</a:t>
            </a:r>
          </a:p>
        </p:txBody>
      </p:sp>
      <p:sp>
        <p:nvSpPr>
          <p:cNvPr id="6" name="Freeform 6"/>
          <p:cNvSpPr/>
          <p:nvPr/>
        </p:nvSpPr>
        <p:spPr>
          <a:xfrm>
            <a:off x="6907767" y="73724"/>
            <a:ext cx="1909952" cy="1909952"/>
          </a:xfrm>
          <a:custGeom>
            <a:avLst/>
            <a:gdLst/>
            <a:ahLst/>
            <a:cxnLst/>
            <a:rect l="l" t="t" r="r" b="b"/>
            <a:pathLst>
              <a:path w="1909952" h="1909952">
                <a:moveTo>
                  <a:pt x="0" y="0"/>
                </a:moveTo>
                <a:lnTo>
                  <a:pt x="1909952" y="0"/>
                </a:lnTo>
                <a:lnTo>
                  <a:pt x="1909952" y="1909952"/>
                </a:lnTo>
                <a:lnTo>
                  <a:pt x="0" y="1909952"/>
                </a:lnTo>
                <a:lnTo>
                  <a:pt x="0" y="0"/>
                </a:lnTo>
                <a:close/>
              </a:path>
            </a:pathLst>
          </a:custGeom>
          <a:blipFill>
            <a:blip r:embed="rId6"/>
            <a:stretch>
              <a:fillRect/>
            </a:stretch>
          </a:blipFill>
        </p:spPr>
      </p:sp>
      <p:sp>
        <p:nvSpPr>
          <p:cNvPr id="7" name="TextBox 7"/>
          <p:cNvSpPr txBox="1"/>
          <p:nvPr/>
        </p:nvSpPr>
        <p:spPr>
          <a:xfrm>
            <a:off x="8817719" y="-213046"/>
            <a:ext cx="9470281" cy="2226317"/>
          </a:xfrm>
          <a:prstGeom prst="rect">
            <a:avLst/>
          </a:prstGeom>
        </p:spPr>
        <p:txBody>
          <a:bodyPr lIns="0" tIns="0" rIns="0" bIns="0" rtlCol="0" anchor="t">
            <a:spAutoFit/>
          </a:bodyPr>
          <a:lstStyle/>
          <a:p>
            <a:pPr algn="ctr">
              <a:lnSpc>
                <a:spcPts val="18136"/>
              </a:lnSpc>
            </a:pPr>
            <a:r>
              <a:rPr lang="en-US" sz="12954">
                <a:solidFill>
                  <a:srgbClr val="3D36A8"/>
                </a:solidFill>
                <a:latin typeface="Norwester"/>
              </a:rPr>
              <a:t> Future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1442080" y="1559448"/>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a:off x="0" y="239472"/>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661247" y="2627347"/>
            <a:ext cx="4965506" cy="5032307"/>
          </a:xfrm>
          <a:custGeom>
            <a:avLst/>
            <a:gdLst/>
            <a:ahLst/>
            <a:cxnLst/>
            <a:rect l="l" t="t" r="r" b="b"/>
            <a:pathLst>
              <a:path w="4965506" h="5032307">
                <a:moveTo>
                  <a:pt x="0" y="0"/>
                </a:moveTo>
                <a:lnTo>
                  <a:pt x="4965506" y="0"/>
                </a:lnTo>
                <a:lnTo>
                  <a:pt x="4965506" y="5032306"/>
                </a:lnTo>
                <a:lnTo>
                  <a:pt x="0" y="5032306"/>
                </a:lnTo>
                <a:lnTo>
                  <a:pt x="0" y="0"/>
                </a:lnTo>
                <a:close/>
              </a:path>
            </a:pathLst>
          </a:custGeom>
          <a:blipFill>
            <a:blip r:embed="rId6"/>
            <a:stretch>
              <a:fillRect/>
            </a:stretch>
          </a:blipFill>
        </p:spPr>
      </p:sp>
      <p:sp>
        <p:nvSpPr>
          <p:cNvPr id="5" name="TextBox 5"/>
          <p:cNvSpPr txBox="1"/>
          <p:nvPr/>
        </p:nvSpPr>
        <p:spPr>
          <a:xfrm>
            <a:off x="3657600" y="1116805"/>
            <a:ext cx="11917973" cy="5221783"/>
          </a:xfrm>
          <a:prstGeom prst="rect">
            <a:avLst/>
          </a:prstGeom>
        </p:spPr>
        <p:txBody>
          <a:bodyPr lIns="0" tIns="0" rIns="0" bIns="0" rtlCol="0" anchor="t">
            <a:spAutoFit/>
          </a:bodyPr>
          <a:lstStyle/>
          <a:p>
            <a:pPr algn="ctr">
              <a:lnSpc>
                <a:spcPts val="20984"/>
              </a:lnSpc>
            </a:pPr>
            <a:r>
              <a:rPr lang="en-US" sz="14988">
                <a:solidFill>
                  <a:srgbClr val="3D36A8"/>
                </a:solidFill>
                <a:latin typeface="Norwester"/>
              </a:rPr>
              <a:t>Conclusion</a:t>
            </a:r>
          </a:p>
          <a:p>
            <a:pPr algn="ctr">
              <a:lnSpc>
                <a:spcPts val="20984"/>
              </a:lnSpc>
            </a:pPr>
            <a:endParaRPr lang="en-US" sz="14988">
              <a:solidFill>
                <a:srgbClr val="3D36A8"/>
              </a:solidFill>
              <a:latin typeface="Norwester"/>
            </a:endParaRPr>
          </a:p>
        </p:txBody>
      </p:sp>
      <p:sp>
        <p:nvSpPr>
          <p:cNvPr id="6" name="Freeform 6"/>
          <p:cNvSpPr/>
          <p:nvPr/>
        </p:nvSpPr>
        <p:spPr>
          <a:xfrm>
            <a:off x="7257010" y="3231125"/>
            <a:ext cx="3773980" cy="3824751"/>
          </a:xfrm>
          <a:custGeom>
            <a:avLst/>
            <a:gdLst/>
            <a:ahLst/>
            <a:cxnLst/>
            <a:rect l="l" t="t" r="r" b="b"/>
            <a:pathLst>
              <a:path w="3773980" h="3824751">
                <a:moveTo>
                  <a:pt x="0" y="0"/>
                </a:moveTo>
                <a:lnTo>
                  <a:pt x="3773980" y="0"/>
                </a:lnTo>
                <a:lnTo>
                  <a:pt x="3773980" y="3824750"/>
                </a:lnTo>
                <a:lnTo>
                  <a:pt x="0" y="3824750"/>
                </a:lnTo>
                <a:lnTo>
                  <a:pt x="0" y="0"/>
                </a:lnTo>
                <a:close/>
              </a:path>
            </a:pathLst>
          </a:custGeom>
          <a:blipFill>
            <a:blip r:embed="rId6"/>
            <a:stretch>
              <a:fillRect/>
            </a:stretch>
          </a:blipFill>
        </p:spPr>
      </p:sp>
      <p:sp>
        <p:nvSpPr>
          <p:cNvPr id="7" name="Freeform 7"/>
          <p:cNvSpPr/>
          <p:nvPr/>
        </p:nvSpPr>
        <p:spPr>
          <a:xfrm>
            <a:off x="1909412" y="1485353"/>
            <a:ext cx="2253669" cy="2283987"/>
          </a:xfrm>
          <a:custGeom>
            <a:avLst/>
            <a:gdLst/>
            <a:ahLst/>
            <a:cxnLst/>
            <a:rect l="l" t="t" r="r" b="b"/>
            <a:pathLst>
              <a:path w="2253669" h="2283987">
                <a:moveTo>
                  <a:pt x="0" y="0"/>
                </a:moveTo>
                <a:lnTo>
                  <a:pt x="2253669" y="0"/>
                </a:lnTo>
                <a:lnTo>
                  <a:pt x="2253669" y="2283987"/>
                </a:lnTo>
                <a:lnTo>
                  <a:pt x="0" y="2283987"/>
                </a:lnTo>
                <a:lnTo>
                  <a:pt x="0" y="0"/>
                </a:lnTo>
                <a:close/>
              </a:path>
            </a:pathLst>
          </a:custGeom>
          <a:blipFill>
            <a:blip r:embed="rId7"/>
            <a:stretch>
              <a:fillRect/>
            </a:stretch>
          </a:blipFill>
        </p:spPr>
      </p:sp>
      <p:sp>
        <p:nvSpPr>
          <p:cNvPr id="8" name="TextBox 8"/>
          <p:cNvSpPr txBox="1"/>
          <p:nvPr/>
        </p:nvSpPr>
        <p:spPr>
          <a:xfrm>
            <a:off x="309520" y="4566697"/>
            <a:ext cx="17978480" cy="4691603"/>
          </a:xfrm>
          <a:prstGeom prst="rect">
            <a:avLst/>
          </a:prstGeom>
        </p:spPr>
        <p:txBody>
          <a:bodyPr lIns="0" tIns="0" rIns="0" bIns="0" rtlCol="0" anchor="t">
            <a:spAutoFit/>
          </a:bodyPr>
          <a:lstStyle/>
          <a:p>
            <a:pPr algn="ctr">
              <a:lnSpc>
                <a:spcPts val="4679"/>
              </a:lnSpc>
            </a:pPr>
            <a:r>
              <a:rPr lang="en-US" sz="3342">
                <a:solidFill>
                  <a:srgbClr val="3D36A8"/>
                </a:solidFill>
                <a:latin typeface="Gotham Bold"/>
              </a:rPr>
              <a:t>Our team takes great pride in introducing our Intelligent Car Parking Management System. This initiative, designed to transform parking solutions, has demonstrated remarkable features that enhance user experience and operational efficiency. We envision the system’s growth through user feedback, as we strive to meet the evolving needs of modern parking management. This project represents our dedication to innovation and excellence, and we are excited about the promising opportunities that lie ahead in the field of intelligent systems. We sincerely appreciate your attention.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3298542" y="6463476"/>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424401">
            <a:off x="-6143174" y="-4859439"/>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0" y="925830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15786" y="710753"/>
            <a:ext cx="2931616" cy="2931616"/>
          </a:xfrm>
          <a:custGeom>
            <a:avLst/>
            <a:gdLst/>
            <a:ahLst/>
            <a:cxnLst/>
            <a:rect l="l" t="t" r="r" b="b"/>
            <a:pathLst>
              <a:path w="2931616" h="2931616">
                <a:moveTo>
                  <a:pt x="0" y="0"/>
                </a:moveTo>
                <a:lnTo>
                  <a:pt x="2931616" y="0"/>
                </a:lnTo>
                <a:lnTo>
                  <a:pt x="2931616" y="2931617"/>
                </a:lnTo>
                <a:lnTo>
                  <a:pt x="0" y="2931617"/>
                </a:lnTo>
                <a:lnTo>
                  <a:pt x="0" y="0"/>
                </a:lnTo>
                <a:close/>
              </a:path>
            </a:pathLst>
          </a:custGeom>
          <a:blipFill>
            <a:blip r:embed="rId6"/>
            <a:stretch>
              <a:fillRect/>
            </a:stretch>
          </a:blipFill>
        </p:spPr>
      </p:sp>
      <p:sp>
        <p:nvSpPr>
          <p:cNvPr id="6" name="TextBox 6"/>
          <p:cNvSpPr txBox="1"/>
          <p:nvPr/>
        </p:nvSpPr>
        <p:spPr>
          <a:xfrm>
            <a:off x="3147402" y="1089816"/>
            <a:ext cx="14111898" cy="4838407"/>
          </a:xfrm>
          <a:prstGeom prst="rect">
            <a:avLst/>
          </a:prstGeom>
        </p:spPr>
        <p:txBody>
          <a:bodyPr lIns="0" tIns="0" rIns="0" bIns="0" rtlCol="0" anchor="t">
            <a:spAutoFit/>
          </a:bodyPr>
          <a:lstStyle/>
          <a:p>
            <a:pPr algn="ctr">
              <a:lnSpc>
                <a:spcPts val="19395"/>
              </a:lnSpc>
            </a:pPr>
            <a:r>
              <a:rPr lang="en-US" sz="13853">
                <a:solidFill>
                  <a:srgbClr val="3D36A8"/>
                </a:solidFill>
                <a:latin typeface="Norwester"/>
              </a:rPr>
              <a:t>Acknowledgement</a:t>
            </a:r>
          </a:p>
          <a:p>
            <a:pPr algn="ctr">
              <a:lnSpc>
                <a:spcPts val="19395"/>
              </a:lnSpc>
            </a:pPr>
            <a:endParaRPr lang="en-US" sz="13853">
              <a:solidFill>
                <a:srgbClr val="3D36A8"/>
              </a:solidFill>
              <a:latin typeface="Norwester"/>
            </a:endParaRPr>
          </a:p>
        </p:txBody>
      </p:sp>
      <p:sp>
        <p:nvSpPr>
          <p:cNvPr id="7" name="TextBox 7"/>
          <p:cNvSpPr txBox="1"/>
          <p:nvPr/>
        </p:nvSpPr>
        <p:spPr>
          <a:xfrm>
            <a:off x="1028700" y="3906238"/>
            <a:ext cx="16746277" cy="3958245"/>
          </a:xfrm>
          <a:prstGeom prst="rect">
            <a:avLst/>
          </a:prstGeom>
        </p:spPr>
        <p:txBody>
          <a:bodyPr lIns="0" tIns="0" rIns="0" bIns="0" rtlCol="0" anchor="t">
            <a:spAutoFit/>
          </a:bodyPr>
          <a:lstStyle/>
          <a:p>
            <a:pPr algn="ctr">
              <a:lnSpc>
                <a:spcPts val="5245"/>
              </a:lnSpc>
            </a:pPr>
            <a:r>
              <a:rPr lang="en-US" sz="3746">
                <a:solidFill>
                  <a:srgbClr val="3D36A8"/>
                </a:solidFill>
                <a:latin typeface="Gotham Bold"/>
              </a:rPr>
              <a:t>We extend our heartfelt gratitude to our team members for their dedication and collaboration. Special thanks to our mentor Sir Mohd. Amir Khan for his guidance and support throughout this journey. Our sincere appreciation also goes to GLA University for providing us with the resources and environment to undertake this challenging yet rewarding 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228600" y="801837"/>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3534814"/>
            <a:ext cx="19696562" cy="2335008"/>
          </a:xfrm>
          <a:prstGeom prst="rect">
            <a:avLst/>
          </a:prstGeom>
        </p:spPr>
        <p:txBody>
          <a:bodyPr lIns="0" tIns="0" rIns="0" bIns="0" rtlCol="0" anchor="t">
            <a:spAutoFit/>
          </a:bodyPr>
          <a:lstStyle/>
          <a:p>
            <a:pPr algn="ctr">
              <a:lnSpc>
                <a:spcPts val="14446"/>
              </a:lnSpc>
            </a:pPr>
            <a:r>
              <a:rPr lang="en-US" sz="14446">
                <a:solidFill>
                  <a:srgbClr val="3D36A8"/>
                </a:solidFill>
                <a:latin typeface="Agrandir Wide Heavy"/>
              </a:rPr>
              <a:t>THANKS!</a:t>
            </a:r>
          </a:p>
        </p:txBody>
      </p:sp>
      <p:sp>
        <p:nvSpPr>
          <p:cNvPr id="4" name="Freeform 4"/>
          <p:cNvSpPr/>
          <p:nvPr/>
        </p:nvSpPr>
        <p:spPr>
          <a:xfrm rot="-424401">
            <a:off x="4937414" y="8357760"/>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5" name="Freeform 5"/>
          <p:cNvSpPr/>
          <p:nvPr/>
        </p:nvSpPr>
        <p:spPr>
          <a:xfrm rot="-2330257">
            <a:off x="-10199620" y="-1608371"/>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4471670" y="6254634"/>
            <a:ext cx="3580011" cy="4186303"/>
          </a:xfrm>
          <a:custGeom>
            <a:avLst/>
            <a:gdLst/>
            <a:ahLst/>
            <a:cxnLst/>
            <a:rect l="l" t="t" r="r" b="b"/>
            <a:pathLst>
              <a:path w="3580011" h="4186303">
                <a:moveTo>
                  <a:pt x="0" y="0"/>
                </a:moveTo>
                <a:lnTo>
                  <a:pt x="3580011" y="0"/>
                </a:lnTo>
                <a:lnTo>
                  <a:pt x="3580011" y="4186303"/>
                </a:lnTo>
                <a:lnTo>
                  <a:pt x="0" y="4186303"/>
                </a:lnTo>
                <a:lnTo>
                  <a:pt x="0" y="0"/>
                </a:lnTo>
                <a:close/>
              </a:path>
            </a:pathLst>
          </a:custGeom>
          <a:blipFill>
            <a:blip r:embed="rId4"/>
            <a:stretch>
              <a:fillRect/>
            </a:stretch>
          </a:blipFill>
        </p:spPr>
      </p:sp>
      <p:sp>
        <p:nvSpPr>
          <p:cNvPr id="7" name="Freeform 7"/>
          <p:cNvSpPr/>
          <p:nvPr/>
        </p:nvSpPr>
        <p:spPr>
          <a:xfrm>
            <a:off x="313844" y="0"/>
            <a:ext cx="3503645" cy="4138833"/>
          </a:xfrm>
          <a:custGeom>
            <a:avLst/>
            <a:gdLst/>
            <a:ahLst/>
            <a:cxnLst/>
            <a:rect l="l" t="t" r="r" b="b"/>
            <a:pathLst>
              <a:path w="3503645" h="4138833">
                <a:moveTo>
                  <a:pt x="0" y="0"/>
                </a:moveTo>
                <a:lnTo>
                  <a:pt x="3503646" y="0"/>
                </a:lnTo>
                <a:lnTo>
                  <a:pt x="3503646" y="4138833"/>
                </a:lnTo>
                <a:lnTo>
                  <a:pt x="0" y="4138833"/>
                </a:lnTo>
                <a:lnTo>
                  <a:pt x="0" y="0"/>
                </a:lnTo>
                <a:close/>
              </a:path>
            </a:pathLst>
          </a:custGeom>
          <a:blipFill>
            <a:blip r:embed="rId5"/>
            <a:stretch>
              <a:fillRect/>
            </a:stretch>
          </a:blipFill>
        </p:spPr>
      </p:sp>
      <p:sp>
        <p:nvSpPr>
          <p:cNvPr id="8" name="TextBox 8"/>
          <p:cNvSpPr txBox="1"/>
          <p:nvPr/>
        </p:nvSpPr>
        <p:spPr>
          <a:xfrm>
            <a:off x="7871564" y="5822197"/>
            <a:ext cx="5118975" cy="1613925"/>
          </a:xfrm>
          <a:prstGeom prst="rect">
            <a:avLst/>
          </a:prstGeom>
        </p:spPr>
        <p:txBody>
          <a:bodyPr lIns="0" tIns="0" rIns="0" bIns="0" rtlCol="0" anchor="t">
            <a:spAutoFit/>
          </a:bodyPr>
          <a:lstStyle/>
          <a:p>
            <a:pPr>
              <a:lnSpc>
                <a:spcPts val="5605"/>
              </a:lnSpc>
            </a:pPr>
            <a:r>
              <a:rPr lang="en-US" sz="5605">
                <a:solidFill>
                  <a:srgbClr val="3D36A8"/>
                </a:solidFill>
                <a:latin typeface="Agrandir Wide Heavy"/>
              </a:rPr>
              <a:t>QUESTION</a:t>
            </a:r>
          </a:p>
          <a:p>
            <a:pPr algn="ctr">
              <a:lnSpc>
                <a:spcPts val="5605"/>
              </a:lnSpc>
            </a:pPr>
            <a:r>
              <a:rPr lang="en-US" sz="5605">
                <a:solidFill>
                  <a:srgbClr val="3D36A8"/>
                </a:solidFill>
                <a:latin typeface="Agrandir Wide Heavy"/>
              </a:rPr>
              <a:t>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6294799" y="7381541"/>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942095" y="215571"/>
            <a:ext cx="10849386" cy="2683058"/>
          </a:xfrm>
          <a:prstGeom prst="rect">
            <a:avLst/>
          </a:prstGeom>
        </p:spPr>
        <p:txBody>
          <a:bodyPr lIns="0" tIns="0" rIns="0" bIns="0" rtlCol="0" anchor="t">
            <a:spAutoFit/>
          </a:bodyPr>
          <a:lstStyle/>
          <a:p>
            <a:pPr algn="ctr">
              <a:lnSpc>
                <a:spcPts val="21956"/>
              </a:lnSpc>
            </a:pPr>
            <a:r>
              <a:rPr lang="en-US" sz="15683">
                <a:solidFill>
                  <a:srgbClr val="3D36A8"/>
                </a:solidFill>
                <a:latin typeface="Norwester"/>
              </a:rPr>
              <a:t>Introduction</a:t>
            </a:r>
          </a:p>
        </p:txBody>
      </p:sp>
      <p:sp>
        <p:nvSpPr>
          <p:cNvPr id="4" name="TextBox 4"/>
          <p:cNvSpPr txBox="1"/>
          <p:nvPr/>
        </p:nvSpPr>
        <p:spPr>
          <a:xfrm>
            <a:off x="500987" y="3403454"/>
            <a:ext cx="17787013" cy="5240021"/>
          </a:xfrm>
          <a:prstGeom prst="rect">
            <a:avLst/>
          </a:prstGeom>
        </p:spPr>
        <p:txBody>
          <a:bodyPr lIns="0" tIns="0" rIns="0" bIns="0" rtlCol="0" anchor="t">
            <a:spAutoFit/>
          </a:bodyPr>
          <a:lstStyle/>
          <a:p>
            <a:pPr algn="ctr">
              <a:lnSpc>
                <a:spcPts val="5179"/>
              </a:lnSpc>
              <a:spcBef>
                <a:spcPct val="0"/>
              </a:spcBef>
            </a:pPr>
            <a:r>
              <a:rPr lang="en-US" sz="3699">
                <a:solidFill>
                  <a:srgbClr val="3D36A8"/>
                </a:solidFill>
                <a:latin typeface="Gotham Bold"/>
              </a:rPr>
              <a:t>Intelligent Car Parking Management System, redefines parking solutions through innovative technology. The system streamlines operations and enhances user experience, addressing challenges in traditional parking management. We’ll showcase a transformative solution designed to streamline parking, improve user experience, and address conventional management challenges. Our goal is to contribute to the advancement of intelligent systems and provide a transformative solution to real-world parking issues.</a:t>
            </a:r>
          </a:p>
        </p:txBody>
      </p:sp>
      <p:sp>
        <p:nvSpPr>
          <p:cNvPr id="5" name="Freeform 5"/>
          <p:cNvSpPr/>
          <p:nvPr/>
        </p:nvSpPr>
        <p:spPr>
          <a:xfrm rot="-424401">
            <a:off x="-2918723" y="-5271143"/>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6" name="Freeform 6"/>
          <p:cNvSpPr/>
          <p:nvPr/>
        </p:nvSpPr>
        <p:spPr>
          <a:xfrm>
            <a:off x="0" y="9222971"/>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067686" y="520371"/>
            <a:ext cx="2526899" cy="2378258"/>
          </a:xfrm>
          <a:custGeom>
            <a:avLst/>
            <a:gdLst/>
            <a:ahLst/>
            <a:cxnLst/>
            <a:rect l="l" t="t" r="r" b="b"/>
            <a:pathLst>
              <a:path w="2526899" h="2378258">
                <a:moveTo>
                  <a:pt x="0" y="0"/>
                </a:moveTo>
                <a:lnTo>
                  <a:pt x="2526899" y="0"/>
                </a:lnTo>
                <a:lnTo>
                  <a:pt x="2526899" y="2378258"/>
                </a:lnTo>
                <a:lnTo>
                  <a:pt x="0" y="2378258"/>
                </a:lnTo>
                <a:lnTo>
                  <a:pt x="0" y="0"/>
                </a:lnTo>
                <a:close/>
              </a:path>
            </a:pathLst>
          </a:custGeom>
          <a:blipFill>
            <a:blip r:embed="rId6"/>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6048571" y="-3967156"/>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10669" y="9222971"/>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419529" y="1993076"/>
            <a:ext cx="6399874" cy="1675651"/>
          </a:xfrm>
          <a:prstGeom prst="rect">
            <a:avLst/>
          </a:prstGeom>
        </p:spPr>
        <p:txBody>
          <a:bodyPr lIns="0" tIns="0" rIns="0" bIns="0" rtlCol="0" anchor="t">
            <a:spAutoFit/>
          </a:bodyPr>
          <a:lstStyle/>
          <a:p>
            <a:pPr>
              <a:lnSpc>
                <a:spcPts val="10307"/>
              </a:lnSpc>
            </a:pPr>
            <a:endParaRPr/>
          </a:p>
        </p:txBody>
      </p:sp>
      <p:sp>
        <p:nvSpPr>
          <p:cNvPr id="5" name="TextBox 5"/>
          <p:cNvSpPr txBox="1"/>
          <p:nvPr/>
        </p:nvSpPr>
        <p:spPr>
          <a:xfrm>
            <a:off x="2093471" y="2781076"/>
            <a:ext cx="13348578" cy="6477433"/>
          </a:xfrm>
          <a:prstGeom prst="rect">
            <a:avLst/>
          </a:prstGeom>
        </p:spPr>
        <p:txBody>
          <a:bodyPr lIns="0" tIns="0" rIns="0" bIns="0" rtlCol="0" anchor="t">
            <a:spAutoFit/>
          </a:bodyPr>
          <a:lstStyle/>
          <a:p>
            <a:pPr>
              <a:lnSpc>
                <a:spcPts val="4701"/>
              </a:lnSpc>
            </a:pPr>
            <a:r>
              <a:rPr lang="en-US" sz="3357">
                <a:solidFill>
                  <a:srgbClr val="3D36A8"/>
                </a:solidFill>
                <a:latin typeface="Gotham Bold"/>
              </a:rPr>
              <a:t>1. Create a system that provides real-time information on available parking spaces.</a:t>
            </a:r>
          </a:p>
          <a:p>
            <a:pPr>
              <a:lnSpc>
                <a:spcPts val="4701"/>
              </a:lnSpc>
            </a:pPr>
            <a:r>
              <a:rPr lang="en-US" sz="3357">
                <a:solidFill>
                  <a:srgbClr val="3D36A8"/>
                </a:solidFill>
                <a:latin typeface="Gotham Bold"/>
              </a:rPr>
              <a:t>2. Develop a web-based dashboard for parking space administrators to monitor occupancy and optimize space allocation to help drivers locate and reserve parking spots.</a:t>
            </a:r>
          </a:p>
          <a:p>
            <a:pPr>
              <a:lnSpc>
                <a:spcPts val="4701"/>
              </a:lnSpc>
            </a:pPr>
            <a:r>
              <a:rPr lang="en-US" sz="3357">
                <a:solidFill>
                  <a:srgbClr val="3D36A8"/>
                </a:solidFill>
                <a:latin typeface="Gotham Bold"/>
              </a:rPr>
              <a:t>3. Reduce traffic congestion and environmental impact by optimizing parking space utilization.</a:t>
            </a:r>
          </a:p>
          <a:p>
            <a:pPr>
              <a:lnSpc>
                <a:spcPts val="4701"/>
              </a:lnSpc>
            </a:pPr>
            <a:r>
              <a:rPr lang="en-US" sz="3357">
                <a:solidFill>
                  <a:srgbClr val="3D36A8"/>
                </a:solidFill>
                <a:latin typeface="Gotham Bold"/>
              </a:rPr>
              <a:t>We aim to propel the progress of intelligent systems, offering a groundbreaking solution to practical parking challenges.</a:t>
            </a:r>
          </a:p>
          <a:p>
            <a:pPr>
              <a:lnSpc>
                <a:spcPts val="4701"/>
              </a:lnSpc>
            </a:pPr>
            <a:endParaRPr lang="en-US" sz="3357">
              <a:solidFill>
                <a:srgbClr val="3D36A8"/>
              </a:solidFill>
              <a:latin typeface="Gotham Bold"/>
            </a:endParaRPr>
          </a:p>
        </p:txBody>
      </p:sp>
      <p:sp>
        <p:nvSpPr>
          <p:cNvPr id="6" name="Freeform 6"/>
          <p:cNvSpPr/>
          <p:nvPr/>
        </p:nvSpPr>
        <p:spPr>
          <a:xfrm>
            <a:off x="6104531" y="576461"/>
            <a:ext cx="2097851" cy="2097851"/>
          </a:xfrm>
          <a:custGeom>
            <a:avLst/>
            <a:gdLst/>
            <a:ahLst/>
            <a:cxnLst/>
            <a:rect l="l" t="t" r="r" b="b"/>
            <a:pathLst>
              <a:path w="2097851" h="2097851">
                <a:moveTo>
                  <a:pt x="0" y="0"/>
                </a:moveTo>
                <a:lnTo>
                  <a:pt x="2097851" y="0"/>
                </a:lnTo>
                <a:lnTo>
                  <a:pt x="2097851" y="2097851"/>
                </a:lnTo>
                <a:lnTo>
                  <a:pt x="0" y="2097851"/>
                </a:lnTo>
                <a:lnTo>
                  <a:pt x="0" y="0"/>
                </a:lnTo>
                <a:close/>
              </a:path>
            </a:pathLst>
          </a:custGeom>
          <a:blipFill>
            <a:blip r:embed="rId6"/>
            <a:stretch>
              <a:fillRect/>
            </a:stretch>
          </a:blipFill>
        </p:spPr>
      </p:sp>
      <p:sp>
        <p:nvSpPr>
          <p:cNvPr id="7" name="TextBox 7"/>
          <p:cNvSpPr txBox="1"/>
          <p:nvPr/>
        </p:nvSpPr>
        <p:spPr>
          <a:xfrm>
            <a:off x="9139238" y="4953317"/>
            <a:ext cx="9525" cy="332740"/>
          </a:xfrm>
          <a:prstGeom prst="rect">
            <a:avLst/>
          </a:prstGeom>
        </p:spPr>
        <p:txBody>
          <a:bodyPr lIns="0" tIns="0" rIns="0" bIns="0" rtlCol="0" anchor="t">
            <a:spAutoFit/>
          </a:bodyPr>
          <a:lstStyle/>
          <a:p>
            <a:pPr algn="ctr">
              <a:lnSpc>
                <a:spcPts val="2659"/>
              </a:lnSpc>
              <a:spcBef>
                <a:spcPct val="0"/>
              </a:spcBef>
            </a:pPr>
            <a:endParaRPr/>
          </a:p>
        </p:txBody>
      </p:sp>
      <p:sp>
        <p:nvSpPr>
          <p:cNvPr id="8" name="TextBox 8"/>
          <p:cNvSpPr txBox="1"/>
          <p:nvPr/>
        </p:nvSpPr>
        <p:spPr>
          <a:xfrm>
            <a:off x="8767760" y="290711"/>
            <a:ext cx="9117038" cy="2592579"/>
          </a:xfrm>
          <a:prstGeom prst="rect">
            <a:avLst/>
          </a:prstGeom>
        </p:spPr>
        <p:txBody>
          <a:bodyPr lIns="0" tIns="0" rIns="0" bIns="0" rtlCol="0" anchor="t">
            <a:spAutoFit/>
          </a:bodyPr>
          <a:lstStyle/>
          <a:p>
            <a:pPr algn="ctr">
              <a:lnSpc>
                <a:spcPts val="21297"/>
              </a:lnSpc>
            </a:pPr>
            <a:r>
              <a:rPr lang="en-US" sz="15212">
                <a:solidFill>
                  <a:srgbClr val="3D36A8"/>
                </a:solidFill>
                <a:latin typeface="Norwester"/>
              </a:rPr>
              <a:t>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06491">
            <a:off x="-2205483" y="-10797041"/>
            <a:ext cx="29859551" cy="10803728"/>
          </a:xfrm>
          <a:custGeom>
            <a:avLst/>
            <a:gdLst/>
            <a:ahLst/>
            <a:cxnLst/>
            <a:rect l="l" t="t" r="r" b="b"/>
            <a:pathLst>
              <a:path w="29859551" h="10803728">
                <a:moveTo>
                  <a:pt x="0" y="0"/>
                </a:moveTo>
                <a:lnTo>
                  <a:pt x="29859551" y="0"/>
                </a:lnTo>
                <a:lnTo>
                  <a:pt x="29859551" y="10803728"/>
                </a:lnTo>
                <a:lnTo>
                  <a:pt x="0" y="10803728"/>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424401">
            <a:off x="7890492" y="7010406"/>
            <a:ext cx="21929002" cy="7934312"/>
          </a:xfrm>
          <a:custGeom>
            <a:avLst/>
            <a:gdLst/>
            <a:ahLst/>
            <a:cxnLst/>
            <a:rect l="l" t="t" r="r" b="b"/>
            <a:pathLst>
              <a:path w="21929002" h="7934312">
                <a:moveTo>
                  <a:pt x="0" y="0"/>
                </a:moveTo>
                <a:lnTo>
                  <a:pt x="21929002" y="0"/>
                </a:lnTo>
                <a:lnTo>
                  <a:pt x="21929002" y="7934311"/>
                </a:lnTo>
                <a:lnTo>
                  <a:pt x="0" y="7934311"/>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70224" y="9222971"/>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095891" y="1377570"/>
            <a:ext cx="2847973" cy="2847973"/>
          </a:xfrm>
          <a:custGeom>
            <a:avLst/>
            <a:gdLst/>
            <a:ahLst/>
            <a:cxnLst/>
            <a:rect l="l" t="t" r="r" b="b"/>
            <a:pathLst>
              <a:path w="2847973" h="2847973">
                <a:moveTo>
                  <a:pt x="0" y="0"/>
                </a:moveTo>
                <a:lnTo>
                  <a:pt x="2847973" y="0"/>
                </a:lnTo>
                <a:lnTo>
                  <a:pt x="2847973" y="2847973"/>
                </a:lnTo>
                <a:lnTo>
                  <a:pt x="0" y="2847973"/>
                </a:lnTo>
                <a:lnTo>
                  <a:pt x="0" y="0"/>
                </a:lnTo>
                <a:close/>
              </a:path>
            </a:pathLst>
          </a:custGeom>
          <a:blipFill>
            <a:blip r:embed="rId6"/>
            <a:stretch>
              <a:fillRect/>
            </a:stretch>
          </a:blipFill>
        </p:spPr>
      </p:sp>
      <p:sp>
        <p:nvSpPr>
          <p:cNvPr id="6" name="TextBox 6"/>
          <p:cNvSpPr txBox="1"/>
          <p:nvPr/>
        </p:nvSpPr>
        <p:spPr>
          <a:xfrm>
            <a:off x="2007847" y="1655000"/>
            <a:ext cx="13088045" cy="2064513"/>
          </a:xfrm>
          <a:prstGeom prst="rect">
            <a:avLst/>
          </a:prstGeom>
        </p:spPr>
        <p:txBody>
          <a:bodyPr lIns="0" tIns="0" rIns="0" bIns="0" rtlCol="0" anchor="t">
            <a:spAutoFit/>
          </a:bodyPr>
          <a:lstStyle/>
          <a:p>
            <a:pPr algn="ctr">
              <a:lnSpc>
                <a:spcPts val="16949"/>
              </a:lnSpc>
            </a:pPr>
            <a:r>
              <a:rPr lang="en-US" sz="12107">
                <a:solidFill>
                  <a:srgbClr val="3D36A8"/>
                </a:solidFill>
                <a:latin typeface="Norwester"/>
              </a:rPr>
              <a:t>Problem Statement</a:t>
            </a:r>
          </a:p>
        </p:txBody>
      </p:sp>
      <p:sp>
        <p:nvSpPr>
          <p:cNvPr id="7" name="TextBox 7"/>
          <p:cNvSpPr txBox="1"/>
          <p:nvPr/>
        </p:nvSpPr>
        <p:spPr>
          <a:xfrm>
            <a:off x="170224" y="4682515"/>
            <a:ext cx="18288000" cy="3501255"/>
          </a:xfrm>
          <a:prstGeom prst="rect">
            <a:avLst/>
          </a:prstGeom>
        </p:spPr>
        <p:txBody>
          <a:bodyPr lIns="0" tIns="0" rIns="0" bIns="0" rtlCol="0" anchor="t">
            <a:spAutoFit/>
          </a:bodyPr>
          <a:lstStyle/>
          <a:p>
            <a:pPr algn="ctr">
              <a:lnSpc>
                <a:spcPts val="4639"/>
              </a:lnSpc>
            </a:pPr>
            <a:r>
              <a:rPr lang="en-US" sz="3313">
                <a:solidFill>
                  <a:srgbClr val="3D36A8"/>
                </a:solidFill>
                <a:latin typeface="Gotham Bold"/>
              </a:rPr>
              <a:t>In urban areas, parking scarcity is a significant issue that contributes to traffic congestion, wasted fuel, and driver frustration. The traditional method of manually searching for vacant parking spaces is time-consuming, and inefficient, and can lead to increased emissions due to excessive vehicle maneuvering. To address this challenge, an intelligent car parking management system using IoT sensors is proposed.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1820501" y="-4832507"/>
            <a:ext cx="21929002" cy="7934312"/>
          </a:xfrm>
          <a:custGeom>
            <a:avLst/>
            <a:gdLst/>
            <a:ahLst/>
            <a:cxnLst/>
            <a:rect l="l" t="t" r="r" b="b"/>
            <a:pathLst>
              <a:path w="21929002" h="7934312">
                <a:moveTo>
                  <a:pt x="0" y="0"/>
                </a:moveTo>
                <a:lnTo>
                  <a:pt x="21929002" y="0"/>
                </a:lnTo>
                <a:lnTo>
                  <a:pt x="21929002" y="7934311"/>
                </a:lnTo>
                <a:lnTo>
                  <a:pt x="0" y="7934311"/>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424401">
            <a:off x="1965338" y="8727779"/>
            <a:ext cx="21929002" cy="7934312"/>
          </a:xfrm>
          <a:custGeom>
            <a:avLst/>
            <a:gdLst/>
            <a:ahLst/>
            <a:cxnLst/>
            <a:rect l="l" t="t" r="r" b="b"/>
            <a:pathLst>
              <a:path w="21929002" h="7934312">
                <a:moveTo>
                  <a:pt x="0" y="0"/>
                </a:moveTo>
                <a:lnTo>
                  <a:pt x="21929002" y="0"/>
                </a:lnTo>
                <a:lnTo>
                  <a:pt x="21929002" y="7934312"/>
                </a:lnTo>
                <a:lnTo>
                  <a:pt x="0" y="7934312"/>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0" y="9222971"/>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97117" y="2967699"/>
            <a:ext cx="17493766" cy="5724208"/>
          </a:xfrm>
          <a:prstGeom prst="rect">
            <a:avLst/>
          </a:prstGeom>
        </p:spPr>
        <p:txBody>
          <a:bodyPr lIns="0" tIns="0" rIns="0" bIns="0" rtlCol="0" anchor="t">
            <a:spAutoFit/>
          </a:bodyPr>
          <a:lstStyle/>
          <a:p>
            <a:pPr algn="ctr">
              <a:lnSpc>
                <a:spcPts val="4553"/>
              </a:lnSpc>
            </a:pPr>
            <a:r>
              <a:rPr lang="en-US" sz="3252">
                <a:solidFill>
                  <a:srgbClr val="3D36A8"/>
                </a:solidFill>
                <a:latin typeface="Gotham Bold"/>
              </a:rPr>
              <a:t>Infrared (IR) sensors are a key component of modern home security systems. They are affordable, easy to install, and effective at detecting motion, even in low-light conditions. IR sensors can be used for a variety of purposes, including motion detection alarms, perimeter security, and automatic lighting control. They can also be used with smart home systems to provide remote monitoring and alerts. IR sensors work by emitting and detecting infrared radiation. This radiation is invisible to the human eye, but it can be reflected off of objects. When an object moves within the sensor’s field of view, the reflected radiation triggers an alert. This alert can be used to activate an alarm, turn on lights, or send a notification to a smartphone. </a:t>
            </a:r>
          </a:p>
        </p:txBody>
      </p:sp>
      <p:sp>
        <p:nvSpPr>
          <p:cNvPr id="6" name="Freeform 6"/>
          <p:cNvSpPr/>
          <p:nvPr/>
        </p:nvSpPr>
        <p:spPr>
          <a:xfrm>
            <a:off x="14584049" y="633966"/>
            <a:ext cx="2675251" cy="2675251"/>
          </a:xfrm>
          <a:custGeom>
            <a:avLst/>
            <a:gdLst/>
            <a:ahLst/>
            <a:cxnLst/>
            <a:rect l="l" t="t" r="r" b="b"/>
            <a:pathLst>
              <a:path w="2675251" h="2675251">
                <a:moveTo>
                  <a:pt x="0" y="0"/>
                </a:moveTo>
                <a:lnTo>
                  <a:pt x="2675251" y="0"/>
                </a:lnTo>
                <a:lnTo>
                  <a:pt x="2675251" y="2675250"/>
                </a:lnTo>
                <a:lnTo>
                  <a:pt x="0" y="2675250"/>
                </a:lnTo>
                <a:lnTo>
                  <a:pt x="0" y="0"/>
                </a:lnTo>
                <a:close/>
              </a:path>
            </a:pathLst>
          </a:custGeom>
          <a:blipFill>
            <a:blip r:embed="rId6"/>
            <a:stretch>
              <a:fillRect/>
            </a:stretch>
          </a:blipFill>
        </p:spPr>
      </p:sp>
      <p:sp>
        <p:nvSpPr>
          <p:cNvPr id="7" name="TextBox 7"/>
          <p:cNvSpPr txBox="1"/>
          <p:nvPr/>
        </p:nvSpPr>
        <p:spPr>
          <a:xfrm>
            <a:off x="-1314450" y="395841"/>
            <a:ext cx="17259300" cy="2105133"/>
          </a:xfrm>
          <a:prstGeom prst="rect">
            <a:avLst/>
          </a:prstGeom>
        </p:spPr>
        <p:txBody>
          <a:bodyPr lIns="0" tIns="0" rIns="0" bIns="0" rtlCol="0" anchor="t">
            <a:spAutoFit/>
          </a:bodyPr>
          <a:lstStyle/>
          <a:p>
            <a:pPr algn="ctr">
              <a:lnSpc>
                <a:spcPts val="17236"/>
              </a:lnSpc>
            </a:pPr>
            <a:r>
              <a:rPr lang="en-US" sz="12312">
                <a:solidFill>
                  <a:srgbClr val="3D36A8"/>
                </a:solidFill>
                <a:latin typeface="Norwester"/>
              </a:rPr>
              <a:t>Literature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24401">
            <a:off x="7587778" y="6075224"/>
            <a:ext cx="21929002" cy="7934312"/>
          </a:xfrm>
          <a:custGeom>
            <a:avLst/>
            <a:gdLst/>
            <a:ahLst/>
            <a:cxnLst/>
            <a:rect l="l" t="t" r="r" b="b"/>
            <a:pathLst>
              <a:path w="21929002" h="7934312">
                <a:moveTo>
                  <a:pt x="0" y="0"/>
                </a:moveTo>
                <a:lnTo>
                  <a:pt x="21929002" y="0"/>
                </a:lnTo>
                <a:lnTo>
                  <a:pt x="21929002" y="7934311"/>
                </a:lnTo>
                <a:lnTo>
                  <a:pt x="0" y="7934311"/>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1206491">
            <a:off x="-3190181" y="-10012239"/>
            <a:ext cx="29859551" cy="10803728"/>
          </a:xfrm>
          <a:custGeom>
            <a:avLst/>
            <a:gdLst/>
            <a:ahLst/>
            <a:cxnLst/>
            <a:rect l="l" t="t" r="r" b="b"/>
            <a:pathLst>
              <a:path w="29859551" h="10803728">
                <a:moveTo>
                  <a:pt x="0" y="0"/>
                </a:moveTo>
                <a:lnTo>
                  <a:pt x="29859551" y="0"/>
                </a:lnTo>
                <a:lnTo>
                  <a:pt x="29859551" y="10803729"/>
                </a:lnTo>
                <a:lnTo>
                  <a:pt x="0" y="10803729"/>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0" y="2152967"/>
            <a:ext cx="17723047" cy="8134033"/>
          </a:xfrm>
          <a:prstGeom prst="rect">
            <a:avLst/>
          </a:prstGeom>
        </p:spPr>
        <p:txBody>
          <a:bodyPr lIns="0" tIns="0" rIns="0" bIns="0" rtlCol="0" anchor="t">
            <a:spAutoFit/>
          </a:bodyPr>
          <a:lstStyle/>
          <a:p>
            <a:pPr algn="ctr">
              <a:lnSpc>
                <a:spcPts val="4612"/>
              </a:lnSpc>
            </a:pPr>
            <a:r>
              <a:rPr lang="en-US" sz="3294">
                <a:solidFill>
                  <a:srgbClr val="3D36A8"/>
                </a:solidFill>
                <a:latin typeface="Gotham Bold"/>
              </a:rPr>
              <a:t>1) Inefficient Parking Search and Congestion: Intelligent Car Parking Management System (ICPMS) minimizes search time and optimizes parking space utilization, reducing congestion and wasted fuel consumption.</a:t>
            </a:r>
          </a:p>
          <a:p>
            <a:pPr algn="ctr">
              <a:lnSpc>
                <a:spcPts val="4612"/>
              </a:lnSpc>
            </a:pPr>
            <a:endParaRPr lang="en-US" sz="3294">
              <a:solidFill>
                <a:srgbClr val="3D36A8"/>
              </a:solidFill>
              <a:latin typeface="Gotham Bold"/>
            </a:endParaRPr>
          </a:p>
          <a:p>
            <a:pPr algn="ctr">
              <a:lnSpc>
                <a:spcPts val="4612"/>
              </a:lnSpc>
            </a:pPr>
            <a:r>
              <a:rPr lang="en-US" sz="3294">
                <a:solidFill>
                  <a:srgbClr val="3D36A8"/>
                </a:solidFill>
                <a:latin typeface="Gotham Bold"/>
              </a:rPr>
              <a:t>2) Limited Parking Availability Awareness: ICPMS provides real-time parking information, directing drivers to available spots and alleviating frustration.</a:t>
            </a:r>
          </a:p>
          <a:p>
            <a:pPr algn="ctr">
              <a:lnSpc>
                <a:spcPts val="4612"/>
              </a:lnSpc>
            </a:pPr>
            <a:r>
              <a:rPr lang="en-US" sz="3294">
                <a:solidFill>
                  <a:srgbClr val="3D36A8"/>
                </a:solidFill>
                <a:latin typeface="Gotham Bold"/>
              </a:rPr>
              <a:t>3) Underutilized Parking Spaces: ICPMS employs IoT sensors to ensure efficient utilization of all parking spaces, preventing underutilization and maximizing revenue.</a:t>
            </a:r>
          </a:p>
          <a:p>
            <a:pPr algn="ctr">
              <a:lnSpc>
                <a:spcPts val="4612"/>
              </a:lnSpc>
            </a:pPr>
            <a:r>
              <a:rPr lang="en-US" sz="3294">
                <a:solidFill>
                  <a:srgbClr val="3D36A8"/>
                </a:solidFill>
                <a:latin typeface="Gotham Bold"/>
              </a:rPr>
              <a:t>4) Enhanced Security and Monitoring: ICPMS incorporates surveillance, access control, and real-time monitoring to enhance security and prevent unauthorized access or incidents.</a:t>
            </a:r>
          </a:p>
          <a:p>
            <a:pPr algn="ctr">
              <a:lnSpc>
                <a:spcPts val="4612"/>
              </a:lnSpc>
            </a:pPr>
            <a:endParaRPr lang="en-US" sz="3294">
              <a:solidFill>
                <a:srgbClr val="3D36A8"/>
              </a:solidFill>
              <a:latin typeface="Gotham Bold"/>
            </a:endParaRPr>
          </a:p>
          <a:p>
            <a:pPr algn="ctr">
              <a:lnSpc>
                <a:spcPts val="4612"/>
              </a:lnSpc>
            </a:pPr>
            <a:endParaRPr lang="en-US" sz="3294">
              <a:solidFill>
                <a:srgbClr val="3D36A8"/>
              </a:solidFill>
              <a:latin typeface="Gotham Bold"/>
            </a:endParaRPr>
          </a:p>
        </p:txBody>
      </p:sp>
      <p:sp>
        <p:nvSpPr>
          <p:cNvPr id="5" name="Freeform 5"/>
          <p:cNvSpPr/>
          <p:nvPr/>
        </p:nvSpPr>
        <p:spPr>
          <a:xfrm>
            <a:off x="10972800" y="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028700" y="771525"/>
            <a:ext cx="4597996" cy="1049020"/>
          </a:xfrm>
          <a:prstGeom prst="rect">
            <a:avLst/>
          </a:prstGeom>
        </p:spPr>
        <p:txBody>
          <a:bodyPr lIns="0" tIns="0" rIns="0" bIns="0" rtlCol="0" anchor="t">
            <a:spAutoFit/>
          </a:bodyPr>
          <a:lstStyle/>
          <a:p>
            <a:pPr algn="ctr">
              <a:lnSpc>
                <a:spcPts val="7279"/>
              </a:lnSpc>
            </a:pPr>
            <a:r>
              <a:rPr lang="en-US" sz="5199">
                <a:solidFill>
                  <a:srgbClr val="9681FA"/>
                </a:solidFill>
                <a:latin typeface="Agrandir Wide Bold"/>
              </a:rPr>
              <a:t>Gaps Filled:-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06491">
            <a:off x="-3190181" y="-10012239"/>
            <a:ext cx="29859551" cy="10803728"/>
          </a:xfrm>
          <a:custGeom>
            <a:avLst/>
            <a:gdLst/>
            <a:ahLst/>
            <a:cxnLst/>
            <a:rect l="l" t="t" r="r" b="b"/>
            <a:pathLst>
              <a:path w="29859551" h="10803728">
                <a:moveTo>
                  <a:pt x="0" y="0"/>
                </a:moveTo>
                <a:lnTo>
                  <a:pt x="29859551" y="0"/>
                </a:lnTo>
                <a:lnTo>
                  <a:pt x="29859551" y="10803729"/>
                </a:lnTo>
                <a:lnTo>
                  <a:pt x="0" y="10803729"/>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1206491">
            <a:off x="1665217" y="6393722"/>
            <a:ext cx="29859551" cy="10803728"/>
          </a:xfrm>
          <a:custGeom>
            <a:avLst/>
            <a:gdLst/>
            <a:ahLst/>
            <a:cxnLst/>
            <a:rect l="l" t="t" r="r" b="b"/>
            <a:pathLst>
              <a:path w="29859551" h="10803728">
                <a:moveTo>
                  <a:pt x="0" y="0"/>
                </a:moveTo>
                <a:lnTo>
                  <a:pt x="29859551" y="0"/>
                </a:lnTo>
                <a:lnTo>
                  <a:pt x="29859551" y="10803728"/>
                </a:lnTo>
                <a:lnTo>
                  <a:pt x="0" y="10803728"/>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843575" y="925830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604821" y="3676096"/>
            <a:ext cx="16194208" cy="4772554"/>
          </a:xfrm>
          <a:prstGeom prst="rect">
            <a:avLst/>
          </a:prstGeom>
        </p:spPr>
        <p:txBody>
          <a:bodyPr lIns="0" tIns="0" rIns="0" bIns="0" rtlCol="0" anchor="t">
            <a:spAutoFit/>
          </a:bodyPr>
          <a:lstStyle/>
          <a:p>
            <a:pPr algn="ctr">
              <a:lnSpc>
                <a:spcPts val="4215"/>
              </a:lnSpc>
            </a:pPr>
            <a:r>
              <a:rPr lang="en-US" sz="3010">
                <a:solidFill>
                  <a:srgbClr val="3D36A8"/>
                </a:solidFill>
                <a:latin typeface="Gotham Bold"/>
              </a:rPr>
              <a:t>In our project, we incorporated various sensors like IR sensors, a servo motor, and an LCD, all connected to an Arduino Uno, to enhance our parking area. IR sensors are strategically placed at entrance and exit gates to automatically open and close the gates upon detecting a vehicle. Additionally, IR sensors at parking slots help us monitor slot availability in real-time. A servo motor is employed to operate the gate based on the data received from the IR sensors near the gates. To provide users with information, we use an LCD, which shows the total number of parking slots and the currently available slots. This system simplifies parking management and enhances the overall user experience.</a:t>
            </a:r>
          </a:p>
        </p:txBody>
      </p:sp>
      <p:sp>
        <p:nvSpPr>
          <p:cNvPr id="6" name="Freeform 6"/>
          <p:cNvSpPr/>
          <p:nvPr/>
        </p:nvSpPr>
        <p:spPr>
          <a:xfrm>
            <a:off x="13317482" y="659110"/>
            <a:ext cx="3277511" cy="3535463"/>
          </a:xfrm>
          <a:custGeom>
            <a:avLst/>
            <a:gdLst/>
            <a:ahLst/>
            <a:cxnLst/>
            <a:rect l="l" t="t" r="r" b="b"/>
            <a:pathLst>
              <a:path w="3277511" h="3535463">
                <a:moveTo>
                  <a:pt x="0" y="0"/>
                </a:moveTo>
                <a:lnTo>
                  <a:pt x="3277511" y="0"/>
                </a:lnTo>
                <a:lnTo>
                  <a:pt x="3277511" y="3535463"/>
                </a:lnTo>
                <a:lnTo>
                  <a:pt x="0" y="3535463"/>
                </a:lnTo>
                <a:lnTo>
                  <a:pt x="0" y="0"/>
                </a:lnTo>
                <a:close/>
              </a:path>
            </a:pathLst>
          </a:custGeom>
          <a:blipFill>
            <a:blip r:embed="rId6"/>
            <a:stretch>
              <a:fillRect/>
            </a:stretch>
          </a:blipFill>
        </p:spPr>
      </p:sp>
      <p:sp>
        <p:nvSpPr>
          <p:cNvPr id="7" name="TextBox 7"/>
          <p:cNvSpPr txBox="1"/>
          <p:nvPr/>
        </p:nvSpPr>
        <p:spPr>
          <a:xfrm>
            <a:off x="1307860" y="1371149"/>
            <a:ext cx="16194208" cy="1892311"/>
          </a:xfrm>
          <a:prstGeom prst="rect">
            <a:avLst/>
          </a:prstGeom>
        </p:spPr>
        <p:txBody>
          <a:bodyPr lIns="0" tIns="0" rIns="0" bIns="0" rtlCol="0" anchor="t">
            <a:spAutoFit/>
          </a:bodyPr>
          <a:lstStyle/>
          <a:p>
            <a:pPr algn="ctr">
              <a:lnSpc>
                <a:spcPts val="15399"/>
              </a:lnSpc>
            </a:pPr>
            <a:r>
              <a:rPr lang="en-US" sz="10999">
                <a:solidFill>
                  <a:srgbClr val="3D36A8"/>
                </a:solidFill>
                <a:latin typeface="Norwester"/>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06491">
            <a:off x="-3190181" y="-10012239"/>
            <a:ext cx="29859551" cy="10803728"/>
          </a:xfrm>
          <a:custGeom>
            <a:avLst/>
            <a:gdLst/>
            <a:ahLst/>
            <a:cxnLst/>
            <a:rect l="l" t="t" r="r" b="b"/>
            <a:pathLst>
              <a:path w="29859551" h="10803728">
                <a:moveTo>
                  <a:pt x="0" y="0"/>
                </a:moveTo>
                <a:lnTo>
                  <a:pt x="29859551" y="0"/>
                </a:lnTo>
                <a:lnTo>
                  <a:pt x="29859551" y="10803729"/>
                </a:lnTo>
                <a:lnTo>
                  <a:pt x="0" y="10803729"/>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1206491">
            <a:off x="947085" y="6318474"/>
            <a:ext cx="29859551" cy="10803728"/>
          </a:xfrm>
          <a:custGeom>
            <a:avLst/>
            <a:gdLst/>
            <a:ahLst/>
            <a:cxnLst/>
            <a:rect l="l" t="t" r="r" b="b"/>
            <a:pathLst>
              <a:path w="29859551" h="10803728">
                <a:moveTo>
                  <a:pt x="0" y="0"/>
                </a:moveTo>
                <a:lnTo>
                  <a:pt x="29859551" y="0"/>
                </a:lnTo>
                <a:lnTo>
                  <a:pt x="29859551" y="10803728"/>
                </a:lnTo>
                <a:lnTo>
                  <a:pt x="0" y="10803728"/>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225744" y="9258300"/>
            <a:ext cx="7315200" cy="1064029"/>
          </a:xfrm>
          <a:custGeom>
            <a:avLst/>
            <a:gdLst/>
            <a:ahLst/>
            <a:cxnLst/>
            <a:rect l="l" t="t" r="r" b="b"/>
            <a:pathLst>
              <a:path w="7315200" h="1064029">
                <a:moveTo>
                  <a:pt x="0" y="0"/>
                </a:moveTo>
                <a:lnTo>
                  <a:pt x="7315200" y="0"/>
                </a:lnTo>
                <a:lnTo>
                  <a:pt x="7315200" y="1064029"/>
                </a:lnTo>
                <a:lnTo>
                  <a:pt x="0" y="1064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5591642" y="1314951"/>
            <a:ext cx="12295905" cy="1797753"/>
          </a:xfrm>
          <a:prstGeom prst="rect">
            <a:avLst/>
          </a:prstGeom>
        </p:spPr>
        <p:txBody>
          <a:bodyPr lIns="0" tIns="0" rIns="0" bIns="0" rtlCol="0" anchor="t">
            <a:spAutoFit/>
          </a:bodyPr>
          <a:lstStyle/>
          <a:p>
            <a:pPr algn="ctr">
              <a:lnSpc>
                <a:spcPts val="14750"/>
              </a:lnSpc>
            </a:pPr>
            <a:r>
              <a:rPr lang="en-US" sz="10536">
                <a:solidFill>
                  <a:srgbClr val="3D36A8"/>
                </a:solidFill>
                <a:latin typeface="Norwester"/>
              </a:rPr>
              <a:t>SYSTEM ARCHITECTURE</a:t>
            </a:r>
          </a:p>
        </p:txBody>
      </p:sp>
      <p:sp>
        <p:nvSpPr>
          <p:cNvPr id="6" name="TextBox 6"/>
          <p:cNvSpPr txBox="1"/>
          <p:nvPr/>
        </p:nvSpPr>
        <p:spPr>
          <a:xfrm>
            <a:off x="346741" y="3171192"/>
            <a:ext cx="7204075" cy="888365"/>
          </a:xfrm>
          <a:prstGeom prst="rect">
            <a:avLst/>
          </a:prstGeom>
        </p:spPr>
        <p:txBody>
          <a:bodyPr lIns="0" tIns="0" rIns="0" bIns="0" rtlCol="0" anchor="t">
            <a:spAutoFit/>
          </a:bodyPr>
          <a:lstStyle/>
          <a:p>
            <a:pPr algn="ctr">
              <a:lnSpc>
                <a:spcPts val="6160"/>
              </a:lnSpc>
            </a:pPr>
            <a:r>
              <a:rPr lang="en-US" sz="4400">
                <a:solidFill>
                  <a:srgbClr val="9681FA"/>
                </a:solidFill>
                <a:latin typeface="Agrandir Wide Bold"/>
              </a:rPr>
              <a:t>Overall Architecture:-</a:t>
            </a:r>
          </a:p>
        </p:txBody>
      </p:sp>
      <p:sp>
        <p:nvSpPr>
          <p:cNvPr id="7" name="TextBox 7"/>
          <p:cNvSpPr txBox="1"/>
          <p:nvPr/>
        </p:nvSpPr>
        <p:spPr>
          <a:xfrm>
            <a:off x="11739595" y="5385438"/>
            <a:ext cx="6248004" cy="862329"/>
          </a:xfrm>
          <a:prstGeom prst="rect">
            <a:avLst/>
          </a:prstGeom>
        </p:spPr>
        <p:txBody>
          <a:bodyPr lIns="0" tIns="0" rIns="0" bIns="0" rtlCol="0" anchor="t">
            <a:spAutoFit/>
          </a:bodyPr>
          <a:lstStyle/>
          <a:p>
            <a:pPr algn="ctr">
              <a:lnSpc>
                <a:spcPts val="6020"/>
              </a:lnSpc>
            </a:pPr>
            <a:r>
              <a:rPr lang="en-US" sz="4300" dirty="0">
                <a:solidFill>
                  <a:srgbClr val="9681FA"/>
                </a:solidFill>
                <a:latin typeface="Agrandir Wide Bold"/>
              </a:rPr>
              <a:t>Components Used:-</a:t>
            </a:r>
          </a:p>
        </p:txBody>
      </p:sp>
      <p:sp>
        <p:nvSpPr>
          <p:cNvPr id="8" name="TextBox 8"/>
          <p:cNvSpPr txBox="1"/>
          <p:nvPr/>
        </p:nvSpPr>
        <p:spPr>
          <a:xfrm>
            <a:off x="11739595" y="7096125"/>
            <a:ext cx="6248004" cy="3190875"/>
          </a:xfrm>
          <a:prstGeom prst="rect">
            <a:avLst/>
          </a:prstGeom>
        </p:spPr>
        <p:txBody>
          <a:bodyPr lIns="0" tIns="0" rIns="0" bIns="0" rtlCol="0" anchor="t">
            <a:spAutoFit/>
          </a:bodyPr>
          <a:lstStyle/>
          <a:p>
            <a:pPr algn="ctr">
              <a:lnSpc>
                <a:spcPts val="4200"/>
              </a:lnSpc>
            </a:pPr>
            <a:r>
              <a:rPr lang="en-US" sz="3000" dirty="0">
                <a:solidFill>
                  <a:srgbClr val="3D36A8"/>
                </a:solidFill>
                <a:latin typeface="Gotham Bold"/>
              </a:rPr>
              <a:t>1)Bread Board</a:t>
            </a:r>
          </a:p>
          <a:p>
            <a:pPr algn="ctr">
              <a:lnSpc>
                <a:spcPts val="4200"/>
              </a:lnSpc>
            </a:pPr>
            <a:r>
              <a:rPr lang="en-US" sz="3000" dirty="0">
                <a:solidFill>
                  <a:srgbClr val="3D36A8"/>
                </a:solidFill>
                <a:latin typeface="Gotham Bold"/>
              </a:rPr>
              <a:t>2)IR Sensors{6}</a:t>
            </a:r>
          </a:p>
          <a:p>
            <a:pPr algn="ctr">
              <a:lnSpc>
                <a:spcPts val="4200"/>
              </a:lnSpc>
            </a:pPr>
            <a:r>
              <a:rPr lang="en-US" sz="3000" dirty="0">
                <a:solidFill>
                  <a:srgbClr val="3D36A8"/>
                </a:solidFill>
                <a:latin typeface="Gotham Bold"/>
              </a:rPr>
              <a:t>3)Arduino UNO</a:t>
            </a:r>
          </a:p>
          <a:p>
            <a:pPr algn="ctr">
              <a:lnSpc>
                <a:spcPts val="4200"/>
              </a:lnSpc>
            </a:pPr>
            <a:r>
              <a:rPr lang="en-US" sz="3000" dirty="0">
                <a:solidFill>
                  <a:srgbClr val="3D36A8"/>
                </a:solidFill>
                <a:latin typeface="Gotham Bold"/>
              </a:rPr>
              <a:t>4)ESP8266 (</a:t>
            </a:r>
            <a:r>
              <a:rPr lang="en-US" sz="3000" dirty="0" err="1">
                <a:solidFill>
                  <a:srgbClr val="3D36A8"/>
                </a:solidFill>
                <a:latin typeface="Gotham Bold"/>
              </a:rPr>
              <a:t>nodeMCU</a:t>
            </a:r>
            <a:r>
              <a:rPr lang="en-US" sz="3000" dirty="0">
                <a:solidFill>
                  <a:srgbClr val="3D36A8"/>
                </a:solidFill>
                <a:latin typeface="Gotham Bold"/>
              </a:rPr>
              <a:t>)</a:t>
            </a:r>
          </a:p>
          <a:p>
            <a:pPr algn="ctr">
              <a:lnSpc>
                <a:spcPts val="4200"/>
              </a:lnSpc>
            </a:pPr>
            <a:r>
              <a:rPr lang="en-US" sz="3000" dirty="0">
                <a:solidFill>
                  <a:srgbClr val="3D36A8"/>
                </a:solidFill>
                <a:latin typeface="Gotham Bold"/>
              </a:rPr>
              <a:t>5)Servo Motor</a:t>
            </a:r>
          </a:p>
          <a:p>
            <a:pPr algn="ctr">
              <a:lnSpc>
                <a:spcPts val="4200"/>
              </a:lnSpc>
            </a:pPr>
            <a:r>
              <a:rPr lang="en-US" sz="3000" dirty="0">
                <a:solidFill>
                  <a:srgbClr val="3D36A8"/>
                </a:solidFill>
                <a:latin typeface="Gotham Bold"/>
              </a:rPr>
              <a:t>6)LCD</a:t>
            </a:r>
          </a:p>
        </p:txBody>
      </p:sp>
      <p:pic>
        <p:nvPicPr>
          <p:cNvPr id="10" name="Picture 9">
            <a:extLst>
              <a:ext uri="{FF2B5EF4-FFF2-40B4-BE49-F238E27FC236}">
                <a16:creationId xmlns:a16="http://schemas.microsoft.com/office/drawing/2014/main" id="{E69F474C-89CF-6647-3A1A-D582999380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4054" y="4059557"/>
            <a:ext cx="9296400" cy="49169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06491">
            <a:off x="-3190181" y="-10012239"/>
            <a:ext cx="29859551" cy="10803728"/>
          </a:xfrm>
          <a:custGeom>
            <a:avLst/>
            <a:gdLst/>
            <a:ahLst/>
            <a:cxnLst/>
            <a:rect l="l" t="t" r="r" b="b"/>
            <a:pathLst>
              <a:path w="29859551" h="10803728">
                <a:moveTo>
                  <a:pt x="0" y="0"/>
                </a:moveTo>
                <a:lnTo>
                  <a:pt x="29859551" y="0"/>
                </a:lnTo>
                <a:lnTo>
                  <a:pt x="29859551" y="10803729"/>
                </a:lnTo>
                <a:lnTo>
                  <a:pt x="0" y="10803729"/>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3" name="Freeform 3"/>
          <p:cNvSpPr/>
          <p:nvPr/>
        </p:nvSpPr>
        <p:spPr>
          <a:xfrm rot="-1206491">
            <a:off x="3057305" y="5832198"/>
            <a:ext cx="29859551" cy="10803728"/>
          </a:xfrm>
          <a:custGeom>
            <a:avLst/>
            <a:gdLst/>
            <a:ahLst/>
            <a:cxnLst/>
            <a:rect l="l" t="t" r="r" b="b"/>
            <a:pathLst>
              <a:path w="29859551" h="10803728">
                <a:moveTo>
                  <a:pt x="0" y="0"/>
                </a:moveTo>
                <a:lnTo>
                  <a:pt x="29859551" y="0"/>
                </a:lnTo>
                <a:lnTo>
                  <a:pt x="29859551" y="10803729"/>
                </a:lnTo>
                <a:lnTo>
                  <a:pt x="0" y="10803729"/>
                </a:lnTo>
                <a:lnTo>
                  <a:pt x="0" y="0"/>
                </a:lnTo>
                <a:close/>
              </a:path>
            </a:pathLst>
          </a:custGeom>
          <a:blipFill>
            <a:blip r:embed="rId2">
              <a:alphaModFix amt="38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328599" y="3002761"/>
            <a:ext cx="8974223" cy="6255539"/>
          </a:xfrm>
          <a:prstGeom prst="rect">
            <a:avLst/>
          </a:prstGeom>
        </p:spPr>
        <p:txBody>
          <a:bodyPr lIns="0" tIns="0" rIns="0" bIns="0" rtlCol="0" anchor="t">
            <a:spAutoFit/>
          </a:bodyPr>
          <a:lstStyle/>
          <a:p>
            <a:pPr algn="ctr">
              <a:lnSpc>
                <a:spcPts val="4522"/>
              </a:lnSpc>
            </a:pPr>
            <a:r>
              <a:rPr lang="en-US" sz="3230">
                <a:solidFill>
                  <a:srgbClr val="3D36A8"/>
                </a:solidFill>
                <a:latin typeface="Gotham Bold"/>
              </a:rPr>
              <a:t>1) Sensor installation: Deploy all the sensors in the designated parking area(1 week). </a:t>
            </a:r>
          </a:p>
          <a:p>
            <a:pPr algn="ctr">
              <a:lnSpc>
                <a:spcPts val="4522"/>
              </a:lnSpc>
            </a:pPr>
            <a:r>
              <a:rPr lang="en-US" sz="3230">
                <a:solidFill>
                  <a:srgbClr val="3D36A8"/>
                </a:solidFill>
                <a:latin typeface="Gotham Bold"/>
              </a:rPr>
              <a:t>2) Integration: Integrate sensor data with the web page(1 week).</a:t>
            </a:r>
          </a:p>
          <a:p>
            <a:pPr algn="ctr">
              <a:lnSpc>
                <a:spcPts val="4522"/>
              </a:lnSpc>
            </a:pPr>
            <a:r>
              <a:rPr lang="en-US" sz="3230">
                <a:solidFill>
                  <a:srgbClr val="3D36A8"/>
                </a:solidFill>
                <a:latin typeface="Gotham Bold"/>
              </a:rPr>
              <a:t>3) Software Development: Develop the web interface to display parking slot availability(1 week).</a:t>
            </a:r>
          </a:p>
          <a:p>
            <a:pPr algn="ctr">
              <a:lnSpc>
                <a:spcPts val="4522"/>
              </a:lnSpc>
            </a:pPr>
            <a:r>
              <a:rPr lang="en-US" sz="3230">
                <a:solidFill>
                  <a:srgbClr val="3D36A8"/>
                </a:solidFill>
                <a:latin typeface="Gotham Bold"/>
              </a:rPr>
              <a:t>4)Testing: Conduct comprehensive testing to ensure the system’s proper functionality(4-5 days).</a:t>
            </a:r>
          </a:p>
        </p:txBody>
      </p:sp>
      <p:sp>
        <p:nvSpPr>
          <p:cNvPr id="5" name="Freeform 5"/>
          <p:cNvSpPr/>
          <p:nvPr/>
        </p:nvSpPr>
        <p:spPr>
          <a:xfrm>
            <a:off x="148104" y="2320179"/>
            <a:ext cx="3924230" cy="7597550"/>
          </a:xfrm>
          <a:custGeom>
            <a:avLst/>
            <a:gdLst/>
            <a:ahLst/>
            <a:cxnLst/>
            <a:rect l="l" t="t" r="r" b="b"/>
            <a:pathLst>
              <a:path w="3924230" h="7597550">
                <a:moveTo>
                  <a:pt x="0" y="0"/>
                </a:moveTo>
                <a:lnTo>
                  <a:pt x="3924230" y="0"/>
                </a:lnTo>
                <a:lnTo>
                  <a:pt x="3924230" y="7597550"/>
                </a:lnTo>
                <a:lnTo>
                  <a:pt x="0" y="7597550"/>
                </a:lnTo>
                <a:lnTo>
                  <a:pt x="0" y="0"/>
                </a:lnTo>
                <a:close/>
              </a:path>
            </a:pathLst>
          </a:custGeom>
          <a:blipFill>
            <a:blip r:embed="rId4"/>
            <a:stretch>
              <a:fillRect/>
            </a:stretch>
          </a:blipFill>
        </p:spPr>
      </p:sp>
      <p:sp>
        <p:nvSpPr>
          <p:cNvPr id="6" name="Freeform 6"/>
          <p:cNvSpPr/>
          <p:nvPr/>
        </p:nvSpPr>
        <p:spPr>
          <a:xfrm>
            <a:off x="13567902" y="2320179"/>
            <a:ext cx="4419178" cy="7597550"/>
          </a:xfrm>
          <a:custGeom>
            <a:avLst/>
            <a:gdLst/>
            <a:ahLst/>
            <a:cxnLst/>
            <a:rect l="l" t="t" r="r" b="b"/>
            <a:pathLst>
              <a:path w="4419178" h="7597550">
                <a:moveTo>
                  <a:pt x="0" y="0"/>
                </a:moveTo>
                <a:lnTo>
                  <a:pt x="4419178" y="0"/>
                </a:lnTo>
                <a:lnTo>
                  <a:pt x="4419178" y="7597550"/>
                </a:lnTo>
                <a:lnTo>
                  <a:pt x="0" y="7597550"/>
                </a:lnTo>
                <a:lnTo>
                  <a:pt x="0" y="0"/>
                </a:lnTo>
                <a:close/>
              </a:path>
            </a:pathLst>
          </a:custGeom>
          <a:blipFill>
            <a:blip r:embed="rId5"/>
            <a:stretch>
              <a:fillRect/>
            </a:stretch>
          </a:blipFill>
        </p:spPr>
      </p:sp>
      <p:sp>
        <p:nvSpPr>
          <p:cNvPr id="7" name="TextBox 7"/>
          <p:cNvSpPr txBox="1"/>
          <p:nvPr/>
        </p:nvSpPr>
        <p:spPr>
          <a:xfrm>
            <a:off x="3943126" y="101918"/>
            <a:ext cx="11267099" cy="2218261"/>
          </a:xfrm>
          <a:prstGeom prst="rect">
            <a:avLst/>
          </a:prstGeom>
        </p:spPr>
        <p:txBody>
          <a:bodyPr lIns="0" tIns="0" rIns="0" bIns="0" rtlCol="0" anchor="t">
            <a:spAutoFit/>
          </a:bodyPr>
          <a:lstStyle/>
          <a:p>
            <a:pPr algn="ctr">
              <a:lnSpc>
                <a:spcPts val="18105"/>
              </a:lnSpc>
            </a:pPr>
            <a:r>
              <a:rPr lang="en-US" sz="12932">
                <a:solidFill>
                  <a:srgbClr val="3D36A8"/>
                </a:solidFill>
                <a:latin typeface="Norwester"/>
              </a:rPr>
              <a:t>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1286</Words>
  <Application>Microsoft Office PowerPoint</Application>
  <PresentationFormat>Custom</PresentationFormat>
  <Paragraphs>71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Norwester</vt:lpstr>
      <vt:lpstr>Gotham Bold</vt:lpstr>
      <vt:lpstr>Arimo Bold</vt:lpstr>
      <vt:lpstr>Agrandir Wide Heavy</vt:lpstr>
      <vt:lpstr>Arial</vt:lpstr>
      <vt:lpstr>Agrandir Wide Bold</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3d Futuristic Group Project Presentation</dc:title>
  <cp:lastModifiedBy>Gauri Verma</cp:lastModifiedBy>
  <cp:revision>4</cp:revision>
  <dcterms:created xsi:type="dcterms:W3CDTF">2006-08-16T00:00:00Z</dcterms:created>
  <dcterms:modified xsi:type="dcterms:W3CDTF">2023-12-08T09:21:47Z</dcterms:modified>
  <dc:identifier>DAF2U33K07w</dc:identifier>
</cp:coreProperties>
</file>