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2" r:id="rId6"/>
    <p:sldId id="278" r:id="rId7"/>
    <p:sldId id="273" r:id="rId8"/>
    <p:sldId id="263" r:id="rId9"/>
    <p:sldId id="310" r:id="rId10"/>
    <p:sldId id="271" r:id="rId11"/>
    <p:sldId id="296" r:id="rId12"/>
    <p:sldId id="272" r:id="rId13"/>
    <p:sldId id="292" r:id="rId14"/>
    <p:sldId id="283" r:id="rId15"/>
    <p:sldId id="293" r:id="rId16"/>
    <p:sldId id="294" r:id="rId17"/>
    <p:sldId id="290" r:id="rId18"/>
    <p:sldId id="297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11" r:id="rId28"/>
    <p:sldId id="312" r:id="rId29"/>
    <p:sldId id="280" r:id="rId30"/>
    <p:sldId id="29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howGuides="1">
      <p:cViewPr varScale="1">
        <p:scale>
          <a:sx n="85" d="100"/>
          <a:sy n="85" d="100"/>
        </p:scale>
        <p:origin x="155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05420-546C-490E-9503-286B4DF738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7F2BE-C356-440A-B827-C4384F237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54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7F2BE-C356-440A-B827-C4384F2376D1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99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7F2BE-C356-440A-B827-C4384F2376D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E000-C496-41A1-958C-EFC7B8DE4DA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F8D0-972F-472E-AFE5-1F27E299DB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llio.com/" TargetMode="External"/><Relationship Id="rId5" Type="http://schemas.openxmlformats.org/officeDocument/2006/relationships/hyperlink" Target="https://practice.healcon.com/" TargetMode="External"/><Relationship Id="rId4" Type="http://schemas.openxmlformats.org/officeDocument/2006/relationships/hyperlink" Target="https://www.dentee.com/dental-practice%20management-softwar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91674"/>
              </p:ext>
            </p:extLst>
          </p:nvPr>
        </p:nvGraphicFramePr>
        <p:xfrm>
          <a:off x="228600" y="142766"/>
          <a:ext cx="8686800" cy="65724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Shri Shivaji Vidya Prasarak Sanstha’s 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Bapusaheb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Shivajirao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Deore</a:t>
                      </a:r>
                      <a:r>
                        <a:rPr lang="en-US" sz="2800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Polytechnic, </a:t>
                      </a:r>
                      <a:r>
                        <a:rPr lang="en-US" sz="2800" baseline="0" dirty="0" err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Dhule</a:t>
                      </a:r>
                      <a:endParaRPr lang="en-US" sz="3200" baseline="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Year : 2023 – 2024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 Computer Engineering</a:t>
                      </a:r>
                      <a:endParaRPr lang="en-US" sz="2400" baseline="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27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seminar on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Capstone</a:t>
                      </a:r>
                      <a:r>
                        <a:rPr lang="en-US" sz="2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Project Proposal (CPP-22058)</a:t>
                      </a:r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540">
                <a:tc gridSpan="2"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Dental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Appointment Management System</a:t>
                      </a:r>
                      <a:endParaRPr lang="en-US" sz="2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540">
                <a:tc rowSpan="4" gridSpan="2"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Presented</a:t>
                      </a:r>
                      <a:r>
                        <a:rPr lang="en-US" sz="2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Chitte</a:t>
                      </a:r>
                      <a:r>
                        <a:rPr lang="en-US" sz="2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Komal</a:t>
                      </a:r>
                      <a:r>
                        <a:rPr lang="en-US" sz="2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Sandeep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5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2.Gavale Pratik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Rajendra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5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Lohar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Kanishk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Rajesh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5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Mali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Harshal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Somnath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540">
                <a:tc gridSpan="2"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Guided by</a:t>
                      </a:r>
                      <a:r>
                        <a:rPr lang="en-US" sz="2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Ms. Mansi</a:t>
                      </a:r>
                      <a:r>
                        <a:rPr lang="en-US" sz="2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Manikhedkar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873">
                <a:tc gridSpan="2"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Sixth (I Scheme)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lang="en-US" sz="2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6" name="Picture 15" descr="ssvps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10" y="457200"/>
            <a:ext cx="137022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Specifications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94760" y="172212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794760" y="23622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817620" y="30480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810000" y="3733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810000" y="4419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810000" y="50292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4480560" y="205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80560" y="2743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 flipH="1">
            <a:off x="4495800" y="3505200"/>
            <a:ext cx="762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>
            <a:off x="4495800" y="4191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4" idx="0"/>
          </p:cNvCxnSpPr>
          <p:nvPr/>
        </p:nvCxnSpPr>
        <p:spPr>
          <a:xfrm>
            <a:off x="4495800" y="4724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User Requirements</a:t>
            </a:r>
          </a:p>
          <a:p>
            <a:pPr lvl="0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6119" y="2092287"/>
            <a:ext cx="1857628" cy="411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of Systems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72933" y="4402616"/>
            <a:ext cx="152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Receptionist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6090" y="3505200"/>
            <a:ext cx="152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82607" y="3505200"/>
            <a:ext cx="1524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</a:t>
            </a:r>
          </a:p>
        </p:txBody>
      </p:sp>
      <p:cxnSp>
        <p:nvCxnSpPr>
          <p:cNvPr id="7" name="Straight Arrow Connector 6"/>
          <p:cNvCxnSpPr>
            <a:stCxn id="4" idx="2"/>
            <a:endCxn id="20" idx="0"/>
          </p:cNvCxnSpPr>
          <p:nvPr/>
        </p:nvCxnSpPr>
        <p:spPr>
          <a:xfrm flipH="1">
            <a:off x="1338090" y="2503767"/>
            <a:ext cx="996843" cy="100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18" idx="0"/>
          </p:cNvCxnSpPr>
          <p:nvPr/>
        </p:nvCxnSpPr>
        <p:spPr>
          <a:xfrm>
            <a:off x="2334933" y="2503767"/>
            <a:ext cx="0" cy="1898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22" idx="0"/>
          </p:cNvCxnSpPr>
          <p:nvPr/>
        </p:nvCxnSpPr>
        <p:spPr>
          <a:xfrm>
            <a:off x="2334933" y="2503767"/>
            <a:ext cx="1109674" cy="100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/>
          <p:nvPr/>
        </p:nvSpPr>
        <p:spPr>
          <a:xfrm>
            <a:off x="4876800" y="2285999"/>
            <a:ext cx="3352800" cy="3387687"/>
          </a:xfrm>
          <a:prstGeom prst="rect">
            <a:avLst/>
          </a:prstGeom>
          <a:solidFill>
            <a:schemeClr val="lt1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-5715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of  Doctor: </a:t>
            </a:r>
          </a:p>
          <a:p>
            <a:pPr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details</a:t>
            </a:r>
          </a:p>
          <a:p>
            <a:pPr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of patient</a:t>
            </a:r>
          </a:p>
          <a:p>
            <a:pPr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Treatment history. </a:t>
            </a:r>
          </a:p>
          <a:p>
            <a:pPr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Appointments details and reschedule details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Specifications</a:t>
            </a:r>
            <a:endParaRPr lang="en-IN" sz="4400" dirty="0"/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lt1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-5715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of  Patient: </a:t>
            </a:r>
          </a:p>
          <a:p>
            <a:pPr indent="-285750">
              <a:tabLst>
                <a:tab pos="28575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 time schedule</a:t>
            </a:r>
          </a:p>
          <a:p>
            <a:pPr indent="-285750">
              <a:tabLst>
                <a:tab pos="28575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Status </a:t>
            </a:r>
          </a:p>
          <a:p>
            <a:pPr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planned </a:t>
            </a:r>
          </a:p>
          <a:p>
            <a:pPr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treatment history</a:t>
            </a:r>
          </a:p>
          <a:p>
            <a:pPr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of  treatment</a:t>
            </a:r>
          </a:p>
          <a:p>
            <a:pPr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, Remainder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4572000" y="1524000"/>
            <a:ext cx="3962400" cy="2895600"/>
          </a:xfrm>
          <a:prstGeom prst="rect">
            <a:avLst/>
          </a:prstGeom>
          <a:solidFill>
            <a:schemeClr val="lt1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 Receptionist: </a:t>
            </a: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Details</a:t>
            </a: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Patients/Files/Records Entry</a:t>
            </a: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 treatment history</a:t>
            </a: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</a:t>
            </a: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management</a:t>
            </a: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142"/>
            <a:ext cx="8229600" cy="944562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Specifications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System requirement</a:t>
            </a:r>
          </a:p>
          <a:p>
            <a:pPr marL="1200150" indent="-285750">
              <a:lnSpc>
                <a:spcPct val="150000"/>
              </a:lnSpc>
              <a:tabLst>
                <a:tab pos="120015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Specification:</a:t>
            </a:r>
          </a:p>
          <a:p>
            <a:pPr marL="1828800" indent="-4000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Windows 10 (64 bit) </a:t>
            </a:r>
          </a:p>
          <a:p>
            <a:pPr marL="1828800" indent="-4000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Intel(R) Core(TM) i3-3220 CPU @3.30 GHz 3.30 GHz 4.00GB </a:t>
            </a:r>
          </a:p>
          <a:p>
            <a:pPr marL="1200150" indent="-285750">
              <a:lnSpc>
                <a:spcPct val="150000"/>
              </a:lnSpc>
              <a:tabLst>
                <a:tab pos="125730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Specification:</a:t>
            </a:r>
          </a:p>
          <a:p>
            <a:pPr marL="1828800" indent="-4000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XAMPP 8.0.28          </a:t>
            </a:r>
          </a:p>
          <a:p>
            <a:pPr marL="1828800" indent="-4000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 5.2.1</a:t>
            </a:r>
          </a:p>
          <a:p>
            <a:pPr marL="1200150" indent="-285750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will use to develop project:</a:t>
            </a:r>
          </a:p>
          <a:p>
            <a:pPr marL="17716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 Html	</a:t>
            </a:r>
          </a:p>
          <a:p>
            <a:pPr marL="17716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16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Validation: JavaScript</a:t>
            </a:r>
          </a:p>
          <a:p>
            <a:pPr marL="17716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04720"/>
              </p:ext>
            </p:extLst>
          </p:nvPr>
        </p:nvGraphicFramePr>
        <p:xfrm>
          <a:off x="533400" y="1480066"/>
          <a:ext cx="7848600" cy="5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7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Receptionist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97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Modify appointment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 time slot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Approved/Reject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appointment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 appointment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patient detail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2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change appointment schedule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edit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consultancy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 prescription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2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 Information of 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see own appointment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patient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92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send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notification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see test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result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see appointment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history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7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 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feedback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381000" y="152400"/>
            <a:ext cx="8229600" cy="868362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5.Methodology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10734"/>
            <a:ext cx="20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Proposed work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5.Proposed Detailed Methodology of solving identified problem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13FB8D-F733-EF06-741E-D2263E063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t="8895" r="5320" b="5390"/>
          <a:stretch/>
        </p:blipFill>
        <p:spPr>
          <a:xfrm>
            <a:off x="533400" y="1893331"/>
            <a:ext cx="7924800" cy="4552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754D6A-2307-270D-BC94-7EA52F8A563A}"/>
              </a:ext>
            </a:extLst>
          </p:cNvPr>
          <p:cNvSpPr txBox="1"/>
          <p:nvPr/>
        </p:nvSpPr>
        <p:spPr>
          <a:xfrm>
            <a:off x="533400" y="1371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Flow Diagram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265"/>
            <a:ext cx="8229600" cy="100393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Proposed Detailed Methodology of solving identified problem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3276600" y="1295400"/>
            <a:ext cx="0" cy="48006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248400" y="1271380"/>
            <a:ext cx="0" cy="482461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349066" y="1276398"/>
            <a:ext cx="1110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Receptionist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33400" y="1271381"/>
            <a:ext cx="79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Patients</a:t>
            </a:r>
            <a:endParaRPr lang="en-IN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519970" y="1204865"/>
            <a:ext cx="69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Doctor</a:t>
            </a:r>
            <a:endParaRPr lang="en-IN" sz="1100" b="1" dirty="0"/>
          </a:p>
        </p:txBody>
      </p:sp>
      <p:sp>
        <p:nvSpPr>
          <p:cNvPr id="161" name="Rounded Rectangle 160"/>
          <p:cNvSpPr/>
          <p:nvPr/>
        </p:nvSpPr>
        <p:spPr>
          <a:xfrm>
            <a:off x="6581385" y="1495118"/>
            <a:ext cx="1517235" cy="43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Login</a:t>
            </a:r>
            <a:r>
              <a:rPr lang="en-IN" sz="1200" dirty="0"/>
              <a:t> </a:t>
            </a:r>
            <a:r>
              <a:rPr lang="en-IN" sz="1400" dirty="0"/>
              <a:t>as Dentist</a:t>
            </a:r>
            <a:endParaRPr lang="en-IN" sz="1200" dirty="0"/>
          </a:p>
        </p:txBody>
      </p:sp>
      <p:sp>
        <p:nvSpPr>
          <p:cNvPr id="162" name="Rounded Rectangle 161"/>
          <p:cNvSpPr/>
          <p:nvPr/>
        </p:nvSpPr>
        <p:spPr>
          <a:xfrm>
            <a:off x="6633466" y="2409878"/>
            <a:ext cx="1413072" cy="522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Give Schedule Availabity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6581385" y="3124527"/>
            <a:ext cx="1780557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Appointment Details</a:t>
            </a:r>
            <a:endParaRPr lang="en-IN" sz="1400" dirty="0"/>
          </a:p>
        </p:txBody>
      </p:sp>
      <p:sp>
        <p:nvSpPr>
          <p:cNvPr id="164" name="Rounded Rectangle 163"/>
          <p:cNvSpPr/>
          <p:nvPr/>
        </p:nvSpPr>
        <p:spPr>
          <a:xfrm>
            <a:off x="3983137" y="2330867"/>
            <a:ext cx="1722120" cy="693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Appointment Status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084320" y="3683689"/>
            <a:ext cx="1524000" cy="58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Cancel Appointment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3770726" y="5474017"/>
            <a:ext cx="1972225" cy="621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 Patients Information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762002" y="2969895"/>
            <a:ext cx="1904998" cy="603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Get Appointment Details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762001" y="4291863"/>
            <a:ext cx="1904998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Arrives</a:t>
            </a:r>
            <a:endParaRPr lang="en-IN" sz="2000" dirty="0"/>
          </a:p>
        </p:txBody>
      </p:sp>
      <p:sp>
        <p:nvSpPr>
          <p:cNvPr id="170" name="Rounded Rectangle 169"/>
          <p:cNvSpPr/>
          <p:nvPr/>
        </p:nvSpPr>
        <p:spPr>
          <a:xfrm>
            <a:off x="7909036" y="3664819"/>
            <a:ext cx="1244400" cy="41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Cancel </a:t>
            </a:r>
            <a:r>
              <a:rPr lang="en-IN" sz="1200" dirty="0"/>
              <a:t>Appointment</a:t>
            </a:r>
            <a:endParaRPr lang="en-IN" sz="1100" dirty="0"/>
          </a:p>
        </p:txBody>
      </p:sp>
      <p:sp>
        <p:nvSpPr>
          <p:cNvPr id="171" name="Rounded Rectangle 170"/>
          <p:cNvSpPr/>
          <p:nvPr/>
        </p:nvSpPr>
        <p:spPr>
          <a:xfrm>
            <a:off x="6703659" y="4301415"/>
            <a:ext cx="1708351" cy="520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 Patients’s Information</a:t>
            </a:r>
            <a:endParaRPr lang="en-IN" dirty="0"/>
          </a:p>
        </p:txBody>
      </p:sp>
      <p:sp>
        <p:nvSpPr>
          <p:cNvPr id="172" name="Rounded Rectangle 171"/>
          <p:cNvSpPr/>
          <p:nvPr/>
        </p:nvSpPr>
        <p:spPr>
          <a:xfrm>
            <a:off x="6674455" y="5462320"/>
            <a:ext cx="1791869" cy="62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Opperates Dental Procedure</a:t>
            </a:r>
            <a:endParaRPr lang="en-IN" sz="3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677676" y="5508307"/>
            <a:ext cx="1935477" cy="553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Leaves</a:t>
            </a:r>
            <a:endParaRPr lang="en-IN" sz="2000" dirty="0"/>
          </a:p>
        </p:txBody>
      </p:sp>
      <p:cxnSp>
        <p:nvCxnSpPr>
          <p:cNvPr id="175" name="Straight Arrow Connector 174"/>
          <p:cNvCxnSpPr>
            <a:cxnSpLocks/>
            <a:stCxn id="161" idx="2"/>
            <a:endCxn id="162" idx="0"/>
          </p:cNvCxnSpPr>
          <p:nvPr/>
        </p:nvCxnSpPr>
        <p:spPr>
          <a:xfrm flipH="1">
            <a:off x="7340002" y="1933849"/>
            <a:ext cx="1" cy="476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cxnSpLocks/>
            <a:stCxn id="162" idx="1"/>
            <a:endCxn id="164" idx="3"/>
          </p:cNvCxnSpPr>
          <p:nvPr/>
        </p:nvCxnSpPr>
        <p:spPr>
          <a:xfrm flipH="1">
            <a:off x="5705257" y="2671339"/>
            <a:ext cx="928209" cy="6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cxnSpLocks/>
            <a:stCxn id="164" idx="2"/>
            <a:endCxn id="181" idx="0"/>
          </p:cNvCxnSpPr>
          <p:nvPr/>
        </p:nvCxnSpPr>
        <p:spPr>
          <a:xfrm>
            <a:off x="4844197" y="3024864"/>
            <a:ext cx="1501" cy="297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iamond 180"/>
          <p:cNvSpPr/>
          <p:nvPr/>
        </p:nvSpPr>
        <p:spPr>
          <a:xfrm>
            <a:off x="4738395" y="3322320"/>
            <a:ext cx="214605" cy="152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cxnSp>
        <p:nvCxnSpPr>
          <p:cNvPr id="184" name="Straight Arrow Connector 183"/>
          <p:cNvCxnSpPr>
            <a:cxnSpLocks/>
            <a:stCxn id="181" idx="2"/>
            <a:endCxn id="165" idx="0"/>
          </p:cNvCxnSpPr>
          <p:nvPr/>
        </p:nvCxnSpPr>
        <p:spPr>
          <a:xfrm>
            <a:off x="4845698" y="3474720"/>
            <a:ext cx="622" cy="208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cxnSpLocks/>
            <a:stCxn id="167" idx="2"/>
            <a:endCxn id="168" idx="0"/>
          </p:cNvCxnSpPr>
          <p:nvPr/>
        </p:nvCxnSpPr>
        <p:spPr>
          <a:xfrm flipH="1">
            <a:off x="1714500" y="3573780"/>
            <a:ext cx="1" cy="718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cxnSpLocks/>
            <a:stCxn id="168" idx="3"/>
            <a:endCxn id="171" idx="1"/>
          </p:cNvCxnSpPr>
          <p:nvPr/>
        </p:nvCxnSpPr>
        <p:spPr>
          <a:xfrm>
            <a:off x="2666999" y="4525226"/>
            <a:ext cx="4036660" cy="36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cxnSpLocks/>
            <a:stCxn id="166" idx="1"/>
            <a:endCxn id="173" idx="3"/>
          </p:cNvCxnSpPr>
          <p:nvPr/>
        </p:nvCxnSpPr>
        <p:spPr>
          <a:xfrm flipH="1">
            <a:off x="2613153" y="5785008"/>
            <a:ext cx="11575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cxnSpLocks/>
            <a:stCxn id="171" idx="2"/>
            <a:endCxn id="172" idx="0"/>
          </p:cNvCxnSpPr>
          <p:nvPr/>
        </p:nvCxnSpPr>
        <p:spPr>
          <a:xfrm>
            <a:off x="7557835" y="4821479"/>
            <a:ext cx="12555" cy="640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cxnSpLocks/>
            <a:stCxn id="172" idx="1"/>
            <a:endCxn id="166" idx="3"/>
          </p:cNvCxnSpPr>
          <p:nvPr/>
        </p:nvCxnSpPr>
        <p:spPr>
          <a:xfrm flipH="1">
            <a:off x="5742951" y="5773311"/>
            <a:ext cx="931504" cy="11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cxnSpLocks/>
            <a:stCxn id="163" idx="2"/>
            <a:endCxn id="217" idx="3"/>
          </p:cNvCxnSpPr>
          <p:nvPr/>
        </p:nvCxnSpPr>
        <p:spPr>
          <a:xfrm>
            <a:off x="7471664" y="3541722"/>
            <a:ext cx="13081" cy="306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Diamond 216"/>
          <p:cNvSpPr/>
          <p:nvPr/>
        </p:nvSpPr>
        <p:spPr>
          <a:xfrm>
            <a:off x="7374254" y="3783177"/>
            <a:ext cx="110491" cy="1291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cxnSp>
        <p:nvCxnSpPr>
          <p:cNvPr id="220" name="Straight Arrow Connector 219"/>
          <p:cNvCxnSpPr>
            <a:cxnSpLocks/>
            <a:stCxn id="217" idx="3"/>
            <a:endCxn id="170" idx="1"/>
          </p:cNvCxnSpPr>
          <p:nvPr/>
        </p:nvCxnSpPr>
        <p:spPr>
          <a:xfrm>
            <a:off x="7484745" y="3847748"/>
            <a:ext cx="424291" cy="2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cxnSpLocks/>
            <a:stCxn id="163" idx="1"/>
            <a:endCxn id="167" idx="3"/>
          </p:cNvCxnSpPr>
          <p:nvPr/>
        </p:nvCxnSpPr>
        <p:spPr>
          <a:xfrm flipH="1" flipV="1">
            <a:off x="2667000" y="3271838"/>
            <a:ext cx="3914385" cy="61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cxnSpLocks/>
            <a:stCxn id="217" idx="2"/>
          </p:cNvCxnSpPr>
          <p:nvPr/>
        </p:nvCxnSpPr>
        <p:spPr>
          <a:xfrm>
            <a:off x="7429500" y="3912318"/>
            <a:ext cx="16957" cy="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cxnSpLocks/>
            <a:stCxn id="173" idx="2"/>
          </p:cNvCxnSpPr>
          <p:nvPr/>
        </p:nvCxnSpPr>
        <p:spPr>
          <a:xfrm flipV="1">
            <a:off x="1645415" y="6037897"/>
            <a:ext cx="233722" cy="23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98" y="171674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5.Proposed Detailed 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0926" y="1354985"/>
            <a:ext cx="1409373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Register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028074" y="5276061"/>
            <a:ext cx="1150617" cy="398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Patient Arrives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03177" y="2583457"/>
            <a:ext cx="1516380" cy="371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Make new Appointment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90599" y="2015603"/>
            <a:ext cx="1501119" cy="37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Login as Patient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62799" y="5928774"/>
            <a:ext cx="1447794" cy="709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Operates Dental Procedure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62276" y="3160299"/>
            <a:ext cx="1447800" cy="52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Check Appointment Details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02444" y="4486028"/>
            <a:ext cx="1219197" cy="40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Cancel Appointment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12646" y="3240711"/>
            <a:ext cx="1516379" cy="426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Select Dental Procedure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189149" y="4957977"/>
            <a:ext cx="1371599" cy="725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View Patient Information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91487" y="3766965"/>
            <a:ext cx="1653524" cy="536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Get appointment Details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514600" y="4470992"/>
            <a:ext cx="1101800" cy="592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Cancel Appointment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37103" y="6016705"/>
            <a:ext cx="1501123" cy="583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Patient Leaves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187520" y="5932583"/>
            <a:ext cx="1501130" cy="706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Manage Patients Information</a:t>
            </a:r>
          </a:p>
        </p:txBody>
      </p:sp>
      <p:cxnSp>
        <p:nvCxnSpPr>
          <p:cNvPr id="21" name="Straight Arrow Connector 20"/>
          <p:cNvCxnSpPr>
            <a:cxnSpLocks/>
            <a:stCxn id="6" idx="2"/>
            <a:endCxn id="9" idx="0"/>
          </p:cNvCxnSpPr>
          <p:nvPr/>
        </p:nvCxnSpPr>
        <p:spPr>
          <a:xfrm flipH="1">
            <a:off x="1741159" y="1774085"/>
            <a:ext cx="4454" cy="24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9" idx="2"/>
            <a:endCxn id="8" idx="0"/>
          </p:cNvCxnSpPr>
          <p:nvPr/>
        </p:nvCxnSpPr>
        <p:spPr>
          <a:xfrm>
            <a:off x="1741159" y="2386740"/>
            <a:ext cx="20208" cy="196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8" idx="2"/>
            <a:endCxn id="13" idx="0"/>
          </p:cNvCxnSpPr>
          <p:nvPr/>
        </p:nvCxnSpPr>
        <p:spPr>
          <a:xfrm>
            <a:off x="1761367" y="2954593"/>
            <a:ext cx="9469" cy="286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3" idx="3"/>
            <a:endCxn id="11" idx="1"/>
          </p:cNvCxnSpPr>
          <p:nvPr/>
        </p:nvCxnSpPr>
        <p:spPr>
          <a:xfrm flipV="1">
            <a:off x="2529025" y="3424064"/>
            <a:ext cx="1533251" cy="2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4320541" y="3853155"/>
            <a:ext cx="96012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cxnSp>
        <p:nvCxnSpPr>
          <p:cNvPr id="42" name="Straight Arrow Connector 41"/>
          <p:cNvCxnSpPr>
            <a:cxnSpLocks/>
            <a:stCxn id="40" idx="1"/>
            <a:endCxn id="15" idx="3"/>
          </p:cNvCxnSpPr>
          <p:nvPr/>
        </p:nvCxnSpPr>
        <p:spPr>
          <a:xfrm flipH="1">
            <a:off x="2545011" y="4005555"/>
            <a:ext cx="1775530" cy="29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1" idx="2"/>
            <a:endCxn id="40" idx="0"/>
          </p:cNvCxnSpPr>
          <p:nvPr/>
        </p:nvCxnSpPr>
        <p:spPr>
          <a:xfrm>
            <a:off x="4786176" y="3687828"/>
            <a:ext cx="14425" cy="165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endCxn id="56" idx="0"/>
          </p:cNvCxnSpPr>
          <p:nvPr/>
        </p:nvCxnSpPr>
        <p:spPr>
          <a:xfrm>
            <a:off x="1583689" y="4303091"/>
            <a:ext cx="0" cy="337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1496698" y="4640366"/>
            <a:ext cx="173981" cy="2862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 case</a:t>
            </a:r>
          </a:p>
        </p:txBody>
      </p:sp>
      <p:cxnSp>
        <p:nvCxnSpPr>
          <p:cNvPr id="58" name="Straight Arrow Connector 57"/>
          <p:cNvCxnSpPr>
            <a:cxnSpLocks/>
            <a:stCxn id="56" idx="3"/>
            <a:endCxn id="17" idx="1"/>
          </p:cNvCxnSpPr>
          <p:nvPr/>
        </p:nvCxnSpPr>
        <p:spPr>
          <a:xfrm flipV="1">
            <a:off x="1670679" y="4767279"/>
            <a:ext cx="843921" cy="16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1583689" y="4929527"/>
            <a:ext cx="0" cy="355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  <a:stCxn id="19" idx="1"/>
            <a:endCxn id="18" idx="3"/>
          </p:cNvCxnSpPr>
          <p:nvPr/>
        </p:nvCxnSpPr>
        <p:spPr>
          <a:xfrm flipH="1">
            <a:off x="2438226" y="6285588"/>
            <a:ext cx="1749294" cy="22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stCxn id="10" idx="1"/>
            <a:endCxn id="19" idx="3"/>
          </p:cNvCxnSpPr>
          <p:nvPr/>
        </p:nvCxnSpPr>
        <p:spPr>
          <a:xfrm flipH="1">
            <a:off x="5688650" y="6283683"/>
            <a:ext cx="1474149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stCxn id="14" idx="2"/>
            <a:endCxn id="10" idx="0"/>
          </p:cNvCxnSpPr>
          <p:nvPr/>
        </p:nvCxnSpPr>
        <p:spPr>
          <a:xfrm>
            <a:off x="7874949" y="5683782"/>
            <a:ext cx="11747" cy="24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</p:cNvCxnSpPr>
          <p:nvPr/>
        </p:nvCxnSpPr>
        <p:spPr>
          <a:xfrm flipV="1">
            <a:off x="2158139" y="5348238"/>
            <a:ext cx="5004660" cy="57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cxnSpLocks/>
            <a:stCxn id="40" idx="2"/>
            <a:endCxn id="12" idx="0"/>
          </p:cNvCxnSpPr>
          <p:nvPr/>
        </p:nvCxnSpPr>
        <p:spPr>
          <a:xfrm>
            <a:off x="4800601" y="4157955"/>
            <a:ext cx="11442" cy="328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4762500" y="4863465"/>
            <a:ext cx="0" cy="22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Connector 147"/>
          <p:cNvSpPr/>
          <p:nvPr/>
        </p:nvSpPr>
        <p:spPr>
          <a:xfrm flipH="1" flipV="1">
            <a:off x="4693921" y="5081574"/>
            <a:ext cx="137158" cy="1104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cxnSp>
        <p:nvCxnSpPr>
          <p:cNvPr id="150" name="Straight Connector 149"/>
          <p:cNvCxnSpPr>
            <a:cxnSpLocks/>
          </p:cNvCxnSpPr>
          <p:nvPr/>
        </p:nvCxnSpPr>
        <p:spPr>
          <a:xfrm>
            <a:off x="3606332" y="1295893"/>
            <a:ext cx="40157" cy="5281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718853" y="1295893"/>
            <a:ext cx="1110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Receptionist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91053" y="1295893"/>
            <a:ext cx="79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Patients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421864" y="1343039"/>
            <a:ext cx="69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Doctor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F72241-1E08-5E41-6292-24316E296F93}"/>
              </a:ext>
            </a:extLst>
          </p:cNvPr>
          <p:cNvCxnSpPr>
            <a:cxnSpLocks/>
          </p:cNvCxnSpPr>
          <p:nvPr/>
        </p:nvCxnSpPr>
        <p:spPr>
          <a:xfrm>
            <a:off x="6225866" y="1301539"/>
            <a:ext cx="40157" cy="52813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A2EF3-534D-E6E7-7865-719575E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077200" cy="5422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7DE74-AF1A-4909-BAA3-22F82007A8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9" b="4902"/>
          <a:stretch/>
        </p:blipFill>
        <p:spPr>
          <a:xfrm>
            <a:off x="477520" y="1447800"/>
            <a:ext cx="8209280" cy="51343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4CE8AB-0D74-2D34-391F-95B04A7A9F66}"/>
              </a:ext>
            </a:extLst>
          </p:cNvPr>
          <p:cNvCxnSpPr/>
          <p:nvPr/>
        </p:nvCxnSpPr>
        <p:spPr>
          <a:xfrm>
            <a:off x="4572000" y="4267200"/>
            <a:ext cx="1905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4DFAC8-0F36-777B-35DF-16AAF48ACCF9}"/>
              </a:ext>
            </a:extLst>
          </p:cNvPr>
          <p:cNvCxnSpPr>
            <a:cxnSpLocks/>
          </p:cNvCxnSpPr>
          <p:nvPr/>
        </p:nvCxnSpPr>
        <p:spPr>
          <a:xfrm flipV="1">
            <a:off x="6477000" y="2819400"/>
            <a:ext cx="0" cy="1447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BADB-E202-E64F-556F-C2AF8335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of Dental Appointment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4BF0-6612-1BAF-5BDD-E2A490A1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                                                                    Login Page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	      Home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7B1CA-D7AC-7C53-2F4F-7032BD8C28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6" y="1828800"/>
            <a:ext cx="4855328" cy="21970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CE402C-BBC8-2ED3-65C0-BBC8C3427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24200"/>
            <a:ext cx="3113464" cy="2992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474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 marL="914400" lvl="0" indent="-9144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(background of the industry or used based problem / task)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 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designs, working and processes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applications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  <a:p>
            <a:pPr marL="914400" lvl="0" indent="-9144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and Bibliography 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9EB5-F0C7-F90B-582A-23214007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of Dental Appointment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033C-798B-3967-A600-FD78A933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Patient Registration		   Patient Details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319CB2-CBC3-813D-C152-830C4D9C6D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6" y="2034988"/>
            <a:ext cx="4165011" cy="3236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A644F-6E6B-BB2E-2CD9-0DA9D5BB4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1" y="2034989"/>
            <a:ext cx="3845859" cy="32360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854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72C8-99E4-9414-5B9A-1B4F7DA1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of Dental Appointment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CC6D-43F8-7AA2-4BE8-E1C19E1A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		    Doctor’s 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6D0AD-BFE2-6648-86F3-1E7403FD3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82" y="2133600"/>
            <a:ext cx="6767235" cy="3053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721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74A0-844B-4A21-D7EF-C7DA830A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of Dental Appointment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903E-3E71-F264-2F68-891A7C7B3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						</a:t>
            </a:r>
          </a:p>
          <a:p>
            <a:pPr marL="0" indent="0">
              <a:buNone/>
            </a:pPr>
            <a:r>
              <a:rPr lang="en-US" dirty="0"/>
              <a:t>					          Scheduling </a:t>
            </a:r>
          </a:p>
          <a:p>
            <a:pPr marL="0" indent="0">
              <a:buNone/>
            </a:pPr>
            <a:r>
              <a:rPr lang="en-US" dirty="0"/>
              <a:t>						Session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Receptionist</a:t>
            </a:r>
          </a:p>
          <a:p>
            <a:pPr marL="0" indent="0">
              <a:buNone/>
            </a:pPr>
            <a:r>
              <a:rPr lang="en-US" dirty="0"/>
              <a:t>  Dashboard</a:t>
            </a:r>
          </a:p>
          <a:p>
            <a:pPr marL="0" indent="0">
              <a:buNone/>
            </a:pPr>
            <a:r>
              <a:rPr lang="en-US" dirty="0"/>
              <a:t> (Patient List)				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6FFDC-D6CE-20B1-7822-447FC372C6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4" y="1680882"/>
            <a:ext cx="5373884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C8A7E-530B-AE61-57A5-9B24870B9C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684" y="4185462"/>
            <a:ext cx="5181600" cy="2331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2065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3D34-263A-67D1-166E-40F90A09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of Dental Appointment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FABE-5EE9-9C06-5959-E698020D2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IN" dirty="0"/>
              <a:t>Appointment Manager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AD5E9-6DE7-719E-767D-036C090988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3"/>
          <a:stretch/>
        </p:blipFill>
        <p:spPr>
          <a:xfrm>
            <a:off x="609600" y="1981201"/>
            <a:ext cx="5387227" cy="21265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C6654-8EFE-FCA4-2C53-06D7E6F58A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626" y="4340779"/>
            <a:ext cx="4899773" cy="2220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24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1092-0DF9-5E6A-90AB-E9D5AA42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of Dental Appointment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80CD-B1F6-0EF7-686E-C8D29F3C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Database 					</a:t>
            </a:r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					   </a:t>
            </a:r>
          </a:p>
          <a:p>
            <a:pPr marL="0" indent="0">
              <a:buNone/>
            </a:pPr>
            <a:r>
              <a:rPr lang="en-US" dirty="0"/>
              <a:t>					   Registration</a:t>
            </a:r>
          </a:p>
          <a:p>
            <a:pPr marL="0" indent="0">
              <a:buNone/>
            </a:pPr>
            <a:r>
              <a:rPr lang="en-US" dirty="0"/>
              <a:t>					   Credentials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92CD9-094E-6F2D-EF0D-B9751270EC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06610"/>
            <a:ext cx="4495800" cy="2844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73B10-24DD-43B1-F4D3-E0DB2EBA7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084171"/>
            <a:ext cx="7391400" cy="1526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4285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4E26-4785-3639-DCB7-A619E1D0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of Dental Appointment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0404-34A3-F9D1-6D81-7CD23739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							Doctor </a:t>
            </a:r>
          </a:p>
          <a:p>
            <a:pPr marL="0" indent="0">
              <a:buNone/>
            </a:pPr>
            <a:r>
              <a:rPr lang="en-US" dirty="0"/>
              <a:t>							Credentials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Patient Credentials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5872D-48F4-A1C0-B9E8-3E315DAA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6248400" cy="2583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4174D9-A1F0-3306-B107-E38AD9069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05" y="4288953"/>
            <a:ext cx="4921624" cy="2294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757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074-99F4-6940-2434-EB7CB7BF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of Dental Appointment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6968-FFF2-29A2-E689-FA8DB6F1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			</a:t>
            </a:r>
          </a:p>
          <a:p>
            <a:pPr marL="0" indent="0">
              <a:buNone/>
            </a:pPr>
            <a:r>
              <a:rPr lang="en-US" dirty="0"/>
              <a:t>		       Patient Scheduling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3EBE9-06AD-A215-815B-9CD8F2475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7467600" cy="2846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1969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84" y="304800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8. Conclusion and 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8.1 Conclusion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a dental appointment system offers streamlined scheduling, enhanced patient experience, and optimized practice operations.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efficient appointment management, improves patient-provider communication, and complies with regulatory standards. With features like online scheduling, automated reminders, and comprehensive patient records, the system drives practice efficiency, patient satisfaction, and long-term growth.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8. Conclusion and 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8.2 Future Scope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dental appointment systems will use smart technology like AI to schedule appointments better.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 might even see their dentists through video calls! These systems will predict when appointments are needed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They'll also keep everyone's information safe and be easy to use for everyone, making going to the dentist easier and more fun!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142"/>
            <a:ext cx="8229600" cy="944562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	References and 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20000"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</a:p>
          <a:p>
            <a:pPr marL="0" indent="0">
              <a:buNone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Google for problem solving</a:t>
            </a:r>
          </a:p>
          <a:p>
            <a:pPr marL="0" indent="0">
              <a:buNone/>
            </a:pP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https://www.lucidchart.com</a:t>
            </a:r>
            <a:endParaRPr lang="en-IN" sz="27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https://www.dentee.com/dental-practice management-software/</a:t>
            </a:r>
            <a:endParaRPr lang="en-IN" sz="27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https://practice.healcon.com/</a:t>
            </a:r>
            <a:endParaRPr lang="en-IN" sz="27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https://www.twillio.com</a:t>
            </a:r>
            <a:endParaRPr lang="en-IN" sz="27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7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7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7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Bibliography:</a:t>
            </a:r>
          </a:p>
          <a:p>
            <a:pPr marL="0" indent="0">
              <a:buNone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Pravin Shingane Dentists</a:t>
            </a:r>
          </a:p>
          <a:p>
            <a:pPr marL="0" indent="0">
              <a:buNone/>
            </a:pP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Address: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Chamunda Dental Clinic ,Datta Mandir Chowk ,Deopur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    Dhule,424005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No: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273802</a:t>
            </a: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 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chamundadental@rediffmail.com</a:t>
            </a: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I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an - Dental Appointment  Management System(DAMS) it is a web application. Dental Appointment Management System, is a website design  for dental clinic and their use.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makes managing much easier for dental patient, doctor,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receptionist.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can maintain computerized records without loosing the records and entries.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601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>
              <a:solidFill>
                <a:schemeClr val="accent5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IN" sz="4400" dirty="0">
              <a:solidFill>
                <a:schemeClr val="accent5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IN" sz="4400" dirty="0">
              <a:solidFill>
                <a:schemeClr val="accent5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Introduction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257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Dental Clinic , Appointments as booked through manually going to the clinic or through the calls.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Records of patients are maintain in registers, which is very unorganized way and chances are high to loss the record.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of our proposed system is to create appointment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 in which doctor, receptionist and patients can track the upcoming appointments and past records 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also consist of feature to upload an x-ray document from the patient.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objective of this application is to schedule the appointments according to the emergency.</a:t>
            </a:r>
          </a:p>
          <a:p>
            <a:pPr algn="just"/>
            <a:endParaRPr lang="en-IN" sz="2400" dirty="0"/>
          </a:p>
          <a:p>
            <a:pPr marL="0" indent="0" algn="just">
              <a:buNone/>
            </a:pP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Literature Survey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Study of existing system / Review of Research Papers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clinic the appointments are book through call to the clinic or by directly going to the clinic,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which is time consuming. </a:t>
            </a:r>
          </a:p>
          <a:p>
            <a:pPr algn="just"/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Patients details like P.name,P.age,P.address,P.medical history and whether He/She is old patient or not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which make it hard to gather the details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managing the appointment through it.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old patients records,old patients details and test plans of patients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 filled up in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register manually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which may consume time and also makes hard to access the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when needed 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Limitations of existing system / Problems discussed in research papers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booking, tracking and managing the appointment of patients manually may occurs a lot of errors.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 patients related data across multiple systems and documents.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 on manual and paper-based processes.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future appointments details and remainder about upcoming events.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Literature Survey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Problem Identification /need of a system:</a:t>
            </a:r>
          </a:p>
          <a:p>
            <a:pPr marL="0" indent="0" algn="just">
              <a:buNone/>
            </a:pPr>
            <a:endParaRPr lang="en-US" sz="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Manual Appointment Scheduling: Dental clinics often rely on manual methods such as phone calls or paper-based systems to schedule appointments.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can lead to errors, double bookings, and inefficiencies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Inefficient Patient Management: Handling patient records, treatment histories, and contact information manually can be time-consuming and error-prone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Missed Appointments: Patients may forget about their appointments or fail to show up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current system, patients don't know their appointment time , cant emergency reschedule the appointments and know the upcoming appointments dates and treatments plan.</a:t>
            </a:r>
          </a:p>
          <a:p>
            <a:pPr marL="0" lv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142"/>
            <a:ext cx="8229600" cy="9445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Literature Survey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Problem Definition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 web application for the different phases of treatment planning, notification and remainder system and monitoring the computerized records detail of patient 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dental appointment web application enabling patients to easily schedule appointments, receive reminders, and provide feedback, while allowing dentists to manage their schedules efficiently and securely access patient records.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should integrate with existing systems, ensure robust authentication and data security, support mobile devices, streamline billing, and provide comprehensive analytics for practice performance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857D95-8134-90FC-11C3-461C411D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Scope Of The Project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Management:</a:t>
            </a: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 and track patient appointment and other activities.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calendar view for dentists and staff to manage appointments,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view availability, and block off time slots for specific procedures or breaks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Systems: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synchronize patient data and treatment histories. Sync with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communication tools such as email clients and  messaging platforms for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automated notifications and reminders.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1479</Words>
  <Application>Microsoft Office PowerPoint</Application>
  <PresentationFormat>On-screen Show (4:3)</PresentationFormat>
  <Paragraphs>257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Algerian</vt:lpstr>
      <vt:lpstr>Arial</vt:lpstr>
      <vt:lpstr>Calibri</vt:lpstr>
      <vt:lpstr>Söhne</vt:lpstr>
      <vt:lpstr>Times New Roman</vt:lpstr>
      <vt:lpstr>Wingdings</vt:lpstr>
      <vt:lpstr>Office Theme</vt:lpstr>
      <vt:lpstr>PowerPoint Presentation</vt:lpstr>
      <vt:lpstr>Content</vt:lpstr>
      <vt:lpstr>1. Abstract</vt:lpstr>
      <vt:lpstr>2. Introduction  </vt:lpstr>
      <vt:lpstr>3. Literature Survey</vt:lpstr>
      <vt:lpstr>3. Literature Survey</vt:lpstr>
      <vt:lpstr>3. Literature Survey</vt:lpstr>
      <vt:lpstr>3. Literature Survey</vt:lpstr>
      <vt:lpstr>4. Scope Of The Project </vt:lpstr>
      <vt:lpstr>4. Specifications</vt:lpstr>
      <vt:lpstr>4. Specifications</vt:lpstr>
      <vt:lpstr>4. Specifications</vt:lpstr>
      <vt:lpstr>PowerPoint Presentation</vt:lpstr>
      <vt:lpstr>5.Proposed Detailed Methodology of solving identified problem</vt:lpstr>
      <vt:lpstr>5. Proposed Detailed Methodology of solving identified problem </vt:lpstr>
      <vt:lpstr>5.Proposed Detailed Methodology</vt:lpstr>
      <vt:lpstr>Use case diagram</vt:lpstr>
      <vt:lpstr>ER Diagram</vt:lpstr>
      <vt:lpstr>Working of Dental Appointment Management System</vt:lpstr>
      <vt:lpstr>Working of Dental Appointment Management System</vt:lpstr>
      <vt:lpstr>Working of Dental Appointment Management System</vt:lpstr>
      <vt:lpstr>Working of Dental Appointment Management System</vt:lpstr>
      <vt:lpstr>Working of Dental Appointment Management System</vt:lpstr>
      <vt:lpstr>Working of Dental Appointment Management System</vt:lpstr>
      <vt:lpstr>Working of Dental Appointment Management System</vt:lpstr>
      <vt:lpstr>Working of Dental Appointment Management System</vt:lpstr>
      <vt:lpstr>8. Conclusion and future scope</vt:lpstr>
      <vt:lpstr>8. Conclusion and future scope</vt:lpstr>
      <vt:lpstr>9. References and 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ssvps</dc:creator>
  <cp:lastModifiedBy>Samarth Shendre</cp:lastModifiedBy>
  <cp:revision>237</cp:revision>
  <dcterms:created xsi:type="dcterms:W3CDTF">2015-09-18T08:45:00Z</dcterms:created>
  <dcterms:modified xsi:type="dcterms:W3CDTF">2024-03-06T17:11:42Z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B44BF713CB674318BD36FD837FB31445_12</vt:lpwstr>
  </property>
  <property fmtid="{D5CDD505-2E9C-101B-9397-08002B2CF9AE}" pid="3" name="KSOProductBuildVer">
    <vt:lpwstr>1033-12.2.0.13489</vt:lpwstr>
  </property>
</Properties>
</file>