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75" r:id="rId4"/>
    <p:sldId id="276" r:id="rId5"/>
    <p:sldId id="261" r:id="rId6"/>
    <p:sldId id="277" r:id="rId7"/>
    <p:sldId id="278" r:id="rId8"/>
    <p:sldId id="265" r:id="rId9"/>
    <p:sldId id="266" r:id="rId10"/>
    <p:sldId id="267" r:id="rId11"/>
    <p:sldId id="271" r:id="rId12"/>
    <p:sldId id="272" r:id="rId13"/>
    <p:sldId id="273" r:id="rId14"/>
    <p:sldId id="274" r:id="rId15"/>
    <p:sldId id="268" r:id="rId16"/>
    <p:sldId id="269" r:id="rId17"/>
    <p:sldId id="27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21" d="100"/>
          <a:sy n="121" d="100"/>
        </p:scale>
        <p:origin x="176" y="6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783FA8B-2243-4401-8375-A5AABAC8EB1E}"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2AB72C-15F7-4479-9404-969D7CCAB8C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783FA8B-2243-4401-8375-A5AABAC8EB1E}"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2AB72C-15F7-4479-9404-969D7CCAB8C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783FA8B-2243-4401-8375-A5AABAC8EB1E}"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2AB72C-15F7-4479-9404-969D7CCAB8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783FA8B-2243-4401-8375-A5AABAC8EB1E}"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2AB72C-15F7-4479-9404-969D7CCAB8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783FA8B-2243-4401-8375-A5AABAC8EB1E}"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2AB72C-15F7-4479-9404-969D7CCAB8C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783FA8B-2243-4401-8375-A5AABAC8EB1E}" type="datetimeFigureOut">
              <a:rPr lang="zh-CN" altLang="en-US" smtClean="0"/>
              <a:t>2020/10/26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2AB72C-15F7-4479-9404-969D7CCAB8C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783FA8B-2243-4401-8375-A5AABAC8EB1E}" type="datetimeFigureOut">
              <a:rPr lang="zh-CN" altLang="en-US" smtClean="0"/>
              <a:t>2020/10/26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2AB72C-15F7-4479-9404-969D7CCAB8C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783FA8B-2243-4401-8375-A5AABAC8EB1E}" type="datetimeFigureOut">
              <a:rPr lang="zh-CN" altLang="en-US" smtClean="0"/>
              <a:t>2020/10/26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2AB72C-15F7-4479-9404-969D7CCAB8C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83FA8B-2243-4401-8375-A5AABAC8EB1E}" type="datetimeFigureOut">
              <a:rPr lang="zh-CN" altLang="en-US" smtClean="0"/>
              <a:t>2020/10/26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2AB72C-15F7-4479-9404-969D7CCAB8C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783FA8B-2243-4401-8375-A5AABAC8EB1E}" type="datetimeFigureOut">
              <a:rPr lang="zh-CN" altLang="en-US" smtClean="0"/>
              <a:t>2020/10/26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2AB72C-15F7-4479-9404-969D7CCAB8C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783FA8B-2243-4401-8375-A5AABAC8EB1E}" type="datetimeFigureOut">
              <a:rPr lang="zh-CN" altLang="en-US" smtClean="0"/>
              <a:t>2020/10/26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2AB72C-15F7-4479-9404-969D7CCAB8C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3FA8B-2243-4401-8375-A5AABAC8EB1E}" type="datetimeFigureOut">
              <a:rPr lang="zh-CN" altLang="en-US" smtClean="0"/>
              <a:t>2020/10/26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AB72C-15F7-4479-9404-969D7CCAB8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IoT communication protocol</a:t>
            </a:r>
            <a:endParaRPr lang="zh-CN" altLang="en-US" dirty="0"/>
          </a:p>
        </p:txBody>
      </p:sp>
      <p:sp>
        <p:nvSpPr>
          <p:cNvPr id="3" name="副标题 2"/>
          <p:cNvSpPr>
            <a:spLocks noGrp="1"/>
          </p:cNvSpPr>
          <p:nvPr>
            <p:ph type="subTitle" idx="1"/>
          </p:nvPr>
        </p:nvSpPr>
        <p:spPr/>
        <p:txBody>
          <a:bodyPr/>
          <a:lstStyle/>
          <a:p>
            <a:pPr marL="457200" indent="-457200">
              <a:buAutoNum type="arabicPeriod"/>
            </a:pPr>
            <a:r>
              <a:rPr lang="en-US" altLang="zh-CN" dirty="0" err="1"/>
              <a:t>CoAP</a:t>
            </a:r>
            <a:endParaRPr lang="en-US" altLang="zh-CN" dirty="0"/>
          </a:p>
          <a:p>
            <a:pPr marL="457200" indent="-457200">
              <a:buAutoNum type="arabicPeriod"/>
            </a:pPr>
            <a:r>
              <a:rPr lang="en-US" altLang="zh-CN" dirty="0"/>
              <a:t>MQTT</a:t>
            </a:r>
          </a:p>
          <a:p>
            <a:pPr marL="457200" indent="-457200">
              <a:buAutoNum type="arabicPeriod"/>
            </a:pPr>
            <a:r>
              <a:rPr lang="en-US" altLang="zh-CN" dirty="0" err="1"/>
              <a:t>RestFul</a:t>
            </a:r>
            <a:r>
              <a:rPr lang="en-US" altLang="zh-CN" dirty="0"/>
              <a:t> HTTP</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截屏2020-10-26 上午11.24.05"/>
          <p:cNvPicPr>
            <a:picLocks noChangeAspect="1"/>
          </p:cNvPicPr>
          <p:nvPr/>
        </p:nvPicPr>
        <p:blipFill>
          <a:blip r:embed="rId2"/>
          <a:stretch>
            <a:fillRect/>
          </a:stretch>
        </p:blipFill>
        <p:spPr>
          <a:xfrm>
            <a:off x="9525" y="103505"/>
            <a:ext cx="6639560" cy="2920365"/>
          </a:xfrm>
          <a:prstGeom prst="rect">
            <a:avLst/>
          </a:prstGeom>
        </p:spPr>
      </p:pic>
      <p:sp>
        <p:nvSpPr>
          <p:cNvPr id="3" name="内容占位符 2"/>
          <p:cNvSpPr>
            <a:spLocks noGrp="1"/>
          </p:cNvSpPr>
          <p:nvPr>
            <p:ph idx="1"/>
          </p:nvPr>
        </p:nvSpPr>
        <p:spPr>
          <a:xfrm>
            <a:off x="190500" y="2712085"/>
            <a:ext cx="11937365" cy="3997325"/>
          </a:xfrm>
        </p:spPr>
        <p:txBody>
          <a:bodyPr>
            <a:noAutofit/>
          </a:bodyPr>
          <a:lstStyle/>
          <a:p>
            <a:endParaRPr lang="en-US" altLang="zh-CN" baseline="-25000"/>
          </a:p>
          <a:p>
            <a:r>
              <a:rPr lang="en-US" altLang="zh-CN" baseline="-25000"/>
              <a:t>Token (optional)</a:t>
            </a:r>
          </a:p>
          <a:p>
            <a:pPr marL="0" indent="0">
              <a:buNone/>
            </a:pPr>
            <a:r>
              <a:rPr lang="en-US" altLang="zh-CN" baseline="-25000"/>
              <a:t>Is used to match a response to a request. Token values are a sequence of 0 to 8 bytes. Each message must carry a flag, even if its length is zero. Each request comes with a client-generated token that the server must respond to in any resulting response. Token is like a message ID to mark the uniqueness of a message. Token is also a setting for message security, using a random number of all 8 bytes, so that the forged message cannot be authenticated. Option (optional, 0 or more). Both the request message and the response message can be 0-multiple options. It is mainly used to describe the corresponding attributes of the request or response, such as parameters or characteristics, such as whether the proxy server is used, the port of the destination host, etc.</a:t>
            </a:r>
          </a:p>
          <a:p>
            <a:r>
              <a:rPr lang="en-US" altLang="zh-CN" baseline="-25000"/>
              <a:t>Payload (Optional)</a:t>
            </a:r>
          </a:p>
          <a:p>
            <a:pPr marL="0" indent="0">
              <a:buNone/>
            </a:pPr>
            <a:r>
              <a:rPr lang="en-US" altLang="zh-CN" baseline="-25000"/>
              <a:t>Payload identifier "0xFF" is placed in front of it. If there is no payload identifier, that means it is a payload of zero length. If there is a Payload identifier but it is followed by a payload of zero length, it must be treated as a message format error.</a:t>
            </a:r>
          </a:p>
        </p:txBody>
      </p:sp>
      <p:pic>
        <p:nvPicPr>
          <p:cNvPr id="6" name="内容占位符 5"/>
          <p:cNvPicPr>
            <a:picLocks noGrp="1" noChangeAspect="1"/>
          </p:cNvPicPr>
          <p:nvPr/>
        </p:nvPicPr>
        <p:blipFill>
          <a:blip r:embed="rId3"/>
          <a:stretch>
            <a:fillRect/>
          </a:stretch>
        </p:blipFill>
        <p:spPr>
          <a:xfrm>
            <a:off x="6865620" y="103505"/>
            <a:ext cx="4363085" cy="24453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75920" y="1257935"/>
            <a:ext cx="5124450" cy="4133850"/>
          </a:xfrm>
          <a:prstGeom prst="rect">
            <a:avLst/>
          </a:prstGeom>
        </p:spPr>
      </p:pic>
      <p:sp>
        <p:nvSpPr>
          <p:cNvPr id="3" name="文本框 2"/>
          <p:cNvSpPr txBox="1"/>
          <p:nvPr/>
        </p:nvSpPr>
        <p:spPr>
          <a:xfrm>
            <a:off x="6234430" y="1448435"/>
            <a:ext cx="5078095" cy="3830955"/>
          </a:xfrm>
          <a:prstGeom prst="rect">
            <a:avLst/>
          </a:prstGeom>
          <a:noFill/>
        </p:spPr>
        <p:txBody>
          <a:bodyPr wrap="square" rtlCol="0">
            <a:spAutoFit/>
          </a:bodyPr>
          <a:lstStyle/>
          <a:p>
            <a:pPr fontAlgn="auto">
              <a:lnSpc>
                <a:spcPct val="150000"/>
              </a:lnSpc>
            </a:pPr>
            <a:r>
              <a:rPr lang="zh-CN" altLang="en-US"/>
              <a:t>In general, Option section contains Option Delta, Option Length and Option Value.</a:t>
            </a:r>
          </a:p>
          <a:p>
            <a:pPr fontAlgn="auto">
              <a:lnSpc>
                <a:spcPct val="150000"/>
              </a:lnSpc>
            </a:pPr>
            <a:r>
              <a:rPr lang="zh-CN" altLang="en-US"/>
              <a:t>【Option Delta】 represents the increment of Option. The specific number of the current Option is equal to the sum of all previous Option deltas.</a:t>
            </a:r>
          </a:p>
          <a:p>
            <a:pPr fontAlgn="auto">
              <a:lnSpc>
                <a:spcPct val="150000"/>
              </a:lnSpc>
            </a:pPr>
            <a:r>
              <a:rPr lang="zh-CN" altLang="en-US"/>
              <a:t>【Option Length】 represents the specific Length of the Option Value.</a:t>
            </a:r>
          </a:p>
          <a:p>
            <a:pPr fontAlgn="auto">
              <a:lnSpc>
                <a:spcPct val="150000"/>
              </a:lnSpc>
            </a:pPr>
            <a:r>
              <a:rPr lang="zh-CN" altLang="en-US"/>
              <a:t>【Option Value】 represents the specific content of Option</a:t>
            </a:r>
          </a:p>
        </p:txBody>
      </p:sp>
      <p:sp>
        <p:nvSpPr>
          <p:cNvPr id="4" name="文本框 3"/>
          <p:cNvSpPr txBox="1"/>
          <p:nvPr/>
        </p:nvSpPr>
        <p:spPr>
          <a:xfrm>
            <a:off x="381000" y="287655"/>
            <a:ext cx="2452370" cy="521970"/>
          </a:xfrm>
          <a:prstGeom prst="rect">
            <a:avLst/>
          </a:prstGeom>
          <a:noFill/>
        </p:spPr>
        <p:txBody>
          <a:bodyPr wrap="square" rtlCol="0">
            <a:spAutoFit/>
          </a:bodyPr>
          <a:lstStyle/>
          <a:p>
            <a:r>
              <a:rPr lang="en-US" altLang="zh-CN" sz="2800" b="1"/>
              <a:t>Options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75020" y="199390"/>
            <a:ext cx="6189345" cy="6739255"/>
          </a:xfrm>
          <a:prstGeom prst="rect">
            <a:avLst/>
          </a:prstGeom>
          <a:noFill/>
        </p:spPr>
        <p:txBody>
          <a:bodyPr wrap="square" rtlCol="0">
            <a:spAutoFit/>
          </a:bodyPr>
          <a:lstStyle/>
          <a:p>
            <a:pPr fontAlgn="auto">
              <a:lnSpc>
                <a:spcPct val="150000"/>
              </a:lnSpc>
            </a:pPr>
            <a:r>
              <a:rPr lang="zh-CN" altLang="en-US" sz="1600"/>
              <a:t>In these options, uri-host, URi-port, URi-path, and uri-query are related to resource "locations" and parameters.</a:t>
            </a:r>
          </a:p>
          <a:p>
            <a:pPr fontAlgn="auto">
              <a:lnSpc>
                <a:spcPct val="150000"/>
              </a:lnSpc>
            </a:pPr>
            <a:r>
              <a:rPr lang="zh-CN" altLang="en-US" sz="1600"/>
              <a:t>[3] URi-host :CoAP Host name, such as iot.eclipse.org</a:t>
            </a:r>
          </a:p>
          <a:p>
            <a:pPr fontAlgn="auto">
              <a:lnSpc>
                <a:spcPct val="150000"/>
              </a:lnSpc>
            </a:pPr>
            <a:r>
              <a:rPr lang="zh-CN" altLang="en-US" sz="1600"/>
              <a:t>[7] URi-port :CoAP Port number, the default is 5683</a:t>
            </a:r>
          </a:p>
          <a:p>
            <a:pPr fontAlgn="auto">
              <a:lnSpc>
                <a:spcPct val="150000"/>
              </a:lnSpc>
            </a:pPr>
            <a:r>
              <a:rPr lang="zh-CN" altLang="en-US" sz="1600"/>
              <a:t>[11] URi-path: Resource routing or Path, such as \temperature. The resource path takes the UTF8 string form, regardless of the length of the first "\".</a:t>
            </a:r>
          </a:p>
          <a:p>
            <a:pPr fontAlgn="auto">
              <a:lnSpc>
                <a:spcPct val="150000"/>
              </a:lnSpc>
            </a:pPr>
            <a:r>
              <a:rPr lang="zh-CN" altLang="en-US" sz="1600"/>
              <a:t>[15] URi-query: Access resource parameters, such as? Value1 =1&amp; Value2 =2, with "&amp;" delimited between parameters and "? "between URi-Query and URi-path. Space.</a:t>
            </a:r>
          </a:p>
          <a:p>
            <a:pPr fontAlgn="auto">
              <a:lnSpc>
                <a:spcPct val="150000"/>
              </a:lnSpc>
            </a:pPr>
            <a:r>
              <a:rPr lang="zh-CN" altLang="en-US" sz="1600"/>
              <a:t>In these options, content-Format and Accept are used to represent the media Format of the CoAP payload</a:t>
            </a:r>
          </a:p>
          <a:p>
            <a:pPr fontAlgn="auto">
              <a:lnSpc>
                <a:spcPct val="150000"/>
              </a:lnSpc>
            </a:pPr>
            <a:r>
              <a:rPr lang="zh-CN" altLang="en-US" sz="1600"/>
              <a:t>[12] Content-format: Specifies CoAP complex media types, which are described by integers. For example, Application/JSON corresponds to an integer of 50, and Application /octet- Stream to an integer of 40.</a:t>
            </a:r>
          </a:p>
          <a:p>
            <a:pPr fontAlgn="auto">
              <a:lnSpc>
                <a:spcPct val="150000"/>
              </a:lnSpc>
            </a:pPr>
            <a:r>
              <a:rPr lang="zh-CN" altLang="en-US" sz="1600"/>
              <a:t>[17] Accept: Specify the media type in the COMPLEX CoAP response, with the same definition as content-format.</a:t>
            </a:r>
          </a:p>
        </p:txBody>
      </p:sp>
      <p:sp>
        <p:nvSpPr>
          <p:cNvPr id="4" name="文本框 3"/>
          <p:cNvSpPr txBox="1"/>
          <p:nvPr/>
        </p:nvSpPr>
        <p:spPr>
          <a:xfrm>
            <a:off x="381000" y="287655"/>
            <a:ext cx="2452370" cy="521970"/>
          </a:xfrm>
          <a:prstGeom prst="rect">
            <a:avLst/>
          </a:prstGeom>
          <a:noFill/>
        </p:spPr>
        <p:txBody>
          <a:bodyPr wrap="square" rtlCol="0">
            <a:spAutoFit/>
          </a:bodyPr>
          <a:lstStyle/>
          <a:p>
            <a:r>
              <a:rPr lang="en-US" altLang="zh-CN" sz="2800" b="1"/>
              <a:t>Options</a:t>
            </a:r>
          </a:p>
        </p:txBody>
      </p:sp>
      <p:pic>
        <p:nvPicPr>
          <p:cNvPr id="5" name="图片 4"/>
          <p:cNvPicPr>
            <a:picLocks noChangeAspect="1"/>
          </p:cNvPicPr>
          <p:nvPr/>
        </p:nvPicPr>
        <p:blipFill>
          <a:blip r:embed="rId2"/>
          <a:stretch>
            <a:fillRect/>
          </a:stretch>
        </p:blipFill>
        <p:spPr>
          <a:xfrm>
            <a:off x="-162560" y="1863090"/>
            <a:ext cx="6037580" cy="34118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75020" y="199390"/>
            <a:ext cx="6189345" cy="6739255"/>
          </a:xfrm>
          <a:prstGeom prst="rect">
            <a:avLst/>
          </a:prstGeom>
          <a:noFill/>
        </p:spPr>
        <p:txBody>
          <a:bodyPr wrap="square" rtlCol="0">
            <a:spAutoFit/>
          </a:bodyPr>
          <a:lstStyle/>
          <a:p>
            <a:pPr fontAlgn="auto">
              <a:lnSpc>
                <a:spcPct val="150000"/>
              </a:lnSpc>
            </a:pPr>
            <a:r>
              <a:rPr lang="zh-CN" altLang="en-US" sz="1600"/>
              <a:t>In these options, uri-host, URi-port, URi-path, and uri-query are related to resource "locations" and parameters.</a:t>
            </a:r>
          </a:p>
          <a:p>
            <a:pPr fontAlgn="auto">
              <a:lnSpc>
                <a:spcPct val="150000"/>
              </a:lnSpc>
            </a:pPr>
            <a:r>
              <a:rPr lang="zh-CN" altLang="en-US" sz="1600"/>
              <a:t>[3] URi-host :CoAP Host name, such as iot.eclipse.org</a:t>
            </a:r>
          </a:p>
          <a:p>
            <a:pPr fontAlgn="auto">
              <a:lnSpc>
                <a:spcPct val="150000"/>
              </a:lnSpc>
            </a:pPr>
            <a:r>
              <a:rPr lang="zh-CN" altLang="en-US" sz="1600"/>
              <a:t>[7] URi-port :CoAP Port number, the default is 5683</a:t>
            </a:r>
          </a:p>
          <a:p>
            <a:pPr fontAlgn="auto">
              <a:lnSpc>
                <a:spcPct val="150000"/>
              </a:lnSpc>
            </a:pPr>
            <a:r>
              <a:rPr lang="zh-CN" altLang="en-US" sz="1600"/>
              <a:t>[11] URi-path: Resource routing or Path, such as \temperature. The resource path takes the UTF8 string form, regardless of the length of the first "\".</a:t>
            </a:r>
          </a:p>
          <a:p>
            <a:pPr fontAlgn="auto">
              <a:lnSpc>
                <a:spcPct val="150000"/>
              </a:lnSpc>
            </a:pPr>
            <a:r>
              <a:rPr lang="zh-CN" altLang="en-US" sz="1600"/>
              <a:t>[15] URi-query: Access resource parameters, such as? Value1 =1&amp; Value2 =2, with "&amp;" delimited between parameters and "? "between URi-Query and URi-path. Space.</a:t>
            </a:r>
          </a:p>
          <a:p>
            <a:pPr fontAlgn="auto">
              <a:lnSpc>
                <a:spcPct val="150000"/>
              </a:lnSpc>
            </a:pPr>
            <a:r>
              <a:rPr lang="zh-CN" altLang="en-US" sz="1600"/>
              <a:t>In these options, content-Format and Accept are used to represent the media Format of the CoAP payload</a:t>
            </a:r>
          </a:p>
          <a:p>
            <a:pPr fontAlgn="auto">
              <a:lnSpc>
                <a:spcPct val="150000"/>
              </a:lnSpc>
            </a:pPr>
            <a:r>
              <a:rPr lang="zh-CN" altLang="en-US" sz="1600"/>
              <a:t>[12] Content-format: Specifies CoAP complex media types, which are described by integers. For example, Application/JSON corresponds to an integer of 50, and Application /octet- Stream to an integer of 40.</a:t>
            </a:r>
          </a:p>
          <a:p>
            <a:pPr fontAlgn="auto">
              <a:lnSpc>
                <a:spcPct val="150000"/>
              </a:lnSpc>
            </a:pPr>
            <a:r>
              <a:rPr lang="zh-CN" altLang="en-US" sz="1600"/>
              <a:t>[17] Accept: Specify the media type in the COMPLEX CoAP response, with the same definition as content-format.</a:t>
            </a:r>
          </a:p>
        </p:txBody>
      </p:sp>
      <p:sp>
        <p:nvSpPr>
          <p:cNvPr id="4" name="文本框 3"/>
          <p:cNvSpPr txBox="1"/>
          <p:nvPr/>
        </p:nvSpPr>
        <p:spPr>
          <a:xfrm>
            <a:off x="381000" y="287655"/>
            <a:ext cx="2452370" cy="521970"/>
          </a:xfrm>
          <a:prstGeom prst="rect">
            <a:avLst/>
          </a:prstGeom>
          <a:noFill/>
        </p:spPr>
        <p:txBody>
          <a:bodyPr wrap="square" rtlCol="0">
            <a:spAutoFit/>
          </a:bodyPr>
          <a:lstStyle/>
          <a:p>
            <a:r>
              <a:rPr lang="en-US" altLang="zh-CN" sz="2800" b="1"/>
              <a:t>Options</a:t>
            </a:r>
          </a:p>
        </p:txBody>
      </p:sp>
      <p:pic>
        <p:nvPicPr>
          <p:cNvPr id="5" name="图片 4"/>
          <p:cNvPicPr>
            <a:picLocks noChangeAspect="1"/>
          </p:cNvPicPr>
          <p:nvPr/>
        </p:nvPicPr>
        <p:blipFill>
          <a:blip r:embed="rId2"/>
          <a:stretch>
            <a:fillRect/>
          </a:stretch>
        </p:blipFill>
        <p:spPr>
          <a:xfrm>
            <a:off x="-162560" y="1863090"/>
            <a:ext cx="6037580" cy="34118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68440" y="1676400"/>
            <a:ext cx="5357495" cy="3784600"/>
          </a:xfrm>
          <a:prstGeom prst="rect">
            <a:avLst/>
          </a:prstGeom>
          <a:noFill/>
        </p:spPr>
        <p:txBody>
          <a:bodyPr wrap="square" rtlCol="0">
            <a:spAutoFit/>
          </a:bodyPr>
          <a:lstStyle/>
          <a:p>
            <a:pPr fontAlgn="auto">
              <a:lnSpc>
                <a:spcPct val="150000"/>
              </a:lnSpc>
            </a:pPr>
            <a:r>
              <a:rPr lang="zh-CN" altLang="en-US" sz="1600"/>
              <a:t>Multiple options are supported in the CoAP protocol, for example</a:t>
            </a:r>
          </a:p>
          <a:p>
            <a:pPr fontAlgn="auto">
              <a:lnSpc>
                <a:spcPct val="150000"/>
              </a:lnSpc>
            </a:pPr>
            <a:r>
              <a:rPr lang="zh-CN" altLang="en-US" sz="1600"/>
              <a:t>The first Option, Delta=11, means that Option means URi-path (11)</a:t>
            </a:r>
          </a:p>
          <a:p>
            <a:pPr fontAlgn="auto">
              <a:lnSpc>
                <a:spcPct val="150000"/>
              </a:lnSpc>
            </a:pPr>
            <a:r>
              <a:rPr lang="zh-CN" altLang="en-US" sz="1600"/>
              <a:t>The second Option, Delta=1, means Option=1+11, meaning content-format (12)</a:t>
            </a:r>
          </a:p>
          <a:p>
            <a:pPr fontAlgn="auto">
              <a:lnSpc>
                <a:spcPct val="150000"/>
              </a:lnSpc>
            </a:pPr>
            <a:r>
              <a:rPr lang="zh-CN" altLang="en-US" sz="1600"/>
              <a:t>The third Option, Delta=3, means Option=3+1+11, means URi-query (15)</a:t>
            </a:r>
          </a:p>
          <a:p>
            <a:pPr fontAlgn="auto">
              <a:lnSpc>
                <a:spcPct val="150000"/>
              </a:lnSpc>
            </a:pPr>
            <a:r>
              <a:rPr lang="zh-CN" altLang="en-US" sz="1600"/>
              <a:t>CoAP represents multiple options in this way, and each Option can be found in the HTTP protocol.</a:t>
            </a:r>
          </a:p>
        </p:txBody>
      </p:sp>
      <p:sp>
        <p:nvSpPr>
          <p:cNvPr id="4" name="文本框 3"/>
          <p:cNvSpPr txBox="1"/>
          <p:nvPr/>
        </p:nvSpPr>
        <p:spPr>
          <a:xfrm>
            <a:off x="381000" y="287655"/>
            <a:ext cx="2452370" cy="521970"/>
          </a:xfrm>
          <a:prstGeom prst="rect">
            <a:avLst/>
          </a:prstGeom>
          <a:noFill/>
        </p:spPr>
        <p:txBody>
          <a:bodyPr wrap="square" rtlCol="0">
            <a:spAutoFit/>
          </a:bodyPr>
          <a:lstStyle/>
          <a:p>
            <a:r>
              <a:rPr lang="en-US" altLang="zh-CN" sz="2800" b="1"/>
              <a:t>Options</a:t>
            </a:r>
          </a:p>
        </p:txBody>
      </p:sp>
      <p:pic>
        <p:nvPicPr>
          <p:cNvPr id="5" name="图片 4"/>
          <p:cNvPicPr>
            <a:picLocks noChangeAspect="1"/>
          </p:cNvPicPr>
          <p:nvPr/>
        </p:nvPicPr>
        <p:blipFill>
          <a:blip r:embed="rId2"/>
          <a:stretch>
            <a:fillRect/>
          </a:stretch>
        </p:blipFill>
        <p:spPr>
          <a:xfrm>
            <a:off x="381000" y="1863090"/>
            <a:ext cx="6037580" cy="34118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770" y="2505075"/>
            <a:ext cx="10515600" cy="1325563"/>
          </a:xfrm>
        </p:spPr>
        <p:txBody>
          <a:bodyPr/>
          <a:lstStyle/>
          <a:p>
            <a:pPr algn="ctr"/>
            <a:r>
              <a:rPr lang="en-US" altLang="zh-CN" dirty="0"/>
              <a:t>2.4 </a:t>
            </a:r>
            <a:r>
              <a:t>The </a:t>
            </a:r>
            <a:r>
              <a:rPr lang="en-US"/>
              <a:t>R</a:t>
            </a:r>
            <a:r>
              <a:t>esponse </a:t>
            </a:r>
            <a:r>
              <a:rPr lang="en-US"/>
              <a:t>C</a:t>
            </a:r>
            <a:r>
              <a:t>ode</a:t>
            </a:r>
            <a:r>
              <a:rPr lang="en-US" altLang="zh-CN" dirty="0" err="1">
                <a:sym typeface="+mn-ea"/>
              </a:rPr>
              <a:t> </a:t>
            </a:r>
            <a:endParaRPr lang="en-US" altLang="zh-CN" dirty="0"/>
          </a:p>
        </p:txBody>
      </p:sp>
      <p:sp>
        <p:nvSpPr>
          <p:cNvPr id="4"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0215" y="285750"/>
            <a:ext cx="5357495" cy="5492750"/>
          </a:xfrm>
          <a:prstGeom prst="rect">
            <a:avLst/>
          </a:prstGeom>
          <a:noFill/>
        </p:spPr>
        <p:txBody>
          <a:bodyPr wrap="square" rtlCol="0">
            <a:spAutoFit/>
          </a:bodyPr>
          <a:lstStyle/>
          <a:p>
            <a:pPr fontAlgn="auto">
              <a:lnSpc>
                <a:spcPct val="150000"/>
              </a:lnSpc>
            </a:pPr>
            <a:r>
              <a:rPr lang="zh-CN" altLang="en-US" b="1"/>
              <a:t>In CoAP response, Code is defined as CoAP response Code</a:t>
            </a:r>
          </a:p>
          <a:p>
            <a:pPr fontAlgn="auto">
              <a:lnSpc>
                <a:spcPct val="150000"/>
              </a:lnSpc>
            </a:pPr>
            <a:endParaRPr lang="zh-CN" altLang="en-US"/>
          </a:p>
          <a:p>
            <a:pPr fontAlgn="auto">
              <a:lnSpc>
                <a:spcPct val="150000"/>
              </a:lnSpc>
            </a:pPr>
            <a:r>
              <a:rPr lang="zh-CN" altLang="en-US"/>
              <a:t>1</a:t>
            </a:r>
            <a:r>
              <a:rPr lang="en-US" altLang="zh-CN"/>
              <a:t>. </a:t>
            </a:r>
            <a:r>
              <a:rPr lang="zh-CN" altLang="en-US"/>
              <a:t>Success 2</a:t>
            </a:r>
            <a:r>
              <a:rPr lang="en-US" altLang="zh-CN"/>
              <a:t>.x</a:t>
            </a:r>
            <a:r>
              <a:rPr lang="zh-CN" altLang="en-US"/>
              <a:t>x</a:t>
            </a:r>
          </a:p>
          <a:p>
            <a:pPr fontAlgn="auto">
              <a:lnSpc>
                <a:spcPct val="150000"/>
              </a:lnSpc>
            </a:pPr>
            <a:r>
              <a:rPr lang="zh-CN" altLang="en-US"/>
              <a:t>This type of status code indicates that the request has been successfully received, understood, and accepted by the server.</a:t>
            </a:r>
          </a:p>
          <a:p>
            <a:pPr fontAlgn="auto">
              <a:lnSpc>
                <a:spcPct val="150000"/>
              </a:lnSpc>
            </a:pPr>
            <a:r>
              <a:rPr lang="zh-CN" altLang="en-US"/>
              <a:t>2.01 Created</a:t>
            </a:r>
          </a:p>
          <a:p>
            <a:pPr fontAlgn="auto">
              <a:lnSpc>
                <a:spcPct val="150000"/>
              </a:lnSpc>
            </a:pPr>
            <a:r>
              <a:rPr lang="zh-CN" altLang="en-US"/>
              <a:t>2.02 Deleted</a:t>
            </a:r>
          </a:p>
          <a:p>
            <a:pPr fontAlgn="auto">
              <a:lnSpc>
                <a:spcPct val="150000"/>
              </a:lnSpc>
            </a:pPr>
            <a:r>
              <a:rPr lang="zh-CN" altLang="en-US"/>
              <a:t>2.03 Valid</a:t>
            </a:r>
          </a:p>
          <a:p>
            <a:pPr fontAlgn="auto">
              <a:lnSpc>
                <a:spcPct val="150000"/>
              </a:lnSpc>
            </a:pPr>
            <a:r>
              <a:rPr lang="zh-CN" altLang="en-US"/>
              <a:t>2.04 Changed</a:t>
            </a:r>
          </a:p>
          <a:p>
            <a:pPr fontAlgn="auto">
              <a:lnSpc>
                <a:spcPct val="150000"/>
              </a:lnSpc>
            </a:pPr>
            <a:r>
              <a:rPr lang="zh-CN" altLang="en-US"/>
              <a:t>2.05 Content</a:t>
            </a:r>
          </a:p>
          <a:p>
            <a:pPr fontAlgn="auto">
              <a:lnSpc>
                <a:spcPct val="150000"/>
              </a:lnSpc>
            </a:pPr>
            <a:endParaRPr lang="zh-CN" altLang="en-US"/>
          </a:p>
        </p:txBody>
      </p:sp>
      <p:sp>
        <p:nvSpPr>
          <p:cNvPr id="3" name="文本框 2"/>
          <p:cNvSpPr txBox="1"/>
          <p:nvPr/>
        </p:nvSpPr>
        <p:spPr>
          <a:xfrm>
            <a:off x="6153150" y="403860"/>
            <a:ext cx="4742180" cy="6600825"/>
          </a:xfrm>
          <a:prstGeom prst="rect">
            <a:avLst/>
          </a:prstGeom>
          <a:noFill/>
        </p:spPr>
        <p:txBody>
          <a:bodyPr wrap="square" rtlCol="0">
            <a:spAutoFit/>
          </a:bodyPr>
          <a:lstStyle/>
          <a:p>
            <a:pPr fontAlgn="auto">
              <a:lnSpc>
                <a:spcPct val="150000"/>
              </a:lnSpc>
            </a:pPr>
            <a:r>
              <a:rPr lang="zh-CN" altLang="en-US">
                <a:sym typeface="+mn-ea"/>
              </a:rPr>
              <a:t>2</a:t>
            </a:r>
            <a:r>
              <a:rPr lang="en-US" altLang="zh-CN">
                <a:sym typeface="+mn-ea"/>
              </a:rPr>
              <a:t>. </a:t>
            </a:r>
            <a:r>
              <a:rPr lang="zh-CN" altLang="en-US">
                <a:sym typeface="+mn-ea"/>
              </a:rPr>
              <a:t>Client Error 4.xx</a:t>
            </a:r>
            <a:endParaRPr lang="zh-CN" altLang="en-US"/>
          </a:p>
          <a:p>
            <a:pPr fontAlgn="auto">
              <a:lnSpc>
                <a:spcPct val="150000"/>
              </a:lnSpc>
            </a:pPr>
            <a:r>
              <a:rPr lang="zh-CN" altLang="en-US">
                <a:sym typeface="+mn-ea"/>
              </a:rPr>
              <a:t>This type of status code represents an error that appears to have occurred on the client side and is interfering with the server's processing.</a:t>
            </a:r>
            <a:endParaRPr lang="zh-CN" altLang="en-US"/>
          </a:p>
          <a:p>
            <a:pPr fontAlgn="auto">
              <a:lnSpc>
                <a:spcPct val="150000"/>
              </a:lnSpc>
            </a:pPr>
            <a:r>
              <a:rPr lang="zh-CN" altLang="en-US">
                <a:sym typeface="+mn-ea"/>
              </a:rPr>
              <a:t>4.00 Bad Request</a:t>
            </a:r>
            <a:endParaRPr lang="zh-CN" altLang="en-US"/>
          </a:p>
          <a:p>
            <a:pPr fontAlgn="auto">
              <a:lnSpc>
                <a:spcPct val="150000"/>
              </a:lnSpc>
            </a:pPr>
            <a:r>
              <a:rPr lang="zh-CN" altLang="en-US">
                <a:sym typeface="+mn-ea"/>
              </a:rPr>
              <a:t>4.01 Unauthorized</a:t>
            </a:r>
            <a:endParaRPr lang="zh-CN" altLang="en-US"/>
          </a:p>
          <a:p>
            <a:pPr fontAlgn="auto">
              <a:lnSpc>
                <a:spcPct val="150000"/>
              </a:lnSpc>
            </a:pPr>
            <a:r>
              <a:rPr lang="zh-CN" altLang="en-US">
                <a:sym typeface="+mn-ea"/>
              </a:rPr>
              <a:t>4.02 Bad Option</a:t>
            </a:r>
            <a:endParaRPr lang="zh-CN" altLang="en-US"/>
          </a:p>
          <a:p>
            <a:pPr fontAlgn="auto">
              <a:lnSpc>
                <a:spcPct val="150000"/>
              </a:lnSpc>
            </a:pPr>
            <a:r>
              <a:rPr lang="zh-CN" altLang="en-US">
                <a:sym typeface="+mn-ea"/>
              </a:rPr>
              <a:t>4.03 Forbidden</a:t>
            </a:r>
            <a:endParaRPr lang="zh-CN" altLang="en-US"/>
          </a:p>
          <a:p>
            <a:pPr fontAlgn="auto">
              <a:lnSpc>
                <a:spcPct val="150000"/>
              </a:lnSpc>
            </a:pPr>
            <a:r>
              <a:rPr lang="zh-CN" altLang="en-US">
                <a:sym typeface="+mn-ea"/>
              </a:rPr>
              <a:t>4.04 Not Found</a:t>
            </a:r>
            <a:endParaRPr lang="zh-CN" altLang="en-US"/>
          </a:p>
          <a:p>
            <a:pPr fontAlgn="auto">
              <a:lnSpc>
                <a:spcPct val="150000"/>
              </a:lnSpc>
            </a:pPr>
            <a:r>
              <a:rPr lang="zh-CN" altLang="en-US">
                <a:sym typeface="+mn-ea"/>
              </a:rPr>
              <a:t>4.05 Method Not Allowed</a:t>
            </a:r>
            <a:endParaRPr lang="zh-CN" altLang="en-US"/>
          </a:p>
          <a:p>
            <a:pPr fontAlgn="auto">
              <a:lnSpc>
                <a:spcPct val="150000"/>
              </a:lnSpc>
            </a:pPr>
            <a:r>
              <a:rPr lang="zh-CN" altLang="en-US">
                <a:sym typeface="+mn-ea"/>
              </a:rPr>
              <a:t>4.06 Not Acceptable</a:t>
            </a:r>
            <a:endParaRPr lang="zh-CN" altLang="en-US"/>
          </a:p>
          <a:p>
            <a:pPr fontAlgn="auto">
              <a:lnSpc>
                <a:spcPct val="150000"/>
              </a:lnSpc>
            </a:pPr>
            <a:r>
              <a:rPr lang="zh-CN" altLang="en-US">
                <a:sym typeface="+mn-ea"/>
              </a:rPr>
              <a:t>4.12 Precondition Failed</a:t>
            </a:r>
            <a:endParaRPr lang="zh-CN" altLang="en-US"/>
          </a:p>
          <a:p>
            <a:pPr fontAlgn="auto">
              <a:lnSpc>
                <a:spcPct val="150000"/>
              </a:lnSpc>
            </a:pPr>
            <a:r>
              <a:rPr lang="zh-CN" altLang="en-US">
                <a:sym typeface="+mn-ea"/>
              </a:rPr>
              <a:t>4.13 Request Entity Too Large</a:t>
            </a:r>
            <a:endParaRPr lang="zh-CN" altLang="en-US"/>
          </a:p>
          <a:p>
            <a:pPr fontAlgn="auto">
              <a:lnSpc>
                <a:spcPct val="150000"/>
              </a:lnSpc>
            </a:pPr>
            <a:r>
              <a:rPr lang="zh-CN" altLang="en-US">
                <a:sym typeface="+mn-ea"/>
              </a:rPr>
              <a:t>4.15 Unsupported Content-Format</a:t>
            </a:r>
            <a:endParaRPr lang="zh-CN" altLang="en-US"/>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7560" y="541655"/>
            <a:ext cx="4859655" cy="5077460"/>
          </a:xfrm>
          <a:prstGeom prst="rect">
            <a:avLst/>
          </a:prstGeom>
          <a:noFill/>
        </p:spPr>
        <p:txBody>
          <a:bodyPr wrap="square" rtlCol="0">
            <a:spAutoFit/>
          </a:bodyPr>
          <a:lstStyle/>
          <a:p>
            <a:pPr fontAlgn="auto">
              <a:lnSpc>
                <a:spcPct val="150000"/>
              </a:lnSpc>
            </a:pPr>
            <a:r>
              <a:rPr lang="en-US" altLang="zh-CN"/>
              <a:t>3. </a:t>
            </a:r>
            <a:r>
              <a:t>Server Error 5.xx</a:t>
            </a:r>
          </a:p>
          <a:p>
            <a:pPr fontAlgn="auto">
              <a:lnSpc>
                <a:spcPct val="150000"/>
              </a:lnSpc>
            </a:pPr>
            <a:r>
              <a:rPr lang="zh-CN" altLang="en-US"/>
              <a:t>This kind of status code represents that the server has errors or abnormal states in the process of processing the request, or it may be that the hardware and software resources of the server cannot complete the processing of the request.</a:t>
            </a:r>
          </a:p>
          <a:p>
            <a:pPr fontAlgn="auto">
              <a:lnSpc>
                <a:spcPct val="150000"/>
              </a:lnSpc>
            </a:pPr>
            <a:r>
              <a:rPr lang="zh-CN" altLang="en-US"/>
              <a:t>5.00 Internal Server Error</a:t>
            </a:r>
          </a:p>
          <a:p>
            <a:pPr fontAlgn="auto">
              <a:lnSpc>
                <a:spcPct val="150000"/>
              </a:lnSpc>
            </a:pPr>
            <a:r>
              <a:rPr lang="zh-CN" altLang="en-US"/>
              <a:t>5.01 Not Implemented</a:t>
            </a:r>
          </a:p>
          <a:p>
            <a:pPr fontAlgn="auto">
              <a:lnSpc>
                <a:spcPct val="150000"/>
              </a:lnSpc>
            </a:pPr>
            <a:r>
              <a:rPr lang="zh-CN" altLang="en-US"/>
              <a:t>5.02 Bad Gateway</a:t>
            </a:r>
          </a:p>
          <a:p>
            <a:pPr fontAlgn="auto">
              <a:lnSpc>
                <a:spcPct val="150000"/>
              </a:lnSpc>
            </a:pPr>
            <a:r>
              <a:rPr lang="zh-CN" altLang="en-US"/>
              <a:t>5.03 Service Unavailable</a:t>
            </a:r>
          </a:p>
          <a:p>
            <a:pPr fontAlgn="auto">
              <a:lnSpc>
                <a:spcPct val="150000"/>
              </a:lnSpc>
            </a:pP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a:t>
            </a:r>
            <a:r>
              <a:rPr lang="zh-CN" altLang="en-US" dirty="0"/>
              <a:t> </a:t>
            </a:r>
            <a:r>
              <a:rPr lang="en-US" altLang="zh-CN" dirty="0" err="1"/>
              <a:t>CoAP</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Definition of </a:t>
            </a:r>
            <a:r>
              <a:rPr lang="en-US" altLang="zh-CN" dirty="0" err="1"/>
              <a:t>CoAP</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b="1" dirty="0"/>
              <a:t>Constrained Application Protocol(</a:t>
            </a:r>
            <a:r>
              <a:rPr lang="en-US" altLang="zh-CN" b="1" dirty="0" err="1"/>
              <a:t>CoAP</a:t>
            </a:r>
            <a:r>
              <a:rPr lang="en-US" altLang="zh-CN" b="1" dirty="0"/>
              <a:t>) is a specialized Internet Application Protocol for constrained devices</a:t>
            </a:r>
            <a:endParaRPr lang="zh-CN" altLang="en-US" dirty="0"/>
          </a:p>
          <a:p>
            <a:r>
              <a:rPr lang="en-US" altLang="zh-CN" dirty="0"/>
              <a:t>In recent years experts have predicted that there will be more devices connected to each other than the number of human beings. Against this backdrop, the Internet of Things and M2M technologies have emerged. While for people, connecting to the internet appears convenient and easy, for those micro devices, accessing the internet is very difficult. In the current world of PCs, information is exchanged via TCP and the application layer protocol HTTP. But for small devices, implementing TCP and HTTP protocols is clearly an excessive requirement. To allow small devices to access the Internet, the </a:t>
            </a:r>
            <a:r>
              <a:rPr lang="en-US" altLang="zh-CN" dirty="0" err="1"/>
              <a:t>CoAP</a:t>
            </a:r>
            <a:r>
              <a:rPr lang="en-US" altLang="zh-CN" dirty="0"/>
              <a:t> protocol was devised.</a:t>
            </a:r>
            <a:endParaRPr lang="zh-CN" altLang="en-US" dirty="0"/>
          </a:p>
          <a:p>
            <a:r>
              <a:rPr lang="en-US" altLang="zh-CN" b="1" dirty="0" err="1"/>
              <a:t>CoAP</a:t>
            </a:r>
            <a:r>
              <a:rPr lang="en-US" altLang="zh-CN" b="1" dirty="0"/>
              <a:t> is an application layer protocol that runs on top of UDP instead of TCP like HTTP, and is very small, with a minimum packet size of 4 bytes. </a:t>
            </a:r>
            <a:r>
              <a:rPr lang="zh-CN" altLang="en-US" b="1" dirty="0"/>
              <a:t>。</a:t>
            </a:r>
            <a:endParaRPr lang="zh-CN" altLang="en-US" dirty="0"/>
          </a:p>
          <a:p>
            <a:endParaRPr lang="zh-CN" altLang="en-US" dirty="0"/>
          </a:p>
        </p:txBody>
      </p:sp>
    </p:spTree>
    <p:extLst>
      <p:ext uri="{BB962C8B-B14F-4D97-AF65-F5344CB8AC3E}">
        <p14:creationId xmlns:p14="http://schemas.microsoft.com/office/powerpoint/2010/main" val="107177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Features of </a:t>
            </a:r>
            <a:r>
              <a:rPr lang="en-US" altLang="zh-CN" dirty="0" err="1"/>
              <a:t>CoAP</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Meeting the needs of a resource-constrained network</a:t>
            </a:r>
          </a:p>
          <a:p>
            <a:r>
              <a:rPr lang="en-US" altLang="zh-CN" dirty="0"/>
              <a:t>Stateless HTTP mapping to access </a:t>
            </a:r>
            <a:r>
              <a:rPr lang="en-US" altLang="zh-CN" dirty="0" err="1"/>
              <a:t>CoAP</a:t>
            </a:r>
            <a:r>
              <a:rPr lang="en-US" altLang="zh-CN" dirty="0"/>
              <a:t> resources via HTTP proxies or build HTTP interfaces on top of </a:t>
            </a:r>
            <a:r>
              <a:rPr lang="en-US" altLang="zh-CN" dirty="0" err="1"/>
              <a:t>CoAP</a:t>
            </a:r>
            <a:endParaRPr lang="en-US" altLang="zh-CN" dirty="0"/>
          </a:p>
          <a:p>
            <a:r>
              <a:rPr lang="en-US" altLang="zh-CN" dirty="0"/>
              <a:t>Reliable IP unicast and maximum effort IP multicast using UDP</a:t>
            </a:r>
          </a:p>
          <a:p>
            <a:r>
              <a:rPr lang="en-US" altLang="zh-CN" dirty="0"/>
              <a:t>asynchronous message exchange</a:t>
            </a:r>
          </a:p>
          <a:p>
            <a:r>
              <a:rPr lang="en-US" altLang="zh-CN" dirty="0"/>
              <a:t>Very small message header load and parsing complexity</a:t>
            </a:r>
          </a:p>
          <a:p>
            <a:r>
              <a:rPr lang="en-US" altLang="zh-CN" dirty="0"/>
              <a:t>Support for URIs and Content-type.</a:t>
            </a:r>
          </a:p>
          <a:p>
            <a:r>
              <a:rPr lang="en-US" altLang="zh-CN" dirty="0"/>
              <a:t>Proxy and cache support</a:t>
            </a:r>
          </a:p>
          <a:p>
            <a:r>
              <a:rPr lang="en-US" altLang="zh-CN" dirty="0"/>
              <a:t>Built-in resource discovery</a:t>
            </a:r>
          </a:p>
          <a:p>
            <a:r>
              <a:rPr lang="en-US" altLang="zh-CN" dirty="0"/>
              <a:t>DTLS can be used as a secure encryption layer</a:t>
            </a:r>
          </a:p>
          <a:p>
            <a:r>
              <a:rPr lang="en-US" altLang="zh-CN" dirty="0"/>
              <a:t>Low resource consumption, requiring less than 10KB of RAM and ROM.</a:t>
            </a:r>
          </a:p>
          <a:p>
            <a:r>
              <a:rPr lang="en-US" altLang="zh-CN" dirty="0"/>
              <a:t>Two-tier (transactional, request/response) processing supports asynchronous communication.</a:t>
            </a:r>
          </a:p>
          <a:p>
            <a:r>
              <a:rPr lang="en-US" altLang="zh-CN" dirty="0"/>
              <a:t>Support for observation mode</a:t>
            </a:r>
          </a:p>
          <a:p>
            <a:r>
              <a:rPr lang="en-US" altLang="zh-CN" dirty="0"/>
              <a:t>Block transfer support</a:t>
            </a:r>
          </a:p>
          <a:p>
            <a:pPr marL="0" indent="0">
              <a:buNone/>
            </a:pPr>
            <a:endParaRPr lang="zh-CN" altLang="en-US" dirty="0"/>
          </a:p>
        </p:txBody>
      </p:sp>
    </p:spTree>
    <p:extLst>
      <p:ext uri="{BB962C8B-B14F-4D97-AF65-F5344CB8AC3E}">
        <p14:creationId xmlns:p14="http://schemas.microsoft.com/office/powerpoint/2010/main" val="8013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Interaction model of </a:t>
            </a:r>
            <a:r>
              <a:rPr lang="en-US" altLang="zh-CN" dirty="0" err="1"/>
              <a:t>CoAP</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The interaction model of the </a:t>
            </a:r>
            <a:r>
              <a:rPr lang="en-US" altLang="zh-CN" dirty="0" err="1"/>
              <a:t>CoAP</a:t>
            </a:r>
            <a:r>
              <a:rPr lang="en-US" altLang="zh-CN" dirty="0"/>
              <a:t> protocol is similar to the client/server model of HTTP. A request in </a:t>
            </a:r>
            <a:r>
              <a:rPr lang="en-US" altLang="zh-CN" dirty="0" err="1"/>
              <a:t>CoAP</a:t>
            </a:r>
            <a:r>
              <a:rPr lang="en-US" altLang="zh-CN" dirty="0"/>
              <a:t> is the same as a request in HTTP, initiated by the client, requesting a resource (identified by a URI) located on the server and performing an action (identified by a Method Code). The server then sends back a response with a Response Code, which may also contain a representation of the resource (with response format).</a:t>
            </a:r>
          </a:p>
          <a:p>
            <a:r>
              <a:rPr lang="en-US" altLang="zh-CN" dirty="0"/>
              <a:t>Unlike the HTTP protocol, </a:t>
            </a:r>
            <a:r>
              <a:rPr lang="en-US" altLang="zh-CN" dirty="0" err="1"/>
              <a:t>CoAP</a:t>
            </a:r>
            <a:r>
              <a:rPr lang="en-US" altLang="zh-CN" dirty="0"/>
              <a:t> interactions are asynchronous and built on datagram-oriented transport protocols such as UDP. interactions are implemented via a message layer that provides optional reliability support (using exponential fallback). four types of messages are defined in the </a:t>
            </a:r>
            <a:r>
              <a:rPr lang="en-US" altLang="zh-CN" dirty="0" err="1"/>
              <a:t>CoAP</a:t>
            </a:r>
            <a:r>
              <a:rPr lang="en-US" altLang="zh-CN" dirty="0"/>
              <a:t> protocol: CON, NON, ACK and RST. these four types of messages contain The request and response identifier, which identifies whether these messages are requests or responses. </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Message Types</a:t>
            </a:r>
            <a:r>
              <a:rPr lang="en-US" altLang="zh-CN" dirty="0"/>
              <a:t> of </a:t>
            </a:r>
            <a:r>
              <a:rPr lang="en-US" altLang="zh-CN" dirty="0" err="1"/>
              <a:t>CoAP</a:t>
            </a:r>
            <a:endParaRPr lang="zh-CN" altLang="en-US" dirty="0"/>
          </a:p>
        </p:txBody>
      </p:sp>
      <p:sp>
        <p:nvSpPr>
          <p:cNvPr id="3" name="内容占位符 2"/>
          <p:cNvSpPr>
            <a:spLocks noGrp="1"/>
          </p:cNvSpPr>
          <p:nvPr>
            <p:ph idx="1"/>
          </p:nvPr>
        </p:nvSpPr>
        <p:spPr/>
        <p:txBody>
          <a:bodyPr/>
          <a:lstStyle/>
          <a:p>
            <a:pPr>
              <a:buFont typeface="Arial" panose="020B0604020202020204" pitchFamily="34" charset="0"/>
              <a:buChar char="•"/>
            </a:pPr>
            <a:r>
              <a:rPr lang="en-US" altLang="zh-CN" b="1" dirty="0"/>
              <a:t>CON</a:t>
            </a:r>
            <a:r>
              <a:rPr lang="en-US" altLang="zh-CN" dirty="0"/>
              <a:t>——</a:t>
            </a:r>
            <a:r>
              <a:rPr b="1" dirty="0"/>
              <a:t>The request needs to be acknowledged</a:t>
            </a:r>
            <a:r>
              <a:rPr lang="en-US" b="1" dirty="0"/>
              <a:t>.</a:t>
            </a:r>
            <a:r>
              <a:rPr lang="en-US" dirty="0"/>
              <a:t>I</a:t>
            </a:r>
            <a:r>
              <a:rPr dirty="0"/>
              <a:t>f the CON request is sent, then the other party must respond.</a:t>
            </a:r>
          </a:p>
          <a:p>
            <a:pPr>
              <a:buFont typeface="Arial" panose="020B0604020202020204" pitchFamily="34" charset="0"/>
              <a:buChar char="•"/>
            </a:pPr>
            <a:r>
              <a:rPr lang="en-US" altLang="zh-CN" b="1" dirty="0"/>
              <a:t>NON</a:t>
            </a:r>
            <a:r>
              <a:rPr lang="en-US" altLang="zh-CN" dirty="0"/>
              <a:t>——</a:t>
            </a:r>
            <a:r>
              <a:rPr b="1" dirty="0"/>
              <a:t>Requests that do not need to be acknowledged</a:t>
            </a:r>
            <a:r>
              <a:rPr lang="en-US" b="1" dirty="0"/>
              <a:t>.</a:t>
            </a:r>
            <a:r>
              <a:rPr lang="en-US" dirty="0"/>
              <a:t>I</a:t>
            </a:r>
            <a:r>
              <a:rPr dirty="0"/>
              <a:t>f the NON request is sent, the other party does not have to respond.</a:t>
            </a:r>
          </a:p>
          <a:p>
            <a:pPr>
              <a:buFont typeface="Arial" panose="020B0604020202020204" pitchFamily="34" charset="0"/>
              <a:buChar char="•"/>
            </a:pPr>
            <a:r>
              <a:rPr lang="en-US" altLang="zh-CN" b="1" dirty="0"/>
              <a:t>ACK</a:t>
            </a:r>
            <a:r>
              <a:rPr lang="en-US" altLang="zh-CN" dirty="0"/>
              <a:t>——</a:t>
            </a:r>
            <a:r>
              <a:rPr b="1" dirty="0"/>
              <a:t>Respond to a message that receives a CON message.</a:t>
            </a:r>
            <a:endParaRPr dirty="0"/>
          </a:p>
          <a:p>
            <a:pPr>
              <a:buFont typeface="Arial" panose="020B0604020202020204" pitchFamily="34" charset="0"/>
              <a:buChar char="•"/>
            </a:pPr>
            <a:r>
              <a:rPr lang="en-US" altLang="zh-CN" b="1" dirty="0"/>
              <a:t>RST</a:t>
            </a:r>
            <a:r>
              <a:rPr lang="en-US" altLang="zh-CN" dirty="0"/>
              <a:t>——</a:t>
            </a:r>
            <a:r>
              <a:rPr lang="zh-CN" altLang="en-US" b="1" dirty="0"/>
              <a:t>Reset message</a:t>
            </a:r>
            <a:r>
              <a:rPr lang="zh-CN" altLang="en-US" dirty="0"/>
              <a:t>. A reset message is sent when the receiver receives a message that contains an error, the receiver parses the message or no longer cares about what the sender sent.</a:t>
            </a:r>
          </a:p>
        </p:txBody>
      </p:sp>
    </p:spTree>
    <p:extLst>
      <p:ext uri="{BB962C8B-B14F-4D97-AF65-F5344CB8AC3E}">
        <p14:creationId xmlns:p14="http://schemas.microsoft.com/office/powerpoint/2010/main" val="218664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M</a:t>
            </a:r>
            <a:r>
              <a:rPr lang="zh-CN" altLang="en-US" dirty="0"/>
              <a:t>essage </a:t>
            </a:r>
            <a:r>
              <a:rPr lang="en-US" altLang="zh-CN" dirty="0"/>
              <a:t>S</a:t>
            </a:r>
            <a:r>
              <a:rPr lang="zh-CN" altLang="en-US" dirty="0"/>
              <a:t>tructure</a:t>
            </a:r>
            <a:r>
              <a:rPr lang="en-US" altLang="zh-CN" dirty="0"/>
              <a:t> of </a:t>
            </a:r>
            <a:r>
              <a:rPr lang="en-US" altLang="zh-CN" dirty="0" err="1"/>
              <a:t>CoAP</a:t>
            </a:r>
            <a:endParaRPr lang="zh-CN" altLang="en-US" dirty="0"/>
          </a:p>
        </p:txBody>
      </p:sp>
      <p:sp>
        <p:nvSpPr>
          <p:cNvPr id="3" name="内容占位符 2"/>
          <p:cNvSpPr>
            <a:spLocks noGrp="1"/>
          </p:cNvSpPr>
          <p:nvPr>
            <p:ph idx="1"/>
          </p:nvPr>
        </p:nvSpPr>
        <p:spPr/>
        <p:txBody>
          <a:bodyPr/>
          <a:lstStyle/>
          <a:p>
            <a:r>
              <a:t>The CoAP message format is compact and runs on UDP by default (each CoAP message is a data part of a UDP packet). coAP can also run on the DTLS protocol and other transport protocols such as SMS, TCP, or SCTP, which are outside the scope of this document.</a:t>
            </a:r>
          </a:p>
          <a:p>
            <a:r>
              <a:rPr b="1"/>
              <a:t>CoAP messages are encoded in a binary format. </a:t>
            </a:r>
            <a:r>
              <a:t>This message format begins with a fixed </a:t>
            </a:r>
            <a:r>
              <a:rPr b="1"/>
              <a:t>4-byte header</a:t>
            </a:r>
            <a:r>
              <a:t>. The token value is followed by 0 or more options in </a:t>
            </a:r>
            <a:r>
              <a:rPr b="1"/>
              <a:t>Type-Length-Value (TLV) format</a:t>
            </a:r>
            <a:r>
              <a:t>. After that to the end of the entire datagram is the payload section, which can be empty.</a:t>
            </a:r>
          </a:p>
          <a:p>
            <a:endParaRPr lang="zh-CN" altLang="en-US" dirty="0"/>
          </a:p>
        </p:txBody>
      </p:sp>
    </p:spTree>
    <p:extLst>
      <p:ext uri="{BB962C8B-B14F-4D97-AF65-F5344CB8AC3E}">
        <p14:creationId xmlns:p14="http://schemas.microsoft.com/office/powerpoint/2010/main" val="2149825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770" y="2505075"/>
            <a:ext cx="10515600" cy="1325563"/>
          </a:xfrm>
        </p:spPr>
        <p:txBody>
          <a:bodyPr/>
          <a:lstStyle/>
          <a:p>
            <a:pPr algn="ctr"/>
            <a:r>
              <a:rPr lang="en-US" altLang="zh-CN" dirty="0"/>
              <a:t>2.4 </a:t>
            </a:r>
            <a:r>
              <a:rPr lang="zh-CN" altLang="en-US" dirty="0"/>
              <a:t>Message </a:t>
            </a:r>
            <a:r>
              <a:rPr lang="en-US" altLang="zh-CN" dirty="0"/>
              <a:t>S</a:t>
            </a:r>
            <a:r>
              <a:rPr lang="zh-CN" altLang="en-US" dirty="0"/>
              <a:t>tructure </a:t>
            </a:r>
            <a:r>
              <a:rPr lang="en-US" altLang="zh-CN" dirty="0"/>
              <a:t>of </a:t>
            </a:r>
            <a:r>
              <a:rPr lang="en-US" altLang="zh-CN" dirty="0" err="1">
                <a:sym typeface="+mn-ea"/>
              </a:rPr>
              <a:t>CoAP </a:t>
            </a:r>
            <a:endParaRPr lang="en-US" altLang="zh-CN" dirty="0"/>
          </a:p>
        </p:txBody>
      </p:sp>
      <p:sp>
        <p:nvSpPr>
          <p:cNvPr id="4"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0555" y="3185795"/>
            <a:ext cx="11266170" cy="3453765"/>
          </a:xfrm>
        </p:spPr>
        <p:txBody>
          <a:bodyPr>
            <a:normAutofit lnSpcReduction="10000"/>
          </a:bodyPr>
          <a:lstStyle/>
          <a:p>
            <a:pPr marL="0" indent="0">
              <a:buNone/>
            </a:pPr>
            <a:r>
              <a:rPr lang="en-US" altLang="zh-CN" sz="3600" b="1" baseline="-25000"/>
              <a:t>Head</a:t>
            </a:r>
          </a:p>
          <a:p>
            <a:pPr marL="0" indent="0">
              <a:buNone/>
            </a:pPr>
            <a:r>
              <a:rPr lang="en-US" altLang="zh-CN" sz="2400" baseline="-25000"/>
              <a:t>The first line is the header, which is compulsory and have a fixed number of four bytes.</a:t>
            </a:r>
          </a:p>
          <a:p>
            <a:r>
              <a:rPr lang="en-US" altLang="zh-CN" sz="2400" baseline="-25000"/>
              <a:t>Ver: 2bit, version information, currently must write 0x01.</a:t>
            </a:r>
          </a:p>
          <a:p>
            <a:r>
              <a:rPr lang="en-US" altLang="zh-CN" sz="2400" baseline="-25000"/>
              <a:t>T: 2bit, message type, including CON, NON. ACK, RST four kinds.</a:t>
            </a:r>
          </a:p>
          <a:p>
            <a:r>
              <a:rPr lang="en-US" altLang="zh-CN" sz="2400" baseline="-25000"/>
              <a:t>TKL: 4BIT, token length, currently supports 0~8B length, other lengths are reserved for future extension.</a:t>
            </a:r>
          </a:p>
          <a:p>
            <a:r>
              <a:rPr lang="en-US" altLang="zh-CN" sz="2400" baseline="-25000"/>
              <a:t>Code: 8bit, divided into the first 3bit (0~7) and the last 5bit (0~31), the first 3bit represents the type. 0 represents empty message or request code, and the beginning of 2 represents response code. The value is as follows:</a:t>
            </a:r>
          </a:p>
          <a:p>
            <a:pPr marL="0" indent="0">
              <a:buNone/>
            </a:pPr>
            <a:r>
              <a:rPr lang="en-US" altLang="zh-CN" sz="2400" baseline="-25000"/>
              <a:t>  1 0.00 Indicates an Empty message	2 0.01-0.31 Indicates a request.   3 1.00-1.31 Reserved	</a:t>
            </a:r>
          </a:p>
          <a:p>
            <a:pPr marL="0" indent="0">
              <a:buNone/>
            </a:pPr>
            <a:r>
              <a:rPr lang="en-US" altLang="zh-CN" sz="2400" baseline="-25000"/>
              <a:t>  4 2.00-5.31 Indicates a response.	5 6.00-7.31 Reserved</a:t>
            </a:r>
          </a:p>
          <a:p>
            <a:r>
              <a:rPr lang="en-US" altLang="zh-CN" sz="2400" baseline="-25000"/>
              <a:t>Message ID: 16bit, representing the Message MID, each Message has an ID, and the resend Message MID remains unchanged</a:t>
            </a:r>
          </a:p>
        </p:txBody>
      </p:sp>
      <p:pic>
        <p:nvPicPr>
          <p:cNvPr id="4" name="图片 3" descr="截屏2020-10-26 上午11.24.05"/>
          <p:cNvPicPr>
            <a:picLocks noChangeAspect="1"/>
          </p:cNvPicPr>
          <p:nvPr/>
        </p:nvPicPr>
        <p:blipFill>
          <a:blip r:embed="rId2"/>
          <a:stretch>
            <a:fillRect/>
          </a:stretch>
        </p:blipFill>
        <p:spPr>
          <a:xfrm>
            <a:off x="21590" y="264795"/>
            <a:ext cx="6639560" cy="2920365"/>
          </a:xfrm>
          <a:prstGeom prst="rect">
            <a:avLst/>
          </a:prstGeom>
        </p:spPr>
      </p:pic>
      <p:pic>
        <p:nvPicPr>
          <p:cNvPr id="6" name="内容占位符 5"/>
          <p:cNvPicPr>
            <a:picLocks noGrp="1" noChangeAspect="1"/>
          </p:cNvPicPr>
          <p:nvPr/>
        </p:nvPicPr>
        <p:blipFill>
          <a:blip r:embed="rId3"/>
          <a:stretch>
            <a:fillRect/>
          </a:stretch>
        </p:blipFill>
        <p:spPr>
          <a:xfrm>
            <a:off x="6877050" y="502285"/>
            <a:ext cx="4363085" cy="244538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1868</Words>
  <Application>Microsoft Macintosh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等线</vt:lpstr>
      <vt:lpstr>等线 Light</vt:lpstr>
      <vt:lpstr>Arial</vt:lpstr>
      <vt:lpstr>Office 主题​​</vt:lpstr>
      <vt:lpstr>IoT communication protocol</vt:lpstr>
      <vt:lpstr>1. CoAP</vt:lpstr>
      <vt:lpstr>1.1 Definition of CoAP</vt:lpstr>
      <vt:lpstr>2.2 Features of CoAP</vt:lpstr>
      <vt:lpstr>2.3 Interaction model of CoAP</vt:lpstr>
      <vt:lpstr>2.4 Message Types of CoAP</vt:lpstr>
      <vt:lpstr>2.4 Message Structure of CoAP</vt:lpstr>
      <vt:lpstr>2.4 Message Structure of CoAP </vt:lpstr>
      <vt:lpstr>PowerPoint Presentation</vt:lpstr>
      <vt:lpstr>PowerPoint Presentation</vt:lpstr>
      <vt:lpstr>PowerPoint Presentation</vt:lpstr>
      <vt:lpstr>PowerPoint Presentation</vt:lpstr>
      <vt:lpstr>PowerPoint Presentation</vt:lpstr>
      <vt:lpstr>PowerPoint Presentation</vt:lpstr>
      <vt:lpstr>2.4 The Response Code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IoT通信协议</dc:title>
  <dc:creator>田 行健</dc:creator>
  <cp:lastModifiedBy>May Wayne</cp:lastModifiedBy>
  <cp:revision>18</cp:revision>
  <dcterms:created xsi:type="dcterms:W3CDTF">2020-10-26T04:40:31Z</dcterms:created>
  <dcterms:modified xsi:type="dcterms:W3CDTF">2020-10-26T05:24:29Z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2052-1.5.2.2273</vt:lpwstr>
  </property>
</Properties>
</file>