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6" r:id="rId5"/>
  </p:sldMasterIdLst>
  <p:notesMasterIdLst>
    <p:notesMasterId r:id="rId47"/>
  </p:notesMasterIdLst>
  <p:sldIdLst>
    <p:sldId id="258" r:id="rId6"/>
    <p:sldId id="478" r:id="rId7"/>
    <p:sldId id="300" r:id="rId8"/>
    <p:sldId id="381" r:id="rId9"/>
    <p:sldId id="303" r:id="rId10"/>
    <p:sldId id="418" r:id="rId11"/>
    <p:sldId id="388" r:id="rId12"/>
    <p:sldId id="390" r:id="rId13"/>
    <p:sldId id="463" r:id="rId14"/>
    <p:sldId id="396" r:id="rId15"/>
    <p:sldId id="464" r:id="rId16"/>
    <p:sldId id="420" r:id="rId17"/>
    <p:sldId id="394" r:id="rId18"/>
    <p:sldId id="395" r:id="rId19"/>
    <p:sldId id="465" r:id="rId20"/>
    <p:sldId id="409" r:id="rId21"/>
    <p:sldId id="466" r:id="rId22"/>
    <p:sldId id="467" r:id="rId23"/>
    <p:sldId id="410" r:id="rId24"/>
    <p:sldId id="477" r:id="rId25"/>
    <p:sldId id="434" r:id="rId26"/>
    <p:sldId id="437" r:id="rId27"/>
    <p:sldId id="469" r:id="rId28"/>
    <p:sldId id="400" r:id="rId29"/>
    <p:sldId id="468" r:id="rId30"/>
    <p:sldId id="470" r:id="rId31"/>
    <p:sldId id="471" r:id="rId32"/>
    <p:sldId id="399" r:id="rId33"/>
    <p:sldId id="411" r:id="rId34"/>
    <p:sldId id="401" r:id="rId35"/>
    <p:sldId id="403" r:id="rId36"/>
    <p:sldId id="402" r:id="rId37"/>
    <p:sldId id="472" r:id="rId38"/>
    <p:sldId id="441" r:id="rId39"/>
    <p:sldId id="404" r:id="rId40"/>
    <p:sldId id="406" r:id="rId41"/>
    <p:sldId id="473" r:id="rId42"/>
    <p:sldId id="474" r:id="rId43"/>
    <p:sldId id="407" r:id="rId44"/>
    <p:sldId id="476" r:id="rId45"/>
    <p:sldId id="262" r:id="rId4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521415D9-36F7-43E2-AB2F-B90AF26B5E84}">
      <p14:sectionLst xmlns:p14="http://schemas.microsoft.com/office/powerpoint/2010/main">
        <p14:section name="Default Section" id="{6900CDCD-A8DA-45A1-B575-292EBE4D0B99}">
          <p14:sldIdLst>
            <p14:sldId id="258"/>
            <p14:sldId id="478"/>
          </p14:sldIdLst>
        </p14:section>
        <p14:section name="ReactJS Overview" id="{BB9CF959-3E4D-4DBF-AFE0-1863A3888DF9}">
          <p14:sldIdLst>
            <p14:sldId id="300"/>
            <p14:sldId id="381"/>
          </p14:sldIdLst>
        </p14:section>
        <p14:section name="Create React App" id="{871E0EF3-7A97-435A-9CEF-783F74D577BD}">
          <p14:sldIdLst>
            <p14:sldId id="303"/>
            <p14:sldId id="418"/>
            <p14:sldId id="388"/>
            <p14:sldId id="390"/>
          </p14:sldIdLst>
        </p14:section>
        <p14:section name="Components" id="{EE00FC67-621E-4C1E-8262-1C4B95AA6F19}">
          <p14:sldIdLst>
            <p14:sldId id="463"/>
            <p14:sldId id="396"/>
            <p14:sldId id="464"/>
            <p14:sldId id="420"/>
            <p14:sldId id="394"/>
            <p14:sldId id="395"/>
          </p14:sldIdLst>
        </p14:section>
        <p14:section name="Props" id="{02DF7592-B325-4336-8CAB-62214C71478A}">
          <p14:sldIdLst>
            <p14:sldId id="465"/>
            <p14:sldId id="409"/>
            <p14:sldId id="466"/>
            <p14:sldId id="467"/>
            <p14:sldId id="410"/>
          </p14:sldIdLst>
        </p14:section>
        <p14:section name="Conditional rendering" id="{0127ACE0-C8AE-7547-9231-70E90A546347}">
          <p14:sldIdLst>
            <p14:sldId id="477"/>
            <p14:sldId id="434"/>
            <p14:sldId id="437"/>
          </p14:sldIdLst>
        </p14:section>
        <p14:section name="Hooks &amp; useId" id="{304613A1-8052-6849-ADF2-CD96DA7FEA74}">
          <p14:sldIdLst>
            <p14:sldId id="469"/>
            <p14:sldId id="400"/>
            <p14:sldId id="468"/>
            <p14:sldId id="470"/>
          </p14:sldIdLst>
        </p14:section>
        <p14:section name="State &amp; useState" id="{2907CD0F-B14A-E940-B758-3FB241B873F2}">
          <p14:sldIdLst>
            <p14:sldId id="471"/>
            <p14:sldId id="399"/>
            <p14:sldId id="411"/>
            <p14:sldId id="401"/>
            <p14:sldId id="403"/>
            <p14:sldId id="402"/>
          </p14:sldIdLst>
        </p14:section>
        <p14:section name="Lifecycle &amp; useEffect" id="{6CF9969E-806A-8346-BC43-DC32D3FA7943}">
          <p14:sldIdLst>
            <p14:sldId id="472"/>
            <p14:sldId id="441"/>
            <p14:sldId id="404"/>
            <p14:sldId id="406"/>
            <p14:sldId id="473"/>
          </p14:sldIdLst>
        </p14:section>
        <p14:section name="Custom hooks" id="{E3D1F097-9CB0-6A47-8340-20D8C62CD7EF}">
          <p14:sldIdLst>
            <p14:sldId id="474"/>
            <p14:sldId id="407"/>
            <p14:sldId id="47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7" autoAdjust="0"/>
    <p:restoredTop sz="70929" autoAdjust="0"/>
  </p:normalViewPr>
  <p:slideViewPr>
    <p:cSldViewPr snapToGrid="0">
      <p:cViewPr varScale="1">
        <p:scale>
          <a:sx n="90" d="100"/>
          <a:sy n="90" d="100"/>
        </p:scale>
        <p:origin x="1504" y="18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-67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0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7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4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2418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3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3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Добави </a:t>
            </a:r>
            <a:r>
              <a:rPr lang="en-US" dirty="0"/>
              <a:t>initial </a:t>
            </a:r>
            <a:r>
              <a:rPr lang="en-US" dirty="0" err="1"/>
              <a:t>todos</a:t>
            </a:r>
            <a:endParaRPr lang="en-US" dirty="0"/>
          </a:p>
          <a:p>
            <a:r>
              <a:rPr lang="bg-BG" dirty="0"/>
              <a:t>Импортни ги и ги </a:t>
            </a:r>
            <a:r>
              <a:rPr lang="bg-BG" dirty="0" err="1"/>
              <a:t>рендерирай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86692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5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8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18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28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28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3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60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81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01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Използвай </a:t>
            </a:r>
            <a:r>
              <a:rPr lang="en-GB" dirty="0" err="1"/>
              <a:t>useState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 err="1"/>
              <a:t>рендерирането</a:t>
            </a:r>
            <a:r>
              <a:rPr lang="bg-BG" dirty="0"/>
              <a:t> на </a:t>
            </a:r>
            <a:r>
              <a:rPr lang="en-GB" dirty="0" err="1"/>
              <a:t>todo</a:t>
            </a:r>
            <a:r>
              <a:rPr lang="en-GB" dirty="0"/>
              <a:t>-</a:t>
            </a:r>
            <a:r>
              <a:rPr lang="bg-BG" dirty="0"/>
              <a:t>тата</a:t>
            </a:r>
          </a:p>
          <a:p>
            <a:r>
              <a:rPr lang="bg-BG" dirty="0"/>
              <a:t>Имплементирай </a:t>
            </a:r>
            <a:r>
              <a:rPr lang="en-GB" dirty="0"/>
              <a:t>toggle </a:t>
            </a:r>
            <a:r>
              <a:rPr lang="en-GB" dirty="0" err="1"/>
              <a:t>todo</a:t>
            </a:r>
            <a:endParaRPr lang="en-GB" dirty="0"/>
          </a:p>
          <a:p>
            <a:r>
              <a:rPr lang="bg-BG" dirty="0"/>
              <a:t>Имплементирай добавяне на </a:t>
            </a:r>
            <a:r>
              <a:rPr lang="en-GB" dirty="0" err="1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591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39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28259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8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7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Имплементирай съхраняване в </a:t>
            </a:r>
            <a:r>
              <a:rPr lang="en-US" dirty="0" err="1"/>
              <a:t>localStorage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bg-BG" dirty="0"/>
              <a:t>за проверка на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bg-BG" dirty="0"/>
              <a:t>ако има нещо </a:t>
            </a:r>
            <a:r>
              <a:rPr lang="en-US" dirty="0"/>
              <a:t>=&gt; update </a:t>
            </a:r>
            <a:r>
              <a:rPr lang="bg-BG" dirty="0"/>
              <a:t>на 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bg-BG" dirty="0"/>
              <a:t>ако не </a:t>
            </a:r>
            <a:r>
              <a:rPr lang="en-US" dirty="0"/>
              <a:t>=&gt; </a:t>
            </a:r>
            <a:r>
              <a:rPr lang="bg-BG" dirty="0" err="1"/>
              <a:t>сетване</a:t>
            </a:r>
            <a:r>
              <a:rPr lang="bg-BG" dirty="0"/>
              <a:t> на </a:t>
            </a:r>
            <a:r>
              <a:rPr lang="en-US" dirty="0"/>
              <a:t>default-</a:t>
            </a:r>
            <a:r>
              <a:rPr lang="bg-BG" dirty="0" err="1"/>
              <a:t>ните</a:t>
            </a:r>
            <a:r>
              <a:rPr lang="bg-BG" dirty="0"/>
              <a:t> </a:t>
            </a:r>
            <a:r>
              <a:rPr lang="en-US" dirty="0" err="1"/>
              <a:t>todo</a:t>
            </a:r>
            <a:r>
              <a:rPr lang="en-US" dirty="0"/>
              <a:t>-</a:t>
            </a:r>
            <a:r>
              <a:rPr lang="bg-BG" dirty="0"/>
              <a:t>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dirty="0"/>
              <a:t>При </a:t>
            </a:r>
            <a:r>
              <a:rPr lang="en-US" dirty="0"/>
              <a:t>toggle </a:t>
            </a:r>
            <a:r>
              <a:rPr lang="bg-BG" dirty="0"/>
              <a:t>и </a:t>
            </a:r>
            <a:r>
              <a:rPr lang="en-US" dirty="0"/>
              <a:t>add =&gt; </a:t>
            </a:r>
            <a:r>
              <a:rPr lang="bg-BG" dirty="0"/>
              <a:t>добавяне на </a:t>
            </a:r>
            <a:r>
              <a:rPr lang="en-US" dirty="0" err="1"/>
              <a:t>localStorage</a:t>
            </a:r>
            <a:r>
              <a:rPr lang="en-US" dirty="0"/>
              <a:t> </a:t>
            </a:r>
            <a:r>
              <a:rPr lang="bg-BG" dirty="0"/>
              <a:t>логиката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361844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42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5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Защо би ни потрябвал такъв </a:t>
            </a:r>
            <a:r>
              <a:rPr lang="bg-BG" dirty="0" err="1"/>
              <a:t>тул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dirty="0"/>
              <a:t>Пишем код, използвайки модерен </a:t>
            </a:r>
            <a:r>
              <a:rPr lang="en-US" dirty="0"/>
              <a:t>JS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dirty="0"/>
              <a:t>Кодът се </a:t>
            </a:r>
            <a:r>
              <a:rPr lang="bg-BG" dirty="0" err="1"/>
              <a:t>транспилира</a:t>
            </a:r>
            <a:r>
              <a:rPr lang="bg-BG" dirty="0"/>
              <a:t> до </a:t>
            </a:r>
            <a:r>
              <a:rPr lang="en-US" dirty="0"/>
              <a:t>Vanilla JS, </a:t>
            </a:r>
            <a:r>
              <a:rPr lang="bg-BG" dirty="0"/>
              <a:t>така че кодът да е </a:t>
            </a:r>
            <a:r>
              <a:rPr lang="en-US" dirty="0"/>
              <a:t>compatible </a:t>
            </a:r>
            <a:r>
              <a:rPr lang="bg-BG" dirty="0"/>
              <a:t>и за по-стари браузъри и среди</a:t>
            </a:r>
            <a:r>
              <a:rPr lang="en-US" dirty="0"/>
              <a:t>; </a:t>
            </a:r>
            <a:r>
              <a:rPr lang="bg-BG" dirty="0"/>
              <a:t>това става чрез компилатор, в случая </a:t>
            </a:r>
            <a:r>
              <a:rPr lang="en-US" dirty="0"/>
              <a:t>Babel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dirty="0"/>
              <a:t>Кодът може да бъде </a:t>
            </a:r>
            <a:r>
              <a:rPr lang="en-US" dirty="0"/>
              <a:t>bundle-</a:t>
            </a:r>
            <a:r>
              <a:rPr lang="bg-BG" dirty="0" err="1"/>
              <a:t>нат</a:t>
            </a:r>
            <a:r>
              <a:rPr lang="bg-BG" dirty="0"/>
              <a:t> – разбива кода на малки, оптимизирани пакети</a:t>
            </a:r>
            <a:r>
              <a:rPr lang="en-US" dirty="0"/>
              <a:t>; </a:t>
            </a:r>
            <a:r>
              <a:rPr lang="bg-BG" dirty="0"/>
              <a:t>чрез </a:t>
            </a:r>
            <a:r>
              <a:rPr lang="en-US" dirty="0"/>
              <a:t>module bundler, </a:t>
            </a:r>
            <a:r>
              <a:rPr lang="bg-BG" dirty="0"/>
              <a:t>в случая </a:t>
            </a:r>
            <a:r>
              <a:rPr lang="en-US" dirty="0"/>
              <a:t>Webpack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sz="1200" b="0" i="0" dirty="0">
                <a:solidFill>
                  <a:srgbClr val="374151"/>
                </a:solidFill>
                <a:effectLst/>
                <a:latin typeface="Söhne"/>
              </a:rPr>
              <a:t>Кодът може да се оптимизира чрез допълнителни 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webpack </a:t>
            </a:r>
            <a:r>
              <a:rPr lang="bg-BG" sz="1200" b="0" i="0" dirty="0">
                <a:solidFill>
                  <a:srgbClr val="374151"/>
                </a:solidFill>
                <a:effectLst/>
                <a:latin typeface="Söhne"/>
              </a:rPr>
              <a:t>конфигурации, напр. 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Tree shaking – </a:t>
            </a:r>
            <a:r>
              <a:rPr lang="bg-BG" sz="1200" b="0" i="0" dirty="0">
                <a:solidFill>
                  <a:srgbClr val="374151"/>
                </a:solidFill>
                <a:effectLst/>
                <a:latin typeface="Söhne"/>
              </a:rPr>
              <a:t>разпознаване на неизползван код и го изключва от финалния </a:t>
            </a:r>
            <a:r>
              <a:rPr lang="bg-BG" sz="1200" b="0" i="0" dirty="0" err="1">
                <a:solidFill>
                  <a:srgbClr val="374151"/>
                </a:solidFill>
                <a:effectLst/>
                <a:latin typeface="Söhne"/>
              </a:rPr>
              <a:t>бъндъл</a:t>
            </a:r>
            <a:endParaRPr lang="bg-BG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sz="1200" b="0" i="0" dirty="0">
                <a:solidFill>
                  <a:srgbClr val="374151"/>
                </a:solidFill>
                <a:effectLst/>
                <a:latin typeface="Söhne"/>
              </a:rPr>
              <a:t>Кодът може да бъде </a:t>
            </a:r>
            <a:r>
              <a:rPr lang="bg-BG" sz="1200" b="0" i="0" dirty="0" err="1">
                <a:solidFill>
                  <a:srgbClr val="374151"/>
                </a:solidFill>
                <a:effectLst/>
                <a:latin typeface="Söhne"/>
              </a:rPr>
              <a:t>ръннат</a:t>
            </a:r>
            <a:r>
              <a:rPr lang="bg-BG" sz="1200" b="0" i="0" dirty="0">
                <a:solidFill>
                  <a:srgbClr val="374151"/>
                </a:solidFill>
                <a:effectLst/>
                <a:latin typeface="Söhne"/>
              </a:rPr>
              <a:t> и </a:t>
            </a:r>
            <a:r>
              <a:rPr lang="bg-BG" sz="1200" b="0" i="0" dirty="0" err="1">
                <a:solidFill>
                  <a:srgbClr val="374151"/>
                </a:solidFill>
                <a:effectLst/>
                <a:latin typeface="Söhne"/>
              </a:rPr>
              <a:t>деплойнат</a:t>
            </a:r>
            <a:r>
              <a:rPr lang="bg-BG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React App </a:t>
            </a:r>
            <a:r>
              <a:rPr lang="bg-BG" dirty="0"/>
              <a:t>е </a:t>
            </a:r>
            <a:r>
              <a:rPr lang="en-US" dirty="0"/>
              <a:t>command line tool,</a:t>
            </a:r>
            <a:r>
              <a:rPr lang="bg-BG" dirty="0"/>
              <a:t> който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dirty="0" err="1"/>
              <a:t>сетъпва</a:t>
            </a:r>
            <a:r>
              <a:rPr lang="bg-BG" dirty="0"/>
              <a:t> основния скелет на приложението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dirty="0" err="1"/>
              <a:t>сетъпва</a:t>
            </a:r>
            <a:r>
              <a:rPr lang="bg-BG" dirty="0"/>
              <a:t> ни </a:t>
            </a:r>
            <a:r>
              <a:rPr lang="bg-BG" dirty="0" err="1"/>
              <a:t>дев</a:t>
            </a:r>
            <a:r>
              <a:rPr lang="bg-BG" dirty="0"/>
              <a:t> сървър и </a:t>
            </a:r>
            <a:r>
              <a:rPr lang="bg-BG" dirty="0" err="1"/>
              <a:t>билд</a:t>
            </a:r>
            <a:r>
              <a:rPr lang="bg-BG" dirty="0"/>
              <a:t> процес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Спестява конфигурации на </a:t>
            </a:r>
            <a:r>
              <a:rPr lang="en-US" dirty="0"/>
              <a:t>Babel, Webpack, web server </a:t>
            </a:r>
            <a:r>
              <a:rPr lang="bg-BG" dirty="0"/>
              <a:t>и директно можем да пишем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6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Създай проект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0561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ack-elements2.jpg" descr="back-elem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704850" indent="-24765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211580" indent="-29718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17018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21590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74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ack-elements3.jpg" descr="back-element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5099031" y="288925"/>
            <a:ext cx="6254769" cy="89296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99031" y="1345995"/>
            <a:ext cx="6254769" cy="4351339"/>
          </a:xfrm>
          <a:prstGeom prst="rect">
            <a:avLst/>
          </a:prstGeom>
        </p:spPr>
        <p:txBody>
          <a:bodyPr/>
          <a:lstStyle>
            <a:lvl1pPr marL="212270" indent="-212270"/>
            <a:lvl2pPr marL="704850" indent="-247650"/>
            <a:lvl3pPr marL="1211580" indent="-297180"/>
            <a:lvl4pPr marL="1701800" indent="-330200"/>
            <a:lvl5pPr marL="2159000" indent="-330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86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945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2660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ack-elements2.jpg" descr="back-elem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704850" indent="-24765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211580" indent="-29718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17018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21590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74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1528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+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345995"/>
            <a:ext cx="4690654" cy="43513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7" name="back-elements2.jpg" descr="back-elements2.jpg"/>
          <p:cNvPicPr>
            <a:picLocks noChangeAspect="1"/>
          </p:cNvPicPr>
          <p:nvPr/>
        </p:nvPicPr>
        <p:blipFill>
          <a:blip r:embed="rId2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99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794940" y="1367159"/>
            <a:ext cx="5501728" cy="4344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0182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5314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6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7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969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2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prop-typ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basics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7689-1962-5E10-FC5F-CEF565DD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93F0-F075-286F-5545-ACE4340C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661" y="1181894"/>
            <a:ext cx="7298802" cy="47096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Building blocks </a:t>
            </a:r>
            <a:r>
              <a:rPr lang="en-US" dirty="0"/>
              <a:t>of React</a:t>
            </a:r>
          </a:p>
          <a:p>
            <a:pPr>
              <a:lnSpc>
                <a:spcPct val="100000"/>
              </a:lnSpc>
            </a:pPr>
            <a:r>
              <a:rPr lang="en-US" dirty="0"/>
              <a:t>Individual </a:t>
            </a:r>
            <a:r>
              <a:rPr lang="en-US" b="1" dirty="0">
                <a:solidFill>
                  <a:srgbClr val="FF0000"/>
                </a:solidFill>
              </a:rPr>
              <a:t>pieces</a:t>
            </a:r>
            <a:r>
              <a:rPr lang="en-US" dirty="0"/>
              <a:t> that display </a:t>
            </a:r>
            <a:r>
              <a:rPr lang="en-US" b="1" dirty="0">
                <a:solidFill>
                  <a:srgbClr val="FF0000"/>
                </a:solidFill>
              </a:rPr>
              <a:t>parts</a:t>
            </a:r>
            <a:r>
              <a:rPr lang="en-US" dirty="0"/>
              <a:t> of the page</a:t>
            </a:r>
          </a:p>
          <a:p>
            <a:pPr>
              <a:lnSpc>
                <a:spcPct val="100000"/>
              </a:lnSpc>
            </a:pPr>
            <a:r>
              <a:rPr lang="en-US" dirty="0"/>
              <a:t>Could be </a:t>
            </a:r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classes</a:t>
            </a:r>
            <a:r>
              <a:rPr lang="en-US" dirty="0"/>
              <a:t> (legacy)</a:t>
            </a:r>
            <a:r>
              <a:rPr lang="bg-BG" dirty="0"/>
              <a:t> </a:t>
            </a:r>
            <a:r>
              <a:rPr lang="en-US" dirty="0"/>
              <a:t>which return </a:t>
            </a:r>
            <a:r>
              <a:rPr lang="en-US" b="1" dirty="0">
                <a:solidFill>
                  <a:srgbClr val="FF0000"/>
                </a:solidFill>
              </a:rPr>
              <a:t>JSX</a:t>
            </a:r>
          </a:p>
          <a:p>
            <a:pPr>
              <a:lnSpc>
                <a:spcPct val="100000"/>
              </a:lnSpc>
            </a:pPr>
            <a:r>
              <a:rPr lang="en-US" dirty="0"/>
              <a:t>Could be </a:t>
            </a:r>
            <a:r>
              <a:rPr lang="en-US" b="1" dirty="0">
                <a:solidFill>
                  <a:srgbClr val="FF0000"/>
                </a:solidFill>
              </a:rPr>
              <a:t>stateful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stateless</a:t>
            </a:r>
          </a:p>
          <a:p>
            <a:pPr>
              <a:lnSpc>
                <a:spcPct val="100000"/>
              </a:lnSpc>
            </a:pPr>
            <a:r>
              <a:rPr lang="en-US" dirty="0"/>
              <a:t>Uses </a:t>
            </a:r>
            <a:r>
              <a:rPr lang="en-US" b="1" dirty="0">
                <a:solidFill>
                  <a:srgbClr val="FF0000"/>
                </a:solidFill>
              </a:rPr>
              <a:t>props</a:t>
            </a:r>
            <a:r>
              <a:rPr lang="en-US" dirty="0"/>
              <a:t> to communicate between </a:t>
            </a:r>
            <a:r>
              <a:rPr lang="en-US" b="1" dirty="0">
                <a:solidFill>
                  <a:srgbClr val="FF0000"/>
                </a:solidFill>
              </a:rPr>
              <a:t>parents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children</a:t>
            </a:r>
          </a:p>
          <a:p>
            <a:pPr>
              <a:lnSpc>
                <a:spcPct val="100000"/>
              </a:lnSpc>
            </a:pPr>
            <a:r>
              <a:rPr lang="en-US" dirty="0"/>
              <a:t>Re-renders on each </a:t>
            </a:r>
            <a:r>
              <a:rPr lang="en-US" b="1" dirty="0">
                <a:solidFill>
                  <a:srgbClr val="FF0000"/>
                </a:solidFill>
              </a:rPr>
              <a:t>prop change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state change</a:t>
            </a:r>
          </a:p>
        </p:txBody>
      </p:sp>
    </p:spTree>
    <p:extLst>
      <p:ext uri="{BB962C8B-B14F-4D97-AF65-F5344CB8AC3E}">
        <p14:creationId xmlns:p14="http://schemas.microsoft.com/office/powerpoint/2010/main" val="2962229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7689-1962-5E10-FC5F-CEF565DD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pic>
        <p:nvPicPr>
          <p:cNvPr id="1026" name="Picture 2" descr="React Components and Data Model | Ibaslogic">
            <a:extLst>
              <a:ext uri="{FF2B5EF4-FFF2-40B4-BE49-F238E27FC236}">
                <a16:creationId xmlns:a16="http://schemas.microsoft.com/office/drawing/2014/main" id="{7435EE6A-8D4A-6043-D9D0-CDDF57F5C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80" y="1181894"/>
            <a:ext cx="7518239" cy="47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452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9E1-8C1F-3B2E-5143-6BEB36A2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9C41-336A-6637-E9E5-5008164C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1214" y="737992"/>
            <a:ext cx="3174831" cy="108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we write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73555E4-F4B9-7450-24C1-FF5BB44D40FF}"/>
              </a:ext>
            </a:extLst>
          </p:cNvPr>
          <p:cNvSpPr txBox="1">
            <a:spLocks/>
          </p:cNvSpPr>
          <p:nvPr/>
        </p:nvSpPr>
        <p:spPr>
          <a:xfrm>
            <a:off x="921152" y="2594785"/>
            <a:ext cx="3303607" cy="10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2800" dirty="0"/>
              <a:t>What</a:t>
            </a:r>
          </a:p>
          <a:p>
            <a:pPr marL="0" indent="0" hangingPunct="1">
              <a:buFont typeface="Arial"/>
              <a:buNone/>
            </a:pPr>
            <a:r>
              <a:rPr lang="en-US" sz="2800" dirty="0"/>
              <a:t>runs in the browser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296CCC-F05B-359D-1DD0-941B921772EB}"/>
              </a:ext>
            </a:extLst>
          </p:cNvPr>
          <p:cNvSpPr txBox="1">
            <a:spLocks/>
          </p:cNvSpPr>
          <p:nvPr/>
        </p:nvSpPr>
        <p:spPr>
          <a:xfrm>
            <a:off x="1207142" y="4686223"/>
            <a:ext cx="3928641" cy="10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2800" dirty="0"/>
              <a:t>What is returned from ‘</a:t>
            </a:r>
            <a:r>
              <a:rPr lang="en-US" sz="2800" dirty="0" err="1"/>
              <a:t>createElement</a:t>
            </a:r>
            <a:r>
              <a:rPr lang="en-US" sz="2800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D502-B72C-AE8B-9B88-1C7EBC6C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05" y="765979"/>
            <a:ext cx="2811873" cy="596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35FE78-9414-628F-DD34-1FF13423B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945" y="2726101"/>
            <a:ext cx="6665418" cy="596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CD626-6767-DAE6-4A52-D6237C518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783" y="3834589"/>
            <a:ext cx="4049742" cy="20643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E9B17-7EAC-15AF-FF15-0B247C5453D9}"/>
              </a:ext>
            </a:extLst>
          </p:cNvPr>
          <p:cNvCxnSpPr>
            <a:cxnSpLocks/>
          </p:cNvCxnSpPr>
          <p:nvPr/>
        </p:nvCxnSpPr>
        <p:spPr>
          <a:xfrm>
            <a:off x="7824548" y="3367582"/>
            <a:ext cx="0" cy="467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A06BCC-1155-5CB3-DF79-8A8FF677BA7F}"/>
              </a:ext>
            </a:extLst>
          </p:cNvPr>
          <p:cNvCxnSpPr>
            <a:cxnSpLocks/>
          </p:cNvCxnSpPr>
          <p:nvPr/>
        </p:nvCxnSpPr>
        <p:spPr>
          <a:xfrm>
            <a:off x="7824549" y="1391890"/>
            <a:ext cx="4791" cy="380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EA446C2-11FC-4EE0-B805-F957D1129D10}"/>
              </a:ext>
            </a:extLst>
          </p:cNvPr>
          <p:cNvSpPr txBox="1">
            <a:spLocks/>
          </p:cNvSpPr>
          <p:nvPr/>
        </p:nvSpPr>
        <p:spPr>
          <a:xfrm>
            <a:off x="6949182" y="1792436"/>
            <a:ext cx="1750733" cy="534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Babel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9F9119-DA31-D732-74D3-ED017C086C50}"/>
              </a:ext>
            </a:extLst>
          </p:cNvPr>
          <p:cNvCxnSpPr>
            <a:cxnSpLocks/>
          </p:cNvCxnSpPr>
          <p:nvPr/>
        </p:nvCxnSpPr>
        <p:spPr>
          <a:xfrm>
            <a:off x="7824548" y="2378246"/>
            <a:ext cx="0" cy="312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33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CDB7-8472-E5B9-FD5C-F637FF69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92404-3DC0-B98C-38C5-4F7E1C20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2225029"/>
            <a:ext cx="6656296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={3 + 3} 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4A4D1-2DED-BA16-8139-FB7E8507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428618"/>
            <a:ext cx="6656295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='Text'/&gt;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784DA-C256-BE21-97D0-3D23ECFA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2921858"/>
            <a:ext cx="6656296" cy="2893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name: 'Mimi',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age: 18</a:t>
            </a:r>
            <a:r>
              <a:rPr lang="bg-BG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bg-BG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job: 'Software Consultant‘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={person} /&gt;</a:t>
            </a:r>
            <a:endParaRPr lang="bg-BG" sz="2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170F8BF-CF86-9CC8-4BC6-87464808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582" y="1262784"/>
            <a:ext cx="2970712" cy="699040"/>
          </a:xfrm>
          <a:prstGeom prst="wedgeRoundRectCallout">
            <a:avLst>
              <a:gd name="adj1" fmla="val -55777"/>
              <a:gd name="adj2" fmla="val 12229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Pass in text, numbers, arrays </a:t>
            </a:r>
            <a:r>
              <a:rPr lang="en-US" sz="2399" b="1" dirty="0" err="1">
                <a:solidFill>
                  <a:srgbClr val="FFFFFF"/>
                </a:solidFill>
              </a:rPr>
              <a:t>etc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83ABB1C-F2E2-5511-8591-28813CCE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582" y="2178589"/>
            <a:ext cx="2970712" cy="626083"/>
          </a:xfrm>
          <a:prstGeom prst="wedgeRoundRectCallout">
            <a:avLst>
              <a:gd name="adj1" fmla="val -55777"/>
              <a:gd name="adj2" fmla="val 12229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Expressions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599814A-A2C7-3AE4-421B-161809EF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581" y="4096738"/>
            <a:ext cx="3132077" cy="799439"/>
          </a:xfrm>
          <a:prstGeom prst="wedgeRoundRectCallout">
            <a:avLst>
              <a:gd name="adj1" fmla="val -55777"/>
              <a:gd name="adj2" fmla="val 12229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Pass whole objects as </a:t>
            </a:r>
            <a:r>
              <a:rPr lang="en-US" sz="2399" b="1" dirty="0">
                <a:solidFill>
                  <a:schemeClr val="tx1"/>
                </a:solidFill>
              </a:rPr>
              <a:t>props</a:t>
            </a:r>
            <a:endParaRPr lang="bg-BG" sz="239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63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F25-49DA-20B0-2844-1A0538AD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16C6-6E90-5D76-542F-A1EC7C4B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03" y="1181894"/>
            <a:ext cx="10515600" cy="4823311"/>
          </a:xfrm>
        </p:spPr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dirty="0"/>
              <a:t> use </a:t>
            </a:r>
            <a:r>
              <a:rPr lang="en-US" b="1" dirty="0">
                <a:solidFill>
                  <a:srgbClr val="FF0000"/>
                </a:solidFill>
              </a:rPr>
              <a:t>lowercase</a:t>
            </a:r>
            <a:r>
              <a:rPr lang="en-US" dirty="0"/>
              <a:t> names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</a:t>
            </a:r>
            <a:r>
              <a:rPr lang="en-US" i="1" dirty="0"/>
              <a:t>div, h1, form,…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rgbClr val="FF0000"/>
                </a:solidFill>
              </a:rPr>
              <a:t>components</a:t>
            </a:r>
            <a:r>
              <a:rPr lang="en-US" dirty="0"/>
              <a:t> always use </a:t>
            </a:r>
            <a:r>
              <a:rPr lang="en-US" b="1" dirty="0">
                <a:solidFill>
                  <a:srgbClr val="FF0000"/>
                </a:solidFill>
              </a:rPr>
              <a:t>Pascal</a:t>
            </a:r>
            <a:r>
              <a:rPr lang="en-US" dirty="0"/>
              <a:t> case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</a:t>
            </a:r>
            <a:r>
              <a:rPr lang="en-US" i="1" dirty="0" err="1"/>
              <a:t>MyComponent</a:t>
            </a:r>
            <a:r>
              <a:rPr lang="en-US" i="1" dirty="0"/>
              <a:t>, Header,…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Use either </a:t>
            </a:r>
            <a:r>
              <a:rPr lang="en-US" b="1" dirty="0" err="1">
                <a:solidFill>
                  <a:srgbClr val="FF0000"/>
                </a:solidFill>
              </a:rPr>
              <a:t>React.Fragment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or (</a:t>
            </a:r>
            <a:r>
              <a:rPr lang="en-US" b="1" dirty="0">
                <a:solidFill>
                  <a:srgbClr val="FF0000"/>
                </a:solidFill>
              </a:rPr>
              <a:t>&lt;&gt;&lt;/&gt;</a:t>
            </a:r>
            <a:r>
              <a:rPr lang="en-US" dirty="0"/>
              <a:t>) to not break container</a:t>
            </a:r>
            <a:endParaRPr lang="bg-BG" dirty="0"/>
          </a:p>
          <a:p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  <a:r>
              <a:rPr lang="en-US" dirty="0"/>
              <a:t> of JSX you can use:</a:t>
            </a:r>
          </a:p>
          <a:p>
            <a:pPr lvl="1"/>
            <a:r>
              <a:rPr lang="en-US" dirty="0"/>
              <a:t>Any kind of operators – </a:t>
            </a:r>
            <a:r>
              <a:rPr lang="en-US" i="1" dirty="0"/>
              <a:t>&amp;&amp;, ||, !, ===, !==, …</a:t>
            </a:r>
          </a:p>
          <a:p>
            <a:pPr lvl="1"/>
            <a:r>
              <a:rPr lang="en-US" dirty="0"/>
              <a:t>String Concatenation – </a:t>
            </a:r>
            <a:r>
              <a:rPr lang="en-US" i="1" dirty="0"/>
              <a:t>&lt;div&gt;{"Hello " + name}&lt;/div&gt;</a:t>
            </a:r>
            <a:endParaRPr lang="bg-BG" i="1" dirty="0"/>
          </a:p>
          <a:p>
            <a:pPr lvl="1"/>
            <a:r>
              <a:rPr lang="en-US" dirty="0"/>
              <a:t>Variables – </a:t>
            </a:r>
            <a:r>
              <a:rPr lang="en-US" i="1" dirty="0"/>
              <a:t>&lt;h1&gt;Hello, {name}&lt;/h1&gt;</a:t>
            </a:r>
            <a:endParaRPr lang="en-US" dirty="0"/>
          </a:p>
          <a:p>
            <a:pPr lvl="1"/>
            <a:r>
              <a:rPr lang="en-US" dirty="0"/>
              <a:t>Array mapping – </a:t>
            </a:r>
            <a:r>
              <a:rPr lang="en-US" i="1" dirty="0"/>
              <a:t>&lt;</a:t>
            </a:r>
            <a:r>
              <a:rPr lang="en-US" i="1" dirty="0" err="1"/>
              <a:t>ol</a:t>
            </a:r>
            <a:r>
              <a:rPr lang="en-US" i="1" dirty="0"/>
              <a:t>&gt;{</a:t>
            </a:r>
            <a:r>
              <a:rPr lang="en-US" i="1" dirty="0" err="1"/>
              <a:t>users.map</a:t>
            </a:r>
            <a:r>
              <a:rPr lang="en-US" i="1" dirty="0"/>
              <a:t>((u) =&gt; &lt;li&gt;{</a:t>
            </a:r>
            <a:r>
              <a:rPr lang="en-US" i="1" dirty="0" err="1"/>
              <a:t>u.name</a:t>
            </a:r>
            <a:r>
              <a:rPr lang="en-US" i="1" dirty="0"/>
              <a:t>}&lt;/li&gt;)}&lt;/</a:t>
            </a:r>
            <a:r>
              <a:rPr lang="en-US" i="1" dirty="0" err="1"/>
              <a:t>ol</a:t>
            </a:r>
            <a:r>
              <a:rPr lang="en-US" i="1" dirty="0"/>
              <a:t>&gt;</a:t>
            </a:r>
            <a:endParaRPr lang="bg-BG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8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props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555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CA4B-C6BD-4822-14C3-A51750B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456D-FD5E-F584-AC6F-71FFB865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to </a:t>
            </a:r>
            <a:r>
              <a:rPr lang="en-US" b="1" dirty="0">
                <a:solidFill>
                  <a:srgbClr val="FF0000"/>
                </a:solidFill>
              </a:rPr>
              <a:t>communicate</a:t>
            </a:r>
            <a:r>
              <a:rPr lang="en-US" dirty="0"/>
              <a:t> between components</a:t>
            </a:r>
          </a:p>
          <a:p>
            <a:r>
              <a:rPr lang="en-US" dirty="0"/>
              <a:t>They can be of </a:t>
            </a:r>
            <a:r>
              <a:rPr lang="en-US" b="1" dirty="0">
                <a:solidFill>
                  <a:srgbClr val="FF0000"/>
                </a:solidFill>
              </a:rPr>
              <a:t>any type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(strings, numbers, arrays, objects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They can be typed: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prop-types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rgbClr val="FF0000"/>
                </a:solidFill>
              </a:rPr>
              <a:t>TypeScript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B86F2-7F2D-A61E-8ACE-E7058BE9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04" y="2436448"/>
            <a:ext cx="597639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&lt;Welcome </a:t>
            </a:r>
            <a:r>
              <a:rPr lang="en-US" sz="2400" b="1" dirty="0">
                <a:solidFill>
                  <a:srgbClr val="FF0000"/>
                </a:solidFill>
              </a:rPr>
              <a:t>name=“Sara” </a:t>
            </a:r>
            <a:r>
              <a:rPr lang="en-US" sz="2400" b="1" dirty="0">
                <a:solidFill>
                  <a:schemeClr val="bg1"/>
                </a:solidFill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E4A62-F613-531F-B3F2-11EC615A1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04" y="3274402"/>
            <a:ext cx="5976396" cy="1347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Welcome = (props) =&gt;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return &lt;h1&gt;Hello, {</a:t>
            </a:r>
            <a:r>
              <a:rPr lang="en-US" sz="2400" b="1" dirty="0" err="1">
                <a:solidFill>
                  <a:srgbClr val="FF0000"/>
                </a:solidFill>
              </a:rPr>
              <a:t>props.name</a:t>
            </a:r>
            <a:r>
              <a:rPr lang="en-US" sz="2400" b="1" dirty="0">
                <a:solidFill>
                  <a:schemeClr val="bg1"/>
                </a:solidFill>
              </a:rPr>
              <a:t>}&lt;/h1&gt;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864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CA4B-C6BD-4822-14C3-A51750B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456D-FD5E-F584-AC6F-71FFB865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3981773" cy="435133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Required when </a:t>
            </a:r>
            <a:r>
              <a:rPr lang="en-US" b="1" dirty="0">
                <a:solidFill>
                  <a:srgbClr val="FF0000"/>
                </a:solidFill>
              </a:rPr>
              <a:t>rendering lists</a:t>
            </a:r>
          </a:p>
          <a:p>
            <a:r>
              <a:rPr lang="en-US" dirty="0">
                <a:solidFill>
                  <a:schemeClr val="tx2"/>
                </a:solidFill>
              </a:rPr>
              <a:t>Sibling components should have </a:t>
            </a:r>
            <a:r>
              <a:rPr lang="en-US" b="1" dirty="0">
                <a:solidFill>
                  <a:srgbClr val="FF0000"/>
                </a:solidFill>
              </a:rPr>
              <a:t>unique</a:t>
            </a:r>
            <a:r>
              <a:rPr lang="en-US" dirty="0">
                <a:solidFill>
                  <a:schemeClr val="tx2"/>
                </a:solidFill>
              </a:rPr>
              <a:t> keys</a:t>
            </a:r>
          </a:p>
          <a:p>
            <a:r>
              <a:rPr lang="en-US" dirty="0">
                <a:solidFill>
                  <a:schemeClr val="tx2"/>
                </a:solidFill>
              </a:rPr>
              <a:t>Give an </a:t>
            </a:r>
            <a:r>
              <a:rPr lang="en-US" b="1" dirty="0">
                <a:solidFill>
                  <a:srgbClr val="FF0000"/>
                </a:solidFill>
              </a:rPr>
              <a:t>identify</a:t>
            </a:r>
            <a:r>
              <a:rPr lang="en-US" dirty="0">
                <a:solidFill>
                  <a:schemeClr val="tx2"/>
                </a:solidFill>
              </a:rPr>
              <a:t> to elements / components</a:t>
            </a:r>
          </a:p>
          <a:p>
            <a:r>
              <a:rPr lang="en-US" dirty="0">
                <a:solidFill>
                  <a:schemeClr val="tx2"/>
                </a:solidFill>
              </a:rPr>
              <a:t>If the key changes, the component </a:t>
            </a:r>
            <a:r>
              <a:rPr lang="en-US" b="1" dirty="0">
                <a:solidFill>
                  <a:srgbClr val="FF0000"/>
                </a:solidFill>
              </a:rPr>
              <a:t>re-renders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25970-2D1E-0A50-B744-5FCFA11A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39" y="1382110"/>
            <a:ext cx="6399508" cy="32098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AppointmentsList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({ appointments }) {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appointments.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=&gt; (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AppointmentItem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key={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i.id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 /&gt;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)}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73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CA4B-C6BD-4822-14C3-A51750B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456D-FD5E-F584-AC6F-71FFB865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Used to display whatever you </a:t>
            </a:r>
            <a:r>
              <a:rPr lang="en-US" b="1" dirty="0">
                <a:solidFill>
                  <a:srgbClr val="FF0000"/>
                </a:solidFill>
              </a:rPr>
              <a:t>include between &lt;&gt; and &lt;/&gt; </a:t>
            </a:r>
            <a:r>
              <a:rPr lang="en-US" dirty="0">
                <a:solidFill>
                  <a:schemeClr val="tx2"/>
                </a:solidFill>
              </a:rPr>
              <a:t>when invoking a component.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5BC1C-8CB5-3480-E2BA-A21E0A30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2780"/>
            <a:ext cx="4724400" cy="22177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Section = () =&gt; (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&lt;Article title=“React”&gt;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React is awesome, isn’t it?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&lt;/Article&gt;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55B5E-C455-3DA0-F5CD-862E21D1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412780"/>
            <a:ext cx="5105400" cy="265275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Article = ({ title, children }) =&gt; (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&lt;&gt; 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&lt;h1&gt;{title}&lt;/h1&gt;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{</a:t>
            </a:r>
            <a:r>
              <a:rPr lang="en-US" sz="2400" b="1" dirty="0">
                <a:solidFill>
                  <a:srgbClr val="FF0000"/>
                </a:solidFill>
              </a:rPr>
              <a:t>children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&lt;/&gt;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292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Rendering lists</a:t>
            </a:r>
          </a:p>
          <a:p>
            <a:r>
              <a:rPr lang="en-US" dirty="0"/>
              <a:t>Children prop</a:t>
            </a:r>
          </a:p>
        </p:txBody>
      </p:sp>
    </p:spTree>
    <p:extLst>
      <p:ext uri="{BB962C8B-B14F-4D97-AF65-F5344CB8AC3E}">
        <p14:creationId xmlns:p14="http://schemas.microsoft.com/office/powerpoint/2010/main" val="41105506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27A6-5751-0BE7-A564-98611F4C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AA667-CA21-D472-4124-D0583276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94"/>
            <a:ext cx="10515600" cy="4351339"/>
          </a:xfrm>
        </p:spPr>
        <p:txBody>
          <a:bodyPr/>
          <a:lstStyle/>
          <a:p>
            <a:r>
              <a:rPr lang="en-US" dirty="0"/>
              <a:t>ReactJS overview</a:t>
            </a:r>
          </a:p>
          <a:p>
            <a:r>
              <a:rPr lang="en-US" dirty="0">
                <a:solidFill>
                  <a:schemeClr val="tx2"/>
                </a:solidFill>
              </a:rPr>
              <a:t>Create React App</a:t>
            </a:r>
          </a:p>
          <a:p>
            <a:r>
              <a:rPr lang="en-US" dirty="0">
                <a:solidFill>
                  <a:schemeClr val="tx2"/>
                </a:solidFill>
              </a:rPr>
              <a:t>Components and props</a:t>
            </a:r>
          </a:p>
          <a:p>
            <a:r>
              <a:rPr lang="en-US" dirty="0">
                <a:solidFill>
                  <a:schemeClr val="tx2"/>
                </a:solidFill>
              </a:rPr>
              <a:t>Conditional rendering</a:t>
            </a:r>
          </a:p>
          <a:p>
            <a:r>
              <a:rPr lang="en-US" dirty="0">
                <a:solidFill>
                  <a:schemeClr val="tx2"/>
                </a:solidFill>
              </a:rPr>
              <a:t>Hooks overview &amp; </a:t>
            </a:r>
            <a:r>
              <a:rPr lang="en-US" dirty="0" err="1">
                <a:solidFill>
                  <a:schemeClr val="tx2"/>
                </a:solidFill>
              </a:rPr>
              <a:t>useId</a:t>
            </a:r>
            <a:r>
              <a:rPr lang="en-US" dirty="0">
                <a:solidFill>
                  <a:schemeClr val="tx2"/>
                </a:solidFill>
              </a:rPr>
              <a:t> hook</a:t>
            </a:r>
          </a:p>
          <a:p>
            <a:r>
              <a:rPr lang="en-US" dirty="0">
                <a:solidFill>
                  <a:schemeClr val="tx2"/>
                </a:solidFill>
              </a:rPr>
              <a:t>State &amp; </a:t>
            </a:r>
            <a:r>
              <a:rPr lang="en-US" dirty="0" err="1">
                <a:solidFill>
                  <a:schemeClr val="tx2"/>
                </a:solidFill>
              </a:rPr>
              <a:t>useState</a:t>
            </a:r>
            <a:r>
              <a:rPr lang="en-US" dirty="0">
                <a:solidFill>
                  <a:schemeClr val="tx2"/>
                </a:solidFill>
              </a:rPr>
              <a:t> hook</a:t>
            </a:r>
          </a:p>
          <a:p>
            <a:r>
              <a:rPr lang="en-US" dirty="0">
                <a:solidFill>
                  <a:schemeClr val="tx2"/>
                </a:solidFill>
              </a:rPr>
              <a:t>Component lifecycle &amp; </a:t>
            </a:r>
            <a:r>
              <a:rPr lang="en-US" dirty="0" err="1">
                <a:solidFill>
                  <a:schemeClr val="tx2"/>
                </a:solidFill>
              </a:rPr>
              <a:t>useEffect</a:t>
            </a:r>
            <a:r>
              <a:rPr lang="en-US" dirty="0">
                <a:solidFill>
                  <a:schemeClr val="tx2"/>
                </a:solidFill>
              </a:rPr>
              <a:t> hook</a:t>
            </a:r>
          </a:p>
          <a:p>
            <a:r>
              <a:rPr lang="en-US" dirty="0">
                <a:solidFill>
                  <a:schemeClr val="tx2"/>
                </a:solidFill>
              </a:rPr>
              <a:t>Custom hooks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5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102" y="1450587"/>
            <a:ext cx="8031850" cy="1997788"/>
          </a:xfrm>
        </p:spPr>
        <p:txBody>
          <a:bodyPr/>
          <a:lstStyle/>
          <a:p>
            <a:pPr algn="r"/>
            <a:r>
              <a:rPr lang="en-US" dirty="0"/>
              <a:t>Conditional rendering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648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E334-2C9D-33FE-1659-302296FC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3EE7-A27F-B09E-6332-5A0D644D2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ordinary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if-else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if-else if-else</a:t>
            </a:r>
          </a:p>
          <a:p>
            <a:r>
              <a:rPr lang="en-US" dirty="0"/>
              <a:t>Inline with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ternary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B7455-6F36-ED91-E5F9-8CFBD797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580" y="1457855"/>
            <a:ext cx="5166101" cy="42183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 Greeting({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})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return (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? (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&lt;h1&gt;Welcome back!&lt;/h1&gt;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 : (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&lt;h1&gt;Please sign up.&lt;/h1&gt;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&lt;/div&gt;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2189ED-DFB0-1A98-9A1A-9FF2380C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53" y="2997382"/>
            <a:ext cx="6292311" cy="26999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 Greeting({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&lt;h1&gt;Welcome back!&lt;/h1&gt;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&lt;/div&gt;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543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0D65-DF90-FF6D-9BC6-444A2D2F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component render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33EE3-DC69-774B-CBD4-4C3596EC4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rare cases you might want a component to </a:t>
            </a:r>
            <a:r>
              <a:rPr lang="en-US" b="1" dirty="0">
                <a:solidFill>
                  <a:srgbClr val="FF0000"/>
                </a:solidFill>
              </a:rPr>
              <a:t>hide itself </a:t>
            </a:r>
            <a:r>
              <a:rPr lang="en-US" dirty="0"/>
              <a:t>even though it was rendered by another component</a:t>
            </a:r>
          </a:p>
          <a:p>
            <a:pPr lvl="1"/>
            <a:r>
              <a:rPr lang="en-US" dirty="0"/>
              <a:t>To do this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 instead of its render output: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DEC45-DE6B-6A73-5AFF-F9821D00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3483"/>
            <a:ext cx="10515600" cy="2893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 Loading({ loading })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if (!loading)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return &lt;div&gt;Loading…&lt;/div&gt;;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457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Hooks overview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676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079B-DBA3-B3FD-0C9D-9E23085B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4A55A-97D6-ACA5-3EE8-EB32393E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40" y="1264715"/>
            <a:ext cx="8826661" cy="4841445"/>
          </a:xfrm>
        </p:spPr>
        <p:txBody>
          <a:bodyPr>
            <a:normAutofit/>
          </a:bodyPr>
          <a:lstStyle/>
          <a:p>
            <a:r>
              <a:rPr lang="en-US" dirty="0"/>
              <a:t>Give </a:t>
            </a:r>
            <a:r>
              <a:rPr lang="en-US" b="1" dirty="0">
                <a:solidFill>
                  <a:srgbClr val="FF0000"/>
                </a:solidFill>
              </a:rPr>
              <a:t>special abilities </a:t>
            </a:r>
            <a:r>
              <a:rPr lang="en-US" dirty="0">
                <a:solidFill>
                  <a:schemeClr val="tx2"/>
                </a:solidFill>
              </a:rPr>
              <a:t>to functional components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New addition in </a:t>
            </a:r>
            <a:r>
              <a:rPr lang="en-US" b="1" dirty="0">
                <a:solidFill>
                  <a:srgbClr val="FF0000"/>
                </a:solidFill>
              </a:rPr>
              <a:t>React 16.8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rgbClr val="FF0000"/>
                </a:solidFill>
              </a:rPr>
              <a:t>stateful</a:t>
            </a:r>
            <a:r>
              <a:rPr lang="en-US" dirty="0"/>
              <a:t> and manage </a:t>
            </a:r>
            <a:r>
              <a:rPr lang="en-US" b="1" dirty="0">
                <a:solidFill>
                  <a:srgbClr val="FF0000"/>
                </a:solidFill>
              </a:rPr>
              <a:t>side-effects</a:t>
            </a:r>
          </a:p>
          <a:p>
            <a:pPr lvl="1"/>
            <a:r>
              <a:rPr lang="en-US" dirty="0"/>
              <a:t>Place them at the </a:t>
            </a:r>
            <a:r>
              <a:rPr lang="en-US" b="1" dirty="0">
                <a:solidFill>
                  <a:srgbClr val="FF0000"/>
                </a:solidFill>
              </a:rPr>
              <a:t>top level </a:t>
            </a:r>
            <a:r>
              <a:rPr lang="en-US" dirty="0"/>
              <a:t>of your component.</a:t>
            </a:r>
          </a:p>
          <a:p>
            <a:pPr lvl="1"/>
            <a:r>
              <a:rPr lang="en-US" dirty="0"/>
              <a:t>Always name them with the </a:t>
            </a:r>
            <a:r>
              <a:rPr lang="en-US" b="1" dirty="0">
                <a:solidFill>
                  <a:srgbClr val="FF0000"/>
                </a:solidFill>
              </a:rPr>
              <a:t>”use” prefix</a:t>
            </a:r>
            <a:endParaRPr lang="bg-BG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Rules:</a:t>
            </a:r>
          </a:p>
          <a:p>
            <a:pPr lvl="2"/>
            <a:r>
              <a:rPr lang="en-US" dirty="0"/>
              <a:t>Don’t call hooks conditionally</a:t>
            </a:r>
          </a:p>
          <a:p>
            <a:pPr lvl="2"/>
            <a:r>
              <a:rPr lang="en-US" dirty="0"/>
              <a:t>Don’t call hooks in nested functions (e.g., in </a:t>
            </a:r>
            <a:r>
              <a:rPr lang="en-US" dirty="0" err="1"/>
              <a:t>useEffect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4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CA4B-C6BD-4822-14C3-A51750B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id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456D-FD5E-F584-AC6F-71FFB865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3486150" cy="435133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Generates unique ids</a:t>
            </a:r>
          </a:p>
          <a:p>
            <a:r>
              <a:rPr lang="en-US" dirty="0">
                <a:solidFill>
                  <a:schemeClr val="tx2"/>
                </a:solidFill>
              </a:rPr>
              <a:t>Designed to </a:t>
            </a:r>
            <a:r>
              <a:rPr lang="en-US" b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tx2"/>
                </a:solidFill>
              </a:rPr>
              <a:t> HTML elements (useful for forms)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use </a:t>
            </a:r>
            <a:r>
              <a:rPr lang="en-US" dirty="0">
                <a:solidFill>
                  <a:schemeClr val="tx2"/>
                </a:solidFill>
              </a:rPr>
              <a:t>as: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key prop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CSS selector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55B5E-C455-3DA0-F5CD-862E21D1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735409"/>
            <a:ext cx="6534150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Form = () =&gt;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const id = </a:t>
            </a:r>
            <a:r>
              <a:rPr lang="en-US" sz="2400" b="1" dirty="0" err="1">
                <a:solidFill>
                  <a:schemeClr val="bg1"/>
                </a:solidFill>
              </a:rPr>
              <a:t>useId</a:t>
            </a:r>
            <a:r>
              <a:rPr lang="en-US" sz="24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return (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&lt;form&gt; 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&lt;label </a:t>
            </a:r>
            <a:r>
              <a:rPr lang="en-US" sz="2400" b="1" dirty="0" err="1">
                <a:solidFill>
                  <a:srgbClr val="FF0000"/>
                </a:solidFill>
              </a:rPr>
              <a:t>htmlFor</a:t>
            </a:r>
            <a:r>
              <a:rPr lang="en-US" sz="2400" b="1" dirty="0">
                <a:solidFill>
                  <a:srgbClr val="FF0000"/>
                </a:solidFill>
              </a:rPr>
              <a:t>={`${id}-name`}</a:t>
            </a:r>
            <a:r>
              <a:rPr lang="en-US" sz="2400" b="1" dirty="0">
                <a:solidFill>
                  <a:schemeClr val="bg1"/>
                </a:solidFill>
              </a:rPr>
              <a:t>&gt;Name&lt;/label&gt;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&lt;input </a:t>
            </a:r>
            <a:r>
              <a:rPr lang="en-US" sz="2400" b="1" dirty="0">
                <a:solidFill>
                  <a:srgbClr val="FF0000"/>
                </a:solidFill>
              </a:rPr>
              <a:t>id={`${id}-name`} </a:t>
            </a:r>
            <a:r>
              <a:rPr lang="en-US" sz="2400" b="1" dirty="0">
                <a:solidFill>
                  <a:schemeClr val="bg1"/>
                </a:solidFill>
              </a:rPr>
              <a:t>/&gt;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&lt;label </a:t>
            </a:r>
            <a:r>
              <a:rPr lang="en-US" sz="2400" b="1" dirty="0" err="1">
                <a:solidFill>
                  <a:schemeClr val="bg1"/>
                </a:solidFill>
              </a:rPr>
              <a:t>htmlFor</a:t>
            </a:r>
            <a:r>
              <a:rPr lang="en-US" sz="2400" b="1" dirty="0">
                <a:solidFill>
                  <a:schemeClr val="bg1"/>
                </a:solidFill>
              </a:rPr>
              <a:t>=</a:t>
            </a:r>
            <a:r>
              <a:rPr lang="en-US" sz="2400" b="1" dirty="0">
                <a:solidFill>
                  <a:srgbClr val="FF0000"/>
                </a:solidFill>
              </a:rPr>
              <a:t>{`${id}-age`}</a:t>
            </a:r>
            <a:r>
              <a:rPr lang="en-US" sz="2400" b="1" dirty="0">
                <a:solidFill>
                  <a:schemeClr val="bg1"/>
                </a:solidFill>
              </a:rPr>
              <a:t>&gt;Age&lt;/label&gt;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&lt;input </a:t>
            </a:r>
            <a:r>
              <a:rPr lang="en-US" sz="2400" b="1" dirty="0">
                <a:solidFill>
                  <a:srgbClr val="FF0000"/>
                </a:solidFill>
              </a:rPr>
              <a:t>id={`${id}-name`}</a:t>
            </a:r>
            <a:r>
              <a:rPr lang="en-US" sz="2400" b="1" dirty="0">
                <a:solidFill>
                  <a:schemeClr val="bg1"/>
                </a:solidFill>
              </a:rPr>
              <a:t>/&gt;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&lt;/form&gt;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423899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useId</a:t>
            </a:r>
            <a:r>
              <a:rPr lang="en-US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29279262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State &amp; use state hook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112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691D-6F9B-4C68-E573-40C1059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40FB-41B1-051B-059E-43D555173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Determines how the component </a:t>
            </a:r>
            <a:r>
              <a:rPr lang="en-US" b="1" dirty="0">
                <a:solidFill>
                  <a:srgbClr val="FF0000"/>
                </a:solidFill>
              </a:rPr>
              <a:t>renders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behaves</a:t>
            </a:r>
          </a:p>
          <a:p>
            <a:r>
              <a:rPr lang="en-US" dirty="0"/>
              <a:t>Allows to create components that are </a:t>
            </a:r>
            <a:r>
              <a:rPr lang="en-US" b="1" dirty="0">
                <a:solidFill>
                  <a:srgbClr val="FF0000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interactive</a:t>
            </a:r>
          </a:p>
          <a:p>
            <a:r>
              <a:rPr lang="en-US" dirty="0"/>
              <a:t>Has a </a:t>
            </a:r>
            <a:r>
              <a:rPr lang="en-US" b="1" dirty="0">
                <a:solidFill>
                  <a:srgbClr val="FF0000"/>
                </a:solidFill>
              </a:rPr>
              <a:t>default value </a:t>
            </a:r>
            <a:r>
              <a:rPr lang="en-US" dirty="0"/>
              <a:t>when a component mounts</a:t>
            </a:r>
          </a:p>
          <a:p>
            <a:pPr lvl="1"/>
            <a:r>
              <a:rPr lang="en-US" dirty="0"/>
              <a:t>After </a:t>
            </a:r>
            <a:r>
              <a:rPr lang="en-US" b="1" dirty="0">
                <a:solidFill>
                  <a:srgbClr val="FF0000"/>
                </a:solidFill>
              </a:rPr>
              <a:t>mounts</a:t>
            </a:r>
            <a:r>
              <a:rPr lang="en-US" dirty="0"/>
              <a:t>, suffers from </a:t>
            </a:r>
            <a:r>
              <a:rPr lang="en-US" b="1" dirty="0">
                <a:solidFill>
                  <a:srgbClr val="FF0000"/>
                </a:solidFill>
              </a:rPr>
              <a:t>mutations</a:t>
            </a:r>
            <a:r>
              <a:rPr lang="en-US" dirty="0"/>
              <a:t> in time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rgbClr val="FF0000"/>
                </a:solidFill>
              </a:rPr>
              <a:t>serializable</a:t>
            </a:r>
          </a:p>
          <a:p>
            <a:r>
              <a:rPr lang="en-US" dirty="0"/>
              <a:t>Components can either manage </a:t>
            </a:r>
            <a:r>
              <a:rPr lang="en-US" b="1" dirty="0">
                <a:solidFill>
                  <a:srgbClr val="FF0000"/>
                </a:solidFill>
              </a:rPr>
              <a:t>their own state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receive</a:t>
            </a:r>
            <a:r>
              <a:rPr lang="en-US" dirty="0"/>
              <a:t> it from a parent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65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9412-A54C-1F7A-C552-30B3ADC2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vs stateless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6930-1351-780E-3AD5-DF29FF731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Stateful</a:t>
            </a:r>
            <a:r>
              <a:rPr lang="en-US" dirty="0"/>
              <a:t> components:</a:t>
            </a:r>
          </a:p>
          <a:p>
            <a:pPr lvl="1"/>
            <a:r>
              <a:rPr lang="en-US" dirty="0"/>
              <a:t>Also called </a:t>
            </a:r>
            <a:r>
              <a:rPr lang="en-US" b="1" dirty="0">
                <a:solidFill>
                  <a:srgbClr val="FF0000"/>
                </a:solidFill>
              </a:rPr>
              <a:t>Controllers/Pages</a:t>
            </a:r>
          </a:p>
          <a:p>
            <a:pPr lvl="1"/>
            <a:r>
              <a:rPr lang="en-US" dirty="0"/>
              <a:t>Hold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state</a:t>
            </a:r>
          </a:p>
          <a:p>
            <a:pPr lvl="1"/>
            <a:r>
              <a:rPr lang="en-US" dirty="0"/>
              <a:t>Pass state down to </a:t>
            </a:r>
            <a:r>
              <a:rPr lang="en-US" b="1" dirty="0">
                <a:solidFill>
                  <a:srgbClr val="FF0000"/>
                </a:solidFill>
              </a:rPr>
              <a:t>child components</a:t>
            </a:r>
          </a:p>
          <a:p>
            <a:r>
              <a:rPr lang="en-US" b="1" dirty="0"/>
              <a:t>Stateless</a:t>
            </a:r>
            <a:r>
              <a:rPr lang="en-US" dirty="0"/>
              <a:t> components:</a:t>
            </a:r>
          </a:p>
          <a:p>
            <a:pPr lvl="1"/>
            <a:r>
              <a:rPr lang="en-US" dirty="0"/>
              <a:t>Also called </a:t>
            </a:r>
            <a:r>
              <a:rPr lang="en-US" b="1" dirty="0">
                <a:solidFill>
                  <a:srgbClr val="FF0000"/>
                </a:solidFill>
              </a:rPr>
              <a:t>Presentation/UI </a:t>
            </a:r>
            <a:r>
              <a:rPr lang="en-US" dirty="0"/>
              <a:t>Components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They just render JSX</a:t>
            </a:r>
          </a:p>
        </p:txBody>
      </p:sp>
    </p:spTree>
    <p:extLst>
      <p:ext uri="{BB962C8B-B14F-4D97-AF65-F5344CB8AC3E}">
        <p14:creationId xmlns:p14="http://schemas.microsoft.com/office/powerpoint/2010/main" val="2324063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ReactJS Overview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781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0DEE-EDA5-A329-3F21-DAAFDFE2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state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98FE-01D5-0B3D-9628-EF5511ED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useState</a:t>
            </a:r>
            <a:r>
              <a:rPr lang="en-US" dirty="0"/>
              <a:t> is a hook that lets you add react state to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0EA4B-AB1A-F18E-597A-DC5DBD31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01" y="2877141"/>
            <a:ext cx="7060249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[state, 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setState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useState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(false);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7B203-EA66-5C3A-AA6D-2909F3A8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01" y="2054418"/>
            <a:ext cx="7060249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useState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 from ‘react’;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4D38D351-420A-5A25-20B4-28C19D96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9" y="3762988"/>
            <a:ext cx="2209800" cy="590490"/>
          </a:xfrm>
          <a:prstGeom prst="wedgeRoundRectCallout">
            <a:avLst>
              <a:gd name="adj1" fmla="val 48456"/>
              <a:gd name="adj2" fmla="val -133678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State variable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383FBE3-4637-7A40-D3AD-8B153FFD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599" y="4715317"/>
            <a:ext cx="2814431" cy="1131274"/>
          </a:xfrm>
          <a:prstGeom prst="wedgeRoundRectCallout">
            <a:avLst>
              <a:gd name="adj1" fmla="val 10900"/>
              <a:gd name="adj2" fmla="val -17208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Function, that modifies the state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B9DA37C9-D617-C737-1DD4-6D889420B4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9950" y="3762988"/>
            <a:ext cx="2209800" cy="590490"/>
          </a:xfrm>
          <a:prstGeom prst="wedgeRoundRectCallout">
            <a:avLst>
              <a:gd name="adj1" fmla="val 48456"/>
              <a:gd name="adj2" fmla="val -133678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Initial value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6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A595-2AD9-0C9B-F482-D0D9FA7F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State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7300-18E1-59BF-0E4E-2CCB70A2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78" y="1181894"/>
            <a:ext cx="11131745" cy="4351339"/>
          </a:xfrm>
        </p:spPr>
        <p:txBody>
          <a:bodyPr/>
          <a:lstStyle/>
          <a:p>
            <a:r>
              <a:rPr lang="en-US" dirty="0"/>
              <a:t>The only argument it receives is </a:t>
            </a:r>
            <a:r>
              <a:rPr lang="en-US" b="1" dirty="0">
                <a:solidFill>
                  <a:srgbClr val="FF0000"/>
                </a:solidFill>
              </a:rPr>
              <a:t>its initial state</a:t>
            </a:r>
            <a:r>
              <a:rPr lang="en-US" dirty="0">
                <a:solidFill>
                  <a:schemeClr val="tx2"/>
                </a:solidFill>
              </a:rPr>
              <a:t>, u</a:t>
            </a:r>
            <a:r>
              <a:rPr lang="en-US" dirty="0"/>
              <a:t>sed only during </a:t>
            </a:r>
            <a:r>
              <a:rPr lang="en-US" b="1" dirty="0">
                <a:solidFill>
                  <a:srgbClr val="FF0000"/>
                </a:solidFill>
              </a:rPr>
              <a:t>first render</a:t>
            </a:r>
          </a:p>
          <a:p>
            <a:r>
              <a:rPr lang="en-US" b="1" dirty="0">
                <a:solidFill>
                  <a:srgbClr val="FF0000"/>
                </a:solidFill>
              </a:rPr>
              <a:t>Re-renders</a:t>
            </a:r>
            <a:r>
              <a:rPr lang="en-US" dirty="0"/>
              <a:t> the component when the state is </a:t>
            </a:r>
            <a:r>
              <a:rPr lang="en-US" b="1" dirty="0">
                <a:solidFill>
                  <a:srgbClr val="FF0000"/>
                </a:solidFill>
              </a:rPr>
              <a:t>modified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rgbClr val="FF0000"/>
                </a:solidFill>
              </a:rPr>
              <a:t>more than a single time </a:t>
            </a:r>
            <a:r>
              <a:rPr lang="en-US" dirty="0"/>
              <a:t>inside a component</a:t>
            </a:r>
          </a:p>
          <a:p>
            <a:r>
              <a:rPr lang="en-US" dirty="0"/>
              <a:t>To update the state, always use the update function</a:t>
            </a:r>
          </a:p>
          <a:p>
            <a:pPr lvl="1"/>
            <a:r>
              <a:rPr lang="en-US" dirty="0"/>
              <a:t>Updates can happen based on previous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70953-F002-78FB-CAF9-B3603D14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77" y="3596837"/>
            <a:ext cx="6130351" cy="2079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[count, 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setCount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useState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endParaRPr lang="en-US" sz="2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increment = () =&gt;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setCount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+ 1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EED2164-7EEF-79B2-D9DE-35A5901E6E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33970" y="4774103"/>
            <a:ext cx="3504877" cy="902003"/>
          </a:xfrm>
          <a:prstGeom prst="wedgeRoundRectCallout">
            <a:avLst>
              <a:gd name="adj1" fmla="val 59511"/>
              <a:gd name="adj2" fmla="val -13883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If using TS: </a:t>
            </a:r>
            <a:r>
              <a:rPr lang="en-US" sz="2399" b="1" dirty="0" err="1">
                <a:solidFill>
                  <a:srgbClr val="FFFFFF"/>
                </a:solidFill>
              </a:rPr>
              <a:t>useState</a:t>
            </a:r>
            <a:r>
              <a:rPr lang="en-US" sz="2399" b="1" dirty="0">
                <a:solidFill>
                  <a:srgbClr val="FFFFFF"/>
                </a:solidFill>
              </a:rPr>
              <a:t>&lt;number&gt;(0)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136763597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lifecycle &amp; use effect hook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40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in React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Mount</a:t>
            </a:r>
          </a:p>
          <a:p>
            <a:pPr lvl="1"/>
            <a:r>
              <a:rPr lang="en-US" dirty="0"/>
              <a:t>Initial render of the component</a:t>
            </a:r>
          </a:p>
          <a:p>
            <a:pPr lvl="1"/>
            <a:r>
              <a:rPr lang="en-US" dirty="0"/>
              <a:t>The component is inserted to the DOM</a:t>
            </a:r>
          </a:p>
          <a:p>
            <a:r>
              <a:rPr lang="en-US" b="1" dirty="0">
                <a:solidFill>
                  <a:srgbClr val="FF0000"/>
                </a:solidFill>
              </a:rPr>
              <a:t>Update</a:t>
            </a:r>
          </a:p>
          <a:p>
            <a:pPr lvl="1"/>
            <a:r>
              <a:rPr lang="en-US" dirty="0"/>
              <a:t>Re-render of the component</a:t>
            </a:r>
          </a:p>
          <a:p>
            <a:pPr lvl="1"/>
            <a:r>
              <a:rPr lang="en-US" dirty="0"/>
              <a:t>When props or local state are updated</a:t>
            </a:r>
          </a:p>
          <a:p>
            <a:r>
              <a:rPr lang="en-US" b="1" dirty="0">
                <a:solidFill>
                  <a:srgbClr val="FF0000"/>
                </a:solidFill>
              </a:rPr>
              <a:t>Unmount</a:t>
            </a:r>
          </a:p>
          <a:p>
            <a:pPr lvl="1"/>
            <a:r>
              <a:rPr lang="en-US" dirty="0"/>
              <a:t>The component is removed from the DOM</a:t>
            </a:r>
          </a:p>
        </p:txBody>
      </p:sp>
    </p:spTree>
    <p:extLst>
      <p:ext uri="{BB962C8B-B14F-4D97-AF65-F5344CB8AC3E}">
        <p14:creationId xmlns:p14="http://schemas.microsoft.com/office/powerpoint/2010/main" val="680373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597-2EB0-49B7-B787-A290AD2B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effect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B76A-DA3C-9A0E-009D-90014EE48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45995"/>
            <a:ext cx="5547101" cy="4351339"/>
          </a:xfrm>
        </p:spPr>
        <p:txBody>
          <a:bodyPr>
            <a:normAutofit/>
          </a:bodyPr>
          <a:lstStyle/>
          <a:p>
            <a:r>
              <a:rPr lang="en-US" dirty="0"/>
              <a:t>Allows to perform </a:t>
            </a:r>
            <a:r>
              <a:rPr lang="en-US" b="1" dirty="0">
                <a:solidFill>
                  <a:srgbClr val="FF0000"/>
                </a:solidFill>
              </a:rPr>
              <a:t>side-effects</a:t>
            </a:r>
            <a:r>
              <a:rPr lang="en-US" dirty="0">
                <a:solidFill>
                  <a:schemeClr val="tx2"/>
                </a:solidFill>
              </a:rPr>
              <a:t> (fetch data, attach event listeners, …)</a:t>
            </a:r>
          </a:p>
          <a:p>
            <a:r>
              <a:rPr lang="en-US" b="1" dirty="0">
                <a:solidFill>
                  <a:srgbClr val="FF0000"/>
                </a:solidFill>
              </a:rPr>
              <a:t>Setup 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Fired on mount phase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Can return a cleanup function, fired on unmount phase</a:t>
            </a:r>
          </a:p>
          <a:p>
            <a:r>
              <a:rPr lang="en-US" b="1" dirty="0">
                <a:solidFill>
                  <a:srgbClr val="FF0000"/>
                </a:solidFill>
              </a:rPr>
              <a:t>Dependency array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one changes, the setup function is fired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0BDD5-EE46-0A04-0C2D-712B42C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16" y="2230779"/>
            <a:ext cx="4450187" cy="2486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useEffect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=&gt;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// setup logic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() =&gt;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// cleanup (optional)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8D2CED34-7747-4538-1A41-1B71224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16" y="5132360"/>
            <a:ext cx="2393395" cy="801372"/>
          </a:xfrm>
          <a:prstGeom prst="wedgeRoundRectCallout">
            <a:avLst>
              <a:gd name="adj1" fmla="val -19965"/>
              <a:gd name="adj2" fmla="val -101080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Array of dependencies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F5BDDA7-B188-3AB2-8410-4B171C39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566" y="342241"/>
            <a:ext cx="3595726" cy="1145596"/>
          </a:xfrm>
          <a:prstGeom prst="wedgeRoundRectCallout">
            <a:avLst>
              <a:gd name="adj1" fmla="val 2043"/>
              <a:gd name="adj2" fmla="val 116910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Setup function, optionally can return a cleanup function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73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CF7C-2042-35EE-C943-FC256596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419AF-48A6-A39A-9914-35EB9D2B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</p:spPr>
        <p:txBody>
          <a:bodyPr/>
          <a:lstStyle/>
          <a:p>
            <a:r>
              <a:rPr lang="en-US" dirty="0"/>
              <a:t>Some effects require </a:t>
            </a:r>
            <a:r>
              <a:rPr lang="en-US" dirty="0">
                <a:solidFill>
                  <a:schemeClr val="tx2"/>
                </a:solidFill>
              </a:rPr>
              <a:t>cleanup</a:t>
            </a:r>
            <a:r>
              <a:rPr lang="en-US" dirty="0"/>
              <a:t> function to </a:t>
            </a:r>
            <a:r>
              <a:rPr lang="en-US" b="1" dirty="0">
                <a:solidFill>
                  <a:srgbClr val="FF0000"/>
                </a:solidFill>
              </a:rPr>
              <a:t>reduce memory leaks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A80CC-246A-3F6E-15C4-B1CC811B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05" y="2022710"/>
            <a:ext cx="862739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useEffect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(() =&gt; {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const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handleResize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(“Window resized”);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window.addEventListener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(“resize”,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handleResize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() =&gt; {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window.removeEventListener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(“resize”,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handleResize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}, [])</a:t>
            </a:r>
          </a:p>
        </p:txBody>
      </p:sp>
    </p:spTree>
    <p:extLst>
      <p:ext uri="{BB962C8B-B14F-4D97-AF65-F5344CB8AC3E}">
        <p14:creationId xmlns:p14="http://schemas.microsoft.com/office/powerpoint/2010/main" val="4203953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187292776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custom hooks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959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3D3-A7DF-122C-A0C7-59918D4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F1D9-7162-B9F1-0142-24820107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94"/>
            <a:ext cx="5463653" cy="4351339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JS functions, that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use build-in hooks </a:t>
            </a:r>
          </a:p>
          <a:p>
            <a:r>
              <a:rPr lang="en-US" dirty="0">
                <a:solidFill>
                  <a:schemeClr val="tx2"/>
                </a:solidFill>
                <a:latin typeface="Söhne"/>
              </a:rPr>
              <a:t>Name always start with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use</a:t>
            </a:r>
            <a:endParaRPr lang="en-US" b="1" i="0" dirty="0">
              <a:solidFill>
                <a:srgbClr val="FF0000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llow to </a:t>
            </a:r>
            <a:r>
              <a:rPr lang="en-US" b="1" dirty="0">
                <a:solidFill>
                  <a:srgbClr val="FF0000"/>
                </a:solidFill>
              </a:rPr>
              <a:t>reuse stateful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F8F68-68AD-9A1B-0159-81AAF651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686" y="1167492"/>
            <a:ext cx="5463653" cy="4052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useFetch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=&gt; {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const [data, 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setData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(null);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useEffect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(() =&gt; {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fetch(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.then((res) =&gt; 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res.json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.then((data) =&gt; 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setData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(data));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}, [</a:t>
            </a:r>
            <a:r>
              <a:rPr lang="en-US" sz="18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]); </a:t>
            </a:r>
          </a:p>
          <a:p>
            <a:endParaRPr lang="en-US" sz="1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data;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1108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27A6-5751-0BE7-A564-98611F4C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AA667-CA21-D472-4124-D0583276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94"/>
            <a:ext cx="10515600" cy="4351339"/>
          </a:xfrm>
        </p:spPr>
        <p:txBody>
          <a:bodyPr/>
          <a:lstStyle/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b="1" dirty="0">
                <a:solidFill>
                  <a:srgbClr val="FF0000"/>
                </a:solidFill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views</a:t>
            </a:r>
            <a:r>
              <a:rPr lang="en-US" dirty="0"/>
              <a:t> for each state in your app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Render</a:t>
            </a:r>
            <a:r>
              <a:rPr lang="en-US" dirty="0"/>
              <a:t> just 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components</a:t>
            </a:r>
            <a:r>
              <a:rPr lang="en-US" dirty="0"/>
              <a:t> on data changes</a:t>
            </a:r>
          </a:p>
          <a:p>
            <a:r>
              <a:rPr lang="en-US" dirty="0"/>
              <a:t>Component-Based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Encapsulated</a:t>
            </a:r>
            <a:r>
              <a:rPr lang="en-US" dirty="0"/>
              <a:t> and manage their </a:t>
            </a:r>
            <a:r>
              <a:rPr lang="en-US" b="1" dirty="0">
                <a:solidFill>
                  <a:srgbClr val="FF0000"/>
                </a:solidFill>
              </a:rPr>
              <a:t>own state</a:t>
            </a:r>
          </a:p>
          <a:p>
            <a:pPr lvl="1"/>
            <a:r>
              <a:rPr lang="en-US" dirty="0"/>
              <a:t>Keep state </a:t>
            </a:r>
            <a:r>
              <a:rPr lang="en-US" b="1" dirty="0">
                <a:solidFill>
                  <a:srgbClr val="FF0000"/>
                </a:solidFill>
              </a:rPr>
              <a:t>out</a:t>
            </a:r>
            <a:r>
              <a:rPr lang="en-US" dirty="0"/>
              <a:t> of the </a:t>
            </a:r>
            <a:r>
              <a:rPr lang="en-US" b="1" dirty="0">
                <a:solidFill>
                  <a:srgbClr val="FF0000"/>
                </a:solidFill>
              </a:rPr>
              <a:t>DOM</a:t>
            </a:r>
          </a:p>
          <a:p>
            <a:r>
              <a:rPr lang="en-US" dirty="0"/>
              <a:t>Isomorphic</a:t>
            </a:r>
          </a:p>
          <a:p>
            <a:pPr lvl="1"/>
            <a:r>
              <a:rPr lang="en-US" dirty="0"/>
              <a:t>JavaScript that runs </a:t>
            </a:r>
            <a:r>
              <a:rPr lang="en-US" b="1" dirty="0">
                <a:solidFill>
                  <a:srgbClr val="FF0000"/>
                </a:solidFill>
              </a:rPr>
              <a:t>both</a:t>
            </a:r>
            <a:r>
              <a:rPr lang="en-US" dirty="0"/>
              <a:t> on client &amp; server</a:t>
            </a:r>
          </a:p>
          <a:p>
            <a:pPr lvl="1"/>
            <a:r>
              <a:rPr lang="en-US" dirty="0"/>
              <a:t>Native support with </a:t>
            </a:r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Native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7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Custom hook</a:t>
            </a:r>
          </a:p>
        </p:txBody>
      </p:sp>
    </p:spTree>
    <p:extLst>
      <p:ext uri="{BB962C8B-B14F-4D97-AF65-F5344CB8AC3E}">
        <p14:creationId xmlns:p14="http://schemas.microsoft.com/office/powerpoint/2010/main" val="375587438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1D103C-094E-486B-A33F-E4372C2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023135-6BC6-F539-2D00-609D1747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76" y="118189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35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Create react app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96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2630-1CB3-98AC-93B4-CEDF2204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Transpile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bundle in react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3E98-DEEF-4F50-13BA-EE0B7BF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854" y="1144588"/>
            <a:ext cx="11136292" cy="522308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Write code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 err="1">
                <a:solidFill>
                  <a:srgbClr val="FF0000"/>
                </a:solidFill>
                <a:effectLst/>
                <a:latin typeface="Söhne"/>
              </a:rPr>
              <a:t>Transpile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 code</a:t>
            </a:r>
            <a:r>
              <a:rPr lang="bg-BG" b="1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bg-BG" i="0" dirty="0">
                <a:solidFill>
                  <a:schemeClr val="tx2"/>
                </a:solidFill>
                <a:effectLst/>
                <a:latin typeface="Söhne"/>
              </a:rPr>
              <a:t>– </a:t>
            </a:r>
            <a:r>
              <a:rPr lang="en-US" i="0" dirty="0">
                <a:solidFill>
                  <a:schemeClr val="tx2"/>
                </a:solidFill>
                <a:effectLst/>
                <a:latin typeface="Söhne"/>
              </a:rPr>
              <a:t>by</a:t>
            </a:r>
            <a:r>
              <a:rPr lang="bg-BG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compiler (Babel)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Bundle code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bg-BG" dirty="0">
                <a:solidFill>
                  <a:schemeClr val="tx2"/>
                </a:solidFill>
                <a:latin typeface="Söhne"/>
              </a:rPr>
              <a:t>–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by module bundler (Webpack)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Optimize code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bg-BG" dirty="0">
                <a:solidFill>
                  <a:schemeClr val="tx2"/>
                </a:solidFill>
                <a:latin typeface="Söhne"/>
              </a:rPr>
              <a:t>–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by module bundler (Webpack)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Run the application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Deployment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7587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E708-5837-36BC-209E-03C6C8E5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B52F-629B-405B-C587-1DB377C1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94"/>
            <a:ext cx="10515600" cy="4351339"/>
          </a:xfrm>
        </p:spPr>
        <p:txBody>
          <a:bodyPr/>
          <a:lstStyle/>
          <a:p>
            <a:r>
              <a:rPr lang="en-US" dirty="0"/>
              <a:t>Provides out-of-the-box </a:t>
            </a:r>
            <a:r>
              <a:rPr lang="en-US" b="1" dirty="0">
                <a:solidFill>
                  <a:srgbClr val="FF0000"/>
                </a:solidFill>
              </a:rPr>
              <a:t>build script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development server</a:t>
            </a:r>
          </a:p>
          <a:p>
            <a:r>
              <a:rPr lang="en-US" dirty="0"/>
              <a:t>Less to Learn</a:t>
            </a:r>
          </a:p>
          <a:p>
            <a:pPr lvl="1"/>
            <a:r>
              <a:rPr lang="en-US" dirty="0"/>
              <a:t>No need to configure build tools</a:t>
            </a:r>
          </a:p>
          <a:p>
            <a:pPr lvl="1"/>
            <a:r>
              <a:rPr lang="en-US" dirty="0"/>
              <a:t>Instant </a:t>
            </a:r>
            <a:r>
              <a:rPr lang="en-US" b="1" dirty="0">
                <a:solidFill>
                  <a:srgbClr val="FF0000"/>
                </a:solidFill>
              </a:rPr>
              <a:t>reloads</a:t>
            </a:r>
            <a:r>
              <a:rPr lang="en-US" dirty="0"/>
              <a:t> and optimized </a:t>
            </a:r>
            <a:r>
              <a:rPr lang="en-US" b="1" dirty="0">
                <a:solidFill>
                  <a:srgbClr val="FF0000"/>
                </a:solidFill>
              </a:rPr>
              <a:t>bundles</a:t>
            </a:r>
          </a:p>
          <a:p>
            <a:r>
              <a:rPr lang="en-US" dirty="0"/>
              <a:t>No Lock-In</a:t>
            </a:r>
          </a:p>
          <a:p>
            <a:pPr lvl="1"/>
            <a:r>
              <a:rPr lang="en-US" dirty="0"/>
              <a:t>Webpack, Babel, </a:t>
            </a:r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38399-656F-898D-E193-444755B9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975" y="4012532"/>
            <a:ext cx="4946825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npx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app-name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7102C3B-580F-AD1C-59EA-B06D37B5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64169"/>
            <a:ext cx="5775701" cy="992037"/>
          </a:xfrm>
          <a:prstGeom prst="wedgeRoundRectCallout">
            <a:avLst>
              <a:gd name="adj1" fmla="val -14717"/>
              <a:gd name="adj2" fmla="val -86629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For TS configs, add – –template typescript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60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Create React App</a:t>
            </a:r>
          </a:p>
        </p:txBody>
      </p:sp>
    </p:spTree>
    <p:extLst>
      <p:ext uri="{BB962C8B-B14F-4D97-AF65-F5344CB8AC3E}">
        <p14:creationId xmlns:p14="http://schemas.microsoft.com/office/powerpoint/2010/main" val="23667140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50587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react components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96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MetadataListItemId xmlns="e4ee0c53-2d94-43da-a56a-ee2266385724" xsi:nil="true"/>
    <ImageMetadataListFieldId xmlns="e4ee0c53-2d94-43da-a56a-ee2266385724" xsi:nil="true"/>
    <lcf76f155ced4ddcb4097134ff3c332f xmlns="e4ee0c53-2d94-43da-a56a-ee2266385724">
      <Terms xmlns="http://schemas.microsoft.com/office/infopath/2007/PartnerControls"/>
    </lcf76f155ced4ddcb4097134ff3c332f>
    <TaxCatchAll xmlns="649eb69c-f108-4a9e-8f42-09f1f02c87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8" ma:contentTypeDescription="Create a new document." ma:contentTypeScope="" ma:versionID="4f527e876ff67bdb68c1b7de37a4ecaa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011b5bc4a5d0977a3bff8c51bcdf767a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ImageMetadataListItemId" minOccurs="0"/>
                <xsd:element ref="ns2:ImageMetadataListFieldId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ImageMetadataListItemId" ma:index="21" nillable="true" ma:displayName="ImageMetadataListItemId" ma:hidden="true" ma:indexed="true" ma:internalName="ImageMetadataListItemId">
      <xsd:simpleType>
        <xsd:restriction base="dms:Unknown"/>
      </xsd:simpleType>
    </xsd:element>
    <xsd:element name="ImageMetadataListFieldId" ma:index="22" nillable="true" ma:displayName="ImageMetadataListFieldId" ma:hidden="true" ma:indexed="true" ma:internalName="ImageMetadataListFieldId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5e26360a-adba-4f46-ae2b-a707f55474d1}" ma:internalName="TaxCatchAll" ma:showField="CatchAllData" ma:web="649eb69c-f108-4a9e-8f42-09f1f02c87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4ee0c53-2d94-43da-a56a-ee2266385724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649eb69c-f108-4a9e-8f42-09f1f02c87f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20A7E0-9563-4144-A7DF-A7F0C7AD0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24592</TotalTime>
  <Words>1627</Words>
  <Application>Microsoft Macintosh PowerPoint</Application>
  <PresentationFormat>Widescreen</PresentationFormat>
  <Paragraphs>299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AccordAlternate Bold</vt:lpstr>
      <vt:lpstr>AccordAlternate ExtraLight</vt:lpstr>
      <vt:lpstr>AccordAlternate Regular</vt:lpstr>
      <vt:lpstr>Arial</vt:lpstr>
      <vt:lpstr>Calibri</vt:lpstr>
      <vt:lpstr>Consolas</vt:lpstr>
      <vt:lpstr>Söhne</vt:lpstr>
      <vt:lpstr>Office Theme</vt:lpstr>
      <vt:lpstr>1_Office Theme</vt:lpstr>
      <vt:lpstr>React basics</vt:lpstr>
      <vt:lpstr>agenda</vt:lpstr>
      <vt:lpstr>ReactJS Overview</vt:lpstr>
      <vt:lpstr>Features</vt:lpstr>
      <vt:lpstr>Create react app</vt:lpstr>
      <vt:lpstr>Transpile and bundle in react</vt:lpstr>
      <vt:lpstr>Create React app</vt:lpstr>
      <vt:lpstr>Demo</vt:lpstr>
      <vt:lpstr>react components</vt:lpstr>
      <vt:lpstr>React components</vt:lpstr>
      <vt:lpstr>React components</vt:lpstr>
      <vt:lpstr>JSX</vt:lpstr>
      <vt:lpstr>JSX Syntax</vt:lpstr>
      <vt:lpstr>JSX Rules and principles</vt:lpstr>
      <vt:lpstr>props</vt:lpstr>
      <vt:lpstr>props</vt:lpstr>
      <vt:lpstr>Key prop</vt:lpstr>
      <vt:lpstr>Children prop</vt:lpstr>
      <vt:lpstr>Demo</vt:lpstr>
      <vt:lpstr>Conditional rendering</vt:lpstr>
      <vt:lpstr>Conditional Rendering</vt:lpstr>
      <vt:lpstr>Preventing component render</vt:lpstr>
      <vt:lpstr>Hooks overview</vt:lpstr>
      <vt:lpstr>REACT hooks</vt:lpstr>
      <vt:lpstr>Use id hook</vt:lpstr>
      <vt:lpstr>Demo</vt:lpstr>
      <vt:lpstr>State &amp; use state hook</vt:lpstr>
      <vt:lpstr>State</vt:lpstr>
      <vt:lpstr>Stateful vs stateless components</vt:lpstr>
      <vt:lpstr>Use state hook</vt:lpstr>
      <vt:lpstr>Use State hook</vt:lpstr>
      <vt:lpstr>Demo</vt:lpstr>
      <vt:lpstr>lifecycle &amp; use effect hook</vt:lpstr>
      <vt:lpstr>Lifecycle in React components</vt:lpstr>
      <vt:lpstr>Use effect hook</vt:lpstr>
      <vt:lpstr>Cleanup function</vt:lpstr>
      <vt:lpstr>Demo</vt:lpstr>
      <vt:lpstr>custom hooks</vt:lpstr>
      <vt:lpstr>Custom hooks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 Stancheva</dc:creator>
  <cp:lastModifiedBy>Mayya Markova</cp:lastModifiedBy>
  <cp:revision>408</cp:revision>
  <dcterms:modified xsi:type="dcterms:W3CDTF">2023-08-07T13:19:38Z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