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6" r:id="rId5"/>
  </p:sldMasterIdLst>
  <p:notesMasterIdLst>
    <p:notesMasterId r:id="rId40"/>
  </p:notesMasterIdLst>
  <p:sldIdLst>
    <p:sldId id="258" r:id="rId6"/>
    <p:sldId id="488" r:id="rId7"/>
    <p:sldId id="480" r:id="rId8"/>
    <p:sldId id="502" r:id="rId9"/>
    <p:sldId id="503" r:id="rId10"/>
    <p:sldId id="504" r:id="rId11"/>
    <p:sldId id="493" r:id="rId12"/>
    <p:sldId id="482" r:id="rId13"/>
    <p:sldId id="489" r:id="rId14"/>
    <p:sldId id="447" r:id="rId15"/>
    <p:sldId id="484" r:id="rId16"/>
    <p:sldId id="483" r:id="rId17"/>
    <p:sldId id="382" r:id="rId18"/>
    <p:sldId id="424" r:id="rId19"/>
    <p:sldId id="423" r:id="rId20"/>
    <p:sldId id="390" r:id="rId21"/>
    <p:sldId id="481" r:id="rId22"/>
    <p:sldId id="494" r:id="rId23"/>
    <p:sldId id="495" r:id="rId24"/>
    <p:sldId id="496" r:id="rId25"/>
    <p:sldId id="485" r:id="rId26"/>
    <p:sldId id="490" r:id="rId27"/>
    <p:sldId id="499" r:id="rId28"/>
    <p:sldId id="500" r:id="rId29"/>
    <p:sldId id="492" r:id="rId30"/>
    <p:sldId id="491" r:id="rId31"/>
    <p:sldId id="497" r:id="rId32"/>
    <p:sldId id="498" r:id="rId33"/>
    <p:sldId id="486" r:id="rId34"/>
    <p:sldId id="505" r:id="rId35"/>
    <p:sldId id="312" r:id="rId36"/>
    <p:sldId id="313" r:id="rId37"/>
    <p:sldId id="506" r:id="rId38"/>
    <p:sldId id="262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1pPr>
    <a:lvl2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2pPr>
    <a:lvl3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3pPr>
    <a:lvl4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4pPr>
    <a:lvl5pPr marL="0" marR="0" indent="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5pPr>
    <a:lvl6pPr marL="25400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6pPr>
    <a:lvl7pPr marL="29972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7pPr>
    <a:lvl8pPr marL="34544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8pPr>
    <a:lvl9pPr marL="3911600" marR="0" indent="-254000" algn="l" defTabSz="914400" rtl="0" fontAlgn="auto" latinLnBrk="0" hangingPunct="0">
      <a:lnSpc>
        <a:spcPct val="90000"/>
      </a:lnSpc>
      <a:spcBef>
        <a:spcPts val="800"/>
      </a:spcBef>
      <a:spcAft>
        <a:spcPts val="0"/>
      </a:spcAft>
      <a:buClrTx/>
      <a:buSzPct val="100000"/>
      <a:buFontTx/>
      <a:buChar char="•"/>
      <a:tabLst/>
      <a:defRPr kumimoji="0" sz="2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ccordAlternate Bold"/>
      </a:defRPr>
    </a:lvl9pPr>
  </p:defaultTextStyle>
  <p:extLst>
    <p:ext uri="{521415D9-36F7-43E2-AB2F-B90AF26B5E84}">
      <p14:sectionLst xmlns:p14="http://schemas.microsoft.com/office/powerpoint/2010/main">
        <p14:section name="Default Section" id="{6900CDCD-A8DA-45A1-B575-292EBE4D0B99}">
          <p14:sldIdLst>
            <p14:sldId id="258"/>
            <p14:sldId id="488"/>
          </p14:sldIdLst>
        </p14:section>
        <p14:section name="Complex logic &amp; useReducer" id="{8AA9D221-92D3-9541-A1AF-6CA3DA32D2BA}">
          <p14:sldIdLst>
            <p14:sldId id="480"/>
            <p14:sldId id="502"/>
            <p14:sldId id="503"/>
            <p14:sldId id="504"/>
            <p14:sldId id="493"/>
          </p14:sldIdLst>
        </p14:section>
        <p14:section name="Context &amp; useContext" id="{4A3A7B7C-01D9-AD47-9542-155B6305F1F7}">
          <p14:sldIdLst>
            <p14:sldId id="482"/>
            <p14:sldId id="489"/>
            <p14:sldId id="447"/>
            <p14:sldId id="484"/>
          </p14:sldIdLst>
        </p14:section>
        <p14:section name="Refs &amp; useRef" id="{201E7AD0-B877-E64D-BCE2-24D23C42C6DC}">
          <p14:sldIdLst>
            <p14:sldId id="483"/>
            <p14:sldId id="382"/>
            <p14:sldId id="424"/>
            <p14:sldId id="423"/>
            <p14:sldId id="390"/>
          </p14:sldIdLst>
        </p14:section>
        <p14:section name="Memoizations with memo(), usecallback &amp; useMemo" id="{39DEB38D-0B89-4044-83AE-B48C49364433}">
          <p14:sldIdLst>
            <p14:sldId id="481"/>
            <p14:sldId id="494"/>
            <p14:sldId id="495"/>
            <p14:sldId id="496"/>
            <p14:sldId id="485"/>
          </p14:sldIdLst>
        </p14:section>
        <p14:section name="Batching &amp; useTransitionHook" id="{5C16D9F8-C70A-9546-A9FE-ED4BAC12FBCD}">
          <p14:sldIdLst>
            <p14:sldId id="490"/>
            <p14:sldId id="499"/>
            <p14:sldId id="500"/>
            <p14:sldId id="492"/>
          </p14:sldIdLst>
        </p14:section>
        <p14:section name="Debounce &amp; useDefferedValue" id="{FD9C6616-9D41-BD4E-A2FC-82B0F6DF29C9}">
          <p14:sldIdLst>
            <p14:sldId id="491"/>
            <p14:sldId id="497"/>
            <p14:sldId id="498"/>
            <p14:sldId id="486"/>
          </p14:sldIdLst>
        </p14:section>
        <p14:section name="React Routing" id="{9EF27A2D-D212-5149-BD77-C69443BF30D8}">
          <p14:sldIdLst>
            <p14:sldId id="505"/>
            <p14:sldId id="312"/>
            <p14:sldId id="313"/>
            <p14:sldId id="506"/>
          </p14:sldIdLst>
        </p14:section>
        <p14:section name="QA" id="{4FC4371A-1C1B-4178-9F4B-00F3213A90D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01C6C-F24F-A54A-BB0B-AFC6E4CFF4A9}" v="1786" dt="2023-08-22T10:06:00.57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19" autoAdjust="0"/>
    <p:restoredTop sz="70866" autoAdjust="0"/>
  </p:normalViewPr>
  <p:slideViewPr>
    <p:cSldViewPr snapToGrid="0">
      <p:cViewPr>
        <p:scale>
          <a:sx n="64" d="100"/>
          <a:sy n="64" d="100"/>
        </p:scale>
        <p:origin x="1032" y="81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-67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53769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3512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84758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2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1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72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2812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66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654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371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n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5440" y="2794680"/>
            <a:ext cx="6863784" cy="2465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30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4900"/>
            <a:ext cx="1447800" cy="407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ack-elements2.jpg" descr="back-element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704850" indent="-247650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211580" indent="-297180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17018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21590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74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back-elements3.jpg" descr="back-elements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5099031" y="288925"/>
            <a:ext cx="6254769" cy="89296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99031" y="1345995"/>
            <a:ext cx="6254769" cy="4351339"/>
          </a:xfrm>
          <a:prstGeom prst="rect">
            <a:avLst/>
          </a:prstGeom>
        </p:spPr>
        <p:txBody>
          <a:bodyPr/>
          <a:lstStyle>
            <a:lvl1pPr marL="212270" indent="-212270"/>
            <a:lvl2pPr marL="704850" indent="-247650"/>
            <a:lvl3pPr marL="1211580" indent="-297180"/>
            <a:lvl4pPr marL="1701800" indent="-330200"/>
            <a:lvl5pPr marL="2159000" indent="-3302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/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86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Content Placeholder 2"/>
          <p:cNvSpPr txBox="1"/>
          <p:nvPr/>
        </p:nvSpPr>
        <p:spPr>
          <a:xfrm>
            <a:off x="10496586" y="6139007"/>
            <a:ext cx="1701469" cy="712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solidFill>
                  <a:srgbClr val="FF8000"/>
                </a:solidFill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rPr>
                <a:solidFill>
                  <a:srgbClr val="CC0000"/>
                </a:solidFill>
              </a:rPr>
              <a:t>BRAVE WAYS.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ack-elements1.jpg" descr="back-elemen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96144" y="1284404"/>
            <a:ext cx="7614424" cy="1997788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48940" y="2883580"/>
            <a:ext cx="5031977" cy="1246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9768613" y="5748658"/>
            <a:ext cx="2420546" cy="111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22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18" name="logo col.tif" descr="logo co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5346700"/>
            <a:ext cx="3124074" cy="88002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9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26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ack-elements2.jpg" descr="back-element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marL="704850" indent="-247650"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marL="1211580" indent="-297180"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marL="17018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marL="2159000" indent="-330200"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74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015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+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345995"/>
            <a:ext cx="4690654" cy="43513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7" name="back-elements2.jpg" descr="back-elements2.jpg"/>
          <p:cNvPicPr>
            <a:picLocks noChangeAspect="1"/>
          </p:cNvPicPr>
          <p:nvPr/>
        </p:nvPicPr>
        <p:blipFill>
          <a:blip r:embed="rId2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99" name="logo.tif" descr="logo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794940" y="1367159"/>
            <a:ext cx="5501728" cy="43442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01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153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6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892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345995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>
            <a:lvl2pPr marL="746521" indent="-289321"/>
            <a:lvl3pPr marL="1234879" indent="-320479"/>
            <a:lvl4pPr marL="1714500" indent="-342900"/>
            <a:lvl5pPr marL="2184888" indent="-35608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back-elements2.jpg" descr="back-elements2.jpg"/>
          <p:cNvPicPr>
            <a:picLocks noChangeAspect="1"/>
          </p:cNvPicPr>
          <p:nvPr/>
        </p:nvPicPr>
        <p:blipFill>
          <a:blip r:embed="rId7"/>
          <a:srcRect t="31108" b="55870"/>
          <a:stretch>
            <a:fillRect/>
          </a:stretch>
        </p:blipFill>
        <p:spPr>
          <a:xfrm>
            <a:off x="0" y="6000820"/>
            <a:ext cx="12192000" cy="8929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10577714" y="6151707"/>
            <a:ext cx="1577977" cy="72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defRPr sz="1600">
                <a:latin typeface="AccordAlternate Regular"/>
                <a:ea typeface="AccordAlternate Regular"/>
                <a:cs typeface="AccordAlternate Regular"/>
                <a:sym typeface="AccordAlternate Regular"/>
              </a:defRPr>
            </a:pPr>
            <a:r>
              <a:t>BRIGHT PEOPLE.</a:t>
            </a:r>
            <a:br/>
            <a:r>
              <a:t>BRAVE WAYS.</a:t>
            </a:r>
          </a:p>
        </p:txBody>
      </p:sp>
      <p:pic>
        <p:nvPicPr>
          <p:cNvPr id="6" name="logo.tif" descr="logo.t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00" y="6183753"/>
            <a:ext cx="1446787" cy="4075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340793"/>
            <a:ext cx="323087" cy="396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969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2" r:id="rId4"/>
    <p:sldLayoutId id="214748366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all" spc="0" baseline="0">
          <a:ln>
            <a:noFill/>
          </a:ln>
          <a:solidFill>
            <a:srgbClr val="666666"/>
          </a:solidFill>
          <a:uFillTx/>
          <a:latin typeface="AccordAlternate Regular"/>
          <a:ea typeface="AccordAlternate Regular"/>
          <a:cs typeface="AccordAlternate Regular"/>
          <a:sym typeface="AccordAlternate Regular"/>
        </a:defRPr>
      </a:lvl9pPr>
    </p:titleStyle>
    <p:bodyStyle>
      <a:lvl1pPr marL="315001" marR="0" indent="-315001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4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1pPr>
      <a:lvl2pPr marL="704850" marR="0" indent="-24765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2pPr>
      <a:lvl3pPr marL="1211580" marR="0" indent="-29718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3pPr>
      <a:lvl4pPr marL="1701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4pPr>
      <a:lvl5pPr marL="21590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5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5pPr>
      <a:lvl6pPr marL="26162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6pPr>
      <a:lvl7pPr marL="30734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7pPr>
      <a:lvl8pPr marL="35306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8pPr>
      <a:lvl9pPr marL="3987800" marR="0" indent="-330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CC0000"/>
        </a:buClr>
        <a:buSzPct val="100000"/>
        <a:buFont typeface="Arial"/>
        <a:buChar char="•"/>
        <a:tabLst/>
        <a:defRPr sz="2600" b="0" i="0" u="none" strike="noStrike" cap="none" spc="0" baseline="0">
          <a:ln>
            <a:noFill/>
          </a:ln>
          <a:solidFill>
            <a:srgbClr val="535353"/>
          </a:solidFill>
          <a:uFillTx/>
          <a:latin typeface="AccordAlternate ExtraLight"/>
          <a:ea typeface="AccordAlternate ExtraLight"/>
          <a:cs typeface="AccordAlternate ExtraLight"/>
          <a:sym typeface="AccordAlternate ExtraLight"/>
        </a:defRPr>
      </a:lvl9pPr>
    </p:bodyStyle>
    <p:otherStyle>
      <a:lvl1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1pPr>
      <a:lvl2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2pPr>
      <a:lvl3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3pPr>
      <a:lvl4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4pPr>
      <a:lvl5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5pPr>
      <a:lvl6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6pPr>
      <a:lvl7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7pPr>
      <a:lvl8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8pPr>
      <a:lvl9pPr marL="0" marR="0" indent="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ccord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1D81A-91E6-4935-B9A6-3679B2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pt. 2</a:t>
            </a:r>
          </a:p>
        </p:txBody>
      </p:sp>
    </p:spTree>
    <p:extLst>
      <p:ext uri="{BB962C8B-B14F-4D97-AF65-F5344CB8AC3E}">
        <p14:creationId xmlns:p14="http://schemas.microsoft.com/office/powerpoint/2010/main" val="289266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E22A-5AD2-6DB8-1F3F-ABF69D36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70AB-A8D8-2D42-182F-3601C868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5153167" cy="4351339"/>
          </a:xfrm>
        </p:spPr>
        <p:txBody>
          <a:bodyPr/>
          <a:lstStyle/>
          <a:p>
            <a:r>
              <a:rPr lang="en-US" dirty="0"/>
              <a:t>Create the context with the </a:t>
            </a:r>
            <a:r>
              <a:rPr lang="en-US" b="1" dirty="0" err="1">
                <a:solidFill>
                  <a:srgbClr val="FF0000"/>
                </a:solidFill>
              </a:rPr>
              <a:t>createContext</a:t>
            </a:r>
            <a:r>
              <a:rPr lang="en-US" dirty="0"/>
              <a:t> method</a:t>
            </a:r>
          </a:p>
          <a:p>
            <a:r>
              <a:rPr lang="en-US" dirty="0"/>
              <a:t>Provide the context to a </a:t>
            </a:r>
            <a:r>
              <a:rPr lang="en-US" dirty="0">
                <a:solidFill>
                  <a:schemeClr val="tx2"/>
                </a:solidFill>
              </a:rPr>
              <a:t>top value component </a:t>
            </a:r>
            <a:r>
              <a:rPr lang="en-US" dirty="0"/>
              <a:t>with the </a:t>
            </a:r>
            <a:r>
              <a:rPr lang="en-US" b="1" dirty="0">
                <a:solidFill>
                  <a:srgbClr val="FF0000"/>
                </a:solidFill>
              </a:rPr>
              <a:t>Provider wrapper</a:t>
            </a:r>
          </a:p>
          <a:p>
            <a:r>
              <a:rPr lang="en-US" dirty="0"/>
              <a:t>Consume the context:</a:t>
            </a:r>
          </a:p>
          <a:p>
            <a:pPr lvl="1"/>
            <a:r>
              <a:rPr lang="en-US" strike="sngStrike" dirty="0"/>
              <a:t>Using the </a:t>
            </a:r>
            <a:r>
              <a:rPr lang="en-US" strike="sngStrike" dirty="0">
                <a:solidFill>
                  <a:schemeClr val="tx2"/>
                </a:solidFill>
              </a:rPr>
              <a:t>Consumer wrapper </a:t>
            </a:r>
            <a:r>
              <a:rPr lang="en-US" strike="sngStrike" dirty="0"/>
              <a:t>from the defined context</a:t>
            </a:r>
          </a:p>
          <a:p>
            <a:pPr lvl="1"/>
            <a:r>
              <a:rPr lang="en-US" dirty="0"/>
              <a:t>With the </a:t>
            </a:r>
            <a:r>
              <a:rPr lang="en-US" b="1" dirty="0" err="1">
                <a:solidFill>
                  <a:srgbClr val="FF0000"/>
                </a:solidFill>
              </a:rPr>
              <a:t>useContext</a:t>
            </a:r>
            <a:r>
              <a:rPr lang="en-US" dirty="0"/>
              <a:t> hook inside function components</a:t>
            </a:r>
          </a:p>
          <a:p>
            <a:pPr marL="457200" lvl="1" indent="0">
              <a:buNone/>
            </a:pPr>
            <a:endParaRPr lang="en-US" strike="sngStrike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14599-C6D1-7218-1DA6-BB66F01F1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40" y="478744"/>
            <a:ext cx="5459104" cy="5218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UserCtx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React.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createContext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(null);</a:t>
            </a: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 const App = () =&gt; (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UserCtx.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Provider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={…}&gt;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ConsumerComponent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/&gt;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&lt;/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UserCtx.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Provider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 const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UserPage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const user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UserCtx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return (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&lt;div&gt;Hello 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user.username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}!&lt;/div&gt;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)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69E50D0E-677D-B03D-0E63-07B07BD73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392" y="3208677"/>
            <a:ext cx="991507" cy="461873"/>
          </a:xfrm>
          <a:prstGeom prst="wedgeRoundRectCallout">
            <a:avLst>
              <a:gd name="adj1" fmla="val -40717"/>
              <a:gd name="adj2" fmla="val 92584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Legacy</a:t>
            </a:r>
            <a:endParaRPr lang="bg-BG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8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useContext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Refs &amp; </a:t>
            </a:r>
            <a:r>
              <a:rPr lang="en-US" dirty="0" err="1"/>
              <a:t>useref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7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AE7B-F241-CE83-7204-B16743AC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</a:t>
            </a:r>
            <a:r>
              <a:rPr lang="en-US" dirty="0"/>
              <a:t> – Controlled vs Uncontrolled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AB45-3E52-3179-AB82-98FC28326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Forms</a:t>
            </a:r>
            <a:r>
              <a:rPr lang="en-US" dirty="0"/>
              <a:t> - sections containing interactive controls for submitting user input</a:t>
            </a:r>
          </a:p>
          <a:p>
            <a:r>
              <a:rPr lang="en-US" b="1" dirty="0">
                <a:solidFill>
                  <a:srgbClr val="FF0000"/>
                </a:solidFill>
              </a:rPr>
              <a:t>Controlled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forms - form data is handled by React state</a:t>
            </a:r>
          </a:p>
          <a:p>
            <a:r>
              <a:rPr lang="en-US" b="1" dirty="0">
                <a:solidFill>
                  <a:srgbClr val="FF0000"/>
                </a:solidFill>
              </a:rPr>
              <a:t>Uncontrolled</a:t>
            </a:r>
            <a:r>
              <a:rPr lang="en-US" dirty="0"/>
              <a:t> forms - the form data is handled by the DOM (HTML forms)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95AE9-3F17-645B-E8A6-EFF30DA49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464" y="3521664"/>
            <a:ext cx="7750953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&lt;form&gt;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&lt;input type=“text” name=“name” placeholder=“Name” /&gt;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&lt;input type=“submit” value=“Submit” /&gt;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&lt;/form&gt;</a:t>
            </a:r>
          </a:p>
        </p:txBody>
      </p:sp>
      <p:pic>
        <p:nvPicPr>
          <p:cNvPr id="8" name="Picture 7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97B3DB54-7D4D-BE25-77C5-E1A92C2CD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1753"/>
            <a:ext cx="2946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6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 &amp; When to use them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086" y="1253330"/>
            <a:ext cx="10515600" cy="4744514"/>
          </a:xfrm>
        </p:spPr>
        <p:txBody>
          <a:bodyPr lIns="45718" tIns="45718" rIns="45718" bIns="45718" anchor="t">
            <a:noAutofit/>
          </a:bodyPr>
          <a:lstStyle/>
          <a:p>
            <a:r>
              <a:rPr lang="en-US" sz="2400" dirty="0"/>
              <a:t>A way to </a:t>
            </a:r>
            <a:r>
              <a:rPr lang="en-US" sz="2400" b="1" dirty="0">
                <a:solidFill>
                  <a:srgbClr val="FF0000"/>
                </a:solidFill>
              </a:rPr>
              <a:t>access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DOM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nodes</a:t>
            </a:r>
            <a:r>
              <a:rPr lang="en-US" sz="2400" dirty="0"/>
              <a:t> or React elements</a:t>
            </a:r>
          </a:p>
          <a:p>
            <a:r>
              <a:rPr lang="en-US" sz="2200" dirty="0"/>
              <a:t>When you want to change a value </a:t>
            </a:r>
            <a:r>
              <a:rPr lang="en-US" sz="2200" b="1" dirty="0">
                <a:solidFill>
                  <a:srgbClr val="FF0000"/>
                </a:solidFill>
              </a:rPr>
              <a:t>without</a:t>
            </a:r>
            <a:r>
              <a:rPr lang="en-US" sz="2200" dirty="0"/>
              <a:t> causing </a:t>
            </a:r>
            <a:r>
              <a:rPr lang="en-US" sz="2200" b="1" dirty="0">
                <a:solidFill>
                  <a:srgbClr val="FF0000"/>
                </a:solidFill>
              </a:rPr>
              <a:t>re-render</a:t>
            </a:r>
          </a:p>
          <a:p>
            <a:r>
              <a:rPr lang="en-US" sz="2200" dirty="0"/>
              <a:t>When you want to </a:t>
            </a:r>
            <a:r>
              <a:rPr lang="en-US" sz="2200" b="1" dirty="0">
                <a:solidFill>
                  <a:srgbClr val="FF0000"/>
                </a:solidFill>
              </a:rPr>
              <a:t>trigger focus </a:t>
            </a:r>
            <a:r>
              <a:rPr lang="en-US" sz="2200" dirty="0"/>
              <a:t>or text selection</a:t>
            </a:r>
          </a:p>
          <a:p>
            <a:r>
              <a:rPr lang="en-US" sz="2200" dirty="0"/>
              <a:t>To </a:t>
            </a:r>
            <a:r>
              <a:rPr lang="en-US" sz="2200" b="1" dirty="0">
                <a:solidFill>
                  <a:srgbClr val="FF0000"/>
                </a:solidFill>
              </a:rPr>
              <a:t>persist value </a:t>
            </a:r>
            <a:r>
              <a:rPr lang="en-US" sz="2200" dirty="0"/>
              <a:t>across re-renders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DO NOT overuse Refs! </a:t>
            </a:r>
          </a:p>
          <a:p>
            <a:pPr marL="0" indent="0">
              <a:buNone/>
            </a:pPr>
            <a:r>
              <a:rPr lang="en-US" sz="2200" dirty="0"/>
              <a:t>Some operations must be controlled by React. </a:t>
            </a:r>
            <a:br>
              <a:rPr lang="en-US" sz="2200" dirty="0"/>
            </a:br>
            <a:r>
              <a:rPr lang="en-US" sz="2200" dirty="0"/>
              <a:t>It is not a good idea to manipulate the DOM via Refs.</a:t>
            </a:r>
            <a:br>
              <a:rPr lang="en-US" sz="2200" dirty="0"/>
            </a:br>
            <a:br>
              <a:rPr lang="en-US" sz="2200" dirty="0"/>
            </a:br>
            <a:r>
              <a:rPr lang="en-US" sz="2200" i="1" dirty="0"/>
              <a:t>Example:</a:t>
            </a:r>
          </a:p>
          <a:p>
            <a:pPr marL="0" indent="0">
              <a:buNone/>
            </a:pPr>
            <a:r>
              <a:rPr lang="en-US" sz="2200" i="1" dirty="0"/>
              <a:t>Execute </a:t>
            </a:r>
            <a:r>
              <a:rPr lang="en-US" sz="2200" b="1" i="1" dirty="0" err="1">
                <a:solidFill>
                  <a:srgbClr val="FF0000"/>
                </a:solidFill>
              </a:rPr>
              <a:t>ref.current.remove</a:t>
            </a:r>
            <a:r>
              <a:rPr lang="en-US" sz="2200" b="1" i="1" dirty="0">
                <a:solidFill>
                  <a:srgbClr val="FF0000"/>
                </a:solidFill>
              </a:rPr>
              <a:t> </a:t>
            </a:r>
            <a:r>
              <a:rPr lang="en-US" sz="2200" i="1" dirty="0"/>
              <a:t>to remove the DOM</a:t>
            </a:r>
          </a:p>
          <a:p>
            <a:pPr marL="0" indent="0">
              <a:buNone/>
            </a:pPr>
            <a:r>
              <a:rPr lang="en-US" sz="2200" i="1" dirty="0"/>
              <a:t>Execute </a:t>
            </a:r>
            <a:r>
              <a:rPr lang="en-US" sz="2200" b="1" i="1" dirty="0" err="1">
                <a:solidFill>
                  <a:srgbClr val="FF0000"/>
                </a:solidFill>
              </a:rPr>
              <a:t>ref.current.appendChild</a:t>
            </a:r>
            <a:r>
              <a:rPr lang="en-US" sz="2200" i="1" dirty="0"/>
              <a:t> to insert a child node</a:t>
            </a:r>
          </a:p>
          <a:p>
            <a:pPr marL="0" indent="0">
              <a:buNone/>
            </a:pPr>
            <a:br>
              <a:rPr lang="en-US" sz="2200" dirty="0"/>
            </a:b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552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USEref</a:t>
            </a:r>
            <a:r>
              <a:rPr lang="en-US" dirty="0"/>
              <a:t> hook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D3183-AB52-9BB8-FF9B-7AC347FB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345995"/>
            <a:ext cx="5371532" cy="4501352"/>
          </a:xfrm>
        </p:spPr>
        <p:txBody>
          <a:bodyPr lIns="45718" tIns="45718" rIns="45718" bIns="45718" anchor="t">
            <a:normAutofit/>
          </a:bodyPr>
          <a:lstStyle/>
          <a:p>
            <a:r>
              <a:rPr lang="en-US" dirty="0"/>
              <a:t>Used to create a ref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ref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persevered</a:t>
            </a:r>
            <a:r>
              <a:rPr lang="en-US" dirty="0"/>
              <a:t> between </a:t>
            </a:r>
            <a:r>
              <a:rPr lang="en-US" b="1" dirty="0">
                <a:solidFill>
                  <a:srgbClr val="FF0000"/>
                </a:solidFill>
              </a:rPr>
              <a:t>re-renders</a:t>
            </a:r>
            <a:endParaRPr lang="en-US" dirty="0"/>
          </a:p>
          <a:p>
            <a:r>
              <a:rPr lang="en-US" dirty="0" err="1">
                <a:solidFill>
                  <a:schemeClr val="tx2"/>
                </a:solidFill>
              </a:rPr>
              <a:t>useRef</a:t>
            </a:r>
            <a:r>
              <a:rPr lang="en-US" dirty="0"/>
              <a:t> is like a </a:t>
            </a:r>
            <a:r>
              <a:rPr lang="en-US" b="1" dirty="0">
                <a:solidFill>
                  <a:srgbClr val="FF0000"/>
                </a:solidFill>
              </a:rPr>
              <a:t>box</a:t>
            </a:r>
            <a:r>
              <a:rPr lang="en-US" dirty="0"/>
              <a:t> that can hold a mutable value in its </a:t>
            </a:r>
            <a:r>
              <a:rPr lang="en-US" b="1" dirty="0">
                <a:solidFill>
                  <a:srgbClr val="FF0000"/>
                </a:solidFill>
              </a:rPr>
              <a:t>.current </a:t>
            </a:r>
            <a:r>
              <a:rPr lang="en-US" dirty="0"/>
              <a:t>property</a:t>
            </a:r>
          </a:p>
          <a:p>
            <a:r>
              <a:rPr lang="en-US" dirty="0"/>
              <a:t>Changing the </a:t>
            </a:r>
            <a:r>
              <a:rPr lang="en-US" b="1" dirty="0">
                <a:solidFill>
                  <a:srgbClr val="FF0000"/>
                </a:solidFill>
              </a:rPr>
              <a:t>.current</a:t>
            </a:r>
            <a:r>
              <a:rPr lang="en-US" dirty="0"/>
              <a:t> value does not trigger a re-render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44325-3FCF-4067-A4D1-84C99AA2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728" y="2761915"/>
            <a:ext cx="4457132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 ref = </a:t>
            </a:r>
            <a:r>
              <a:rPr lang="en-US" sz="2400" b="1" dirty="0" err="1">
                <a:solidFill>
                  <a:schemeClr val="bg1"/>
                </a:solidFill>
              </a:rPr>
              <a:t>useRef</a:t>
            </a:r>
            <a:r>
              <a:rPr lang="en-US" sz="2400" b="1" dirty="0">
                <a:solidFill>
                  <a:schemeClr val="bg1"/>
                </a:solidFill>
              </a:rPr>
              <a:t>(null);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70948B9D-8270-7034-DA79-E5EF18E20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466" y="315102"/>
            <a:ext cx="3093821" cy="1460071"/>
          </a:xfrm>
          <a:prstGeom prst="wedgeRoundRectCallout">
            <a:avLst>
              <a:gd name="adj1" fmla="val -10309"/>
              <a:gd name="adj2" fmla="val 106468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{ current: …}</a:t>
            </a:r>
          </a:p>
          <a:p>
            <a:pPr algn="ctr"/>
            <a:r>
              <a:rPr lang="en-US" sz="2399" b="1" dirty="0">
                <a:solidFill>
                  <a:srgbClr val="FFFFFF"/>
                </a:solidFill>
              </a:rPr>
              <a:t>An object with a current property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23CCBCE0-0746-C528-F3B1-519B8B393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855" y="4082170"/>
            <a:ext cx="2146005" cy="737571"/>
          </a:xfrm>
          <a:prstGeom prst="wedgeRoundRectCallout">
            <a:avLst>
              <a:gd name="adj1" fmla="val -29253"/>
              <a:gd name="adj2" fmla="val -149015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Initial value</a:t>
            </a:r>
            <a:endParaRPr lang="bg-BG" sz="23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1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 err="1"/>
              <a:t>Memoizations</a:t>
            </a:r>
            <a:r>
              <a:rPr lang="en-US" dirty="0"/>
              <a:t> with memo(), </a:t>
            </a:r>
            <a:r>
              <a:rPr lang="en-US" dirty="0" err="1"/>
              <a:t>usecallback</a:t>
            </a:r>
            <a:r>
              <a:rPr lang="en-US" dirty="0"/>
              <a:t> &amp; </a:t>
            </a:r>
            <a:r>
              <a:rPr lang="en-US" dirty="0" err="1"/>
              <a:t>usememo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44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r>
              <a:rPr lang="en-US" dirty="0"/>
              <a:t> - storing computation results in cache, and retrieving that same information from the cache the next time it's needed </a:t>
            </a:r>
          </a:p>
          <a:p>
            <a:r>
              <a:rPr lang="en-US" dirty="0"/>
              <a:t>In React - avoiding unnecessary re-renders</a:t>
            </a:r>
          </a:p>
          <a:p>
            <a:pPr lvl="1"/>
            <a:r>
              <a:rPr lang="en-US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memo()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useMemo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FF0000"/>
                </a:solidFill>
              </a:rPr>
              <a:t>useCallback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125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1383557"/>
          </a:xfrm>
        </p:spPr>
        <p:txBody>
          <a:bodyPr/>
          <a:lstStyle/>
          <a:p>
            <a:r>
              <a:rPr lang="en-US" dirty="0"/>
              <a:t>Skips rendering a component if its props have not changed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HOC</a:t>
            </a:r>
            <a:r>
              <a:rPr lang="en-US" dirty="0"/>
              <a:t>, that accepts a component and returns a pure component</a:t>
            </a:r>
          </a:p>
          <a:p>
            <a:r>
              <a:rPr lang="en-US" b="1" dirty="0">
                <a:solidFill>
                  <a:srgbClr val="FF0000"/>
                </a:solidFill>
              </a:rPr>
              <a:t>Doesn’t work </a:t>
            </a:r>
            <a:r>
              <a:rPr lang="en-US" dirty="0"/>
              <a:t>if the prop is a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166B9-EC5B-2B16-3CD1-F3FD85AE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953" y="3136590"/>
            <a:ext cx="7132093" cy="16996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import { memo } from ‘react’;</a:t>
            </a: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 Greeting = ({ name }) =&gt; &lt;h1&gt;Hello, {name}!&lt;/h1&gt;;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export default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memo(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2493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 logic &amp; </a:t>
            </a:r>
            <a:r>
              <a:rPr lang="en-US" dirty="0" err="1"/>
              <a:t>useReducer</a:t>
            </a:r>
            <a:endParaRPr lang="en-US" dirty="0"/>
          </a:p>
          <a:p>
            <a:r>
              <a:rPr lang="en-US" dirty="0"/>
              <a:t>Context &amp; </a:t>
            </a:r>
            <a:r>
              <a:rPr lang="en-US" dirty="0" err="1"/>
              <a:t>useContext</a:t>
            </a:r>
            <a:endParaRPr lang="en-US" dirty="0"/>
          </a:p>
          <a:p>
            <a:r>
              <a:rPr lang="en-US" dirty="0"/>
              <a:t>Refs &amp; </a:t>
            </a:r>
            <a:r>
              <a:rPr lang="en-US" dirty="0" err="1"/>
              <a:t>useRef</a:t>
            </a:r>
            <a:endParaRPr lang="en-US" dirty="0"/>
          </a:p>
          <a:p>
            <a:r>
              <a:rPr lang="en-US" dirty="0" err="1"/>
              <a:t>Memoizations</a:t>
            </a:r>
            <a:r>
              <a:rPr lang="en-US" dirty="0"/>
              <a:t> with memo(), </a:t>
            </a:r>
            <a:r>
              <a:rPr lang="en-US" dirty="0" err="1"/>
              <a:t>useMemo</a:t>
            </a:r>
            <a:r>
              <a:rPr lang="en-US" dirty="0"/>
              <a:t> &amp; </a:t>
            </a:r>
            <a:r>
              <a:rPr lang="en-US" dirty="0" err="1"/>
              <a:t>useCallback</a:t>
            </a:r>
            <a:endParaRPr lang="en-US" dirty="0"/>
          </a:p>
          <a:p>
            <a:r>
              <a:rPr lang="en-US" dirty="0"/>
              <a:t>Batching &amp; </a:t>
            </a:r>
            <a:r>
              <a:rPr lang="en-US" dirty="0" err="1"/>
              <a:t>useTransition</a:t>
            </a:r>
            <a:endParaRPr lang="en-US" dirty="0"/>
          </a:p>
          <a:p>
            <a:r>
              <a:rPr lang="en-US" dirty="0"/>
              <a:t>Debounce &amp; </a:t>
            </a:r>
            <a:r>
              <a:rPr lang="en-US" dirty="0" err="1"/>
              <a:t>useDeferredValue</a:t>
            </a:r>
            <a:endParaRPr lang="en-US" dirty="0"/>
          </a:p>
          <a:p>
            <a:r>
              <a:rPr lang="en-US" dirty="0"/>
              <a:t>React 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1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usecallback</a:t>
            </a:r>
            <a:r>
              <a:rPr lang="en-US" dirty="0"/>
              <a:t>  &amp; </a:t>
            </a:r>
            <a:r>
              <a:rPr lang="en-US" dirty="0" err="1"/>
              <a:t>useMemo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useCallback</a:t>
            </a:r>
            <a:r>
              <a:rPr lang="en-US" dirty="0"/>
              <a:t> – caches a function</a:t>
            </a:r>
          </a:p>
          <a:p>
            <a:r>
              <a:rPr lang="en-US" dirty="0" err="1"/>
              <a:t>useMemo</a:t>
            </a:r>
            <a:r>
              <a:rPr lang="en-US" dirty="0"/>
              <a:t> – caches the result of a function (e.g., a value or a component)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14025-A4D8-B094-1899-7BE8BD4C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704" y="2546193"/>
            <a:ext cx="7694702" cy="3947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handleLog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useCallback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=&gt;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console.log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(”Hi”)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[]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EB259-1F04-01A7-69B2-D32B267A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704" y="4291134"/>
            <a:ext cx="8276592" cy="3947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 number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useMemo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 =&gt;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expensiveCalculation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(num)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[num]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49763DC-1666-F3CB-BB97-E88D240C5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651" y="3429000"/>
            <a:ext cx="2562986" cy="584167"/>
          </a:xfrm>
          <a:prstGeom prst="wedgeRoundRectCallout">
            <a:avLst>
              <a:gd name="adj1" fmla="val -8465"/>
              <a:gd name="adj2" fmla="val -132413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Function to cache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A86C8575-F23A-AF6D-BFA7-F47B108A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892" y="5243805"/>
            <a:ext cx="2562987" cy="584167"/>
          </a:xfrm>
          <a:prstGeom prst="wedgeRoundRectCallout">
            <a:avLst>
              <a:gd name="adj1" fmla="val -29253"/>
              <a:gd name="adj2" fmla="val -134785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Dependency array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CA3093DB-937C-69E9-747B-8F8084B37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651" y="5243805"/>
            <a:ext cx="2562986" cy="584167"/>
          </a:xfrm>
          <a:prstGeom prst="wedgeRoundRectCallout">
            <a:avLst>
              <a:gd name="adj1" fmla="val -8465"/>
              <a:gd name="adj2" fmla="val -132413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Value to cache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68A51B0-F705-A9A4-0B95-85EA15EF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584" y="3441084"/>
            <a:ext cx="2562987" cy="584167"/>
          </a:xfrm>
          <a:prstGeom prst="wedgeRoundRectCallout">
            <a:avLst>
              <a:gd name="adj1" fmla="val -29253"/>
              <a:gd name="adj2" fmla="val -134785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Dependency array</a:t>
            </a:r>
            <a:endParaRPr lang="bg-BG" sz="2399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3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memo(), </a:t>
            </a:r>
            <a:r>
              <a:rPr lang="en-US" dirty="0" err="1"/>
              <a:t>useMemo</a:t>
            </a:r>
            <a:r>
              <a:rPr lang="en-US" dirty="0"/>
              <a:t> &amp; </a:t>
            </a:r>
            <a:r>
              <a:rPr lang="en-US" dirty="0" err="1"/>
              <a:t>useCallback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Batching &amp; </a:t>
            </a:r>
            <a:r>
              <a:rPr lang="en-US" dirty="0" err="1"/>
              <a:t>useTransition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9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Batching state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138355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Multiple state updates are treated as one state update</a:t>
            </a:r>
          </a:p>
          <a:p>
            <a:r>
              <a:rPr lang="en-US" dirty="0">
                <a:solidFill>
                  <a:schemeClr val="tx2"/>
                </a:solidFill>
              </a:rPr>
              <a:t>Only 1 re-render of the component is triggered</a:t>
            </a:r>
          </a:p>
          <a:p>
            <a:r>
              <a:rPr lang="en-US" dirty="0">
                <a:solidFill>
                  <a:schemeClr val="tx2"/>
                </a:solidFill>
              </a:rPr>
              <a:t>This improves the rendering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1AF2B3-2158-9AB7-C4F5-9004046B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473" y="3372907"/>
            <a:ext cx="6862020" cy="21541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fetch(”…")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.then((res) =&gt;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res.json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.then((data) =&gt; {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data.int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setFloat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data.float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BE1A105-1C10-A07F-175F-6C108289DF7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10047" y="363679"/>
            <a:ext cx="2929179" cy="643711"/>
          </a:xfrm>
          <a:prstGeom prst="wedgeRoundRectCallout">
            <a:avLst>
              <a:gd name="adj1" fmla="val 96357"/>
              <a:gd name="adj2" fmla="val -9305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New feature in React 18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BCB74C00-E97F-E06B-FF66-272858FC46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54138" y="3959515"/>
            <a:ext cx="2929179" cy="643711"/>
          </a:xfrm>
          <a:prstGeom prst="wedgeRoundRectCallout">
            <a:avLst>
              <a:gd name="adj1" fmla="val 100590"/>
              <a:gd name="adj2" fmla="val 46071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2 re-renders </a:t>
            </a:r>
            <a:r>
              <a:rPr lang="en-US" b="1" u="sng" dirty="0">
                <a:solidFill>
                  <a:srgbClr val="FFFFFF"/>
                </a:solidFill>
              </a:rPr>
              <a:t>before v18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6F0A2716-BFFB-AD0F-882B-B2BF12F621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54138" y="5023422"/>
            <a:ext cx="2929179" cy="643711"/>
          </a:xfrm>
          <a:prstGeom prst="wedgeRoundRectCallout">
            <a:avLst>
              <a:gd name="adj1" fmla="val 101119"/>
              <a:gd name="adj2" fmla="val -62273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1 re-render </a:t>
            </a:r>
            <a:r>
              <a:rPr lang="en-US" b="1" u="sng" dirty="0">
                <a:solidFill>
                  <a:srgbClr val="FFFFFF"/>
                </a:solidFill>
              </a:rPr>
              <a:t>after v18</a:t>
            </a:r>
          </a:p>
        </p:txBody>
      </p:sp>
    </p:spTree>
    <p:extLst>
      <p:ext uri="{BB962C8B-B14F-4D97-AF65-F5344CB8AC3E}">
        <p14:creationId xmlns:p14="http://schemas.microsoft.com/office/powerpoint/2010/main" val="233428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usetransition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1383557"/>
          </a:xfrm>
        </p:spPr>
        <p:txBody>
          <a:bodyPr/>
          <a:lstStyle/>
          <a:p>
            <a:r>
              <a:rPr lang="en-US" dirty="0"/>
              <a:t>Improves responsiveness by optimizing the performance</a:t>
            </a:r>
          </a:p>
          <a:p>
            <a:r>
              <a:rPr lang="en-US" dirty="0"/>
              <a:t>Handy when we need to make multiple state updates</a:t>
            </a:r>
          </a:p>
          <a:p>
            <a:pPr lvl="1"/>
            <a:r>
              <a:rPr lang="en-US" dirty="0"/>
              <a:t>Specifies the ones that are </a:t>
            </a:r>
            <a:r>
              <a:rPr lang="en-US" b="1" dirty="0">
                <a:solidFill>
                  <a:srgbClr val="FF0000"/>
                </a:solidFill>
              </a:rPr>
              <a:t>not urgent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166B9-EC5B-2B16-3CD1-F3FD85AE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953" y="3601539"/>
            <a:ext cx="7132093" cy="3947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 [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isPending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startTransition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useTransition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(); 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D03B8374-9173-345E-9F5C-3C06CD94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092" y="4572459"/>
            <a:ext cx="4734954" cy="1232157"/>
          </a:xfrm>
          <a:prstGeom prst="wedgeRoundRectCallout">
            <a:avLst>
              <a:gd name="adj1" fmla="val -23936"/>
              <a:gd name="adj2" fmla="val -83833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Accepts a callback that contains non-urgent state update logic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CB9F92C-AE44-193C-0022-6D0A5FFD1EE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18834" y="4572459"/>
            <a:ext cx="3004088" cy="1232157"/>
          </a:xfrm>
          <a:prstGeom prst="wedgeRoundRectCallout">
            <a:avLst>
              <a:gd name="adj1" fmla="val -23936"/>
              <a:gd name="adj2" fmla="val -83833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True, while </a:t>
            </a:r>
            <a:r>
              <a:rPr lang="en-US" b="1" dirty="0" err="1">
                <a:solidFill>
                  <a:srgbClr val="FFFFFF"/>
                </a:solidFill>
              </a:rPr>
              <a:t>startTransition</a:t>
            </a:r>
            <a:r>
              <a:rPr lang="en-US" b="1" dirty="0">
                <a:solidFill>
                  <a:srgbClr val="FFFFFF"/>
                </a:solidFill>
              </a:rPr>
              <a:t> executes</a:t>
            </a:r>
          </a:p>
        </p:txBody>
      </p:sp>
    </p:spTree>
    <p:extLst>
      <p:ext uri="{BB962C8B-B14F-4D97-AF65-F5344CB8AC3E}">
        <p14:creationId xmlns:p14="http://schemas.microsoft.com/office/powerpoint/2010/main" val="364526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useTransition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6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Debounce &amp; </a:t>
            </a:r>
            <a:r>
              <a:rPr lang="en-US" dirty="0" err="1"/>
              <a:t>useDeferredValue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2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1877652"/>
          </a:xfrm>
        </p:spPr>
        <p:txBody>
          <a:bodyPr>
            <a:normAutofit/>
          </a:bodyPr>
          <a:lstStyle/>
          <a:p>
            <a:r>
              <a:rPr lang="en-US" dirty="0"/>
              <a:t>Skips function execution if that function is called too many times over a certain time period</a:t>
            </a:r>
          </a:p>
          <a:p>
            <a:r>
              <a:rPr lang="en-US" b="1" dirty="0">
                <a:solidFill>
                  <a:srgbClr val="FF0000"/>
                </a:solidFill>
              </a:rPr>
              <a:t>“Groups” multiple sequential calls in a single one</a:t>
            </a:r>
          </a:p>
          <a:p>
            <a:r>
              <a:rPr lang="en-US" dirty="0"/>
              <a:t>Utilized when you only care about the final state</a:t>
            </a:r>
          </a:p>
        </p:txBody>
      </p:sp>
      <p:pic>
        <p:nvPicPr>
          <p:cNvPr id="1026" name="Picture 2" descr="Debounce and Throttle Functions in JavaScript">
            <a:extLst>
              <a:ext uri="{FF2B5EF4-FFF2-40B4-BE49-F238E27FC236}">
                <a16:creationId xmlns:a16="http://schemas.microsoft.com/office/drawing/2014/main" id="{7AA06027-74CF-EAF5-A716-0884CE61B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40" b="3645"/>
          <a:stretch/>
        </p:blipFill>
        <p:spPr bwMode="auto">
          <a:xfrm>
            <a:off x="2993716" y="3223647"/>
            <a:ext cx="1978694" cy="260649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ebounce and Throttle Functions in JavaScript">
            <a:extLst>
              <a:ext uri="{FF2B5EF4-FFF2-40B4-BE49-F238E27FC236}">
                <a16:creationId xmlns:a16="http://schemas.microsoft.com/office/drawing/2014/main" id="{8123C34F-2B9E-415D-4778-77925C40A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5" r="3707" b="3645"/>
          <a:stretch/>
        </p:blipFill>
        <p:spPr bwMode="auto">
          <a:xfrm>
            <a:off x="6788185" y="3223647"/>
            <a:ext cx="1978694" cy="260649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5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useDeferredValue</a:t>
            </a:r>
            <a:r>
              <a:rPr lang="en-US" dirty="0"/>
              <a:t> vs debounce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23735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Defers updating a part of the UI</a:t>
            </a:r>
          </a:p>
          <a:p>
            <a:r>
              <a:rPr lang="en-US" dirty="0"/>
              <a:t>The difference:</a:t>
            </a:r>
          </a:p>
          <a:p>
            <a:pPr lvl="1"/>
            <a:r>
              <a:rPr lang="en-US" dirty="0" err="1"/>
              <a:t>useDeferredValue</a:t>
            </a:r>
            <a:r>
              <a:rPr lang="en-US" dirty="0"/>
              <a:t> – React will </a:t>
            </a:r>
            <a:r>
              <a:rPr lang="en-US" b="1" dirty="0">
                <a:solidFill>
                  <a:srgbClr val="FF0000"/>
                </a:solidFill>
              </a:rPr>
              <a:t>intelligently work on the update </a:t>
            </a:r>
            <a:r>
              <a:rPr lang="en-US" dirty="0"/>
              <a:t>as soon as other work finishes</a:t>
            </a:r>
          </a:p>
          <a:p>
            <a:pPr lvl="1"/>
            <a:r>
              <a:rPr lang="en-US" dirty="0"/>
              <a:t>Debounce – we specify a fixed amount of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166B9-EC5B-2B16-3CD1-F3FD85AE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953" y="3883694"/>
            <a:ext cx="7132093" cy="3947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deferredValue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useDeferredValue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(value);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7B9164DB-4C29-D1A8-021C-BFA33175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3" y="4967165"/>
            <a:ext cx="6785827" cy="736212"/>
          </a:xfrm>
          <a:prstGeom prst="wedgeRoundRectCallout">
            <a:avLst>
              <a:gd name="adj1" fmla="val -30565"/>
              <a:gd name="adj2" fmla="val -136661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New copy of the value that will defer to more urgent updates</a:t>
            </a:r>
          </a:p>
        </p:txBody>
      </p:sp>
    </p:spTree>
    <p:extLst>
      <p:ext uri="{BB962C8B-B14F-4D97-AF65-F5344CB8AC3E}">
        <p14:creationId xmlns:p14="http://schemas.microsoft.com/office/powerpoint/2010/main" val="151613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useDefferedValue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3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Complex logic &amp; </a:t>
            </a:r>
            <a:r>
              <a:rPr lang="en-US" dirty="0" err="1"/>
              <a:t>useReducer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4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React routing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router </a:t>
            </a:r>
            <a:r>
              <a:rPr lang="en-US" dirty="0" err="1"/>
              <a:t>dom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4890796" cy="4646243"/>
          </a:xfrm>
        </p:spPr>
        <p:txBody>
          <a:bodyPr lIns="45718" tIns="45718" rIns="45718" bIns="45718" anchor="t">
            <a:normAutofit/>
          </a:bodyPr>
          <a:lstStyle/>
          <a:p>
            <a:pPr marL="314960" indent="-314960"/>
            <a:r>
              <a:rPr lang="en-GB" b="1" dirty="0">
                <a:solidFill>
                  <a:srgbClr val="FF0000"/>
                </a:solidFill>
              </a:rPr>
              <a:t>&lt;</a:t>
            </a:r>
            <a:r>
              <a:rPr lang="en-GB" b="1" dirty="0" err="1">
                <a:solidFill>
                  <a:srgbClr val="FF0000"/>
                </a:solidFill>
              </a:rPr>
              <a:t>BrowserRouter</a:t>
            </a:r>
            <a:r>
              <a:rPr lang="en-GB" b="1" dirty="0">
                <a:solidFill>
                  <a:srgbClr val="FF0000"/>
                </a:solidFill>
              </a:rPr>
              <a:t> /&gt;</a:t>
            </a:r>
            <a:r>
              <a:rPr lang="en-US" dirty="0">
                <a:solidFill>
                  <a:schemeClr val="tx2"/>
                </a:solidFill>
              </a:rPr>
              <a:t> – wraps the whole app, stores the current </a:t>
            </a:r>
            <a:r>
              <a:rPr lang="en-US" dirty="0" err="1">
                <a:solidFill>
                  <a:schemeClr val="tx2"/>
                </a:solidFill>
              </a:rPr>
              <a:t>url</a:t>
            </a:r>
            <a:r>
              <a:rPr lang="en-US" dirty="0">
                <a:solidFill>
                  <a:schemeClr val="tx2"/>
                </a:solidFill>
              </a:rPr>
              <a:t> and manages the navigation</a:t>
            </a:r>
          </a:p>
          <a:p>
            <a:pPr marL="314960" indent="-314960"/>
            <a:r>
              <a:rPr lang="en-US" b="1" dirty="0">
                <a:solidFill>
                  <a:srgbClr val="FF0000"/>
                </a:solidFill>
              </a:rPr>
              <a:t>&lt;Routes /&gt;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GB" dirty="0"/>
              <a:t>match</a:t>
            </a:r>
            <a:r>
              <a:rPr lang="en-US" dirty="0"/>
              <a:t>es</a:t>
            </a:r>
            <a:r>
              <a:rPr lang="en-GB" dirty="0"/>
              <a:t> a set of child routes</a:t>
            </a:r>
          </a:p>
          <a:p>
            <a:pPr marL="314960" indent="-314960"/>
            <a:r>
              <a:rPr lang="en-GB" b="1" dirty="0">
                <a:solidFill>
                  <a:srgbClr val="FF0000"/>
                </a:solidFill>
              </a:rPr>
              <a:t>&lt;Route /&gt; </a:t>
            </a:r>
            <a:r>
              <a:rPr lang="en-GB" dirty="0">
                <a:solidFill>
                  <a:schemeClr val="tx2"/>
                </a:solidFill>
              </a:rPr>
              <a:t>– </a:t>
            </a:r>
            <a:r>
              <a:rPr lang="en-US" dirty="0">
                <a:solidFill>
                  <a:schemeClr val="tx2"/>
                </a:solidFill>
              </a:rPr>
              <a:t>has </a:t>
            </a:r>
            <a:r>
              <a:rPr lang="en-US" b="1" dirty="0">
                <a:solidFill>
                  <a:schemeClr val="tx2"/>
                </a:solidFill>
              </a:rPr>
              <a:t>path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element</a:t>
            </a:r>
            <a:r>
              <a:rPr lang="en-US" dirty="0">
                <a:solidFill>
                  <a:schemeClr val="tx2"/>
                </a:solidFill>
              </a:rPr>
              <a:t> props</a:t>
            </a:r>
          </a:p>
          <a:p>
            <a:r>
              <a:rPr lang="en-US" b="1" dirty="0">
                <a:solidFill>
                  <a:srgbClr val="FF0000"/>
                </a:solidFill>
              </a:rPr>
              <a:t>&lt;Outlet /&gt; </a:t>
            </a:r>
            <a:r>
              <a:rPr lang="en-GB" dirty="0">
                <a:solidFill>
                  <a:schemeClr val="tx2"/>
                </a:solidFill>
              </a:rPr>
              <a:t>–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GB" dirty="0"/>
              <a:t>Renders the child route's element, if there is one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314960" indent="-314960"/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26F9F48-FF77-2808-C97F-2249BDB7FEF6}"/>
              </a:ext>
            </a:extLst>
          </p:cNvPr>
          <p:cNvSpPr txBox="1">
            <a:spLocks/>
          </p:cNvSpPr>
          <p:nvPr/>
        </p:nvSpPr>
        <p:spPr>
          <a:xfrm>
            <a:off x="6272484" y="1331942"/>
            <a:ext cx="5745345" cy="38408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2"/>
                </a:solidFill>
              </a:rPr>
              <a:t>&lt;</a:t>
            </a:r>
            <a:r>
              <a:rPr lang="en-GB" b="1" dirty="0" err="1">
                <a:solidFill>
                  <a:schemeClr val="tx2"/>
                </a:solidFill>
              </a:rPr>
              <a:t>BrowserRouter</a:t>
            </a:r>
            <a:r>
              <a:rPr lang="en-GB" b="1" dirty="0">
                <a:solidFill>
                  <a:schemeClr val="tx2"/>
                </a:solidFill>
              </a:rPr>
              <a:t>&gt;</a:t>
            </a:r>
          </a:p>
          <a:p>
            <a:r>
              <a:rPr lang="en-GB" b="1" dirty="0">
                <a:solidFill>
                  <a:schemeClr val="tx2"/>
                </a:solidFill>
              </a:rPr>
              <a:t>  &lt;Routes&gt;</a:t>
            </a:r>
          </a:p>
          <a:p>
            <a:r>
              <a:rPr lang="en-GB" b="1" dirty="0">
                <a:solidFill>
                  <a:schemeClr val="tx2"/>
                </a:solidFill>
              </a:rPr>
              <a:t>    &lt;Route path="/" element={&lt;Layout /&gt;}&gt;</a:t>
            </a:r>
          </a:p>
          <a:p>
            <a:r>
              <a:rPr lang="en-GB" b="1" dirty="0">
                <a:solidFill>
                  <a:schemeClr val="tx2"/>
                </a:solidFill>
              </a:rPr>
              <a:t>      &lt;Route index element={&lt;Home /&gt;} /&gt;</a:t>
            </a:r>
          </a:p>
          <a:p>
            <a:r>
              <a:rPr lang="en-GB" b="1" dirty="0">
                <a:solidFill>
                  <a:schemeClr val="tx2"/>
                </a:solidFill>
              </a:rPr>
              <a:t>      &lt;Route path="/courses" element={&lt;Courses /&gt;}&gt;</a:t>
            </a:r>
          </a:p>
          <a:p>
            <a:r>
              <a:rPr lang="en-GB" b="1" dirty="0">
                <a:solidFill>
                  <a:schemeClr val="tx2"/>
                </a:solidFill>
              </a:rPr>
              <a:t>        &lt;Route index element={&lt;</a:t>
            </a:r>
            <a:r>
              <a:rPr lang="en-GB" b="1" dirty="0" err="1">
                <a:solidFill>
                  <a:schemeClr val="tx2"/>
                </a:solidFill>
              </a:rPr>
              <a:t>CoursesIndex</a:t>
            </a:r>
            <a:r>
              <a:rPr lang="en-GB" b="1" dirty="0">
                <a:solidFill>
                  <a:schemeClr val="tx2"/>
                </a:solidFill>
              </a:rPr>
              <a:t> /&gt;} /&gt;</a:t>
            </a:r>
          </a:p>
          <a:p>
            <a:r>
              <a:rPr lang="en-GB" b="1" dirty="0">
                <a:solidFill>
                  <a:schemeClr val="tx2"/>
                </a:solidFill>
              </a:rPr>
              <a:t>        &lt;Route path="/courses/</a:t>
            </a:r>
            <a:r>
              <a:rPr lang="en-GB" b="1" dirty="0">
                <a:solidFill>
                  <a:srgbClr val="FF0000"/>
                </a:solidFill>
              </a:rPr>
              <a:t>:id</a:t>
            </a:r>
            <a:r>
              <a:rPr lang="en-GB" b="1" dirty="0">
                <a:solidFill>
                  <a:schemeClr val="tx2"/>
                </a:solidFill>
              </a:rPr>
              <a:t>" element={&lt;Course /&gt;} /&gt;</a:t>
            </a:r>
          </a:p>
          <a:p>
            <a:r>
              <a:rPr lang="en-GB" b="1" dirty="0">
                <a:solidFill>
                  <a:schemeClr val="tx2"/>
                </a:solidFill>
              </a:rPr>
              <a:t>      &lt;/Route&gt;</a:t>
            </a:r>
          </a:p>
          <a:p>
            <a:r>
              <a:rPr lang="en-GB" b="1" dirty="0">
                <a:solidFill>
                  <a:schemeClr val="tx2"/>
                </a:solidFill>
              </a:rPr>
              <a:t>      &lt;Route path="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r>
              <a:rPr lang="en-GB" b="1" dirty="0">
                <a:solidFill>
                  <a:schemeClr val="tx2"/>
                </a:solidFill>
              </a:rPr>
              <a:t>" element={&lt;Page404 /&gt;} /&gt;</a:t>
            </a:r>
          </a:p>
          <a:p>
            <a:r>
              <a:rPr lang="en-GB" b="1" dirty="0">
                <a:solidFill>
                  <a:schemeClr val="tx2"/>
                </a:solidFill>
              </a:rPr>
              <a:t>  &lt;/Routes&gt;</a:t>
            </a:r>
          </a:p>
          <a:p>
            <a:r>
              <a:rPr lang="en-GB" b="1" dirty="0">
                <a:solidFill>
                  <a:schemeClr val="tx2"/>
                </a:solidFill>
              </a:rPr>
              <a:t>&lt;/</a:t>
            </a:r>
            <a:r>
              <a:rPr lang="en-GB" b="1" dirty="0" err="1">
                <a:solidFill>
                  <a:schemeClr val="tx2"/>
                </a:solidFill>
              </a:rPr>
              <a:t>BrowserRouter</a:t>
            </a:r>
            <a:r>
              <a:rPr lang="en-GB" b="1" dirty="0">
                <a:solidFill>
                  <a:schemeClr val="tx2"/>
                </a:solidFill>
              </a:rPr>
              <a:t>&gt;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93007F7-C07B-E82E-1A88-D07838A4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241" y="5241731"/>
            <a:ext cx="2528183" cy="730811"/>
          </a:xfrm>
          <a:prstGeom prst="wedgeRoundRectCallout">
            <a:avLst>
              <a:gd name="adj1" fmla="val -58157"/>
              <a:gd name="adj2" fmla="val -253159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A route parameter. The </a:t>
            </a:r>
            <a:r>
              <a:rPr lang="en-US" sz="1400" b="1" dirty="0" err="1">
                <a:solidFill>
                  <a:srgbClr val="FFFFFF"/>
                </a:solidFill>
              </a:rPr>
              <a:t>useParams</a:t>
            </a:r>
            <a:r>
              <a:rPr lang="en-US" sz="1400" b="1" dirty="0">
                <a:solidFill>
                  <a:srgbClr val="FFFFFF"/>
                </a:solidFill>
              </a:rPr>
              <a:t> hook enables access to it</a:t>
            </a:r>
            <a:endParaRPr lang="bg-BG" sz="1400" b="1" dirty="0">
              <a:solidFill>
                <a:srgbClr val="FFFFFF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AF1684D7-E8D2-F7EE-05B0-8F7D3EC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677" y="5222032"/>
            <a:ext cx="2062479" cy="730810"/>
          </a:xfrm>
          <a:prstGeom prst="wedgeRoundRectCallout">
            <a:avLst>
              <a:gd name="adj1" fmla="val 1236"/>
              <a:gd name="adj2" fmla="val -163598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Wildcard, will resolve any path</a:t>
            </a:r>
            <a:endParaRPr lang="bg-BG" sz="1400" b="1" dirty="0">
              <a:solidFill>
                <a:srgbClr val="FFFFFF"/>
              </a:solidFill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969AC7E-5C14-57EA-2021-9741969CB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97" y="217925"/>
            <a:ext cx="3812368" cy="912744"/>
          </a:xfrm>
          <a:prstGeom prst="wedgeRoundRectCallout">
            <a:avLst>
              <a:gd name="adj1" fmla="val -100976"/>
              <a:gd name="adj2" fmla="val -4254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rgbClr val="FFFFFF"/>
                </a:solidFill>
              </a:rPr>
              <a:t>npm</a:t>
            </a:r>
            <a:r>
              <a:rPr lang="en-US" sz="1400" b="1" dirty="0">
                <a:solidFill>
                  <a:srgbClr val="FFFFFF"/>
                </a:solidFill>
              </a:rPr>
              <a:t> install react-router-</a:t>
            </a:r>
            <a:r>
              <a:rPr lang="en-US" sz="1400" b="1" dirty="0" err="1">
                <a:solidFill>
                  <a:srgbClr val="FFFFFF"/>
                </a:solidFill>
              </a:rPr>
              <a:t>dom</a:t>
            </a:r>
            <a:endParaRPr lang="en-US" sz="1400" b="1" dirty="0">
              <a:solidFill>
                <a:srgbClr val="FFFFFF"/>
              </a:solidFill>
            </a:endParaRPr>
          </a:p>
          <a:p>
            <a:pPr algn="ctr"/>
            <a:r>
              <a:rPr lang="en-US" sz="1400" b="1" dirty="0">
                <a:solidFill>
                  <a:srgbClr val="FFFFFF"/>
                </a:solidFill>
              </a:rPr>
              <a:t>or</a:t>
            </a:r>
          </a:p>
          <a:p>
            <a:pPr algn="ctr"/>
            <a:r>
              <a:rPr lang="en-US" sz="1400" b="1" dirty="0">
                <a:solidFill>
                  <a:srgbClr val="FFFFFF"/>
                </a:solidFill>
              </a:rPr>
              <a:t>yarn add react-router-</a:t>
            </a:r>
            <a:r>
              <a:rPr lang="en-US" sz="1400" b="1" dirty="0" err="1">
                <a:solidFill>
                  <a:srgbClr val="FFFFFF"/>
                </a:solidFill>
              </a:rPr>
              <a:t>dom</a:t>
            </a:r>
            <a:endParaRPr lang="bg-BG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75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F6649-48D7-4E9B-98EA-8A431F04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nextjs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F426A-51D6-44C7-81E3-E520C705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4646243"/>
          </a:xfrm>
        </p:spPr>
        <p:txBody>
          <a:bodyPr lIns="45718" tIns="45718" rIns="45718" bIns="45718" anchor="t">
            <a:normAutofit/>
          </a:bodyPr>
          <a:lstStyle/>
          <a:p>
            <a:pPr marL="314960" indent="-314960"/>
            <a:r>
              <a:rPr lang="en-US" dirty="0"/>
              <a:t>Supports routing </a:t>
            </a:r>
            <a:r>
              <a:rPr lang="en-US" dirty="0">
                <a:solidFill>
                  <a:schemeClr val="tx2"/>
                </a:solidFill>
              </a:rPr>
              <a:t>out of the box by using a </a:t>
            </a:r>
            <a:r>
              <a:rPr lang="en-US" b="1" dirty="0">
                <a:solidFill>
                  <a:srgbClr val="FF0000"/>
                </a:solidFill>
              </a:rPr>
              <a:t>strict directory structure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E9B8626-1EE5-7263-0734-4CBEFC6A3ACC}"/>
              </a:ext>
            </a:extLst>
          </p:cNvPr>
          <p:cNvSpPr txBox="1">
            <a:spLocks/>
          </p:cNvSpPr>
          <p:nvPr/>
        </p:nvSpPr>
        <p:spPr>
          <a:xfrm>
            <a:off x="3065298" y="1957319"/>
            <a:ext cx="6061404" cy="3766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/pages</a:t>
            </a:r>
          </a:p>
          <a:p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  </a:t>
            </a:r>
            <a:r>
              <a:rPr lang="en-US" sz="2000" b="1" kern="0" dirty="0" err="1">
                <a:solidFill>
                  <a:srgbClr val="FF0000"/>
                </a:solidFill>
                <a:latin typeface="AccordAlternate ExtraLight"/>
                <a:sym typeface="AccordAlternate ExtraLight"/>
              </a:rPr>
              <a:t>index.jsx</a:t>
            </a:r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		=&gt; </a:t>
            </a:r>
            <a:r>
              <a:rPr lang="en-US" sz="2000" b="1" kern="0" dirty="0">
                <a:solidFill>
                  <a:srgbClr val="FF0000"/>
                </a:solidFill>
                <a:latin typeface="AccordAlternate ExtraLight"/>
                <a:sym typeface="AccordAlternate ExtraLight"/>
              </a:rPr>
              <a:t>/</a:t>
            </a:r>
          </a:p>
          <a:p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  /courses</a:t>
            </a:r>
          </a:p>
          <a:p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    </a:t>
            </a:r>
            <a:r>
              <a:rPr lang="en-US" sz="2000" b="1" kern="0" dirty="0" err="1">
                <a:solidFill>
                  <a:srgbClr val="535353"/>
                </a:solidFill>
                <a:latin typeface="AccordAlternate ExtraLight"/>
                <a:sym typeface="AccordAlternate ExtraLight"/>
              </a:rPr>
              <a:t>index.jsx</a:t>
            </a:r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		=&gt; /courses/</a:t>
            </a:r>
          </a:p>
          <a:p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    </a:t>
            </a:r>
            <a:r>
              <a:rPr lang="en-US" sz="2000" b="1" kern="0" dirty="0">
                <a:solidFill>
                  <a:srgbClr val="FF0000"/>
                </a:solidFill>
                <a:latin typeface="AccordAlternate ExtraLight"/>
                <a:sym typeface="AccordAlternate ExtraLight"/>
              </a:rPr>
              <a:t>/[id]</a:t>
            </a:r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		</a:t>
            </a:r>
            <a:endParaRPr lang="en-US" sz="2000" b="1" kern="0" dirty="0">
              <a:solidFill>
                <a:srgbClr val="FF0000"/>
              </a:solidFill>
              <a:latin typeface="AccordAlternate ExtraLight"/>
              <a:sym typeface="AccordAlternate ExtraLight"/>
            </a:endParaRPr>
          </a:p>
          <a:p>
            <a:r>
              <a:rPr lang="en-US" sz="2000" b="1" kern="0" dirty="0">
                <a:solidFill>
                  <a:srgbClr val="FF0000"/>
                </a:solidFill>
                <a:latin typeface="AccordAlternate ExtraLight"/>
                <a:sym typeface="AccordAlternate ExtraLight"/>
              </a:rPr>
              <a:t>      </a:t>
            </a:r>
            <a:r>
              <a:rPr lang="en-US" sz="2000" b="1" kern="0" dirty="0" err="1">
                <a:solidFill>
                  <a:srgbClr val="535353"/>
                </a:solidFill>
                <a:latin typeface="AccordAlternate ExtraLight"/>
                <a:sym typeface="AccordAlternate ExtraLight"/>
              </a:rPr>
              <a:t>index.jsx</a:t>
            </a:r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		 =&gt; /courses/</a:t>
            </a:r>
            <a:r>
              <a:rPr lang="en-US" sz="2000" b="1" kern="0" dirty="0">
                <a:solidFill>
                  <a:srgbClr val="FF0000"/>
                </a:solidFill>
                <a:latin typeface="AccordAlternate ExtraLight"/>
                <a:sym typeface="AccordAlternate ExtraLight"/>
              </a:rPr>
              <a:t>:id</a:t>
            </a:r>
          </a:p>
          <a:p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  /wildcard</a:t>
            </a:r>
          </a:p>
          <a:p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    </a:t>
            </a:r>
            <a:r>
              <a:rPr lang="en-US" sz="2000" b="1" kern="0" dirty="0">
                <a:solidFill>
                  <a:srgbClr val="FF0000"/>
                </a:solidFill>
                <a:latin typeface="AccordAlternate ExtraLight"/>
                <a:sym typeface="AccordAlternate ExtraLight"/>
              </a:rPr>
              <a:t>[...all]</a:t>
            </a:r>
          </a:p>
          <a:p>
            <a:r>
              <a:rPr lang="en-US" sz="2000" b="1" kern="0" dirty="0">
                <a:solidFill>
                  <a:srgbClr val="FF0000"/>
                </a:solidFill>
                <a:latin typeface="AccordAlternate ExtraLight"/>
                <a:sym typeface="AccordAlternate ExtraLight"/>
              </a:rPr>
              <a:t>       </a:t>
            </a:r>
            <a:r>
              <a:rPr lang="en-US" sz="2000" b="1" kern="0" dirty="0" err="1">
                <a:solidFill>
                  <a:schemeClr val="tx2"/>
                </a:solidFill>
                <a:latin typeface="AccordAlternate ExtraLight"/>
                <a:sym typeface="AccordAlternate ExtraLight"/>
              </a:rPr>
              <a:t>index.jsx</a:t>
            </a:r>
            <a:r>
              <a:rPr lang="en-US" sz="2000" b="1" kern="0" dirty="0">
                <a:solidFill>
                  <a:srgbClr val="535353"/>
                </a:solidFill>
                <a:latin typeface="AccordAlternate ExtraLight"/>
                <a:sym typeface="AccordAlternate ExtraLight"/>
              </a:rPr>
              <a:t>		=&gt; /wildcard/</a:t>
            </a:r>
            <a:r>
              <a:rPr lang="en-US" sz="2000" b="1" kern="0" dirty="0">
                <a:solidFill>
                  <a:srgbClr val="FF0000"/>
                </a:solidFill>
                <a:latin typeface="AccordAlternate ExtraLight"/>
                <a:sym typeface="AccordAlternate ExtraLight"/>
              </a:rPr>
              <a:t>*</a:t>
            </a:r>
          </a:p>
          <a:p>
            <a:r>
              <a:rPr lang="en-US" sz="2000" b="1" kern="0" dirty="0">
                <a:solidFill>
                  <a:srgbClr val="FF0000"/>
                </a:solidFill>
                <a:latin typeface="AccordAlternate ExtraLight"/>
                <a:sym typeface="AccordAlternate ExtraLight"/>
              </a:rPr>
              <a:t>  404.jsx			</a:t>
            </a:r>
            <a:r>
              <a:rPr lang="en-US" sz="2000" b="1" kern="0" dirty="0">
                <a:solidFill>
                  <a:schemeClr val="tx2"/>
                </a:solidFill>
                <a:latin typeface="AccordAlternate ExtraLight"/>
                <a:sym typeface="AccordAlternate ExtraLight"/>
              </a:rPr>
              <a:t>=&gt; custom 404 page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70E977B7-31A7-CE28-6CD2-8C53EF561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652" y="345754"/>
            <a:ext cx="2674034" cy="647837"/>
          </a:xfrm>
          <a:prstGeom prst="wedgeRoundRectCallout">
            <a:avLst>
              <a:gd name="adj1" fmla="val -100976"/>
              <a:gd name="adj2" fmla="val -4254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rgbClr val="FFFFFF"/>
                </a:solidFill>
              </a:rPr>
              <a:t>npx</a:t>
            </a:r>
            <a:r>
              <a:rPr lang="en-US" sz="1400" b="1" dirty="0">
                <a:solidFill>
                  <a:srgbClr val="FFFFFF"/>
                </a:solidFill>
              </a:rPr>
              <a:t> create-next-app </a:t>
            </a:r>
            <a:endParaRPr lang="bg-BG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17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React Router Dom</a:t>
            </a:r>
          </a:p>
          <a:p>
            <a:r>
              <a:rPr lang="en-US" dirty="0" err="1"/>
              <a:t>NextJS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8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1D103C-094E-486B-A33F-E4372C24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D023135-6BC6-F539-2D00-609D17474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76" y="1181894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5"/>
            <a:ext cx="10515600" cy="138355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For managing complex state, an alternative to </a:t>
            </a:r>
            <a:r>
              <a:rPr lang="en-US" dirty="0" err="1">
                <a:solidFill>
                  <a:schemeClr val="tx2"/>
                </a:solidFill>
              </a:rPr>
              <a:t>useState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Accepts a reducer </a:t>
            </a:r>
            <a:r>
              <a:rPr lang="en-US" dirty="0" err="1">
                <a:solidFill>
                  <a:schemeClr val="tx2"/>
                </a:solidFill>
              </a:rPr>
              <a:t>func</a:t>
            </a:r>
            <a:r>
              <a:rPr lang="en-US" dirty="0">
                <a:solidFill>
                  <a:schemeClr val="tx2"/>
                </a:solidFill>
              </a:rPr>
              <a:t>, the initial state and an initializer </a:t>
            </a:r>
            <a:r>
              <a:rPr lang="en-US" dirty="0" err="1">
                <a:solidFill>
                  <a:schemeClr val="tx2"/>
                </a:solidFill>
              </a:rPr>
              <a:t>func</a:t>
            </a:r>
            <a:r>
              <a:rPr lang="en-US" dirty="0">
                <a:solidFill>
                  <a:schemeClr val="tx2"/>
                </a:solidFill>
              </a:rPr>
              <a:t> (optional)</a:t>
            </a:r>
          </a:p>
          <a:p>
            <a:r>
              <a:rPr lang="en-US" dirty="0">
                <a:solidFill>
                  <a:schemeClr val="tx2"/>
                </a:solidFill>
              </a:rPr>
              <a:t>Returns the current state and a dispatch </a:t>
            </a:r>
            <a:r>
              <a:rPr lang="en-US" dirty="0" err="1">
                <a:solidFill>
                  <a:schemeClr val="tx2"/>
                </a:solidFill>
              </a:rPr>
              <a:t>func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166B9-EC5B-2B16-3CD1-F3FD85AE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576" y="3901475"/>
            <a:ext cx="8442847" cy="3947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 [state, dispatch] =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useReducer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(reducer,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initialArg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?)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D03B8374-9173-345E-9F5C-3C06CD94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323" y="4739829"/>
            <a:ext cx="3256200" cy="1130578"/>
          </a:xfrm>
          <a:prstGeom prst="wedgeRoundRectCallout">
            <a:avLst>
              <a:gd name="adj1" fmla="val 46278"/>
              <a:gd name="adj2" fmla="val -94802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Function that specifies how the state gets updated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CB9F92C-AE44-193C-0022-6D0A5FFD1EE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6938" y="4764780"/>
            <a:ext cx="3275276" cy="1130578"/>
          </a:xfrm>
          <a:prstGeom prst="wedgeRoundRectCallout">
            <a:avLst>
              <a:gd name="adj1" fmla="val -63493"/>
              <a:gd name="adj2" fmla="val -97173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Function used to update the state by passing an action object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B980B03-BD25-7624-BEDD-B5D0A25B5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632" y="3248437"/>
            <a:ext cx="1954155" cy="531608"/>
          </a:xfrm>
          <a:prstGeom prst="wedgeRoundRectCallout">
            <a:avLst>
              <a:gd name="adj1" fmla="val -2522"/>
              <a:gd name="adj2" fmla="val 82343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Initial state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500EB9C-DE2C-ABA3-B9AE-2BCABC11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632" y="4718939"/>
            <a:ext cx="4791063" cy="1130578"/>
          </a:xfrm>
          <a:prstGeom prst="wedgeRoundRectCallout">
            <a:avLst>
              <a:gd name="adj1" fmla="val -802"/>
              <a:gd name="adj2" fmla="val -93258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 Initializer function that returns the initial state. If not set, defaults to </a:t>
            </a:r>
            <a:r>
              <a:rPr lang="en-US" b="1" dirty="0" err="1">
                <a:solidFill>
                  <a:srgbClr val="FFFFFF"/>
                </a:solidFill>
              </a:rPr>
              <a:t>initialArg</a:t>
            </a:r>
            <a:r>
              <a:rPr lang="en-US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A24E1C5-C23B-77E5-EEB5-8F304DA1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3" y="3248437"/>
            <a:ext cx="1954155" cy="531608"/>
          </a:xfrm>
          <a:prstGeom prst="wedgeRoundRectCallout">
            <a:avLst>
              <a:gd name="adj1" fmla="val -2522"/>
              <a:gd name="adj2" fmla="val 82343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7424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3"/>
            <a:ext cx="4586207" cy="48089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Handles</a:t>
            </a:r>
            <a:r>
              <a:rPr lang="en-US" dirty="0">
                <a:solidFill>
                  <a:schemeClr val="tx2"/>
                </a:solidFill>
              </a:rPr>
              <a:t> state updates</a:t>
            </a:r>
          </a:p>
          <a:p>
            <a:r>
              <a:rPr lang="en-US" dirty="0">
                <a:solidFill>
                  <a:schemeClr val="tx2"/>
                </a:solidFill>
              </a:rPr>
              <a:t>Accepts the </a:t>
            </a:r>
            <a:r>
              <a:rPr lang="en-US" b="1" dirty="0">
                <a:solidFill>
                  <a:srgbClr val="FF0000"/>
                </a:solidFill>
              </a:rPr>
              <a:t>current state </a:t>
            </a:r>
            <a:r>
              <a:rPr lang="en-US" dirty="0">
                <a:solidFill>
                  <a:schemeClr val="tx2"/>
                </a:solidFill>
              </a:rPr>
              <a:t>and an </a:t>
            </a:r>
            <a:r>
              <a:rPr lang="en-US" b="1" dirty="0">
                <a:solidFill>
                  <a:srgbClr val="FF0000"/>
                </a:solidFill>
              </a:rPr>
              <a:t>action object</a:t>
            </a:r>
          </a:p>
          <a:p>
            <a:r>
              <a:rPr lang="en-US" dirty="0">
                <a:solidFill>
                  <a:schemeClr val="tx2"/>
                </a:solidFill>
              </a:rPr>
              <a:t>The action object has the following fields: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Type</a:t>
            </a:r>
            <a:r>
              <a:rPr lang="en-US" dirty="0">
                <a:solidFill>
                  <a:schemeClr val="tx2"/>
                </a:solidFill>
              </a:rPr>
              <a:t> – a string, that tells the reducer what to do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Payload</a:t>
            </a:r>
            <a:r>
              <a:rPr lang="en-US" dirty="0">
                <a:solidFill>
                  <a:schemeClr val="tx2"/>
                </a:solidFill>
              </a:rPr>
              <a:t> – optional data, which the reducer uses to modify the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166B9-EC5B-2B16-3CD1-F3FD85AE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694" y="1555291"/>
            <a:ext cx="5929393" cy="37474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const reducer = (state, action) =&gt;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switch 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action.type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‘ADD_TODO’: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  return […state,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action.payload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‘DELETE_TODO’: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  return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state.filter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(t =&gt;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t.id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!==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payload.id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default: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  return state;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B980B03-BD25-7624-BEDD-B5D0A25B5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755" y="605072"/>
            <a:ext cx="1954155" cy="2324108"/>
          </a:xfrm>
          <a:prstGeom prst="wedgeRoundRectCallout">
            <a:avLst>
              <a:gd name="adj1" fmla="val -102943"/>
              <a:gd name="adj2" fmla="val 5297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{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type: ‘DELETE_TODO’,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payload: {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id: 1,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complete: true,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text: ’Buy milk’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}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A24E1C5-C23B-77E5-EEB5-8F304DA16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582" y="605072"/>
            <a:ext cx="1554993" cy="682394"/>
          </a:xfrm>
          <a:prstGeom prst="wedgeRoundRectCallout">
            <a:avLst>
              <a:gd name="adj1" fmla="val 10961"/>
              <a:gd name="adj2" fmla="val 99835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The list of </a:t>
            </a:r>
            <a:r>
              <a:rPr lang="en-US" sz="1200" b="1" dirty="0" err="1">
                <a:solidFill>
                  <a:srgbClr val="FFFFFF"/>
                </a:solidFill>
              </a:rPr>
              <a:t>todos</a:t>
            </a:r>
            <a:endParaRPr lang="en-US" sz="1200" b="1" dirty="0">
              <a:solidFill>
                <a:srgbClr val="FFFFFF"/>
              </a:solidFill>
            </a:endParaRPr>
          </a:p>
          <a:p>
            <a:pPr algn="ctr"/>
            <a:r>
              <a:rPr lang="en-US" sz="1200" b="1" dirty="0">
                <a:solidFill>
                  <a:srgbClr val="FFFFFF"/>
                </a:solidFill>
              </a:rPr>
              <a:t>[{}, {}, {} …]</a:t>
            </a:r>
          </a:p>
        </p:txBody>
      </p:sp>
    </p:spTree>
    <p:extLst>
      <p:ext uri="{BB962C8B-B14F-4D97-AF65-F5344CB8AC3E}">
        <p14:creationId xmlns:p14="http://schemas.microsoft.com/office/powerpoint/2010/main" val="37738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993"/>
            <a:ext cx="4586207" cy="48089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Triggers</a:t>
            </a:r>
            <a:r>
              <a:rPr lang="en-US" dirty="0">
                <a:solidFill>
                  <a:schemeClr val="tx2"/>
                </a:solidFill>
              </a:rPr>
              <a:t> state updates</a:t>
            </a:r>
          </a:p>
          <a:p>
            <a:r>
              <a:rPr lang="en-US" dirty="0">
                <a:solidFill>
                  <a:schemeClr val="tx2"/>
                </a:solidFill>
              </a:rPr>
              <a:t>Accepts an action object  (the instruction for the reducer function)</a:t>
            </a:r>
          </a:p>
          <a:p>
            <a:r>
              <a:rPr lang="en-US" dirty="0">
                <a:solidFill>
                  <a:schemeClr val="tx2"/>
                </a:solidFill>
              </a:rPr>
              <a:t>Its identity </a:t>
            </a:r>
            <a:r>
              <a:rPr lang="en-US" b="1" dirty="0">
                <a:solidFill>
                  <a:srgbClr val="FF0000"/>
                </a:solidFill>
              </a:rPr>
              <a:t>doesn’t change </a:t>
            </a:r>
            <a:r>
              <a:rPr lang="en-US" dirty="0">
                <a:solidFill>
                  <a:schemeClr val="tx2"/>
                </a:solidFill>
              </a:rPr>
              <a:t>on re-renders =&gt; not needed in dependency arrays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166B9-EC5B-2B16-3CD1-F3FD85AE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095" y="1009817"/>
            <a:ext cx="4085737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={() =&gt; 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dispatch({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type: ‘DELETE_TODO’,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payload: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todo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   })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}}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DELETE TODO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B980B03-BD25-7624-BEDD-B5D0A25B5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754" y="3506492"/>
            <a:ext cx="1954155" cy="892970"/>
          </a:xfrm>
          <a:prstGeom prst="wedgeRoundRectCallout">
            <a:avLst>
              <a:gd name="adj1" fmla="val -55357"/>
              <a:gd name="adj2" fmla="val -145699"/>
              <a:gd name="adj3" fmla="val 16667"/>
            </a:avLst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Action object</a:t>
            </a:r>
          </a:p>
        </p:txBody>
      </p:sp>
    </p:spTree>
    <p:extLst>
      <p:ext uri="{BB962C8B-B14F-4D97-AF65-F5344CB8AC3E}">
        <p14:creationId xmlns:p14="http://schemas.microsoft.com/office/powerpoint/2010/main" val="22899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E89EB-6726-48BB-A178-4BC22FD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9D132-43E9-4C95-A4F8-5420DDE3FF8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1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B64F00B-76C0-010C-21D2-276E8F80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528" y="1431212"/>
            <a:ext cx="7614424" cy="1997788"/>
          </a:xfrm>
        </p:spPr>
        <p:txBody>
          <a:bodyPr/>
          <a:lstStyle/>
          <a:p>
            <a:pPr algn="r"/>
            <a:r>
              <a:rPr lang="en-US" dirty="0"/>
              <a:t>Context &amp; </a:t>
            </a:r>
            <a:r>
              <a:rPr lang="en-US" dirty="0" err="1"/>
              <a:t>useContext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60D8D95-ADF5-F038-66B9-46DE9FC9B4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0168" y="2941488"/>
            <a:ext cx="6863784" cy="2465925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B79F-3A9B-2658-8EA2-1F9A6959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16393-3229-7054-812E-CA47FCB1F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Allows to </a:t>
            </a:r>
            <a:r>
              <a:rPr lang="en-US" b="1" dirty="0">
                <a:solidFill>
                  <a:srgbClr val="FF0000"/>
                </a:solidFill>
              </a:rPr>
              <a:t>pass down (provide)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use (consume)</a:t>
            </a:r>
            <a:r>
              <a:rPr lang="en-US" dirty="0"/>
              <a:t> data </a:t>
            </a:r>
            <a:r>
              <a:rPr lang="en-US" b="1" dirty="0">
                <a:solidFill>
                  <a:srgbClr val="FF0000"/>
                </a:solidFill>
              </a:rPr>
              <a:t>without props</a:t>
            </a:r>
          </a:p>
          <a:p>
            <a:pPr lvl="1"/>
            <a:r>
              <a:rPr lang="en-US" dirty="0"/>
              <a:t>Share data (state) easily</a:t>
            </a:r>
          </a:p>
          <a:p>
            <a:pPr lvl="1"/>
            <a:r>
              <a:rPr lang="en-US" dirty="0"/>
              <a:t>Avoids </a:t>
            </a:r>
            <a:r>
              <a:rPr lang="en-US" b="1" dirty="0">
                <a:solidFill>
                  <a:srgbClr val="FF0000"/>
                </a:solidFill>
              </a:rPr>
              <a:t>prop drilling </a:t>
            </a:r>
            <a:r>
              <a:rPr lang="en-US" dirty="0"/>
              <a:t>(pass props to children that don’t need it)</a:t>
            </a:r>
          </a:p>
          <a:p>
            <a:r>
              <a:rPr lang="en-US" dirty="0"/>
              <a:t>Usages</a:t>
            </a:r>
          </a:p>
          <a:p>
            <a:pPr lvl="1"/>
            <a:r>
              <a:rPr lang="en-US" dirty="0"/>
              <a:t>Theme data - dark or light mode</a:t>
            </a:r>
          </a:p>
          <a:p>
            <a:pPr lvl="1"/>
            <a:r>
              <a:rPr lang="en-US" dirty="0"/>
              <a:t>User data - authentication</a:t>
            </a:r>
          </a:p>
          <a:p>
            <a:pPr lvl="1"/>
            <a:r>
              <a:rPr lang="en-US" dirty="0"/>
              <a:t>Location-specific data - user language or locale</a:t>
            </a:r>
          </a:p>
        </p:txBody>
      </p:sp>
    </p:spTree>
    <p:extLst>
      <p:ext uri="{BB962C8B-B14F-4D97-AF65-F5344CB8AC3E}">
        <p14:creationId xmlns:p14="http://schemas.microsoft.com/office/powerpoint/2010/main" val="25538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AccordAlternate Bold"/>
        <a:ea typeface="AccordAlternate Bold"/>
        <a:cs typeface="AccordAlternate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ccordAlternate Regular"/>
            <a:ea typeface="AccordAlternate Regular"/>
            <a:cs typeface="AccordAlternate Regular"/>
            <a:sym typeface="AccordAlterna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ccord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MetadataListItemId xmlns="e4ee0c53-2d94-43da-a56a-ee2266385724" xsi:nil="true"/>
    <ImageMetadataListFieldId xmlns="e4ee0c53-2d94-43da-a56a-ee2266385724" xsi:nil="true"/>
    <lcf76f155ced4ddcb4097134ff3c332f xmlns="e4ee0c53-2d94-43da-a56a-ee2266385724">
      <Terms xmlns="http://schemas.microsoft.com/office/infopath/2007/PartnerControls"/>
    </lcf76f155ced4ddcb4097134ff3c332f>
    <TaxCatchAll xmlns="649eb69c-f108-4a9e-8f42-09f1f02c87f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2915043E30E43AE6BD266BA7C260E" ma:contentTypeVersion="18" ma:contentTypeDescription="Create a new document." ma:contentTypeScope="" ma:versionID="4f527e876ff67bdb68c1b7de37a4ecaa">
  <xsd:schema xmlns:xsd="http://www.w3.org/2001/XMLSchema" xmlns:xs="http://www.w3.org/2001/XMLSchema" xmlns:p="http://schemas.microsoft.com/office/2006/metadata/properties" xmlns:ns2="e4ee0c53-2d94-43da-a56a-ee2266385724" xmlns:ns3="649eb69c-f108-4a9e-8f42-09f1f02c87f5" targetNamespace="http://schemas.microsoft.com/office/2006/metadata/properties" ma:root="true" ma:fieldsID="011b5bc4a5d0977a3bff8c51bcdf767a" ns2:_="" ns3:_="">
    <xsd:import namespace="e4ee0c53-2d94-43da-a56a-ee2266385724"/>
    <xsd:import namespace="649eb69c-f108-4a9e-8f42-09f1f02c87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ImageMetadataListItemId" minOccurs="0"/>
                <xsd:element ref="ns2:ImageMetadataListFieldId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e0c53-2d94-43da-a56a-ee2266385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ImageMetadataListItemId" ma:index="21" nillable="true" ma:displayName="ImageMetadataListItemId" ma:hidden="true" ma:indexed="true" ma:internalName="ImageMetadataListItemId">
      <xsd:simpleType>
        <xsd:restriction base="dms:Unknown"/>
      </xsd:simpleType>
    </xsd:element>
    <xsd:element name="ImageMetadataListFieldId" ma:index="22" nillable="true" ma:displayName="ImageMetadataListFieldId" ma:hidden="true" ma:indexed="true" ma:internalName="ImageMetadataListFieldId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d416f1c9-5f58-44a0-9efe-23f65ced0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eb69c-f108-4a9e-8f42-09f1f02c87f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5e26360a-adba-4f46-ae2b-a707f55474d1}" ma:internalName="TaxCatchAll" ma:showField="CatchAllData" ma:web="649eb69c-f108-4a9e-8f42-09f1f02c87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013F97-F744-428B-8504-911AB7D87FBC}">
  <ds:schemaRefs>
    <ds:schemaRef ds:uri="http://schemas.microsoft.com/office/2006/documentManagement/types"/>
    <ds:schemaRef ds:uri="649eb69c-f108-4a9e-8f42-09f1f02c87f5"/>
    <ds:schemaRef ds:uri="http://www.w3.org/XML/1998/namespace"/>
    <ds:schemaRef ds:uri="e4ee0c53-2d94-43da-a56a-ee2266385724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D20A7E0-9563-4144-A7DF-A7F0C7AD0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e0c53-2d94-43da-a56a-ee2266385724"/>
    <ds:schemaRef ds:uri="649eb69c-f108-4a9e-8f42-09f1f02c87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D9D61-AB1C-42DB-97B3-F16948BBED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31802</TotalTime>
  <Words>1394</Words>
  <Application>Microsoft Macintosh PowerPoint</Application>
  <PresentationFormat>Widescreen</PresentationFormat>
  <Paragraphs>229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AccordAlternate Bold</vt:lpstr>
      <vt:lpstr>AccordAlternate ExtraLight</vt:lpstr>
      <vt:lpstr>AccordAlternate Regular</vt:lpstr>
      <vt:lpstr>Arial</vt:lpstr>
      <vt:lpstr>Calibri</vt:lpstr>
      <vt:lpstr>Consolas</vt:lpstr>
      <vt:lpstr>Office Theme</vt:lpstr>
      <vt:lpstr>1_Office Theme</vt:lpstr>
      <vt:lpstr>React pt. 2</vt:lpstr>
      <vt:lpstr>agenda</vt:lpstr>
      <vt:lpstr>Complex logic &amp; useReducer</vt:lpstr>
      <vt:lpstr>usereducer</vt:lpstr>
      <vt:lpstr>Reducer function</vt:lpstr>
      <vt:lpstr>dispatch function</vt:lpstr>
      <vt:lpstr>Demo</vt:lpstr>
      <vt:lpstr>Context &amp; useContext</vt:lpstr>
      <vt:lpstr>context</vt:lpstr>
      <vt:lpstr>guide</vt:lpstr>
      <vt:lpstr>Demo</vt:lpstr>
      <vt:lpstr>Refs &amp; useref</vt:lpstr>
      <vt:lpstr>fORM – Controlled vs Uncontrolled</vt:lpstr>
      <vt:lpstr>Refs &amp; When to use them</vt:lpstr>
      <vt:lpstr>USEref hook</vt:lpstr>
      <vt:lpstr>Demo</vt:lpstr>
      <vt:lpstr>Memoizations with memo(), usecallback &amp; usememo</vt:lpstr>
      <vt:lpstr>Memoization</vt:lpstr>
      <vt:lpstr>Memo()</vt:lpstr>
      <vt:lpstr>usecallback  &amp; useMemo</vt:lpstr>
      <vt:lpstr>Demo</vt:lpstr>
      <vt:lpstr>Batching &amp; useTransition</vt:lpstr>
      <vt:lpstr>Batching state updates</vt:lpstr>
      <vt:lpstr>usetransition</vt:lpstr>
      <vt:lpstr>Demo</vt:lpstr>
      <vt:lpstr>Debounce &amp; useDeferredValue</vt:lpstr>
      <vt:lpstr>Debounce</vt:lpstr>
      <vt:lpstr>useDeferredValue vs debounce</vt:lpstr>
      <vt:lpstr>Demo</vt:lpstr>
      <vt:lpstr>React routing</vt:lpstr>
      <vt:lpstr>React router dom</vt:lpstr>
      <vt:lpstr>nextjs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Mariya Stancheva</dc:creator>
  <cp:lastModifiedBy>Mayya Markova</cp:lastModifiedBy>
  <cp:revision>411</cp:revision>
  <dcterms:modified xsi:type="dcterms:W3CDTF">2023-08-22T10:06:24Z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0x0101004FE2915043E30E43AE6BD266BA7C260E</vt:lpwstr>
  </property>
  <property fmtid="{D5CDD505-2E9C-101B-9397-08002B2CF9AE}" pid="3" name="_dlc_DocIdItemGuid">
    <vt:lpwstr>732c15b1-e0e8-4f09-a025-c3db1f4402c4</vt:lpwstr>
  </property>
  <property fmtid="{D5CDD505-2E9C-101B-9397-08002B2CF9AE}" pid="4" name="AuthorIds_UIVersion_1536">
    <vt:lpwstr>29</vt:lpwstr>
  </property>
</Properties>
</file>