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56" r:id="rId5"/>
  </p:sldMasterIdLst>
  <p:notesMasterIdLst>
    <p:notesMasterId r:id="rId40"/>
  </p:notesMasterIdLst>
  <p:sldIdLst>
    <p:sldId id="258" r:id="rId6"/>
    <p:sldId id="300" r:id="rId7"/>
    <p:sldId id="351" r:id="rId8"/>
    <p:sldId id="353" r:id="rId9"/>
    <p:sldId id="385" r:id="rId10"/>
    <p:sldId id="394" r:id="rId11"/>
    <p:sldId id="395" r:id="rId12"/>
    <p:sldId id="371" r:id="rId13"/>
    <p:sldId id="391" r:id="rId14"/>
    <p:sldId id="372" r:id="rId15"/>
    <p:sldId id="383" r:id="rId16"/>
    <p:sldId id="396" r:id="rId17"/>
    <p:sldId id="374" r:id="rId18"/>
    <p:sldId id="376" r:id="rId19"/>
    <p:sldId id="377" r:id="rId20"/>
    <p:sldId id="392" r:id="rId21"/>
    <p:sldId id="380" r:id="rId22"/>
    <p:sldId id="397" r:id="rId23"/>
    <p:sldId id="393" r:id="rId24"/>
    <p:sldId id="359" r:id="rId25"/>
    <p:sldId id="360" r:id="rId26"/>
    <p:sldId id="366" r:id="rId27"/>
    <p:sldId id="361" r:id="rId28"/>
    <p:sldId id="398" r:id="rId29"/>
    <p:sldId id="296" r:id="rId30"/>
    <p:sldId id="297" r:id="rId31"/>
    <p:sldId id="299" r:id="rId32"/>
    <p:sldId id="301" r:id="rId33"/>
    <p:sldId id="388" r:id="rId34"/>
    <p:sldId id="400" r:id="rId35"/>
    <p:sldId id="305" r:id="rId36"/>
    <p:sldId id="401" r:id="rId37"/>
    <p:sldId id="390" r:id="rId38"/>
    <p:sldId id="262" r:id="rId3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521415D9-36F7-43E2-AB2F-B90AF26B5E84}">
      <p14:sectionLst xmlns:p14="http://schemas.microsoft.com/office/powerpoint/2010/main">
        <p14:section name="Default Section" id="{6900CDCD-A8DA-45A1-B575-292EBE4D0B99}">
          <p14:sldIdLst>
            <p14:sldId id="258"/>
          </p14:sldIdLst>
        </p14:section>
        <p14:section name="Data Types &amp; Variables" id="{E5079B0E-3864-4901-9C13-FD0E45AC2657}">
          <p14:sldIdLst>
            <p14:sldId id="300"/>
            <p14:sldId id="351"/>
            <p14:sldId id="353"/>
            <p14:sldId id="385"/>
          </p14:sldIdLst>
        </p14:section>
        <p14:section name="Arrays" id="{FFBEE1EC-16D4-469C-8618-CB96CECB9890}">
          <p14:sldIdLst>
            <p14:sldId id="394"/>
            <p14:sldId id="395"/>
            <p14:sldId id="371"/>
            <p14:sldId id="391"/>
            <p14:sldId id="372"/>
            <p14:sldId id="383"/>
          </p14:sldIdLst>
        </p14:section>
        <p14:section name="Objects" id="{3346879B-FE4E-4CC3-89F0-F8FC343CE4FE}">
          <p14:sldIdLst>
            <p14:sldId id="396"/>
            <p14:sldId id="374"/>
            <p14:sldId id="376"/>
            <p14:sldId id="377"/>
            <p14:sldId id="392"/>
            <p14:sldId id="380"/>
            <p14:sldId id="397"/>
          </p14:sldIdLst>
        </p14:section>
        <p14:section name="Functions" id="{EE00FC67-621E-4C1E-8262-1C4B95AA6F19}">
          <p14:sldIdLst>
            <p14:sldId id="393"/>
            <p14:sldId id="359"/>
            <p14:sldId id="360"/>
            <p14:sldId id="366"/>
            <p14:sldId id="361"/>
          </p14:sldIdLst>
        </p14:section>
        <p14:section name="Async JS" id="{1E64DE3B-BACB-BB4B-9542-9CB37E6541DE}">
          <p14:sldIdLst>
            <p14:sldId id="398"/>
            <p14:sldId id="296"/>
            <p14:sldId id="297"/>
            <p14:sldId id="299"/>
            <p14:sldId id="301"/>
            <p14:sldId id="388"/>
            <p14:sldId id="400"/>
            <p14:sldId id="305"/>
            <p14:sldId id="401"/>
            <p14:sldId id="390"/>
          </p14:sldIdLst>
        </p14:section>
        <p14:section name="Resources &amp; QA" id="{4FC4371A-1C1B-4178-9F4B-00F3213A90D2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65C66-2D67-164E-870A-38B21521B9A4}" v="733" dt="2023-08-03T10:09:36.76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7" autoAdjust="0"/>
    <p:restoredTop sz="85013"/>
  </p:normalViewPr>
  <p:slideViewPr>
    <p:cSldViewPr snapToGrid="0">
      <p:cViewPr>
        <p:scale>
          <a:sx n="79" d="100"/>
          <a:sy n="79" d="100"/>
        </p:scale>
        <p:origin x="1640" y="9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bg-BG" dirty="0">
                <a:effectLst/>
                <a:latin typeface="Helvetica Neue" panose="02000503000000020004" pitchFamily="2" charset="0"/>
              </a:rPr>
              <a:t>Може да прави само 1 нещо в даден момент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>
                <a:effectLst/>
                <a:latin typeface="Helvetica Neue" panose="02000503000000020004" pitchFamily="2" charset="0"/>
              </a:rPr>
              <a:t>В сайт с </a:t>
            </a:r>
            <a:r>
              <a:rPr lang="en-GB" dirty="0">
                <a:effectLst/>
                <a:latin typeface="Helvetica Neue" panose="02000503000000020004" pitchFamily="2" charset="0"/>
              </a:rPr>
              <a:t>Download </a:t>
            </a:r>
            <a:r>
              <a:rPr lang="bg-BG" dirty="0">
                <a:effectLst/>
                <a:latin typeface="Helvetica Neue" panose="02000503000000020004" pitchFamily="2" charset="0"/>
              </a:rPr>
              <a:t>бутон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dirty="0">
                <a:effectLst/>
                <a:latin typeface="Helvetica Neue" panose="02000503000000020004" pitchFamily="2" charset="0"/>
              </a:rPr>
              <a:t>кликването на бутона извиква функция, която изпраща заявка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dirty="0">
                <a:effectLst/>
                <a:latin typeface="Helvetica Neue" panose="02000503000000020004" pitchFamily="2" charset="0"/>
              </a:rPr>
              <a:t>по </a:t>
            </a:r>
            <a:r>
              <a:rPr lang="en-GB" dirty="0">
                <a:effectLst/>
                <a:latin typeface="Helvetica Neue" panose="02000503000000020004" pitchFamily="2" charset="0"/>
              </a:rPr>
              <a:t>default </a:t>
            </a:r>
            <a:r>
              <a:rPr lang="bg-BG" dirty="0">
                <a:effectLst/>
                <a:latin typeface="Helvetica Neue" panose="02000503000000020004" pitchFamily="2" charset="0"/>
              </a:rPr>
              <a:t>браузърът ще замръзне и няма да можем да </a:t>
            </a:r>
            <a:r>
              <a:rPr lang="bg-BG" dirty="0" err="1">
                <a:effectLst/>
                <a:latin typeface="Helvetica Neue" panose="02000503000000020004" pitchFamily="2" charset="0"/>
              </a:rPr>
              <a:t>интерактваме</a:t>
            </a:r>
            <a:r>
              <a:rPr lang="bg-BG" dirty="0">
                <a:effectLst/>
                <a:latin typeface="Helvetica Neue" panose="02000503000000020004" pitchFamily="2" charset="0"/>
              </a:rPr>
              <a:t> със страницата, докато заявката не приключи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dirty="0">
                <a:effectLst/>
                <a:latin typeface="Helvetica Neue" panose="02000503000000020004" pitchFamily="2" charset="0"/>
              </a:rPr>
              <a:t>Такива функции са блокиращи функции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dirty="0">
                <a:effectLst/>
                <a:latin typeface="Helvetica Neue" panose="02000503000000020004" pitchFamily="2" charset="0"/>
              </a:rPr>
              <a:t>За </a:t>
            </a:r>
            <a:r>
              <a:rPr lang="en-US" dirty="0">
                <a:effectLst/>
                <a:latin typeface="Helvetica Neue" panose="02000503000000020004" pitchFamily="2" charset="0"/>
              </a:rPr>
              <a:t>fix =&gt; async code</a:t>
            </a:r>
            <a:endParaRPr lang="bg-BG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396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1C1E21"/>
                </a:solidFill>
                <a:effectLst/>
                <a:latin typeface="inherit"/>
              </a:rPr>
              <a:t>Runtime </a:t>
            </a:r>
            <a:r>
              <a:rPr lang="bg-BG" b="0" i="0" dirty="0">
                <a:solidFill>
                  <a:srgbClr val="1C1E21"/>
                </a:solidFill>
                <a:effectLst/>
                <a:latin typeface="inherit"/>
              </a:rPr>
              <a:t>модела на </a:t>
            </a:r>
            <a:r>
              <a:rPr lang="en-GB" b="0" i="0" dirty="0">
                <a:solidFill>
                  <a:srgbClr val="1C1E21"/>
                </a:solidFill>
                <a:effectLst/>
                <a:latin typeface="inherit"/>
              </a:rPr>
              <a:t>JS </a:t>
            </a:r>
            <a:r>
              <a:rPr lang="bg-BG" b="0" i="0" dirty="0">
                <a:solidFill>
                  <a:srgbClr val="1C1E21"/>
                </a:solidFill>
                <a:effectLst/>
                <a:latin typeface="inherit"/>
              </a:rPr>
              <a:t>е базиран на </a:t>
            </a:r>
            <a:r>
              <a:rPr lang="en-GB" b="0" i="0" dirty="0">
                <a:solidFill>
                  <a:srgbClr val="1C1E21"/>
                </a:solidFill>
                <a:effectLst/>
                <a:latin typeface="inherit"/>
              </a:rPr>
              <a:t>event loop. </a:t>
            </a:r>
            <a:r>
              <a:rPr lang="bg-BG" b="0" i="0" dirty="0">
                <a:solidFill>
                  <a:srgbClr val="1C1E21"/>
                </a:solidFill>
                <a:effectLst/>
                <a:latin typeface="inherit"/>
              </a:rPr>
              <a:t>Той се грижи за </a:t>
            </a:r>
            <a:r>
              <a:rPr lang="en-GB" b="0" i="0" dirty="0">
                <a:solidFill>
                  <a:srgbClr val="1C1E21"/>
                </a:solidFill>
                <a:effectLst/>
                <a:latin typeface="inherit"/>
              </a:rPr>
              <a:t>execute-</a:t>
            </a:r>
            <a:r>
              <a:rPr lang="bg-BG" b="0" i="0" dirty="0" err="1">
                <a:solidFill>
                  <a:srgbClr val="1C1E21"/>
                </a:solidFill>
                <a:effectLst/>
                <a:latin typeface="inherit"/>
              </a:rPr>
              <a:t>ването</a:t>
            </a:r>
            <a:r>
              <a:rPr lang="bg-BG" b="0" i="0" dirty="0">
                <a:solidFill>
                  <a:srgbClr val="1C1E21"/>
                </a:solidFill>
                <a:effectLst/>
                <a:latin typeface="inherit"/>
              </a:rPr>
              <a:t> на кода</a:t>
            </a:r>
            <a:r>
              <a:rPr lang="en-US" b="0" i="0" dirty="0">
                <a:solidFill>
                  <a:srgbClr val="1C1E21"/>
                </a:solidFill>
                <a:effectLst/>
                <a:latin typeface="inherit"/>
              </a:rPr>
              <a:t> </a:t>
            </a:r>
            <a:r>
              <a:rPr lang="bg-BG" b="0" i="0" dirty="0">
                <a:solidFill>
                  <a:srgbClr val="1C1E21"/>
                </a:solidFill>
                <a:effectLst/>
                <a:latin typeface="inherit"/>
              </a:rPr>
              <a:t>и менажира </a:t>
            </a:r>
            <a:r>
              <a:rPr lang="en-GB" b="0" i="0" dirty="0">
                <a:solidFill>
                  <a:srgbClr val="1C1E21"/>
                </a:solidFill>
                <a:effectLst/>
                <a:latin typeface="inherit"/>
              </a:rPr>
              <a:t>lifecycle </a:t>
            </a:r>
            <a:r>
              <a:rPr lang="bg-BG" b="0" i="0" dirty="0">
                <a:solidFill>
                  <a:srgbClr val="1C1E21"/>
                </a:solidFill>
                <a:effectLst/>
                <a:latin typeface="inherit"/>
              </a:rPr>
              <a:t>на </a:t>
            </a:r>
            <a:r>
              <a:rPr lang="en-GB" b="0" i="0" dirty="0" err="1">
                <a:solidFill>
                  <a:srgbClr val="1C1E21"/>
                </a:solidFill>
                <a:effectLst/>
                <a:latin typeface="inherit"/>
              </a:rPr>
              <a:t>callback</a:t>
            </a:r>
            <a:r>
              <a:rPr lang="en-GB" b="0" i="0" dirty="0">
                <a:solidFill>
                  <a:srgbClr val="1C1E21"/>
                </a:solidFill>
                <a:effectLst/>
                <a:latin typeface="inherit"/>
              </a:rPr>
              <a:t> </a:t>
            </a:r>
            <a:r>
              <a:rPr lang="bg-BG" b="0" i="0" dirty="0">
                <a:solidFill>
                  <a:srgbClr val="1C1E21"/>
                </a:solidFill>
                <a:effectLst/>
                <a:latin typeface="inherit"/>
              </a:rPr>
              <a:t>от </a:t>
            </a:r>
            <a:r>
              <a:rPr lang="en-GB" b="0" i="0" dirty="0" err="1">
                <a:solidFill>
                  <a:srgbClr val="1C1E21"/>
                </a:solidFill>
                <a:effectLst/>
                <a:latin typeface="inherit"/>
              </a:rPr>
              <a:t>callback</a:t>
            </a:r>
            <a:r>
              <a:rPr lang="en-GB" b="0" i="0" dirty="0">
                <a:solidFill>
                  <a:srgbClr val="1C1E21"/>
                </a:solidFill>
                <a:effectLst/>
                <a:latin typeface="inherit"/>
              </a:rPr>
              <a:t> queue </a:t>
            </a:r>
            <a:r>
              <a:rPr lang="bg-BG" b="0" i="0" dirty="0">
                <a:solidFill>
                  <a:srgbClr val="1C1E21"/>
                </a:solidFill>
                <a:effectLst/>
                <a:latin typeface="inherit"/>
              </a:rPr>
              <a:t>до </a:t>
            </a:r>
            <a:r>
              <a:rPr lang="en-GB" b="0" i="0" dirty="0">
                <a:solidFill>
                  <a:srgbClr val="1C1E21"/>
                </a:solidFill>
                <a:effectLst/>
                <a:latin typeface="inherit"/>
              </a:rPr>
              <a:t>call stack</a:t>
            </a:r>
            <a:endParaRPr lang="en-US" dirty="0"/>
          </a:p>
          <a:p>
            <a:r>
              <a:rPr lang="en-US" dirty="0"/>
              <a:t>Heap – </a:t>
            </a:r>
            <a:r>
              <a:rPr lang="bg-BG" dirty="0"/>
              <a:t>мястото в паметта, където </a:t>
            </a:r>
            <a:r>
              <a:rPr lang="en-US" dirty="0"/>
              <a:t>runtime engine-</a:t>
            </a:r>
            <a:r>
              <a:rPr lang="bg-BG" dirty="0"/>
              <a:t>а пази обектите, които нашата програма използва</a:t>
            </a:r>
          </a:p>
          <a:p>
            <a:r>
              <a:rPr lang="en-BG" dirty="0"/>
              <a:t>Stack –</a:t>
            </a:r>
            <a:r>
              <a:rPr lang="bg-BG" dirty="0"/>
              <a:t> референции, локални променливи на всички извикани методи</a:t>
            </a:r>
            <a:r>
              <a:rPr lang="en-US" dirty="0"/>
              <a:t> </a:t>
            </a:r>
            <a:r>
              <a:rPr lang="bg-BG" dirty="0"/>
              <a:t>в хода на работа на нашата програма</a:t>
            </a:r>
          </a:p>
          <a:p>
            <a:r>
              <a:rPr lang="en-BG" dirty="0"/>
              <a:t>External APIs – </a:t>
            </a:r>
            <a:r>
              <a:rPr lang="bg-BG" dirty="0"/>
              <a:t>вършат блокиращите операции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946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– LIFO</a:t>
            </a:r>
            <a:endParaRPr lang="bg-BG" dirty="0"/>
          </a:p>
          <a:p>
            <a:r>
              <a:rPr lang="en-US" dirty="0"/>
              <a:t>Engine-</a:t>
            </a:r>
            <a:r>
              <a:rPr lang="bg-BG" dirty="0" err="1"/>
              <a:t>ът</a:t>
            </a:r>
            <a:r>
              <a:rPr lang="bg-BG" dirty="0"/>
              <a:t> чете отгоре надолу, ред по ред</a:t>
            </a:r>
            <a:endParaRPr lang="en-US" dirty="0"/>
          </a:p>
          <a:p>
            <a:r>
              <a:rPr lang="bg-BG" dirty="0"/>
              <a:t>Пример за синхронен код</a:t>
            </a:r>
            <a:endParaRPr lang="en-US" dirty="0"/>
          </a:p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659238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Опашка – </a:t>
            </a:r>
            <a:r>
              <a:rPr lang="en-US" dirty="0"/>
              <a:t>FIFO</a:t>
            </a:r>
            <a:endParaRPr lang="bg-BG" dirty="0"/>
          </a:p>
          <a:p>
            <a:r>
              <a:rPr lang="bg-BG" dirty="0"/>
              <a:t>Споменах за блокиращите операции</a:t>
            </a:r>
            <a:endParaRPr lang="en-US" dirty="0"/>
          </a:p>
          <a:p>
            <a:r>
              <a:rPr lang="bg-BG" dirty="0"/>
              <a:t>за да се предпазим от замръзването, обикновено блокиращата функция се </a:t>
            </a:r>
            <a:r>
              <a:rPr lang="en-US" dirty="0"/>
              <a:t>wrap-</a:t>
            </a:r>
            <a:r>
              <a:rPr lang="bg-BG" dirty="0"/>
              <a:t>ва в </a:t>
            </a:r>
            <a:r>
              <a:rPr lang="en-US" dirty="0"/>
              <a:t>callback </a:t>
            </a:r>
            <a:r>
              <a:rPr lang="bg-BG" dirty="0"/>
              <a:t>функция, която се изпълнява по-късно</a:t>
            </a:r>
          </a:p>
          <a:p>
            <a:r>
              <a:rPr lang="bg-BG" dirty="0"/>
              <a:t>В примера – блокиращата операция е </a:t>
            </a:r>
            <a:r>
              <a:rPr lang="en-US" dirty="0" err="1"/>
              <a:t>setTimeout</a:t>
            </a:r>
            <a:r>
              <a:rPr lang="en-US" dirty="0"/>
              <a:t> (</a:t>
            </a:r>
            <a:r>
              <a:rPr lang="bg-BG" dirty="0"/>
              <a:t>симулира кликване на бутон, изпълняване на заявка</a:t>
            </a:r>
            <a:r>
              <a:rPr lang="en-US" dirty="0"/>
              <a:t>)</a:t>
            </a:r>
            <a:r>
              <a:rPr lang="bg-BG" dirty="0"/>
              <a:t>, а </a:t>
            </a:r>
            <a:r>
              <a:rPr lang="en-US" dirty="0"/>
              <a:t>callback-</a:t>
            </a:r>
            <a:r>
              <a:rPr lang="bg-BG" dirty="0" err="1"/>
              <a:t>ът</a:t>
            </a:r>
            <a:r>
              <a:rPr lang="bg-BG" dirty="0"/>
              <a:t> – </a:t>
            </a:r>
            <a:r>
              <a:rPr lang="en-US" dirty="0" err="1"/>
              <a:t>cb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5533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G" dirty="0"/>
              <a:t>pending, fulfilled &amp; rejected </a:t>
            </a:r>
            <a:r>
              <a:rPr lang="bg-BG" dirty="0"/>
              <a:t>е добър начин да гледаме и на компонентите в </a:t>
            </a:r>
            <a:r>
              <a:rPr lang="bg-BG" dirty="0" err="1"/>
              <a:t>реакт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05652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G" dirty="0"/>
              <a:t>pending, fulfilled &amp; rejected </a:t>
            </a:r>
            <a:r>
              <a:rPr lang="bg-BG" dirty="0"/>
              <a:t>е добър начин да гледаме и на компонентите в </a:t>
            </a:r>
            <a:r>
              <a:rPr lang="bg-BG" dirty="0" err="1"/>
              <a:t>реакт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09503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Content Placeholder 2"/>
          <p:cNvSpPr txBox="1"/>
          <p:nvPr/>
        </p:nvSpPr>
        <p:spPr>
          <a:xfrm>
            <a:off x="9768613" y="5748658"/>
            <a:ext cx="2420546" cy="111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22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/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back-elements2.jpg" descr="back-elements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marL="704850" indent="-247650"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marL="1211580" indent="-297180"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marL="1701800" indent="-330200"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marL="2159000" indent="-330200"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74" name="logo.tif" descr="logo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back-elements3.jpg" descr="back-elements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5099031" y="288925"/>
            <a:ext cx="6254769" cy="89296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099031" y="1345995"/>
            <a:ext cx="6254769" cy="4351339"/>
          </a:xfrm>
          <a:prstGeom prst="rect">
            <a:avLst/>
          </a:prstGeom>
        </p:spPr>
        <p:txBody>
          <a:bodyPr/>
          <a:lstStyle>
            <a:lvl1pPr marL="212270" indent="-212270"/>
            <a:lvl2pPr marL="704850" indent="-247650"/>
            <a:lvl3pPr marL="1211580" indent="-297180"/>
            <a:lvl4pPr marL="1701800" indent="-330200"/>
            <a:lvl5pPr marL="2159000" indent="-3302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/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86" name="logo.tif" descr="logo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Content Placeholder 2"/>
          <p:cNvSpPr txBox="1"/>
          <p:nvPr/>
        </p:nvSpPr>
        <p:spPr>
          <a:xfrm>
            <a:off x="10496586" y="6139007"/>
            <a:ext cx="1701469" cy="712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solidFill>
                  <a:srgbClr val="FF8000"/>
                </a:solidFill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rPr>
                <a:solidFill>
                  <a:srgbClr val="CC0000"/>
                </a:solidFill>
              </a:rPr>
              <a:t>BRAVE WAYS.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Content Placeholder 2"/>
          <p:cNvSpPr txBox="1"/>
          <p:nvPr/>
        </p:nvSpPr>
        <p:spPr>
          <a:xfrm>
            <a:off x="9768613" y="5748658"/>
            <a:ext cx="2420546" cy="111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22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19454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26605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back-elements2.jpg" descr="back-elements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marL="704850" indent="-247650"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marL="1211580" indent="-297180"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marL="1701800" indent="-330200"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marL="2159000" indent="-330200"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74" name="logo.tif" descr="logo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015289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+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345995"/>
            <a:ext cx="4690654" cy="435133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97" name="back-elements2.jpg" descr="back-elements2.jpg"/>
          <p:cNvPicPr>
            <a:picLocks noChangeAspect="1"/>
          </p:cNvPicPr>
          <p:nvPr/>
        </p:nvPicPr>
        <p:blipFill>
          <a:blip r:embed="rId2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99" name="logo.tif" descr="logo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794940" y="1367159"/>
            <a:ext cx="5501728" cy="43442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01829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153148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t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i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6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7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8969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  <p:sldLayoutId id="2147483662" r:id="rId4"/>
    <p:sldLayoutId id="214748366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 core</a:t>
            </a:r>
          </a:p>
        </p:txBody>
      </p:sp>
    </p:spTree>
    <p:extLst>
      <p:ext uri="{BB962C8B-B14F-4D97-AF65-F5344CB8AC3E}">
        <p14:creationId xmlns:p14="http://schemas.microsoft.com/office/powerpoint/2010/main" val="289266333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F1D7-7991-D515-5A58-79B4B56D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4580-845D-C579-6961-F8B2AE31E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Destructuring</a:t>
            </a:r>
            <a:r>
              <a:rPr lang="en-US" dirty="0"/>
              <a:t> Syntax – unpack an array of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Spread</a:t>
            </a:r>
            <a:r>
              <a:rPr lang="en-US" dirty="0"/>
              <a:t> Operator – can be used to create a copy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A39EDD-D672-1868-5AD6-D867CC17A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293" y="1937536"/>
            <a:ext cx="4458233" cy="9127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const numbers = [1, 2, 3];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const [a, b, c] = numbers;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D9BC4F-835C-5C9B-EDE3-B2C103284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293" y="3817435"/>
            <a:ext cx="4458233" cy="9127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const numbers = [1, 2, 3];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const copy = […numbers];</a:t>
            </a:r>
          </a:p>
        </p:txBody>
      </p:sp>
    </p:spTree>
    <p:extLst>
      <p:ext uri="{BB962C8B-B14F-4D97-AF65-F5344CB8AC3E}">
        <p14:creationId xmlns:p14="http://schemas.microsoft.com/office/powerpoint/2010/main" val="1944228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  <a:p>
            <a:r>
              <a:rPr lang="en-US" dirty="0"/>
              <a:t>ES features</a:t>
            </a:r>
          </a:p>
        </p:txBody>
      </p:sp>
    </p:spTree>
    <p:extLst>
      <p:ext uri="{BB962C8B-B14F-4D97-AF65-F5344CB8AC3E}">
        <p14:creationId xmlns:p14="http://schemas.microsoft.com/office/powerpoint/2010/main" val="124950633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BB64F00B-76C0-010C-21D2-276E8F80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528" y="1431212"/>
            <a:ext cx="7614424" cy="1997788"/>
          </a:xfrm>
        </p:spPr>
        <p:txBody>
          <a:bodyPr/>
          <a:lstStyle/>
          <a:p>
            <a:pPr algn="r"/>
            <a:r>
              <a:rPr lang="en-US" dirty="0"/>
              <a:t>objects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60D8D95-ADF5-F038-66B9-46DE9FC9B4F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810168" y="2941488"/>
            <a:ext cx="6863784" cy="2465925"/>
          </a:xfrm>
        </p:spPr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2991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F1D7-7991-D515-5A58-79B4B56D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4580-845D-C579-6961-F8B2AE31E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An object is a </a:t>
            </a:r>
            <a:r>
              <a:rPr lang="en-US" sz="2800" b="1" dirty="0">
                <a:solidFill>
                  <a:srgbClr val="FF0000"/>
                </a:solidFill>
              </a:rPr>
              <a:t>collection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of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fields</a:t>
            </a:r>
            <a:r>
              <a:rPr lang="en-US" sz="2800" dirty="0"/>
              <a:t>, called </a:t>
            </a:r>
            <a:r>
              <a:rPr lang="en-US" sz="2800" b="1" dirty="0">
                <a:solidFill>
                  <a:srgbClr val="FF0000"/>
                </a:solidFill>
              </a:rPr>
              <a:t>properties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A property is an association between a name (or </a:t>
            </a:r>
            <a:r>
              <a:rPr lang="en-US" sz="2800" b="1" dirty="0">
                <a:solidFill>
                  <a:srgbClr val="FF0000"/>
                </a:solidFill>
              </a:rPr>
              <a:t>key</a:t>
            </a:r>
            <a:r>
              <a:rPr lang="en-US" sz="2800" dirty="0"/>
              <a:t>) and a </a:t>
            </a:r>
            <a:r>
              <a:rPr lang="en-US" sz="2800" b="1" dirty="0">
                <a:solidFill>
                  <a:srgbClr val="FF0000"/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Objects are a </a:t>
            </a:r>
            <a:r>
              <a:rPr lang="en-US" sz="2800" b="1" dirty="0">
                <a:solidFill>
                  <a:srgbClr val="FF0000"/>
                </a:solidFill>
              </a:rPr>
              <a:t>reference data type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In JavaScript they are created with an </a:t>
            </a:r>
            <a:r>
              <a:rPr lang="en-US" sz="2800" b="1" dirty="0">
                <a:solidFill>
                  <a:srgbClr val="FF0000"/>
                </a:solidFill>
              </a:rPr>
              <a:t>object literal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D9BC4F-835C-5C9B-EDE3-B2C103284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714" y="3643667"/>
            <a:ext cx="4458233" cy="22177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lvl="0"/>
            <a:r>
              <a:rPr lang="en-US" sz="2400" b="1" dirty="0">
                <a:solidFill>
                  <a:srgbClr val="000000"/>
                </a:solidFill>
              </a:rPr>
              <a:t>const student = {</a:t>
            </a:r>
          </a:p>
          <a:p>
            <a:pPr lvl="0"/>
            <a:r>
              <a:rPr lang="en-US" sz="2400" b="1" dirty="0">
                <a:solidFill>
                  <a:srgbClr val="000000"/>
                </a:solidFill>
              </a:rPr>
              <a:t>    </a:t>
            </a:r>
            <a:r>
              <a:rPr lang="en-US" sz="2400" b="1" dirty="0" err="1">
                <a:solidFill>
                  <a:srgbClr val="000000"/>
                </a:solidFill>
              </a:rPr>
              <a:t>firstName</a:t>
            </a:r>
            <a:r>
              <a:rPr lang="en-US" sz="2400" b="1" dirty="0">
                <a:solidFill>
                  <a:srgbClr val="000000"/>
                </a:solidFill>
              </a:rPr>
              <a:t>: 'Kiril',</a:t>
            </a:r>
          </a:p>
          <a:p>
            <a:pPr lvl="0"/>
            <a:r>
              <a:rPr lang="en-US" sz="2400" b="1" dirty="0">
                <a:solidFill>
                  <a:srgbClr val="000000"/>
                </a:solidFill>
              </a:rPr>
              <a:t>    </a:t>
            </a:r>
            <a:r>
              <a:rPr lang="en-US" sz="2400" b="1" dirty="0" err="1">
                <a:solidFill>
                  <a:srgbClr val="000000"/>
                </a:solidFill>
              </a:rPr>
              <a:t>lastName</a:t>
            </a:r>
            <a:r>
              <a:rPr lang="en-US" sz="2400" b="1" dirty="0">
                <a:solidFill>
                  <a:srgbClr val="000000"/>
                </a:solidFill>
              </a:rPr>
              <a:t>: 'Kirilov',</a:t>
            </a:r>
          </a:p>
          <a:p>
            <a:pPr lvl="0"/>
            <a:r>
              <a:rPr lang="en-US" sz="2400" b="1" dirty="0">
                <a:solidFill>
                  <a:srgbClr val="000000"/>
                </a:solidFill>
              </a:rPr>
              <a:t>    age: 24</a:t>
            </a:r>
          </a:p>
          <a:p>
            <a:pPr lvl="0"/>
            <a:r>
              <a:rPr lang="en-US" sz="2400" b="1" dirty="0">
                <a:solidFill>
                  <a:srgbClr val="0000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332315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6E09-FCF8-2EF1-2713-6134BDAA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Assigning/accessing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BC35-6BE2-4CD2-FCDF-0A1A671D9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Simple </a:t>
            </a:r>
            <a:r>
              <a:rPr lang="en-US" b="1" dirty="0">
                <a:solidFill>
                  <a:srgbClr val="FF0000"/>
                </a:solidFill>
              </a:rPr>
              <a:t>dot-notation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Bracket-notation</a:t>
            </a:r>
            <a:r>
              <a:rPr lang="en-US" dirty="0"/>
              <a:t> (indexing operator)</a:t>
            </a:r>
          </a:p>
          <a:p>
            <a:pPr lvl="1"/>
            <a:r>
              <a:rPr lang="en-US" dirty="0"/>
              <a:t>Required if the key contains a </a:t>
            </a:r>
            <a:r>
              <a:rPr lang="en-US" b="1" dirty="0">
                <a:solidFill>
                  <a:srgbClr val="FF0000"/>
                </a:solidFill>
              </a:rPr>
              <a:t>special</a:t>
            </a:r>
            <a:r>
              <a:rPr lang="en-US" dirty="0"/>
              <a:t> character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Brackets can be used with </a:t>
            </a:r>
            <a:r>
              <a:rPr lang="en-US" b="1" dirty="0">
                <a:solidFill>
                  <a:srgbClr val="FF0000"/>
                </a:solidFill>
              </a:rPr>
              <a:t>keys</a:t>
            </a:r>
            <a:r>
              <a:rPr lang="en-US" dirty="0"/>
              <a:t> as </a:t>
            </a:r>
            <a:r>
              <a:rPr lang="en-US" b="1" dirty="0">
                <a:solidFill>
                  <a:srgbClr val="FF0000"/>
                </a:solidFill>
              </a:rPr>
              <a:t>string</a:t>
            </a:r>
            <a:r>
              <a:rPr lang="en-US" dirty="0"/>
              <a:t> variables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54ED8F-2245-5B34-D814-0328879A5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9" y="1859117"/>
            <a:ext cx="7264438" cy="9127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lvl="0"/>
            <a:r>
              <a:rPr lang="en-US" sz="2400" b="1" dirty="0">
                <a:solidFill>
                  <a:srgbClr val="000000"/>
                </a:solidFill>
              </a:rPr>
              <a:t>const person = { name:  ' Kiril' };</a:t>
            </a:r>
          </a:p>
          <a:p>
            <a:pPr lvl="0"/>
            <a:r>
              <a:rPr lang="en-US" sz="2400" b="1" dirty="0">
                <a:solidFill>
                  <a:srgbClr val="000000"/>
                </a:solidFill>
              </a:rPr>
              <a:t>console.log(person.name); 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DE244-460B-47F5-1A5F-8B9DEDDDA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416" y="3955459"/>
            <a:ext cx="7264438" cy="9127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lvl="0"/>
            <a:r>
              <a:rPr lang="en-US" sz="2400" b="1" dirty="0">
                <a:solidFill>
                  <a:srgbClr val="000000"/>
                </a:solidFill>
              </a:rPr>
              <a:t>person['job-title'] = 'Trainer';</a:t>
            </a:r>
          </a:p>
          <a:p>
            <a:pPr lvl="0"/>
            <a:r>
              <a:rPr lang="en-US" sz="2400" b="1" dirty="0">
                <a:solidFill>
                  <a:srgbClr val="000000"/>
                </a:solidFill>
              </a:rPr>
              <a:t>console.log(person['job-title']) 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6807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3082-479B-A335-58D2-83D8DE2E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Properties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2A94F9A-313B-B89E-53B8-B595D5403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470" y="1335903"/>
            <a:ext cx="5437415" cy="31573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 person =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name: 'Kiril',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age: 24,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person.age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person.age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// !</a:t>
            </a:r>
            <a:endParaRPr lang="en-US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F086-AE74-34CD-5238-8F55BFD06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345995"/>
            <a:ext cx="4969331" cy="435133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With the </a:t>
            </a:r>
            <a:r>
              <a:rPr lang="en-US" sz="2800" b="1" dirty="0">
                <a:solidFill>
                  <a:srgbClr val="FF0000"/>
                </a:solidFill>
              </a:rPr>
              <a:t>delete </a:t>
            </a:r>
            <a:r>
              <a:rPr lang="en-US" sz="2800" dirty="0"/>
              <a:t>operator</a:t>
            </a:r>
            <a:endParaRPr lang="en-US" sz="2800" b="1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dirty="0"/>
              <a:t>This </a:t>
            </a:r>
            <a:r>
              <a:rPr lang="en-US" sz="2800" b="1" dirty="0">
                <a:solidFill>
                  <a:srgbClr val="FF0000"/>
                </a:solidFill>
              </a:rPr>
              <a:t>mutates</a:t>
            </a:r>
            <a:r>
              <a:rPr lang="en-US" sz="2800" dirty="0"/>
              <a:t> the object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The deleted </a:t>
            </a:r>
            <a:r>
              <a:rPr lang="en-US" sz="2800" dirty="0" err="1"/>
              <a:t>proprety’s</a:t>
            </a:r>
            <a:r>
              <a:rPr lang="en-US" sz="2800" dirty="0"/>
              <a:t> value is </a:t>
            </a:r>
            <a:r>
              <a:rPr lang="en-US" sz="2800" b="1" dirty="0">
                <a:solidFill>
                  <a:srgbClr val="FF0000"/>
                </a:solidFill>
              </a:rPr>
              <a:t>undefined</a:t>
            </a:r>
            <a:endParaRPr lang="en-US" sz="2800" dirty="0"/>
          </a:p>
          <a:p>
            <a:pPr>
              <a:spcBef>
                <a:spcPts val="120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3304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E0B7-C2AD-933C-BA43-FE61DFBE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12096-81FA-5DF3-5A8F-517E90F9FC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Shallow</a:t>
            </a:r>
          </a:p>
          <a:p>
            <a:pPr lvl="1"/>
            <a:r>
              <a:rPr lang="en-US" dirty="0"/>
              <a:t>With </a:t>
            </a:r>
            <a:r>
              <a:rPr lang="en-US" b="1" dirty="0" err="1">
                <a:solidFill>
                  <a:srgbClr val="FF0000"/>
                </a:solidFill>
              </a:rPr>
              <a:t>Object.assign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endParaRPr lang="bg-BG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With </a:t>
            </a:r>
            <a:r>
              <a:rPr lang="en-US" b="1" dirty="0">
                <a:solidFill>
                  <a:srgbClr val="FF0000"/>
                </a:solidFill>
              </a:rPr>
              <a:t>spread operator</a:t>
            </a:r>
            <a:endParaRPr lang="bg-BG" b="1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Deep</a:t>
            </a:r>
          </a:p>
          <a:p>
            <a:pPr lvl="1"/>
            <a:r>
              <a:rPr lang="en-US" dirty="0"/>
              <a:t>With combination of </a:t>
            </a:r>
            <a:r>
              <a:rPr lang="en-GB" b="1" dirty="0" err="1">
                <a:solidFill>
                  <a:srgbClr val="FF0000"/>
                </a:solidFill>
              </a:rPr>
              <a:t>JSON.parse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 err="1">
                <a:solidFill>
                  <a:srgbClr val="FF0000"/>
                </a:solidFill>
              </a:rPr>
              <a:t>JSON.stringify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05035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F1D7-7991-D515-5A58-79B4B56D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4580-845D-C579-6961-F8B2AE31E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Destructuring</a:t>
            </a:r>
            <a:r>
              <a:rPr lang="en-US" dirty="0"/>
              <a:t> Syntax – unpack an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Spread</a:t>
            </a:r>
            <a:r>
              <a:rPr lang="en-US" dirty="0"/>
              <a:t> Operator – can be used to create a copy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A39EDD-D672-1868-5AD6-D867CC17A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293" y="1937536"/>
            <a:ext cx="5625642" cy="9127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const person = { name: 'Kiri'’, age: 24 }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const { name, age } = person;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D9BC4F-835C-5C9B-EDE3-B2C103284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293" y="3817435"/>
            <a:ext cx="5625642" cy="9127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const person = { name: 'Kiril', age: 24 }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const </a:t>
            </a:r>
            <a:r>
              <a:rPr lang="en-US" sz="2400" b="1" dirty="0" err="1">
                <a:solidFill>
                  <a:schemeClr val="bg1"/>
                </a:solidFill>
              </a:rPr>
              <a:t>olderPerson</a:t>
            </a:r>
            <a:r>
              <a:rPr lang="en-US" sz="2400" b="1" dirty="0">
                <a:solidFill>
                  <a:schemeClr val="bg1"/>
                </a:solidFill>
              </a:rPr>
              <a:t> = { …person, age: 25 };</a:t>
            </a:r>
          </a:p>
        </p:txBody>
      </p:sp>
    </p:spTree>
    <p:extLst>
      <p:ext uri="{BB962C8B-B14F-4D97-AF65-F5344CB8AC3E}">
        <p14:creationId xmlns:p14="http://schemas.microsoft.com/office/powerpoint/2010/main" val="3053875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Object literal</a:t>
            </a:r>
          </a:p>
          <a:p>
            <a:r>
              <a:rPr lang="en-US" dirty="0"/>
              <a:t>ES features</a:t>
            </a:r>
          </a:p>
        </p:txBody>
      </p:sp>
    </p:spTree>
    <p:extLst>
      <p:ext uri="{BB962C8B-B14F-4D97-AF65-F5344CB8AC3E}">
        <p14:creationId xmlns:p14="http://schemas.microsoft.com/office/powerpoint/2010/main" val="427449990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BB64F00B-76C0-010C-21D2-276E8F80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528" y="1431212"/>
            <a:ext cx="7614424" cy="1997788"/>
          </a:xfrm>
        </p:spPr>
        <p:txBody>
          <a:bodyPr/>
          <a:lstStyle/>
          <a:p>
            <a:pPr algn="r"/>
            <a:r>
              <a:rPr lang="en-US" dirty="0"/>
              <a:t>Functions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60D8D95-ADF5-F038-66B9-46DE9FC9B4F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810168" y="2941488"/>
            <a:ext cx="6863784" cy="2465925"/>
          </a:xfrm>
        </p:spPr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2109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BB64F00B-76C0-010C-21D2-276E8F80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528" y="1431212"/>
            <a:ext cx="7614424" cy="1997788"/>
          </a:xfrm>
        </p:spPr>
        <p:txBody>
          <a:bodyPr/>
          <a:lstStyle/>
          <a:p>
            <a:pPr algn="r"/>
            <a:r>
              <a:rPr lang="en-US" dirty="0"/>
              <a:t>Data Types &amp; Variables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60D8D95-ADF5-F038-66B9-46DE9FC9B4F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810168" y="2941488"/>
            <a:ext cx="6863784" cy="2465925"/>
          </a:xfrm>
        </p:spPr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781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99E1-8C1F-3B2E-5143-6BEB36A2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99C41-336A-6637-E9E5-5008164C0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Function Declaration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Function Expression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5A53DE-A230-E29C-D09F-A613AD02E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103" y="1797643"/>
            <a:ext cx="4581450" cy="13477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function walk() {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    console.log("walking");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1C914A-C543-08E7-AE6D-E81CCB706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104" y="3747488"/>
            <a:ext cx="4581450" cy="13477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const walk = function() {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    console.log("walking");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A8900E1-CA4D-52B6-FF5F-ED3951368C4C}"/>
              </a:ext>
            </a:extLst>
          </p:cNvPr>
          <p:cNvSpPr txBox="1">
            <a:spLocks/>
          </p:cNvSpPr>
          <p:nvPr/>
        </p:nvSpPr>
        <p:spPr>
          <a:xfrm>
            <a:off x="5983456" y="1345994"/>
            <a:ext cx="5903744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1pPr marL="315001" marR="0" indent="-315001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4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1pPr>
            <a:lvl2pPr marL="746521" marR="0" indent="-289321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2pPr>
            <a:lvl3pPr marL="1234879" marR="0" indent="-320479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3pPr>
            <a:lvl4pPr marL="1714500" marR="0" indent="-3429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4pPr>
            <a:lvl5pPr marL="2184888" marR="0" indent="-356088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5pPr>
            <a:lvl6pPr marL="26162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6pPr>
            <a:lvl7pPr marL="30734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7pPr>
            <a:lvl8pPr marL="35306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8pPr>
            <a:lvl9pPr marL="39878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9pPr>
          </a:lstStyle>
          <a:p>
            <a:pPr hangingPunct="1"/>
            <a:r>
              <a:rPr lang="en-US" sz="2800" dirty="0"/>
              <a:t>Arrow Functions</a:t>
            </a:r>
          </a:p>
          <a:p>
            <a:pPr hangingPunct="1"/>
            <a:endParaRPr lang="en-US" sz="2800" dirty="0"/>
          </a:p>
          <a:p>
            <a:pPr hangingPunct="1"/>
            <a:endParaRPr lang="en-US" sz="2800" dirty="0"/>
          </a:p>
          <a:p>
            <a:pPr hangingPunct="1"/>
            <a:endParaRPr lang="en-US" sz="2800" dirty="0"/>
          </a:p>
          <a:p>
            <a:pPr hangingPunct="1"/>
            <a:r>
              <a:rPr lang="en-US" sz="2800" dirty="0"/>
              <a:t>Arrow Functions (return result)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35865C-D07C-A132-AB61-523B06804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97643"/>
            <a:ext cx="4581450" cy="13477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const walk = () =&gt; {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    console.log("walking");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F05AB-4DEE-65C4-7529-B6C161A95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47488"/>
            <a:ext cx="4581450" cy="13477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const walk = () =&gt; (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    "walking"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061597A4-DB97-EB41-F772-DB3D1DADF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793" y="952560"/>
            <a:ext cx="1913007" cy="544054"/>
          </a:xfrm>
          <a:prstGeom prst="wedgeRoundRectCallout">
            <a:avLst>
              <a:gd name="adj1" fmla="val -76276"/>
              <a:gd name="adj2" fmla="val 59611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ES6 feature</a:t>
            </a:r>
            <a:endParaRPr lang="bg-BG" sz="2399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5207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A88C-3859-63A3-1D13-C5E946C4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Default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D706B-DA6F-3775-D2C3-18AF86576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receive </a:t>
            </a:r>
            <a:r>
              <a:rPr lang="en-US" b="1" dirty="0">
                <a:solidFill>
                  <a:srgbClr val="FF0000"/>
                </a:solidFill>
              </a:rPr>
              <a:t>parameters</a:t>
            </a:r>
            <a:r>
              <a:rPr lang="en-US" dirty="0"/>
              <a:t> and add a </a:t>
            </a:r>
            <a:r>
              <a:rPr lang="en-US" b="1" dirty="0">
                <a:solidFill>
                  <a:srgbClr val="FF0000"/>
                </a:solidFill>
              </a:rPr>
              <a:t>default value </a:t>
            </a:r>
            <a:r>
              <a:rPr lang="en-US" dirty="0"/>
              <a:t>for them if none is passed: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7DB3B2-C39C-FB1F-C040-0623E4116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087" y="2376141"/>
            <a:ext cx="4581450" cy="22177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function </a:t>
            </a:r>
            <a:r>
              <a:rPr lang="en-US" sz="2400" b="1" dirty="0" err="1">
                <a:solidFill>
                  <a:schemeClr val="bg1"/>
                </a:solidFill>
              </a:rPr>
              <a:t>printStars</a:t>
            </a:r>
            <a:r>
              <a:rPr lang="en-US" sz="2400" b="1" dirty="0">
                <a:solidFill>
                  <a:schemeClr val="bg1"/>
                </a:solidFill>
              </a:rPr>
              <a:t>(count) {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    console.log(‘*’.repeat(count));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}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printStars</a:t>
            </a:r>
            <a:r>
              <a:rPr lang="en-US" sz="2400" b="1" dirty="0">
                <a:solidFill>
                  <a:schemeClr val="bg1"/>
                </a:solidFill>
              </a:rPr>
              <a:t>(5); </a:t>
            </a:r>
            <a:r>
              <a:rPr lang="en-US" sz="2400" b="1" i="1" dirty="0">
                <a:solidFill>
                  <a:srgbClr val="00B050"/>
                </a:solidFill>
              </a:rPr>
              <a:t>// *****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1262C1-D715-D8F7-45DA-FA9ADDB1D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424" y="2376141"/>
            <a:ext cx="4581450" cy="22177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function </a:t>
            </a:r>
            <a:r>
              <a:rPr lang="en-US" sz="2400" b="1" dirty="0" err="1">
                <a:solidFill>
                  <a:schemeClr val="bg1"/>
                </a:solidFill>
              </a:rPr>
              <a:t>printStars</a:t>
            </a:r>
            <a:r>
              <a:rPr lang="en-US" sz="2400" b="1" dirty="0">
                <a:solidFill>
                  <a:schemeClr val="bg1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count = 5</a:t>
            </a:r>
            <a:r>
              <a:rPr lang="en-US" sz="2400" b="1" dirty="0">
                <a:solidFill>
                  <a:schemeClr val="bg1"/>
                </a:solidFill>
              </a:rPr>
              <a:t>) {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    console.log(‘*’.repeat(count));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}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printStars</a:t>
            </a:r>
            <a:r>
              <a:rPr lang="en-US" sz="2400" b="1" dirty="0">
                <a:solidFill>
                  <a:schemeClr val="bg1"/>
                </a:solidFill>
              </a:rPr>
              <a:t>() </a:t>
            </a:r>
            <a:r>
              <a:rPr lang="en-US" sz="2400" b="1" i="1" dirty="0">
                <a:solidFill>
                  <a:srgbClr val="00B050"/>
                </a:solidFill>
              </a:rPr>
              <a:t>// *****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BC40775C-4B02-1F80-E758-38D67148A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834" y="1832087"/>
            <a:ext cx="1913007" cy="544054"/>
          </a:xfrm>
          <a:prstGeom prst="wedgeRoundRectCallout">
            <a:avLst>
              <a:gd name="adj1" fmla="val -76276"/>
              <a:gd name="adj2" fmla="val 59611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ES6 feature</a:t>
            </a:r>
            <a:endParaRPr lang="bg-BG" sz="2399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204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B80A-B692-EDA7-3FF5-F4394C83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operator (ES6)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3170F-C986-3B66-A47E-42E2CC4A9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rest operator puts the rest of some specific user-supplied function parameters into a JavaScript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1140B6-B9F8-1BAE-38C1-BFCE16175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412" y="2282575"/>
            <a:ext cx="10165388" cy="30877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// Use rest to enclose the rest of specific user-supplied values into an array: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function </a:t>
            </a:r>
            <a:r>
              <a:rPr lang="en-US" sz="2400" b="1" dirty="0" err="1">
                <a:solidFill>
                  <a:schemeClr val="bg1"/>
                </a:solidFill>
              </a:rPr>
              <a:t>myBio</a:t>
            </a:r>
            <a:r>
              <a:rPr lang="en-US" sz="2400" b="1" dirty="0">
                <a:solidFill>
                  <a:schemeClr val="bg1"/>
                </a:solidFill>
              </a:rPr>
              <a:t>(</a:t>
            </a:r>
            <a:r>
              <a:rPr lang="en-US" sz="2400" b="1" dirty="0" err="1">
                <a:solidFill>
                  <a:schemeClr val="bg1"/>
                </a:solidFill>
              </a:rPr>
              <a:t>firstName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en-US" sz="2400" b="1" dirty="0" err="1">
                <a:solidFill>
                  <a:schemeClr val="bg1"/>
                </a:solidFill>
              </a:rPr>
              <a:t>lastName</a:t>
            </a:r>
            <a:r>
              <a:rPr lang="en-US" sz="2400" b="1" dirty="0">
                <a:solidFill>
                  <a:schemeClr val="bg1"/>
                </a:solidFill>
              </a:rPr>
              <a:t>, ...</a:t>
            </a:r>
            <a:r>
              <a:rPr lang="en-US" sz="2400" b="1" dirty="0" err="1">
                <a:solidFill>
                  <a:schemeClr val="bg1"/>
                </a:solidFill>
              </a:rPr>
              <a:t>otherInfo</a:t>
            </a:r>
            <a:r>
              <a:rPr lang="en-US" sz="2400" b="1" dirty="0">
                <a:solidFill>
                  <a:schemeClr val="bg1"/>
                </a:solidFill>
              </a:rPr>
              <a:t>) {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return </a:t>
            </a:r>
            <a:r>
              <a:rPr lang="en-US" sz="2400" b="1" dirty="0" err="1">
                <a:solidFill>
                  <a:schemeClr val="bg1"/>
                </a:solidFill>
              </a:rPr>
              <a:t>otherInfo</a:t>
            </a:r>
            <a:r>
              <a:rPr lang="en-US" sz="2400" b="1" dirty="0">
                <a:solidFill>
                  <a:schemeClr val="bg1"/>
                </a:solidFill>
              </a:rPr>
              <a:t>;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}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i="1" dirty="0">
                <a:solidFill>
                  <a:srgbClr val="FF0000"/>
                </a:solidFill>
              </a:rPr>
              <a:t>// Invoke </a:t>
            </a:r>
            <a:r>
              <a:rPr lang="en-US" sz="2400" b="1" i="1" dirty="0" err="1">
                <a:solidFill>
                  <a:srgbClr val="FF0000"/>
                </a:solidFill>
              </a:rPr>
              <a:t>myBio</a:t>
            </a:r>
            <a:r>
              <a:rPr lang="en-US" sz="2400" b="1" i="1" dirty="0">
                <a:solidFill>
                  <a:srgbClr val="FF0000"/>
                </a:solidFill>
              </a:rPr>
              <a:t> function while passing five arguments to its parameters:</a:t>
            </a:r>
          </a:p>
          <a:p>
            <a:r>
              <a:rPr lang="en-US" sz="2400" b="1" dirty="0" err="1">
                <a:solidFill>
                  <a:schemeClr val="bg1"/>
                </a:solidFill>
              </a:rPr>
              <a:t>myBio</a:t>
            </a:r>
            <a:r>
              <a:rPr lang="en-US" sz="2400" b="1" dirty="0">
                <a:solidFill>
                  <a:schemeClr val="bg1"/>
                </a:solidFill>
              </a:rPr>
              <a:t>("</a:t>
            </a:r>
            <a:r>
              <a:rPr lang="en-US" sz="2400" b="1" dirty="0" err="1">
                <a:solidFill>
                  <a:schemeClr val="bg1"/>
                </a:solidFill>
              </a:rPr>
              <a:t>Oluwatobi</a:t>
            </a:r>
            <a:r>
              <a:rPr lang="en-US" sz="2400" b="1" dirty="0">
                <a:solidFill>
                  <a:schemeClr val="bg1"/>
                </a:solidFill>
              </a:rPr>
              <a:t>", "</a:t>
            </a:r>
            <a:r>
              <a:rPr lang="en-US" sz="2400" b="1" dirty="0" err="1">
                <a:solidFill>
                  <a:schemeClr val="bg1"/>
                </a:solidFill>
              </a:rPr>
              <a:t>Sofela</a:t>
            </a:r>
            <a:r>
              <a:rPr lang="en-US" sz="2400" b="1" dirty="0">
                <a:solidFill>
                  <a:schemeClr val="bg1"/>
                </a:solidFill>
              </a:rPr>
              <a:t>", "</a:t>
            </a:r>
            <a:r>
              <a:rPr lang="en-US" sz="2400" b="1" dirty="0" err="1">
                <a:solidFill>
                  <a:schemeClr val="bg1"/>
                </a:solidFill>
              </a:rPr>
              <a:t>CodeSweetly</a:t>
            </a:r>
            <a:r>
              <a:rPr lang="en-US" sz="2400" b="1" dirty="0">
                <a:solidFill>
                  <a:schemeClr val="bg1"/>
                </a:solidFill>
              </a:rPr>
              <a:t>", "Web Developer", "Male");</a:t>
            </a:r>
          </a:p>
        </p:txBody>
      </p:sp>
    </p:spTree>
    <p:extLst>
      <p:ext uri="{BB962C8B-B14F-4D97-AF65-F5344CB8AC3E}">
        <p14:creationId xmlns:p14="http://schemas.microsoft.com/office/powerpoint/2010/main" val="2831428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Default parameters</a:t>
            </a:r>
          </a:p>
          <a:p>
            <a:r>
              <a:rPr lang="en-US" dirty="0"/>
              <a:t>Rest operator</a:t>
            </a:r>
          </a:p>
        </p:txBody>
      </p:sp>
    </p:spTree>
    <p:extLst>
      <p:ext uri="{BB962C8B-B14F-4D97-AF65-F5344CB8AC3E}">
        <p14:creationId xmlns:p14="http://schemas.microsoft.com/office/powerpoint/2010/main" val="283880776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BB64F00B-76C0-010C-21D2-276E8F80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528" y="1431212"/>
            <a:ext cx="7614424" cy="1997788"/>
          </a:xfrm>
        </p:spPr>
        <p:txBody>
          <a:bodyPr/>
          <a:lstStyle/>
          <a:p>
            <a:pPr algn="r"/>
            <a:r>
              <a:rPr lang="en-US" dirty="0"/>
              <a:t>Async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60D8D95-ADF5-F038-66B9-46DE9FC9B4F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810168" y="2941488"/>
            <a:ext cx="6863784" cy="2465925"/>
          </a:xfrm>
        </p:spPr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9509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10820400" cy="3011693"/>
          </a:xfrm>
        </p:spPr>
        <p:txBody>
          <a:bodyPr lIns="45718" tIns="45718" rIns="45718" bIns="45718" anchor="t">
            <a:normAutofit/>
          </a:bodyPr>
          <a:lstStyle/>
          <a:p>
            <a:pPr marL="314960" indent="-314960"/>
            <a:r>
              <a:rPr lang="en-US" dirty="0"/>
              <a:t>JavaScript is </a:t>
            </a:r>
            <a:r>
              <a:rPr lang="en-US" b="1" dirty="0">
                <a:solidFill>
                  <a:srgbClr val="FF0000"/>
                </a:solidFill>
              </a:rPr>
              <a:t>single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threaded</a:t>
            </a:r>
          </a:p>
          <a:p>
            <a:pPr marL="314960" indent="-314960"/>
            <a:r>
              <a:rPr lang="en-US" dirty="0"/>
              <a:t>For your program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to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be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blocked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common operations such as, web requests, you need some form of </a:t>
            </a:r>
            <a:r>
              <a:rPr lang="en-US" b="1" dirty="0">
                <a:solidFill>
                  <a:srgbClr val="FF0000"/>
                </a:solidFill>
              </a:rPr>
              <a:t>asynchronous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code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execution</a:t>
            </a:r>
          </a:p>
          <a:p>
            <a:pPr marL="314960" indent="-314960"/>
            <a:endParaRPr lang="en-US" dirty="0"/>
          </a:p>
          <a:p>
            <a:pPr marL="314960" indent="-31496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2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A223889-13B1-56D3-2707-6F618780DE5A}"/>
              </a:ext>
            </a:extLst>
          </p:cNvPr>
          <p:cNvGrpSpPr/>
          <p:nvPr/>
        </p:nvGrpSpPr>
        <p:grpSpPr>
          <a:xfrm>
            <a:off x="1136461" y="1068207"/>
            <a:ext cx="2875130" cy="3519425"/>
            <a:chOff x="1436264" y="895820"/>
            <a:chExt cx="2875130" cy="351942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D61C0F0-7982-8448-438F-D44EB9F2AE79}"/>
                </a:ext>
              </a:extLst>
            </p:cNvPr>
            <p:cNvGrpSpPr/>
            <p:nvPr/>
          </p:nvGrpSpPr>
          <p:grpSpPr>
            <a:xfrm>
              <a:off x="1436264" y="895820"/>
              <a:ext cx="1313469" cy="3519425"/>
              <a:chOff x="1063972" y="1078700"/>
              <a:chExt cx="1313469" cy="351942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331B6EF-A6CF-BA14-2AAA-2E73AD2C1836}"/>
                  </a:ext>
                </a:extLst>
              </p:cNvPr>
              <p:cNvSpPr/>
              <p:nvPr/>
            </p:nvSpPr>
            <p:spPr>
              <a:xfrm>
                <a:off x="1063972" y="1495695"/>
                <a:ext cx="1313469" cy="3102430"/>
              </a:xfrm>
              <a:prstGeom prst="rect">
                <a:avLst/>
              </a:prstGeom>
              <a:solidFill>
                <a:srgbClr val="B7C0FF">
                  <a:alpha val="18824"/>
                </a:srgb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BG" sz="18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ccordAlternate Regular"/>
                  <a:ea typeface="AccordAlternate Regular"/>
                  <a:cs typeface="AccordAlternate Regular"/>
                  <a:sym typeface="AccordAlternate Regular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AEE8B6-4EF9-015C-6228-B93E509F8313}"/>
                  </a:ext>
                </a:extLst>
              </p:cNvPr>
              <p:cNvSpPr txBox="1"/>
              <p:nvPr/>
            </p:nvSpPr>
            <p:spPr>
              <a:xfrm>
                <a:off x="1312492" y="1078700"/>
                <a:ext cx="816428" cy="4719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90000"/>
                  </a:lnSpc>
                  <a:spcBef>
                    <a:spcPts val="8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none" strike="noStrike" cap="none" spc="0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ccordAlternate Bold"/>
                  </a:rPr>
                  <a:t>HEAP</a:t>
                </a:r>
                <a:endParaRPr kumimoji="0" lang="en-BG" sz="2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AccordAlternate Bold"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2B1B54-6AAB-B82B-9543-734996388332}"/>
                </a:ext>
              </a:extLst>
            </p:cNvPr>
            <p:cNvSpPr/>
            <p:nvPr/>
          </p:nvSpPr>
          <p:spPr>
            <a:xfrm>
              <a:off x="3053881" y="3982820"/>
              <a:ext cx="1203959" cy="369328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18824"/>
              </a:schemeClr>
            </a:solidFill>
            <a:ln w="25400" cap="flat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800" b="1" dirty="0">
                  <a:solidFill>
                    <a:schemeClr val="tx2"/>
                  </a:solidFill>
                </a:rPr>
                <a:t>main()</a:t>
              </a:r>
              <a:endParaRPr kumimoji="0" lang="en-BG" sz="1800" b="0" i="0" u="none" strike="noStrike" cap="all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ccordAlternate Regular"/>
                <a:ea typeface="AccordAlternate Regular"/>
                <a:cs typeface="AccordAlternate Regular"/>
                <a:sym typeface="AccordAlternate Regular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685986-FD87-C627-D91C-FB2AD8A238B0}"/>
                </a:ext>
              </a:extLst>
            </p:cNvPr>
            <p:cNvSpPr/>
            <p:nvPr/>
          </p:nvSpPr>
          <p:spPr>
            <a:xfrm>
              <a:off x="3053881" y="3550396"/>
              <a:ext cx="1203959" cy="369328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18824"/>
              </a:schemeClr>
            </a:solidFill>
            <a:ln w="25400" cap="flat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800" b="1" dirty="0">
                  <a:solidFill>
                    <a:schemeClr val="tx2"/>
                  </a:solidFill>
                </a:rPr>
                <a:t>foo()</a:t>
              </a:r>
              <a:endParaRPr kumimoji="0" lang="en-BG" sz="1800" b="0" i="0" u="none" strike="noStrike" cap="all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ccordAlternate Regular"/>
                <a:ea typeface="AccordAlternate Regular"/>
                <a:cs typeface="AccordAlternate Regular"/>
                <a:sym typeface="AccordAlternate Regular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C5B35-9136-0380-BB38-0EC724B325B6}"/>
                </a:ext>
              </a:extLst>
            </p:cNvPr>
            <p:cNvSpPr/>
            <p:nvPr/>
          </p:nvSpPr>
          <p:spPr>
            <a:xfrm>
              <a:off x="3053881" y="3115360"/>
              <a:ext cx="1203959" cy="369328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18824"/>
              </a:schemeClr>
            </a:solidFill>
            <a:ln w="25400" cap="flat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800" b="1" dirty="0">
                  <a:solidFill>
                    <a:schemeClr val="tx2"/>
                  </a:solidFill>
                </a:rPr>
                <a:t>bar()</a:t>
              </a:r>
              <a:endParaRPr kumimoji="0" lang="en-BG" sz="1800" b="0" i="0" u="none" strike="noStrike" cap="all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ccordAlternate Regular"/>
                <a:ea typeface="AccordAlternate Regular"/>
                <a:cs typeface="AccordAlternate Regular"/>
                <a:sym typeface="AccordAlternate Regular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3319B4-6ADA-B81F-B6D9-CBFF6FDC63AC}"/>
                </a:ext>
              </a:extLst>
            </p:cNvPr>
            <p:cNvSpPr/>
            <p:nvPr/>
          </p:nvSpPr>
          <p:spPr>
            <a:xfrm>
              <a:off x="2997925" y="1312815"/>
              <a:ext cx="1313469" cy="3102430"/>
            </a:xfrm>
            <a:prstGeom prst="rect">
              <a:avLst/>
            </a:prstGeom>
            <a:solidFill>
              <a:srgbClr val="B7C0FF">
                <a:alpha val="18824"/>
              </a:srgb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BG" sz="18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ccordAlternate Regular"/>
                <a:ea typeface="AccordAlternate Regular"/>
                <a:cs typeface="AccordAlternate Regular"/>
                <a:sym typeface="AccordAlternate Regular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4B4980-782D-150C-2192-455E42383318}"/>
                </a:ext>
              </a:extLst>
            </p:cNvPr>
            <p:cNvSpPr txBox="1"/>
            <p:nvPr/>
          </p:nvSpPr>
          <p:spPr>
            <a:xfrm>
              <a:off x="3246446" y="895820"/>
              <a:ext cx="816428" cy="4719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b="1" i="0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latin typeface="+mn-lt"/>
                  <a:ea typeface="+mn-ea"/>
                  <a:cs typeface="+mn-cs"/>
                  <a:sym typeface="AccordAlternate Bold"/>
                </a:rPr>
                <a:t>STACK</a:t>
              </a:r>
              <a:endParaRPr kumimoji="0" lang="en-BG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ccordAlternate Bold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B5EB250-8AD0-9121-D316-32F69D95E095}"/>
              </a:ext>
            </a:extLst>
          </p:cNvPr>
          <p:cNvGrpSpPr/>
          <p:nvPr/>
        </p:nvGrpSpPr>
        <p:grpSpPr>
          <a:xfrm>
            <a:off x="3243570" y="4650728"/>
            <a:ext cx="5368603" cy="1031194"/>
            <a:chOff x="4382822" y="4746646"/>
            <a:chExt cx="5368603" cy="103119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5F275F9-7363-F33B-DA8D-3FB731D2DF35}"/>
                </a:ext>
              </a:extLst>
            </p:cNvPr>
            <p:cNvGrpSpPr/>
            <p:nvPr/>
          </p:nvGrpSpPr>
          <p:grpSpPr>
            <a:xfrm>
              <a:off x="4382822" y="4746646"/>
              <a:ext cx="5368603" cy="1031194"/>
              <a:chOff x="4937993" y="2567146"/>
              <a:chExt cx="5368603" cy="103119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79DEA61-0980-A1D0-77A9-DBA441C58760}"/>
                  </a:ext>
                </a:extLst>
              </p:cNvPr>
              <p:cNvSpPr/>
              <p:nvPr/>
            </p:nvSpPr>
            <p:spPr>
              <a:xfrm rot="16200000">
                <a:off x="7764425" y="1056168"/>
                <a:ext cx="1031194" cy="4053149"/>
              </a:xfrm>
              <a:prstGeom prst="rect">
                <a:avLst/>
              </a:prstGeom>
              <a:solidFill>
                <a:srgbClr val="B7C0FF">
                  <a:alpha val="18824"/>
                </a:srgb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BG" sz="18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ccordAlternate Regular"/>
                  <a:ea typeface="AccordAlternate Regular"/>
                  <a:cs typeface="AccordAlternate Regular"/>
                  <a:sym typeface="AccordAlternate Regular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0C4E8-74D0-6E3C-C441-2F6AC4D72897}"/>
                  </a:ext>
                </a:extLst>
              </p:cNvPr>
              <p:cNvSpPr txBox="1"/>
              <p:nvPr/>
            </p:nvSpPr>
            <p:spPr>
              <a:xfrm>
                <a:off x="4937993" y="2708281"/>
                <a:ext cx="1428933" cy="7489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90000"/>
                  </a:lnSpc>
                  <a:spcBef>
                    <a:spcPts val="8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b="1" dirty="0">
                    <a:solidFill>
                      <a:schemeClr val="tx2"/>
                    </a:solidFill>
                  </a:rPr>
                  <a:t>CALLBACK</a:t>
                </a:r>
                <a:br>
                  <a:rPr kumimoji="0" lang="en-GB" b="1" i="0" u="none" strike="noStrike" cap="none" spc="0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ccordAlternate Bold"/>
                  </a:rPr>
                </a:br>
                <a:r>
                  <a:rPr kumimoji="0" lang="en-GB" b="1" i="0" u="none" strike="noStrike" cap="none" spc="0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ccordAlternate Bold"/>
                  </a:rPr>
                  <a:t>QUEUE</a:t>
                </a:r>
                <a:endParaRPr kumimoji="0" lang="en-BG" sz="2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AccordAlternate Bold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23692A2-1719-FC40-F1F5-A39BF8C6A7C3}"/>
                </a:ext>
              </a:extLst>
            </p:cNvPr>
            <p:cNvSpPr/>
            <p:nvPr/>
          </p:nvSpPr>
          <p:spPr>
            <a:xfrm>
              <a:off x="5795833" y="5077577"/>
              <a:ext cx="1203959" cy="369328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18824"/>
              </a:schemeClr>
            </a:solidFill>
            <a:ln w="25400" cap="flat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>
                  <a:solidFill>
                    <a:schemeClr val="tx2"/>
                  </a:solidFill>
                </a:rPr>
                <a:t>callback</a:t>
              </a:r>
              <a:r>
                <a:rPr lang="en-GB" sz="1800" b="1" dirty="0">
                  <a:solidFill>
                    <a:schemeClr val="tx2"/>
                  </a:solidFill>
                </a:rPr>
                <a:t>()</a:t>
              </a:r>
              <a:endParaRPr kumimoji="0" lang="en-BG" sz="1800" b="0" i="0" u="none" strike="noStrike" cap="all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ccordAlternate Regular"/>
                <a:ea typeface="AccordAlternate Regular"/>
                <a:cs typeface="AccordAlternate Regular"/>
                <a:sym typeface="AccordAlternate Regular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68B1FC-1935-3F29-2E30-AD91FED93E60}"/>
                </a:ext>
              </a:extLst>
            </p:cNvPr>
            <p:cNvSpPr/>
            <p:nvPr/>
          </p:nvSpPr>
          <p:spPr>
            <a:xfrm>
              <a:off x="7107941" y="5077577"/>
              <a:ext cx="1203959" cy="369328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18824"/>
              </a:schemeClr>
            </a:solidFill>
            <a:ln w="25400" cap="flat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>
                  <a:solidFill>
                    <a:schemeClr val="tx2"/>
                  </a:solidFill>
                </a:rPr>
                <a:t>callback2</a:t>
              </a:r>
              <a:r>
                <a:rPr lang="en-GB" sz="1800" b="1" dirty="0">
                  <a:solidFill>
                    <a:schemeClr val="tx2"/>
                  </a:solidFill>
                </a:rPr>
                <a:t>()</a:t>
              </a:r>
              <a:endParaRPr kumimoji="0" lang="en-BG" sz="1800" b="0" i="0" u="none" strike="noStrike" cap="all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ccordAlternate Regular"/>
                <a:ea typeface="AccordAlternate Regular"/>
                <a:cs typeface="AccordAlternate Regular"/>
                <a:sym typeface="AccordAlternate Regular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E3B6873-14F2-5A24-7378-3C12E7FEA2E0}"/>
                </a:ext>
              </a:extLst>
            </p:cNvPr>
            <p:cNvSpPr/>
            <p:nvPr/>
          </p:nvSpPr>
          <p:spPr>
            <a:xfrm>
              <a:off x="8420049" y="5077577"/>
              <a:ext cx="1203959" cy="369328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18824"/>
              </a:schemeClr>
            </a:solidFill>
            <a:ln w="25400" cap="flat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>
                  <a:solidFill>
                    <a:schemeClr val="tx2"/>
                  </a:solidFill>
                </a:rPr>
                <a:t>callback3</a:t>
              </a:r>
              <a:r>
                <a:rPr lang="en-GB" sz="1800" b="1" dirty="0">
                  <a:solidFill>
                    <a:schemeClr val="tx2"/>
                  </a:solidFill>
                </a:rPr>
                <a:t>()</a:t>
              </a:r>
              <a:endParaRPr kumimoji="0" lang="en-BG" sz="1800" b="0" i="0" u="none" strike="noStrike" cap="all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ccordAlternate Regular"/>
                <a:ea typeface="AccordAlternate Regular"/>
                <a:cs typeface="AccordAlternate Regular"/>
                <a:sym typeface="AccordAlternate Regular"/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7A3FD026-2CD7-C46E-521E-5AC22FBAC9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585" y="2635675"/>
            <a:ext cx="587566" cy="58756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76E3C5E-032F-AF33-C569-2E72BDC2CC52}"/>
              </a:ext>
            </a:extLst>
          </p:cNvPr>
          <p:cNvSpPr txBox="1"/>
          <p:nvPr/>
        </p:nvSpPr>
        <p:spPr>
          <a:xfrm>
            <a:off x="5851864" y="2148385"/>
            <a:ext cx="1428933" cy="471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AccordAlternate Bold"/>
              </a:rPr>
              <a:t>EVENT LOOP</a:t>
            </a:r>
            <a:endParaRPr kumimoji="0" lang="en-BG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ccordAlternate Bold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F7F1C4D-5CFD-D27F-0433-4C89DBC7AF0E}"/>
              </a:ext>
            </a:extLst>
          </p:cNvPr>
          <p:cNvGrpSpPr/>
          <p:nvPr/>
        </p:nvGrpSpPr>
        <p:grpSpPr>
          <a:xfrm>
            <a:off x="8702744" y="1211932"/>
            <a:ext cx="1740401" cy="2918086"/>
            <a:chOff x="9332331" y="929707"/>
            <a:chExt cx="1740401" cy="291808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D47D8EE-0983-EA04-D5DD-5574E92EDD16}"/>
                </a:ext>
              </a:extLst>
            </p:cNvPr>
            <p:cNvSpPr txBox="1"/>
            <p:nvPr/>
          </p:nvSpPr>
          <p:spPr>
            <a:xfrm>
              <a:off x="9440590" y="929707"/>
              <a:ext cx="1523885" cy="7489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b="1" i="0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latin typeface="+mn-lt"/>
                  <a:ea typeface="+mn-ea"/>
                  <a:cs typeface="+mn-cs"/>
                  <a:sym typeface="AccordAlternate Bold"/>
                </a:rPr>
                <a:t>EXTERNAL APIS</a:t>
              </a:r>
              <a:endParaRPr kumimoji="0" lang="en-BG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ccordAlternate Bold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630A702-72DA-838D-F143-B1B249BE8A99}"/>
                </a:ext>
              </a:extLst>
            </p:cNvPr>
            <p:cNvGrpSpPr/>
            <p:nvPr/>
          </p:nvGrpSpPr>
          <p:grpSpPr>
            <a:xfrm>
              <a:off x="9332331" y="1678626"/>
              <a:ext cx="1740401" cy="2169167"/>
              <a:chOff x="9812152" y="2086344"/>
              <a:chExt cx="1740401" cy="2169167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168B44C-E9C6-37F7-8EB3-C8626C03478F}"/>
                  </a:ext>
                </a:extLst>
              </p:cNvPr>
              <p:cNvSpPr/>
              <p:nvPr/>
            </p:nvSpPr>
            <p:spPr>
              <a:xfrm>
                <a:off x="9812152" y="2086344"/>
                <a:ext cx="1740401" cy="2169167"/>
              </a:xfrm>
              <a:prstGeom prst="rect">
                <a:avLst/>
              </a:prstGeom>
              <a:solidFill>
                <a:srgbClr val="B7C0FF">
                  <a:alpha val="5882"/>
                </a:srgbClr>
              </a:solidFill>
              <a:ln w="25400" cap="flat">
                <a:solidFill>
                  <a:schemeClr val="accent1"/>
                </a:solidFill>
                <a:prstDash val="dash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BG" sz="18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ccordAlternate Regular"/>
                  <a:ea typeface="AccordAlternate Regular"/>
                  <a:cs typeface="AccordAlternate Regular"/>
                  <a:sym typeface="AccordAlternate Regular"/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21D070B-4F9E-F599-18C3-4F3A759FDAA6}"/>
                  </a:ext>
                </a:extLst>
              </p:cNvPr>
              <p:cNvGrpSpPr/>
              <p:nvPr/>
            </p:nvGrpSpPr>
            <p:grpSpPr>
              <a:xfrm>
                <a:off x="9855903" y="2413690"/>
                <a:ext cx="1652898" cy="1514474"/>
                <a:chOff x="9440590" y="1729579"/>
                <a:chExt cx="1652898" cy="1514474"/>
              </a:xfrm>
            </p:grpSpPr>
            <p:pic>
              <p:nvPicPr>
                <p:cNvPr id="35" name="Graphic 34" descr="Gears with solid fill">
                  <a:extLst>
                    <a:ext uri="{FF2B5EF4-FFF2-40B4-BE49-F238E27FC236}">
                      <a16:creationId xmlns:a16="http://schemas.microsoft.com/office/drawing/2014/main" id="{8196DEF8-EE10-1489-DF92-67301D1599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89728" y="1772441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6" name="Graphic 35" descr="Single gear with solid fill">
                  <a:extLst>
                    <a:ext uri="{FF2B5EF4-FFF2-40B4-BE49-F238E27FC236}">
                      <a16:creationId xmlns:a16="http://schemas.microsoft.com/office/drawing/2014/main" id="{09912632-8AD4-CBBE-324B-03543C86BD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04053" y="2229641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7" name="Graphic 36" descr="Processor with solid fill">
                  <a:extLst>
                    <a:ext uri="{FF2B5EF4-FFF2-40B4-BE49-F238E27FC236}">
                      <a16:creationId xmlns:a16="http://schemas.microsoft.com/office/drawing/2014/main" id="{0D556A64-514C-0D9D-69C7-457A6A1574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25230" y="2729703"/>
                  <a:ext cx="514350" cy="514350"/>
                </a:xfrm>
                <a:prstGeom prst="rect">
                  <a:avLst/>
                </a:prstGeom>
              </p:spPr>
            </p:pic>
            <p:pic>
              <p:nvPicPr>
                <p:cNvPr id="38" name="Graphic 37" descr="Binary with solid fill">
                  <a:extLst>
                    <a:ext uri="{FF2B5EF4-FFF2-40B4-BE49-F238E27FC236}">
                      <a16:creationId xmlns:a16="http://schemas.microsoft.com/office/drawing/2014/main" id="{ED4F4F6E-E7D9-CB0C-BAA2-713D68E0BE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40590" y="1729579"/>
                  <a:ext cx="393111" cy="393111"/>
                </a:xfrm>
                <a:prstGeom prst="rect">
                  <a:avLst/>
                </a:prstGeom>
              </p:spPr>
            </p:pic>
            <p:pic>
              <p:nvPicPr>
                <p:cNvPr id="39" name="Graphic 38" descr="Database with solid fill">
                  <a:extLst>
                    <a:ext uri="{FF2B5EF4-FFF2-40B4-BE49-F238E27FC236}">
                      <a16:creationId xmlns:a16="http://schemas.microsoft.com/office/drawing/2014/main" id="{96258807-4B95-0F2D-5506-DEA8AE9915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00377" y="2795572"/>
                  <a:ext cx="393111" cy="393111"/>
                </a:xfrm>
                <a:prstGeom prst="rect">
                  <a:avLst/>
                </a:prstGeom>
              </p:spPr>
            </p:pic>
            <p:pic>
              <p:nvPicPr>
                <p:cNvPr id="40" name="Graphic 39" descr="Cloud with solid fill">
                  <a:extLst>
                    <a:ext uri="{FF2B5EF4-FFF2-40B4-BE49-F238E27FC236}">
                      <a16:creationId xmlns:a16="http://schemas.microsoft.com/office/drawing/2014/main" id="{62B411CC-1F04-9D2A-201F-8E564AB326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64935" y="1890416"/>
                  <a:ext cx="514350" cy="51435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1F9D8B1-C810-87CE-7322-2BC3CD69331D}"/>
              </a:ext>
            </a:extLst>
          </p:cNvPr>
          <p:cNvSpPr txBox="1"/>
          <p:nvPr/>
        </p:nvSpPr>
        <p:spPr>
          <a:xfrm>
            <a:off x="1252530" y="3919247"/>
            <a:ext cx="549252" cy="471920"/>
          </a:xfrm>
          <a:prstGeom prst="rect">
            <a:avLst/>
          </a:prstGeom>
          <a:solidFill>
            <a:srgbClr val="96FFAD">
              <a:alpha val="23922"/>
            </a:srgbClr>
          </a:solidFill>
          <a:ln w="12700" cap="flat">
            <a:solidFill>
              <a:srgbClr val="00B05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1" dirty="0">
                <a:solidFill>
                  <a:schemeClr val="tx2"/>
                </a:solidFill>
              </a:rPr>
              <a:t>“...”</a:t>
            </a:r>
            <a:endParaRPr kumimoji="0" lang="en-BG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ccordAlternate Bold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1B75AC-DB4C-60CC-5ED6-D3A59A269E56}"/>
              </a:ext>
            </a:extLst>
          </p:cNvPr>
          <p:cNvSpPr txBox="1"/>
          <p:nvPr/>
        </p:nvSpPr>
        <p:spPr>
          <a:xfrm>
            <a:off x="1780478" y="3330751"/>
            <a:ext cx="549252" cy="471920"/>
          </a:xfrm>
          <a:prstGeom prst="rect">
            <a:avLst/>
          </a:prstGeom>
          <a:solidFill>
            <a:srgbClr val="96FFAD">
              <a:alpha val="23922"/>
            </a:srgbClr>
          </a:solidFill>
          <a:ln w="12700" cap="flat">
            <a:solidFill>
              <a:srgbClr val="00B05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AccordAlternate Bold"/>
              </a:rPr>
              <a:t>1...</a:t>
            </a:r>
            <a:endParaRPr kumimoji="0" lang="en-BG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ccordAlternate Bold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0E6D89-123D-23C8-75F6-7A7397777F70}"/>
              </a:ext>
            </a:extLst>
          </p:cNvPr>
          <p:cNvSpPr txBox="1"/>
          <p:nvPr/>
        </p:nvSpPr>
        <p:spPr>
          <a:xfrm>
            <a:off x="1780478" y="2751321"/>
            <a:ext cx="549252" cy="471920"/>
          </a:xfrm>
          <a:prstGeom prst="rect">
            <a:avLst/>
          </a:prstGeom>
          <a:solidFill>
            <a:srgbClr val="96FFAD">
              <a:alpha val="23922"/>
            </a:srgbClr>
          </a:solidFill>
          <a:ln w="12700" cap="flat">
            <a:solidFill>
              <a:srgbClr val="00B05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1" dirty="0">
                <a:solidFill>
                  <a:schemeClr val="tx2"/>
                </a:solidFill>
              </a:rPr>
              <a:t>[</a:t>
            </a:r>
            <a:r>
              <a:rPr kumimoji="0" lang="en-GB" sz="2000" b="1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AccordAlternate Bold"/>
              </a:rPr>
              <a:t>...]</a:t>
            </a:r>
            <a:endParaRPr kumimoji="0" lang="en-BG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ccordAlternate Bold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003F07-96FB-8005-091F-FEC815BFD172}"/>
              </a:ext>
            </a:extLst>
          </p:cNvPr>
          <p:cNvSpPr txBox="1"/>
          <p:nvPr/>
        </p:nvSpPr>
        <p:spPr>
          <a:xfrm>
            <a:off x="1231226" y="1605286"/>
            <a:ext cx="549252" cy="471920"/>
          </a:xfrm>
          <a:prstGeom prst="rect">
            <a:avLst/>
          </a:prstGeom>
          <a:solidFill>
            <a:srgbClr val="96FFAD">
              <a:alpha val="23922"/>
            </a:srgbClr>
          </a:solidFill>
          <a:ln w="12700" cap="flat">
            <a:solidFill>
              <a:srgbClr val="00B05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AccordAlternate Bold"/>
              </a:rPr>
              <a:t>{...}</a:t>
            </a:r>
            <a:endParaRPr kumimoji="0" lang="en-BG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ccordAlternate Bold"/>
            </a:endParaRPr>
          </a:p>
        </p:txBody>
      </p:sp>
    </p:spTree>
    <p:extLst>
      <p:ext uri="{BB962C8B-B14F-4D97-AF65-F5344CB8AC3E}">
        <p14:creationId xmlns:p14="http://schemas.microsoft.com/office/powerpoint/2010/main" val="24072549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639721D-3E03-9F16-274C-ED9D8E7C0B9B}"/>
              </a:ext>
            </a:extLst>
          </p:cNvPr>
          <p:cNvGrpSpPr/>
          <p:nvPr/>
        </p:nvGrpSpPr>
        <p:grpSpPr>
          <a:xfrm>
            <a:off x="6962790" y="1555187"/>
            <a:ext cx="1313469" cy="3527918"/>
            <a:chOff x="8169287" y="1540412"/>
            <a:chExt cx="1313469" cy="352791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01FB7C-E0AF-82E1-D8B3-B3FB31C64B34}"/>
                </a:ext>
              </a:extLst>
            </p:cNvPr>
            <p:cNvSpPr/>
            <p:nvPr/>
          </p:nvSpPr>
          <p:spPr>
            <a:xfrm>
              <a:off x="8169287" y="1965900"/>
              <a:ext cx="1313469" cy="3102430"/>
            </a:xfrm>
            <a:prstGeom prst="rect">
              <a:avLst/>
            </a:prstGeom>
            <a:solidFill>
              <a:srgbClr val="B7C0FF">
                <a:alpha val="18824"/>
              </a:srgb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BG" sz="18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ccordAlternate Regular"/>
                <a:ea typeface="AccordAlternate Regular"/>
                <a:cs typeface="AccordAlternate Regular"/>
                <a:sym typeface="AccordAlternate Regular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87A93D-63AB-09E4-EE40-27A1CB911513}"/>
                </a:ext>
              </a:extLst>
            </p:cNvPr>
            <p:cNvSpPr txBox="1"/>
            <p:nvPr/>
          </p:nvSpPr>
          <p:spPr>
            <a:xfrm>
              <a:off x="8417807" y="1540412"/>
              <a:ext cx="816428" cy="4719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b="1" i="0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latin typeface="+mn-lt"/>
                  <a:ea typeface="+mn-ea"/>
                  <a:cs typeface="+mn-cs"/>
                  <a:sym typeface="AccordAlternate Bold"/>
                </a:rPr>
                <a:t>STACK</a:t>
              </a:r>
              <a:endParaRPr kumimoji="0" lang="en-BG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ccordAlternate Bold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76AA4C5-A03D-1814-147A-96E9A6DCB740}"/>
              </a:ext>
            </a:extLst>
          </p:cNvPr>
          <p:cNvSpPr/>
          <p:nvPr/>
        </p:nvSpPr>
        <p:spPr>
          <a:xfrm>
            <a:off x="7025401" y="3387352"/>
            <a:ext cx="1203959" cy="369328"/>
          </a:xfrm>
          <a:prstGeom prst="rect">
            <a:avLst/>
          </a:prstGeom>
          <a:solidFill>
            <a:schemeClr val="accent4">
              <a:lumMod val="40000"/>
              <a:lumOff val="60000"/>
              <a:alpha val="18824"/>
            </a:schemeClr>
          </a:solidFill>
          <a:ln w="25400" cap="flat">
            <a:solidFill>
              <a:schemeClr val="accent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800" b="1" dirty="0" err="1">
                <a:solidFill>
                  <a:schemeClr val="tx2"/>
                </a:solidFill>
              </a:rPr>
              <a:t>c.log</a:t>
            </a:r>
            <a:r>
              <a:rPr lang="en-GB" sz="1800" b="1" dirty="0">
                <a:solidFill>
                  <a:schemeClr val="tx2"/>
                </a:solidFill>
              </a:rPr>
              <a:t>()</a:t>
            </a:r>
            <a:endParaRPr kumimoji="0" lang="en-BG" sz="1800" b="0" i="0" u="none" strike="noStrike" cap="all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ccordAlternate Regular"/>
              <a:ea typeface="AccordAlternate Regular"/>
              <a:cs typeface="AccordAlternate Regular"/>
              <a:sym typeface="AccordAlternate 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981DAA-4518-B461-8E03-384F55BEFCC3}"/>
              </a:ext>
            </a:extLst>
          </p:cNvPr>
          <p:cNvSpPr/>
          <p:nvPr/>
        </p:nvSpPr>
        <p:spPr>
          <a:xfrm>
            <a:off x="7018869" y="4675780"/>
            <a:ext cx="1203959" cy="369328"/>
          </a:xfrm>
          <a:prstGeom prst="rect">
            <a:avLst/>
          </a:prstGeom>
          <a:solidFill>
            <a:schemeClr val="accent4">
              <a:lumMod val="40000"/>
              <a:lumOff val="60000"/>
              <a:alpha val="18824"/>
            </a:schemeClr>
          </a:solidFill>
          <a:ln w="25400" cap="flat">
            <a:solidFill>
              <a:schemeClr val="accent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800" b="1" dirty="0">
                <a:solidFill>
                  <a:schemeClr val="tx2"/>
                </a:solidFill>
              </a:rPr>
              <a:t>main()</a:t>
            </a:r>
            <a:endParaRPr kumimoji="0" lang="en-BG" sz="1800" b="0" i="0" u="none" strike="noStrike" cap="all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ccordAlternate Regular"/>
              <a:ea typeface="AccordAlternate Regular"/>
              <a:cs typeface="AccordAlternate Regular"/>
              <a:sym typeface="AccordAlternate Regular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6CF300-D4FD-0B94-41A3-2BA04840BCA8}"/>
              </a:ext>
            </a:extLst>
          </p:cNvPr>
          <p:cNvSpPr/>
          <p:nvPr/>
        </p:nvSpPr>
        <p:spPr>
          <a:xfrm>
            <a:off x="7018869" y="4243356"/>
            <a:ext cx="1203959" cy="369328"/>
          </a:xfrm>
          <a:prstGeom prst="rect">
            <a:avLst/>
          </a:prstGeom>
          <a:solidFill>
            <a:schemeClr val="accent4">
              <a:lumMod val="40000"/>
              <a:lumOff val="60000"/>
              <a:alpha val="18824"/>
            </a:schemeClr>
          </a:solidFill>
          <a:ln w="25400" cap="flat">
            <a:solidFill>
              <a:schemeClr val="accent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800" b="1" dirty="0">
                <a:solidFill>
                  <a:schemeClr val="tx2"/>
                </a:solidFill>
              </a:rPr>
              <a:t>foo()</a:t>
            </a:r>
            <a:endParaRPr kumimoji="0" lang="en-BG" sz="1800" b="0" i="0" u="none" strike="noStrike" cap="all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ccordAlternate Regular"/>
              <a:ea typeface="AccordAlternate Regular"/>
              <a:cs typeface="AccordAlternate Regular"/>
              <a:sym typeface="AccordAlternate Regular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F5B2B9-9B90-C15E-34FE-1F923B53CF1B}"/>
              </a:ext>
            </a:extLst>
          </p:cNvPr>
          <p:cNvSpPr/>
          <p:nvPr/>
        </p:nvSpPr>
        <p:spPr>
          <a:xfrm>
            <a:off x="7018869" y="3808320"/>
            <a:ext cx="1203959" cy="369328"/>
          </a:xfrm>
          <a:prstGeom prst="rect">
            <a:avLst/>
          </a:prstGeom>
          <a:solidFill>
            <a:schemeClr val="accent4">
              <a:lumMod val="40000"/>
              <a:lumOff val="60000"/>
              <a:alpha val="18824"/>
            </a:schemeClr>
          </a:solidFill>
          <a:ln w="25400" cap="flat">
            <a:solidFill>
              <a:schemeClr val="accent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800" b="1" dirty="0">
                <a:solidFill>
                  <a:schemeClr val="tx2"/>
                </a:solidFill>
              </a:rPr>
              <a:t>bar()</a:t>
            </a:r>
            <a:endParaRPr kumimoji="0" lang="en-BG" sz="1800" b="0" i="0" u="none" strike="noStrike" cap="all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ccordAlternate Regular"/>
              <a:ea typeface="AccordAlternate Regular"/>
              <a:cs typeface="AccordAlternate Regular"/>
              <a:sym typeface="AccordAlternate Regular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D4178BB3-E393-229A-B9C3-84C4DD727A8F}"/>
              </a:ext>
            </a:extLst>
          </p:cNvPr>
          <p:cNvSpPr txBox="1">
            <a:spLocks/>
          </p:cNvSpPr>
          <p:nvPr/>
        </p:nvSpPr>
        <p:spPr>
          <a:xfrm>
            <a:off x="2595821" y="1096188"/>
            <a:ext cx="3266083" cy="48021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solidFill>
                  <a:schemeClr val="tx2"/>
                </a:solidFill>
              </a:rPr>
              <a:t>function </a:t>
            </a:r>
            <a:r>
              <a:rPr lang="en-GB" sz="2000" b="1" dirty="0">
                <a:solidFill>
                  <a:srgbClr val="FF0000"/>
                </a:solidFill>
              </a:rPr>
              <a:t>main</a:t>
            </a:r>
            <a:r>
              <a:rPr lang="en-GB" sz="2000" b="1" dirty="0">
                <a:solidFill>
                  <a:schemeClr val="tx2"/>
                </a:solidFill>
              </a:rPr>
              <a:t>() {</a:t>
            </a:r>
          </a:p>
          <a:p>
            <a:r>
              <a:rPr lang="en-GB" sz="2000" b="1" dirty="0">
                <a:solidFill>
                  <a:schemeClr val="tx2"/>
                </a:solidFill>
              </a:rPr>
              <a:t>  foo();</a:t>
            </a:r>
          </a:p>
          <a:p>
            <a:r>
              <a:rPr lang="en-GB" sz="2000" b="1" dirty="0">
                <a:solidFill>
                  <a:schemeClr val="tx2"/>
                </a:solidFill>
              </a:rPr>
              <a:t>}</a:t>
            </a:r>
          </a:p>
          <a:p>
            <a:endParaRPr lang="en-GB" sz="2000" b="1" dirty="0">
              <a:solidFill>
                <a:schemeClr val="tx2"/>
              </a:solidFill>
            </a:endParaRPr>
          </a:p>
          <a:p>
            <a:r>
              <a:rPr lang="en-GB" sz="2000" b="1" dirty="0">
                <a:solidFill>
                  <a:schemeClr val="tx2"/>
                </a:solidFill>
              </a:rPr>
              <a:t>function </a:t>
            </a:r>
            <a:r>
              <a:rPr lang="en-GB" sz="2000" b="1" dirty="0">
                <a:solidFill>
                  <a:srgbClr val="FF0000"/>
                </a:solidFill>
              </a:rPr>
              <a:t>foo</a:t>
            </a:r>
            <a:r>
              <a:rPr lang="en-GB" sz="2000" b="1" dirty="0">
                <a:solidFill>
                  <a:schemeClr val="tx2"/>
                </a:solidFill>
              </a:rPr>
              <a:t>() {</a:t>
            </a:r>
          </a:p>
          <a:p>
            <a:r>
              <a:rPr lang="en-GB" sz="2000" b="1" dirty="0">
                <a:solidFill>
                  <a:schemeClr val="tx2"/>
                </a:solidFill>
              </a:rPr>
              <a:t>  bar();</a:t>
            </a:r>
            <a:br>
              <a:rPr lang="en-GB" sz="2000" b="1" dirty="0">
                <a:solidFill>
                  <a:schemeClr val="tx2"/>
                </a:solidFill>
              </a:rPr>
            </a:br>
            <a:r>
              <a:rPr lang="en-GB" sz="2000" b="1" dirty="0">
                <a:solidFill>
                  <a:schemeClr val="tx2"/>
                </a:solidFill>
              </a:rPr>
              <a:t>}</a:t>
            </a:r>
          </a:p>
          <a:p>
            <a:endParaRPr lang="en-GB" sz="2000" b="1" dirty="0">
              <a:solidFill>
                <a:schemeClr val="tx2"/>
              </a:solidFill>
            </a:endParaRPr>
          </a:p>
          <a:p>
            <a:r>
              <a:rPr lang="en-GB" sz="2000" b="1" dirty="0">
                <a:solidFill>
                  <a:schemeClr val="tx2"/>
                </a:solidFill>
              </a:rPr>
              <a:t>function </a:t>
            </a:r>
            <a:r>
              <a:rPr lang="en-GB" sz="2000" b="1" dirty="0">
                <a:solidFill>
                  <a:srgbClr val="FF0000"/>
                </a:solidFill>
              </a:rPr>
              <a:t>bar</a:t>
            </a:r>
            <a:r>
              <a:rPr lang="en-GB" sz="2000" b="1" dirty="0">
                <a:solidFill>
                  <a:schemeClr val="tx2"/>
                </a:solidFill>
              </a:rPr>
              <a:t>() {</a:t>
            </a:r>
          </a:p>
          <a:p>
            <a:r>
              <a:rPr lang="en-GB" sz="2000" b="1" dirty="0">
                <a:solidFill>
                  <a:schemeClr val="tx2"/>
                </a:solidFill>
              </a:rPr>
              <a:t>  </a:t>
            </a:r>
            <a:r>
              <a:rPr lang="en-GB" sz="2000" b="1" dirty="0" err="1">
                <a:solidFill>
                  <a:srgbClr val="FF0000"/>
                </a:solidFill>
              </a:rPr>
              <a:t>console</a:t>
            </a:r>
            <a:r>
              <a:rPr lang="en-GB" sz="2000" b="1" dirty="0" err="1">
                <a:solidFill>
                  <a:srgbClr val="C00000"/>
                </a:solidFill>
              </a:rPr>
              <a:t>.</a:t>
            </a:r>
            <a:r>
              <a:rPr lang="en-GB" sz="2000" b="1" dirty="0" err="1">
                <a:solidFill>
                  <a:srgbClr val="FF0000"/>
                </a:solidFill>
              </a:rPr>
              <a:t>log</a:t>
            </a:r>
            <a:r>
              <a:rPr lang="en-GB" sz="2000" b="1" dirty="0">
                <a:solidFill>
                  <a:schemeClr val="tx2"/>
                </a:solidFill>
              </a:rPr>
              <a:t>(”hello world”);</a:t>
            </a:r>
          </a:p>
          <a:p>
            <a:r>
              <a:rPr lang="en-GB" sz="2000" b="1" dirty="0">
                <a:solidFill>
                  <a:schemeClr val="tx2"/>
                </a:solidFill>
              </a:rPr>
              <a:t>}</a:t>
            </a:r>
          </a:p>
          <a:p>
            <a:endParaRPr lang="en-GB" sz="2000" b="1" dirty="0">
              <a:solidFill>
                <a:schemeClr val="tx2"/>
              </a:solidFill>
            </a:endParaRPr>
          </a:p>
          <a:p>
            <a:r>
              <a:rPr lang="en-GB" sz="2000" b="1" dirty="0">
                <a:solidFill>
                  <a:srgbClr val="FF0000"/>
                </a:solidFill>
              </a:rPr>
              <a:t>main</a:t>
            </a:r>
            <a:r>
              <a:rPr lang="en-GB" sz="2000" b="1" dirty="0">
                <a:solidFill>
                  <a:schemeClr val="tx2"/>
                </a:solidFill>
              </a:rPr>
              <a:t>();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89B9E6E3-B0A0-D9B3-CCC2-A0C895F4BBB6}"/>
              </a:ext>
            </a:extLst>
          </p:cNvPr>
          <p:cNvSpPr/>
          <p:nvPr/>
        </p:nvSpPr>
        <p:spPr>
          <a:xfrm>
            <a:off x="2257461" y="1174187"/>
            <a:ext cx="206828" cy="209300"/>
          </a:xfrm>
          <a:prstGeom prst="rightArrow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G" sz="1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ccordAlternate Regular"/>
              <a:ea typeface="AccordAlternate Regular"/>
              <a:cs typeface="AccordAlternate Regular"/>
              <a:sym typeface="AccordAlternate Regular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61F64E9E-6386-D327-5A36-16D2E9DFBCA4}"/>
              </a:ext>
            </a:extLst>
          </p:cNvPr>
          <p:cNvSpPr/>
          <p:nvPr/>
        </p:nvSpPr>
        <p:spPr>
          <a:xfrm>
            <a:off x="2257461" y="1555187"/>
            <a:ext cx="206828" cy="209300"/>
          </a:xfrm>
          <a:prstGeom prst="rightArrow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G" sz="1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ccordAlternate Regular"/>
              <a:ea typeface="AccordAlternate Regular"/>
              <a:cs typeface="AccordAlternate Regular"/>
              <a:sym typeface="AccordAlternate Regular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56027840-7EA7-E2DA-C5FE-57B8693F45BA}"/>
              </a:ext>
            </a:extLst>
          </p:cNvPr>
          <p:cNvSpPr/>
          <p:nvPr/>
        </p:nvSpPr>
        <p:spPr>
          <a:xfrm>
            <a:off x="2257461" y="2670066"/>
            <a:ext cx="206828" cy="209300"/>
          </a:xfrm>
          <a:prstGeom prst="rightArrow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G" sz="1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ccordAlternate Regular"/>
              <a:ea typeface="AccordAlternate Regular"/>
              <a:cs typeface="AccordAlternate Regular"/>
              <a:sym typeface="AccordAlternate Regular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B35BB7A2-9BF0-9A42-4270-4F6CC10C9701}"/>
              </a:ext>
            </a:extLst>
          </p:cNvPr>
          <p:cNvSpPr/>
          <p:nvPr/>
        </p:nvSpPr>
        <p:spPr>
          <a:xfrm>
            <a:off x="2257461" y="3051066"/>
            <a:ext cx="206828" cy="209300"/>
          </a:xfrm>
          <a:prstGeom prst="rightArrow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G" sz="1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ccordAlternate Regular"/>
              <a:ea typeface="AccordAlternate Regular"/>
              <a:cs typeface="AccordAlternate Regular"/>
              <a:sym typeface="AccordAlternate Regular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F3FEA766-251C-52B5-C8DE-004FF7C4E9DA}"/>
              </a:ext>
            </a:extLst>
          </p:cNvPr>
          <p:cNvSpPr/>
          <p:nvPr/>
        </p:nvSpPr>
        <p:spPr>
          <a:xfrm>
            <a:off x="2257461" y="4102913"/>
            <a:ext cx="206828" cy="209300"/>
          </a:xfrm>
          <a:prstGeom prst="rightArrow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G" sz="1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ccordAlternate Regular"/>
              <a:ea typeface="AccordAlternate Regular"/>
              <a:cs typeface="AccordAlternate Regular"/>
              <a:sym typeface="AccordAlternate Regular"/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5124B99A-2DD7-07A8-C8E7-97835FCC3EB3}"/>
              </a:ext>
            </a:extLst>
          </p:cNvPr>
          <p:cNvSpPr/>
          <p:nvPr/>
        </p:nvSpPr>
        <p:spPr>
          <a:xfrm>
            <a:off x="2257461" y="4483913"/>
            <a:ext cx="206828" cy="209300"/>
          </a:xfrm>
          <a:prstGeom prst="rightArrow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G" sz="1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ccordAlternate Regular"/>
              <a:ea typeface="AccordAlternate Regular"/>
              <a:cs typeface="AccordAlternate Regular"/>
              <a:sym typeface="AccordAlternate Regular"/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4A56BEA5-385D-C295-E61D-9613A8933452}"/>
              </a:ext>
            </a:extLst>
          </p:cNvPr>
          <p:cNvSpPr/>
          <p:nvPr/>
        </p:nvSpPr>
        <p:spPr>
          <a:xfrm>
            <a:off x="2260016" y="5563893"/>
            <a:ext cx="206828" cy="209300"/>
          </a:xfrm>
          <a:prstGeom prst="rightArrow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G" sz="1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ccordAlternate Regular"/>
              <a:ea typeface="AccordAlternate Regular"/>
              <a:cs typeface="AccordAlternate Regular"/>
              <a:sym typeface="AccordAlternat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505866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6" grpId="0" animBg="1"/>
      <p:bldP spid="3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queue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639721D-3E03-9F16-274C-ED9D8E7C0B9B}"/>
              </a:ext>
            </a:extLst>
          </p:cNvPr>
          <p:cNvGrpSpPr/>
          <p:nvPr/>
        </p:nvGrpSpPr>
        <p:grpSpPr>
          <a:xfrm>
            <a:off x="4710564" y="1035403"/>
            <a:ext cx="1611584" cy="2964249"/>
            <a:chOff x="8169287" y="1408561"/>
            <a:chExt cx="1313469" cy="365976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01FB7C-E0AF-82E1-D8B3-B3FB31C64B34}"/>
                </a:ext>
              </a:extLst>
            </p:cNvPr>
            <p:cNvSpPr/>
            <p:nvPr/>
          </p:nvSpPr>
          <p:spPr>
            <a:xfrm>
              <a:off x="8169287" y="1965900"/>
              <a:ext cx="1313469" cy="3102430"/>
            </a:xfrm>
            <a:prstGeom prst="rect">
              <a:avLst/>
            </a:prstGeom>
            <a:solidFill>
              <a:srgbClr val="B7C0FF">
                <a:alpha val="18824"/>
              </a:srgb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BG" sz="18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ccordAlternate Regular"/>
                <a:ea typeface="AccordAlternate Regular"/>
                <a:cs typeface="AccordAlternate Regular"/>
                <a:sym typeface="AccordAlternate Regular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87A93D-63AB-09E4-EE40-27A1CB911513}"/>
                </a:ext>
              </a:extLst>
            </p:cNvPr>
            <p:cNvSpPr txBox="1"/>
            <p:nvPr/>
          </p:nvSpPr>
          <p:spPr>
            <a:xfrm>
              <a:off x="8427859" y="1408561"/>
              <a:ext cx="816428" cy="4719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b="1" i="0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latin typeface="+mn-lt"/>
                  <a:ea typeface="+mn-ea"/>
                  <a:cs typeface="+mn-cs"/>
                  <a:sym typeface="AccordAlternate Bold"/>
                </a:rPr>
                <a:t>STACK</a:t>
              </a:r>
              <a:endParaRPr kumimoji="0" lang="en-BG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ccordAlternate Bold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1981DAA-4518-B461-8E03-384F55BEFCC3}"/>
              </a:ext>
            </a:extLst>
          </p:cNvPr>
          <p:cNvSpPr/>
          <p:nvPr/>
        </p:nvSpPr>
        <p:spPr>
          <a:xfrm>
            <a:off x="4779371" y="3592327"/>
            <a:ext cx="1477219" cy="369328"/>
          </a:xfrm>
          <a:prstGeom prst="rect">
            <a:avLst/>
          </a:prstGeom>
          <a:solidFill>
            <a:schemeClr val="accent4">
              <a:lumMod val="40000"/>
              <a:lumOff val="60000"/>
              <a:alpha val="18824"/>
            </a:schemeClr>
          </a:solidFill>
          <a:ln w="25400" cap="flat">
            <a:solidFill>
              <a:schemeClr val="accent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800" b="1" dirty="0">
                <a:solidFill>
                  <a:schemeClr val="tx2"/>
                </a:solidFill>
              </a:rPr>
              <a:t>main()</a:t>
            </a:r>
            <a:endParaRPr kumimoji="0" lang="en-BG" sz="1800" b="0" i="0" u="none" strike="noStrike" cap="all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ccordAlternate Regular"/>
              <a:ea typeface="AccordAlternate Regular"/>
              <a:cs typeface="AccordAlternate Regular"/>
              <a:sym typeface="AccordAlternate Regular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6CF300-D4FD-0B94-41A3-2BA04840BCA8}"/>
              </a:ext>
            </a:extLst>
          </p:cNvPr>
          <p:cNvSpPr/>
          <p:nvPr/>
        </p:nvSpPr>
        <p:spPr>
          <a:xfrm>
            <a:off x="4779371" y="2888772"/>
            <a:ext cx="1477219" cy="646327"/>
          </a:xfrm>
          <a:prstGeom prst="rect">
            <a:avLst/>
          </a:prstGeom>
          <a:solidFill>
            <a:schemeClr val="accent4">
              <a:lumMod val="40000"/>
              <a:lumOff val="60000"/>
              <a:alpha val="18824"/>
            </a:schemeClr>
          </a:solidFill>
          <a:ln w="25400" cap="flat">
            <a:solidFill>
              <a:schemeClr val="accent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800" b="1" dirty="0" err="1">
                <a:solidFill>
                  <a:schemeClr val="tx2"/>
                </a:solidFill>
              </a:rPr>
              <a:t>setTimeout</a:t>
            </a:r>
            <a:r>
              <a:rPr lang="en-GB" sz="1800" b="1" dirty="0">
                <a:solidFill>
                  <a:schemeClr val="tx2"/>
                </a:solidFill>
              </a:rPr>
              <a:t>()</a:t>
            </a:r>
            <a:endParaRPr kumimoji="0" lang="en-BG" sz="1800" b="0" i="0" u="none" strike="noStrike" cap="all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ccordAlternate Regular"/>
              <a:ea typeface="AccordAlternate Regular"/>
              <a:cs typeface="AccordAlternate Regular"/>
              <a:sym typeface="AccordAlternate Regular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D4178BB3-E393-229A-B9C3-84C4DD727A8F}"/>
              </a:ext>
            </a:extLst>
          </p:cNvPr>
          <p:cNvSpPr txBox="1">
            <a:spLocks/>
          </p:cNvSpPr>
          <p:nvPr/>
        </p:nvSpPr>
        <p:spPr>
          <a:xfrm>
            <a:off x="717590" y="1386192"/>
            <a:ext cx="3266083" cy="3386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solidFill>
                  <a:schemeClr val="tx2"/>
                </a:solidFill>
              </a:rPr>
              <a:t>function </a:t>
            </a:r>
            <a:r>
              <a:rPr lang="en-GB" sz="2000" b="1" dirty="0">
                <a:solidFill>
                  <a:srgbClr val="FF0000"/>
                </a:solidFill>
              </a:rPr>
              <a:t>main</a:t>
            </a:r>
            <a:r>
              <a:rPr lang="en-GB" sz="2000" b="1" dirty="0">
                <a:solidFill>
                  <a:schemeClr val="tx2"/>
                </a:solidFill>
              </a:rPr>
              <a:t>() {</a:t>
            </a:r>
          </a:p>
          <a:p>
            <a:r>
              <a:rPr lang="en-GB" sz="2000" b="1" dirty="0">
                <a:solidFill>
                  <a:schemeClr val="tx2"/>
                </a:solidFill>
              </a:rPr>
              <a:t>  </a:t>
            </a:r>
            <a:r>
              <a:rPr lang="en-GB" sz="2000" b="1" dirty="0" err="1">
                <a:solidFill>
                  <a:srgbClr val="FF0000"/>
                </a:solidFill>
              </a:rPr>
              <a:t>setTimeout</a:t>
            </a:r>
            <a:r>
              <a:rPr lang="en-GB" sz="2000" b="1" dirty="0">
                <a:solidFill>
                  <a:schemeClr val="tx2"/>
                </a:solidFill>
              </a:rPr>
              <a:t>(</a:t>
            </a:r>
            <a:r>
              <a:rPr lang="en-GB" sz="2000" b="1" dirty="0" err="1">
                <a:solidFill>
                  <a:schemeClr val="tx2"/>
                </a:solidFill>
              </a:rPr>
              <a:t>cb</a:t>
            </a:r>
            <a:r>
              <a:rPr lang="en-GB" sz="2000" b="1" dirty="0">
                <a:solidFill>
                  <a:schemeClr val="tx2"/>
                </a:solidFill>
              </a:rPr>
              <a:t>, 1000)</a:t>
            </a:r>
          </a:p>
          <a:p>
            <a:r>
              <a:rPr lang="en-GB" sz="2000" b="1" dirty="0">
                <a:solidFill>
                  <a:schemeClr val="tx2"/>
                </a:solidFill>
              </a:rPr>
              <a:t>}</a:t>
            </a:r>
          </a:p>
          <a:p>
            <a:endParaRPr lang="en-GB" sz="2000" b="1" dirty="0">
              <a:solidFill>
                <a:schemeClr val="tx2"/>
              </a:solidFill>
            </a:endParaRPr>
          </a:p>
          <a:p>
            <a:r>
              <a:rPr lang="en-GB" sz="2000" b="1" dirty="0">
                <a:solidFill>
                  <a:schemeClr val="tx2"/>
                </a:solidFill>
              </a:rPr>
              <a:t>function </a:t>
            </a:r>
            <a:r>
              <a:rPr lang="en-GB" sz="2000" b="1" dirty="0" err="1">
                <a:solidFill>
                  <a:srgbClr val="FF0000"/>
                </a:solidFill>
              </a:rPr>
              <a:t>cb</a:t>
            </a:r>
            <a:r>
              <a:rPr lang="en-GB" sz="2000" b="1" dirty="0">
                <a:solidFill>
                  <a:schemeClr val="tx2"/>
                </a:solidFill>
              </a:rPr>
              <a:t>() {</a:t>
            </a:r>
          </a:p>
          <a:p>
            <a:r>
              <a:rPr lang="en-GB" sz="2000" b="1" dirty="0">
                <a:solidFill>
                  <a:schemeClr val="tx2"/>
                </a:solidFill>
              </a:rPr>
              <a:t>  </a:t>
            </a:r>
            <a:r>
              <a:rPr lang="en-GB" sz="2000" b="1" dirty="0" err="1">
                <a:solidFill>
                  <a:schemeClr val="tx2"/>
                </a:solidFill>
              </a:rPr>
              <a:t>console.log</a:t>
            </a:r>
            <a:r>
              <a:rPr lang="en-GB" sz="2000" b="1" dirty="0">
                <a:solidFill>
                  <a:schemeClr val="tx2"/>
                </a:solidFill>
              </a:rPr>
              <a:t>(”hello”)</a:t>
            </a:r>
          </a:p>
          <a:p>
            <a:r>
              <a:rPr lang="en-GB" sz="2000" b="1" dirty="0">
                <a:solidFill>
                  <a:schemeClr val="tx2"/>
                </a:solidFill>
              </a:rPr>
              <a:t>}</a:t>
            </a:r>
          </a:p>
          <a:p>
            <a:endParaRPr lang="en-GB" sz="2000" b="1" dirty="0">
              <a:solidFill>
                <a:schemeClr val="tx2"/>
              </a:solidFill>
            </a:endParaRPr>
          </a:p>
          <a:p>
            <a:r>
              <a:rPr lang="en-GB" sz="2000" b="1" dirty="0">
                <a:solidFill>
                  <a:srgbClr val="FF0000"/>
                </a:solidFill>
              </a:rPr>
              <a:t>main</a:t>
            </a:r>
            <a:r>
              <a:rPr lang="en-GB" sz="2000" b="1" dirty="0">
                <a:solidFill>
                  <a:schemeClr val="tx2"/>
                </a:solidFill>
              </a:rPr>
              <a:t>();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09C1E-4DDE-B747-60D3-003C55357B5E}"/>
              </a:ext>
            </a:extLst>
          </p:cNvPr>
          <p:cNvSpPr txBox="1"/>
          <p:nvPr/>
        </p:nvSpPr>
        <p:spPr>
          <a:xfrm>
            <a:off x="9310644" y="1070316"/>
            <a:ext cx="1523885" cy="7489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AccordAlternate Bold"/>
              </a:rPr>
              <a:t>EXTERNAL APIS</a:t>
            </a:r>
            <a:endParaRPr kumimoji="0" lang="en-BG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ccordAlternate Bold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EFF938-4969-2B3E-EFB1-768B1376C716}"/>
              </a:ext>
            </a:extLst>
          </p:cNvPr>
          <p:cNvSpPr/>
          <p:nvPr/>
        </p:nvSpPr>
        <p:spPr>
          <a:xfrm>
            <a:off x="9204863" y="1830526"/>
            <a:ext cx="1740401" cy="2169167"/>
          </a:xfrm>
          <a:prstGeom prst="rect">
            <a:avLst/>
          </a:prstGeom>
          <a:solidFill>
            <a:srgbClr val="B7C0FF">
              <a:alpha val="5882"/>
            </a:srgbClr>
          </a:solidFill>
          <a:ln w="25400" cap="flat">
            <a:solidFill>
              <a:schemeClr val="accent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G" sz="1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ccordAlternate Regular"/>
              <a:ea typeface="AccordAlternate Regular"/>
              <a:cs typeface="AccordAlternate Regular"/>
              <a:sym typeface="AccordAlternate Regular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1A1C79-122E-0DDF-7985-C73A46F4C4D3}"/>
              </a:ext>
            </a:extLst>
          </p:cNvPr>
          <p:cNvGrpSpPr/>
          <p:nvPr/>
        </p:nvGrpSpPr>
        <p:grpSpPr>
          <a:xfrm>
            <a:off x="9870275" y="1907552"/>
            <a:ext cx="409575" cy="457200"/>
            <a:chOff x="10690534" y="1201495"/>
            <a:chExt cx="1228725" cy="1371600"/>
          </a:xfrm>
        </p:grpSpPr>
        <p:pic>
          <p:nvPicPr>
            <p:cNvPr id="34" name="Graphic 33" descr="Gears with solid fill">
              <a:extLst>
                <a:ext uri="{FF2B5EF4-FFF2-40B4-BE49-F238E27FC236}">
                  <a16:creationId xmlns:a16="http://schemas.microsoft.com/office/drawing/2014/main" id="{C2CB5E63-B11C-A056-F643-FAB1EE4A5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90534" y="1201495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Single gear with solid fill">
              <a:extLst>
                <a:ext uri="{FF2B5EF4-FFF2-40B4-BE49-F238E27FC236}">
                  <a16:creationId xmlns:a16="http://schemas.microsoft.com/office/drawing/2014/main" id="{D4FB9109-D5C5-B7AE-3706-3B741023F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004859" y="1658695"/>
              <a:ext cx="914400" cy="9144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8FB894-BE7B-6764-0BAD-22AEB85AFED8}"/>
              </a:ext>
            </a:extLst>
          </p:cNvPr>
          <p:cNvGrpSpPr/>
          <p:nvPr/>
        </p:nvGrpSpPr>
        <p:grpSpPr>
          <a:xfrm>
            <a:off x="9310644" y="3334917"/>
            <a:ext cx="1518933" cy="539852"/>
            <a:chOff x="9303494" y="4398425"/>
            <a:chExt cx="1518933" cy="53985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731CE4F-8037-16DE-6D4C-0C91E6AEFAF1}"/>
                </a:ext>
              </a:extLst>
            </p:cNvPr>
            <p:cNvSpPr/>
            <p:nvPr/>
          </p:nvSpPr>
          <p:spPr>
            <a:xfrm>
              <a:off x="10175075" y="4483687"/>
              <a:ext cx="551130" cy="369328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18824"/>
              </a:schemeClr>
            </a:solidFill>
            <a:ln w="25400" cap="flat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GB" sz="1800" b="1" dirty="0" err="1">
                  <a:solidFill>
                    <a:schemeClr val="tx2"/>
                  </a:solidFill>
                </a:rPr>
                <a:t>cb</a:t>
              </a:r>
              <a:r>
                <a:rPr kumimoji="0" lang="en-GB" sz="1800" b="1" i="0" u="none" strike="noStrike" cap="all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latin typeface="AccordAlternate Regular"/>
                  <a:ea typeface="AccordAlternate Regular"/>
                  <a:cs typeface="AccordAlternate Regular"/>
                  <a:sym typeface="AccordAlternate Regular"/>
                </a:rPr>
                <a:t>()</a:t>
              </a:r>
              <a:endParaRPr kumimoji="0" lang="en-BG" sz="1800" b="0" i="0" u="none" strike="noStrike" cap="all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ccordAlternate Regular"/>
                <a:ea typeface="AccordAlternate Regular"/>
                <a:cs typeface="AccordAlternate Regular"/>
                <a:sym typeface="AccordAlternate Regular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9A5CEB2-21AD-6360-443D-68D1DDD08494}"/>
                </a:ext>
              </a:extLst>
            </p:cNvPr>
            <p:cNvSpPr/>
            <p:nvPr/>
          </p:nvSpPr>
          <p:spPr>
            <a:xfrm>
              <a:off x="9303494" y="4398425"/>
              <a:ext cx="1518933" cy="539852"/>
            </a:xfrm>
            <a:prstGeom prst="rect">
              <a:avLst/>
            </a:prstGeom>
            <a:solidFill>
              <a:srgbClr val="FF7A68">
                <a:alpha val="25098"/>
              </a:srgbClr>
            </a:solidFill>
            <a:ln w="25400" cap="flat">
              <a:solidFill>
                <a:srgbClr val="C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noAutofit/>
            </a:bodyPr>
            <a:lstStyle/>
            <a:p>
              <a:pPr marL="0" marR="0" indent="0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BG" sz="1800" b="1" i="0" u="none" strike="noStrike" cap="all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ccordAlternate Regular"/>
                  <a:ea typeface="AccordAlternate Regular"/>
                  <a:cs typeface="AccordAlternate Regular"/>
                  <a:sym typeface="AccordAlternate Regular"/>
                </a:rPr>
                <a:t>API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1E1EDA1-86FF-A9D5-E442-1AD8AADF91CD}"/>
              </a:ext>
            </a:extLst>
          </p:cNvPr>
          <p:cNvGrpSpPr/>
          <p:nvPr/>
        </p:nvGrpSpPr>
        <p:grpSpPr>
          <a:xfrm>
            <a:off x="4472764" y="4771154"/>
            <a:ext cx="5368603" cy="1031194"/>
            <a:chOff x="4937993" y="2567146"/>
            <a:chExt cx="5368603" cy="103119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6576389-BDC1-CD5E-9939-332795BF05D2}"/>
                </a:ext>
              </a:extLst>
            </p:cNvPr>
            <p:cNvSpPr/>
            <p:nvPr/>
          </p:nvSpPr>
          <p:spPr>
            <a:xfrm rot="16200000">
              <a:off x="7764425" y="1056168"/>
              <a:ext cx="1031194" cy="4053149"/>
            </a:xfrm>
            <a:prstGeom prst="rect">
              <a:avLst/>
            </a:prstGeom>
            <a:solidFill>
              <a:srgbClr val="B7C0FF">
                <a:alpha val="18824"/>
              </a:srgb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BG" sz="18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ccordAlternate Regular"/>
                <a:ea typeface="AccordAlternate Regular"/>
                <a:cs typeface="AccordAlternate Regular"/>
                <a:sym typeface="AccordAlternate Regular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BFFFD32-DE22-BC91-0E2B-6B0D68F344FC}"/>
                </a:ext>
              </a:extLst>
            </p:cNvPr>
            <p:cNvSpPr txBox="1"/>
            <p:nvPr/>
          </p:nvSpPr>
          <p:spPr>
            <a:xfrm>
              <a:off x="4937993" y="2708281"/>
              <a:ext cx="1428933" cy="7489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b="1" dirty="0">
                  <a:solidFill>
                    <a:schemeClr val="tx2"/>
                  </a:solidFill>
                </a:rPr>
                <a:t>CALLBACK</a:t>
              </a:r>
              <a:br>
                <a:rPr kumimoji="0" lang="en-GB" b="1" i="0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latin typeface="+mn-lt"/>
                  <a:ea typeface="+mn-ea"/>
                  <a:cs typeface="+mn-cs"/>
                  <a:sym typeface="AccordAlternate Bold"/>
                </a:rPr>
              </a:br>
              <a:r>
                <a:rPr kumimoji="0" lang="en-GB" b="1" i="0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latin typeface="+mn-lt"/>
                  <a:ea typeface="+mn-ea"/>
                  <a:cs typeface="+mn-cs"/>
                  <a:sym typeface="AccordAlternate Bold"/>
                </a:rPr>
                <a:t>QUEUE</a:t>
              </a:r>
              <a:endParaRPr kumimoji="0" lang="en-BG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ccordAlternate Bold"/>
              </a:endParaRPr>
            </a:p>
          </p:txBody>
        </p:sp>
      </p:grpSp>
      <p:sp>
        <p:nvSpPr>
          <p:cNvPr id="50" name="Right Arrow 49">
            <a:extLst>
              <a:ext uri="{FF2B5EF4-FFF2-40B4-BE49-F238E27FC236}">
                <a16:creationId xmlns:a16="http://schemas.microsoft.com/office/drawing/2014/main" id="{A3BF5EE2-8E94-A4BE-31CB-20D22129C1E5}"/>
              </a:ext>
            </a:extLst>
          </p:cNvPr>
          <p:cNvSpPr/>
          <p:nvPr/>
        </p:nvSpPr>
        <p:spPr>
          <a:xfrm>
            <a:off x="402505" y="1470650"/>
            <a:ext cx="206828" cy="209300"/>
          </a:xfrm>
          <a:prstGeom prst="rightArrow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G" sz="1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ccordAlternate Regular"/>
              <a:ea typeface="AccordAlternate Regular"/>
              <a:cs typeface="AccordAlternate Regular"/>
              <a:sym typeface="AccordAlternate Regular"/>
            </a:endParaRP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99B907E8-031C-F91E-2F1F-C6AED5EECD70}"/>
              </a:ext>
            </a:extLst>
          </p:cNvPr>
          <p:cNvSpPr/>
          <p:nvPr/>
        </p:nvSpPr>
        <p:spPr>
          <a:xfrm>
            <a:off x="402505" y="1851650"/>
            <a:ext cx="206828" cy="209300"/>
          </a:xfrm>
          <a:prstGeom prst="rightArrow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G" sz="1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ccordAlternate Regular"/>
              <a:ea typeface="AccordAlternate Regular"/>
              <a:cs typeface="AccordAlternate Regular"/>
              <a:sym typeface="AccordAlternate Regular"/>
            </a:endParaRPr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654F9453-06E3-AFDA-8BA3-079CC7D9719B}"/>
              </a:ext>
            </a:extLst>
          </p:cNvPr>
          <p:cNvSpPr/>
          <p:nvPr/>
        </p:nvSpPr>
        <p:spPr>
          <a:xfrm>
            <a:off x="402505" y="2972857"/>
            <a:ext cx="206828" cy="209300"/>
          </a:xfrm>
          <a:prstGeom prst="rightArrow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G" sz="1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ccordAlternate Regular"/>
              <a:ea typeface="AccordAlternate Regular"/>
              <a:cs typeface="AccordAlternate Regular"/>
              <a:sym typeface="AccordAlternate Regular"/>
            </a:endParaRP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58E661CF-45E7-C250-E3D8-1E55BE6C2B95}"/>
              </a:ext>
            </a:extLst>
          </p:cNvPr>
          <p:cNvSpPr/>
          <p:nvPr/>
        </p:nvSpPr>
        <p:spPr>
          <a:xfrm>
            <a:off x="402505" y="3353857"/>
            <a:ext cx="206828" cy="209300"/>
          </a:xfrm>
          <a:prstGeom prst="rightArrow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G" sz="1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ccordAlternate Regular"/>
              <a:ea typeface="AccordAlternate Regular"/>
              <a:cs typeface="AccordAlternate Regular"/>
              <a:sym typeface="AccordAlternate Regular"/>
            </a:endParaRPr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D6B2DD95-0B1B-6C9F-0CC5-4C5893603FB7}"/>
              </a:ext>
            </a:extLst>
          </p:cNvPr>
          <p:cNvSpPr/>
          <p:nvPr/>
        </p:nvSpPr>
        <p:spPr>
          <a:xfrm>
            <a:off x="405060" y="4433837"/>
            <a:ext cx="206828" cy="209300"/>
          </a:xfrm>
          <a:prstGeom prst="rightArrow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G" sz="1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ccordAlternate Regular"/>
              <a:ea typeface="AccordAlternate Regular"/>
              <a:cs typeface="AccordAlternate Regular"/>
              <a:sym typeface="AccordAlternate Regular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4873D6-AA02-270C-08C1-C8AE0A0D264A}"/>
              </a:ext>
            </a:extLst>
          </p:cNvPr>
          <p:cNvSpPr/>
          <p:nvPr/>
        </p:nvSpPr>
        <p:spPr>
          <a:xfrm>
            <a:off x="5901697" y="5113070"/>
            <a:ext cx="1211029" cy="369328"/>
          </a:xfrm>
          <a:prstGeom prst="rect">
            <a:avLst/>
          </a:prstGeom>
          <a:solidFill>
            <a:schemeClr val="accent4">
              <a:lumMod val="40000"/>
              <a:lumOff val="60000"/>
              <a:alpha val="18824"/>
            </a:schemeClr>
          </a:solidFill>
          <a:ln w="25400" cap="flat">
            <a:solidFill>
              <a:schemeClr val="accent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800" b="1" dirty="0" err="1">
                <a:solidFill>
                  <a:schemeClr val="tx2"/>
                </a:solidFill>
              </a:rPr>
              <a:t>cb</a:t>
            </a:r>
            <a:r>
              <a:rPr lang="en-GB" sz="1800" b="1" dirty="0">
                <a:solidFill>
                  <a:schemeClr val="tx2"/>
                </a:solidFill>
              </a:rPr>
              <a:t>()</a:t>
            </a:r>
            <a:endParaRPr kumimoji="0" lang="en-BG" sz="1800" b="0" i="0" u="none" strike="noStrike" cap="all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ccordAlternate Regular"/>
              <a:ea typeface="AccordAlternate Regular"/>
              <a:cs typeface="AccordAlternate Regular"/>
              <a:sym typeface="AccordAlternate Regula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6E87B8-1E6F-D47D-657D-865D62BF3F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997" y="3530892"/>
            <a:ext cx="232916" cy="2329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C79F81-63D8-DD44-BCCF-531D79F9A71B}"/>
              </a:ext>
            </a:extLst>
          </p:cNvPr>
          <p:cNvSpPr/>
          <p:nvPr/>
        </p:nvSpPr>
        <p:spPr>
          <a:xfrm>
            <a:off x="4777610" y="3588828"/>
            <a:ext cx="1477219" cy="369328"/>
          </a:xfrm>
          <a:prstGeom prst="rect">
            <a:avLst/>
          </a:prstGeom>
          <a:solidFill>
            <a:schemeClr val="accent4">
              <a:lumMod val="40000"/>
              <a:lumOff val="60000"/>
              <a:alpha val="18824"/>
            </a:schemeClr>
          </a:solidFill>
          <a:ln w="25400" cap="flat">
            <a:solidFill>
              <a:schemeClr val="accent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800" b="1" dirty="0" err="1">
                <a:solidFill>
                  <a:schemeClr val="tx2"/>
                </a:solidFill>
              </a:rPr>
              <a:t>cb</a:t>
            </a:r>
            <a:r>
              <a:rPr lang="en-GB" sz="1800" b="1" dirty="0">
                <a:solidFill>
                  <a:schemeClr val="tx2"/>
                </a:solidFill>
              </a:rPr>
              <a:t>()</a:t>
            </a:r>
            <a:endParaRPr kumimoji="0" lang="en-BG" sz="1800" b="0" i="0" u="none" strike="noStrike" cap="all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ccordAlternate Regular"/>
              <a:ea typeface="AccordAlternate Regular"/>
              <a:cs typeface="AccordAlternate Regular"/>
              <a:sym typeface="AccordAlternate Regula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0CC186-F3FA-0163-6134-64E085B5097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760" y="3653061"/>
            <a:ext cx="587566" cy="5875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3672F0-3238-992B-D1CB-FB53096AC132}"/>
              </a:ext>
            </a:extLst>
          </p:cNvPr>
          <p:cNvSpPr txBox="1"/>
          <p:nvPr/>
        </p:nvSpPr>
        <p:spPr>
          <a:xfrm>
            <a:off x="7049039" y="3165771"/>
            <a:ext cx="1428933" cy="471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AccordAlternate Bold"/>
              </a:rPr>
              <a:t>EVENT LOOP</a:t>
            </a:r>
            <a:endParaRPr kumimoji="0" lang="en-BG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ccordAlternate Bold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EF4ECC-E818-D3DF-9590-8454BE381C72}"/>
              </a:ext>
            </a:extLst>
          </p:cNvPr>
          <p:cNvSpPr/>
          <p:nvPr/>
        </p:nvSpPr>
        <p:spPr>
          <a:xfrm>
            <a:off x="4777610" y="3161564"/>
            <a:ext cx="1477219" cy="369328"/>
          </a:xfrm>
          <a:prstGeom prst="rect">
            <a:avLst/>
          </a:prstGeom>
          <a:solidFill>
            <a:schemeClr val="accent4">
              <a:lumMod val="40000"/>
              <a:lumOff val="60000"/>
              <a:alpha val="18824"/>
            </a:schemeClr>
          </a:solidFill>
          <a:ln w="25400" cap="flat">
            <a:solidFill>
              <a:schemeClr val="accent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800" b="1" dirty="0" err="1">
                <a:solidFill>
                  <a:schemeClr val="tx2"/>
                </a:solidFill>
              </a:rPr>
              <a:t>console.log</a:t>
            </a:r>
            <a:r>
              <a:rPr lang="en-GB" sz="1800" b="1" dirty="0">
                <a:solidFill>
                  <a:schemeClr val="tx2"/>
                </a:solidFill>
              </a:rPr>
              <a:t>()</a:t>
            </a:r>
            <a:endParaRPr kumimoji="0" lang="en-BG" sz="1800" b="0" i="0" u="none" strike="noStrike" cap="all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ccordAlternate Regular"/>
              <a:ea typeface="AccordAlternate Regular"/>
              <a:cs typeface="AccordAlternate Regular"/>
              <a:sym typeface="AccordAlternat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36365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2" grpId="0" animBg="1"/>
      <p:bldP spid="2" grpId="1" animBg="1"/>
      <p:bldP spid="9" grpId="0" animBg="1"/>
      <p:bldP spid="9" grpId="1" animBg="1"/>
      <p:bldP spid="14" grpId="0" animBg="1"/>
      <p:bldP spid="1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Block function</a:t>
            </a:r>
          </a:p>
          <a:p>
            <a:r>
              <a:rPr lang="en-US" dirty="0"/>
              <a:t>Callback</a:t>
            </a:r>
          </a:p>
        </p:txBody>
      </p:sp>
    </p:spTree>
    <p:extLst>
      <p:ext uri="{BB962C8B-B14F-4D97-AF65-F5344CB8AC3E}">
        <p14:creationId xmlns:p14="http://schemas.microsoft.com/office/powerpoint/2010/main" val="317832950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4620" y="1181894"/>
            <a:ext cx="4046034" cy="4828613"/>
          </a:xfrm>
        </p:spPr>
        <p:txBody>
          <a:bodyPr lIns="45718" tIns="45718" rIns="45718" bIns="45718" anchor="t"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Reference types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Objects </a:t>
            </a:r>
            <a:r>
              <a:rPr lang="en-US" sz="2400" dirty="0"/>
              <a:t>– object literals and arrays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Functions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7DA8419D-0622-695C-F207-1ACBC57A8AF7}"/>
              </a:ext>
            </a:extLst>
          </p:cNvPr>
          <p:cNvSpPr txBox="1">
            <a:spLocks/>
          </p:cNvSpPr>
          <p:nvPr/>
        </p:nvSpPr>
        <p:spPr>
          <a:xfrm>
            <a:off x="838200" y="1181894"/>
            <a:ext cx="10515600" cy="4828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>
            <a:noAutofit/>
          </a:bodyPr>
          <a:lstStyle>
            <a:lvl1pPr marL="315001" marR="0" indent="-315001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4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1pPr>
            <a:lvl2pPr marL="746521" marR="0" indent="-289321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2pPr>
            <a:lvl3pPr marL="1234879" marR="0" indent="-320479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3pPr>
            <a:lvl4pPr marL="1714500" marR="0" indent="-3429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4pPr>
            <a:lvl5pPr marL="2184888" marR="0" indent="-356088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5pPr>
            <a:lvl6pPr marL="26162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6pPr>
            <a:lvl7pPr marL="30734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7pPr>
            <a:lvl8pPr marL="35306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8pPr>
            <a:lvl9pPr marL="39878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9pPr>
          </a:lstStyle>
          <a:p>
            <a:pPr hangingPunct="1"/>
            <a:r>
              <a:rPr lang="en-US" sz="2400" b="1" dirty="0">
                <a:solidFill>
                  <a:srgbClr val="FF0000"/>
                </a:solidFill>
              </a:rPr>
              <a:t>Primitives</a:t>
            </a:r>
          </a:p>
          <a:p>
            <a:pPr lvl="1" hangingPunct="1"/>
            <a:r>
              <a:rPr lang="en-US" sz="2400" b="1" dirty="0">
                <a:solidFill>
                  <a:schemeClr val="tx2"/>
                </a:solidFill>
              </a:rPr>
              <a:t>Boolean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– a logical data type</a:t>
            </a:r>
          </a:p>
          <a:p>
            <a:pPr lvl="1" hangingPunct="1"/>
            <a:r>
              <a:rPr lang="en-US" sz="2400" b="1" dirty="0">
                <a:solidFill>
                  <a:schemeClr val="tx2"/>
                </a:solidFill>
              </a:rPr>
              <a:t>Number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–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a numeric data type</a:t>
            </a:r>
          </a:p>
          <a:p>
            <a:pPr lvl="1" hangingPunct="1"/>
            <a:r>
              <a:rPr lang="en-US" sz="2400" b="1" dirty="0">
                <a:solidFill>
                  <a:schemeClr val="tx2"/>
                </a:solidFill>
              </a:rPr>
              <a:t>String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– represents textual data - ‘’, “” or ``</a:t>
            </a:r>
          </a:p>
          <a:p>
            <a:pPr lvl="1" hangingPunct="1"/>
            <a:r>
              <a:rPr lang="en-US" sz="2400" b="1" dirty="0">
                <a:solidFill>
                  <a:srgbClr val="FF0000"/>
                </a:solidFill>
              </a:rPr>
              <a:t>Undefined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– automatically assigned to variables </a:t>
            </a:r>
          </a:p>
          <a:p>
            <a:pPr lvl="1" hangingPunct="1"/>
            <a:r>
              <a:rPr lang="en-US" sz="2400" b="1" dirty="0">
                <a:solidFill>
                  <a:srgbClr val="FF0000"/>
                </a:solidFill>
              </a:rPr>
              <a:t>Null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– empty / unknown value</a:t>
            </a:r>
          </a:p>
          <a:p>
            <a:pPr lvl="1" hangingPunct="1"/>
            <a:r>
              <a:rPr lang="en-US" sz="2400" b="1" dirty="0" err="1">
                <a:solidFill>
                  <a:srgbClr val="FF0000"/>
                </a:solidFill>
              </a:rPr>
              <a:t>BigInt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–</a:t>
            </a:r>
            <a:r>
              <a:rPr lang="en-US" sz="2400" b="1" dirty="0"/>
              <a:t> </a:t>
            </a:r>
            <a:r>
              <a:rPr lang="en-US" sz="2400" dirty="0"/>
              <a:t>for large numbers </a:t>
            </a:r>
            <a:endParaRPr lang="en-US" sz="2400" b="1" dirty="0">
              <a:solidFill>
                <a:srgbClr val="FF0000"/>
              </a:solidFill>
            </a:endParaRPr>
          </a:p>
          <a:p>
            <a:pPr lvl="1" hangingPunct="1"/>
            <a:r>
              <a:rPr lang="en-US" sz="2400" b="1" dirty="0">
                <a:solidFill>
                  <a:srgbClr val="FF0000"/>
                </a:solidFill>
              </a:rPr>
              <a:t>Symbol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–</a:t>
            </a:r>
            <a:r>
              <a:rPr lang="en-US" sz="2400" b="1" dirty="0"/>
              <a:t> </a:t>
            </a:r>
            <a:r>
              <a:rPr lang="en-US" sz="2400" dirty="0">
                <a:solidFill>
                  <a:schemeClr val="tx2"/>
                </a:solidFill>
              </a:rPr>
              <a:t>unique</a:t>
            </a:r>
            <a:r>
              <a:rPr lang="en-US" sz="2400" dirty="0"/>
              <a:t> and </a:t>
            </a:r>
            <a:r>
              <a:rPr lang="en-US" sz="2400" dirty="0">
                <a:solidFill>
                  <a:schemeClr val="tx2"/>
                </a:solidFill>
              </a:rPr>
              <a:t>immutable</a:t>
            </a:r>
            <a:r>
              <a:rPr lang="en-US" sz="2400" b="1" dirty="0"/>
              <a:t> </a:t>
            </a:r>
            <a:r>
              <a:rPr lang="en-US" sz="2400" dirty="0"/>
              <a:t>primitive value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425258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BB64F00B-76C0-010C-21D2-276E8F80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528" y="1431212"/>
            <a:ext cx="7614424" cy="1997788"/>
          </a:xfrm>
        </p:spPr>
        <p:txBody>
          <a:bodyPr/>
          <a:lstStyle/>
          <a:p>
            <a:pPr algn="r"/>
            <a:r>
              <a:rPr lang="en-US" dirty="0"/>
              <a:t>promises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60D8D95-ADF5-F038-66B9-46DE9FC9B4F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810168" y="2941488"/>
            <a:ext cx="6863784" cy="2465925"/>
          </a:xfrm>
        </p:spPr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8451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10820400" cy="3011693"/>
          </a:xfrm>
        </p:spPr>
        <p:txBody>
          <a:bodyPr lIns="45718" tIns="45718" rIns="45718" bIns="45718" anchor="t">
            <a:normAutofit/>
          </a:bodyPr>
          <a:lstStyle/>
          <a:p>
            <a:pPr marL="314960" indent="-314960"/>
            <a:r>
              <a:rPr lang="en-US" dirty="0"/>
              <a:t>Promises provide a cleaner way of handling each state of the async code – </a:t>
            </a:r>
            <a:r>
              <a:rPr lang="en-US" b="1" dirty="0">
                <a:solidFill>
                  <a:srgbClr val="FF0000"/>
                </a:solidFill>
              </a:rPr>
              <a:t>pending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fulfilled</a:t>
            </a:r>
            <a:r>
              <a:rPr lang="en-US" dirty="0"/>
              <a:t> &amp; </a:t>
            </a:r>
            <a:r>
              <a:rPr lang="en-US" b="1" dirty="0">
                <a:solidFill>
                  <a:srgbClr val="FF0000"/>
                </a:solidFill>
              </a:rPr>
              <a:t>rejected</a:t>
            </a:r>
            <a:r>
              <a:rPr lang="en-US" dirty="0"/>
              <a:t>, can be </a:t>
            </a:r>
            <a:r>
              <a:rPr lang="en-US" b="1" dirty="0">
                <a:solidFill>
                  <a:srgbClr val="FF0000"/>
                </a:solidFill>
              </a:rPr>
              <a:t>chained</a:t>
            </a:r>
            <a:r>
              <a:rPr lang="en-US" dirty="0"/>
              <a:t>, and </a:t>
            </a:r>
            <a:r>
              <a:rPr lang="en-US" b="1" dirty="0">
                <a:solidFill>
                  <a:srgbClr val="FF0000"/>
                </a:solidFill>
              </a:rPr>
              <a:t>passed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around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 values themselves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0F3EBA-9DCF-2C20-E46D-D65AF31808F6}"/>
              </a:ext>
            </a:extLst>
          </p:cNvPr>
          <p:cNvGrpSpPr/>
          <p:nvPr/>
        </p:nvGrpSpPr>
        <p:grpSpPr>
          <a:xfrm>
            <a:off x="2272394" y="2851841"/>
            <a:ext cx="7647212" cy="2315998"/>
            <a:chOff x="533400" y="3608922"/>
            <a:chExt cx="7647212" cy="231599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ABFDA00-2813-4886-569B-8B86A8769EF5}"/>
                </a:ext>
              </a:extLst>
            </p:cNvPr>
            <p:cNvSpPr/>
            <p:nvPr/>
          </p:nvSpPr>
          <p:spPr>
            <a:xfrm>
              <a:off x="870858" y="4433830"/>
              <a:ext cx="1959427" cy="715085"/>
            </a:xfrm>
            <a:prstGeom prst="roundRect">
              <a:avLst/>
            </a:prstGeom>
            <a:solidFill>
              <a:srgbClr val="FFFFFF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800" dirty="0">
                  <a:solidFill>
                    <a:schemeClr val="tx2"/>
                  </a:solidFill>
                  <a:latin typeface="AccordAlternate Regular"/>
                  <a:ea typeface="AccordAlternate Regular"/>
                  <a:cs typeface="AccordAlternate Regular"/>
                  <a:sym typeface="AccordAlternate Regular"/>
                </a:rPr>
                <a:t> s</a:t>
              </a:r>
              <a:r>
                <a:rPr lang="en-BG" sz="1800" dirty="0">
                  <a:solidFill>
                    <a:schemeClr val="tx2"/>
                  </a:solidFill>
                  <a:latin typeface="AccordAlternate Regular"/>
                  <a:ea typeface="AccordAlternate Regular"/>
                  <a:cs typeface="AccordAlternate Regular"/>
                  <a:sym typeface="AccordAlternate Regular"/>
                </a:rPr>
                <a:t>tate: “pending”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BG" sz="1800" b="0" i="0" u="none" strike="noStrike" spc="0" normalizeH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latin typeface="AccordAlternate Regular"/>
                  <a:ea typeface="AccordAlternate Regular"/>
                  <a:cs typeface="AccordAlternate Regular"/>
                  <a:sym typeface="AccordAlternate Regular"/>
                </a:rPr>
                <a:t> result</a:t>
              </a:r>
              <a:r>
                <a:rPr lang="en-BG" sz="1800" dirty="0">
                  <a:solidFill>
                    <a:schemeClr val="tx2"/>
                  </a:solidFill>
                  <a:latin typeface="AccordAlternate Regular"/>
                  <a:ea typeface="AccordAlternate Regular"/>
                  <a:cs typeface="AccordAlternate Regular"/>
                  <a:sym typeface="AccordAlternate Regular"/>
                </a:rPr>
                <a:t>: undefined</a:t>
              </a:r>
              <a:endParaRPr kumimoji="0" lang="en-BG" sz="1800" b="0" i="0" u="none" strike="noStrike" spc="0" normalizeH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ccordAlternate Regular"/>
                <a:ea typeface="AccordAlternate Regular"/>
                <a:cs typeface="AccordAlternate Regular"/>
                <a:sym typeface="AccordAlternate Regular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AE1F536-8313-5CDA-71BA-554D47F916E7}"/>
                </a:ext>
              </a:extLst>
            </p:cNvPr>
            <p:cNvSpPr/>
            <p:nvPr/>
          </p:nvSpPr>
          <p:spPr>
            <a:xfrm>
              <a:off x="6221185" y="3608922"/>
              <a:ext cx="1959427" cy="715085"/>
            </a:xfrm>
            <a:prstGeom prst="roundRect">
              <a:avLst/>
            </a:prstGeom>
            <a:solidFill>
              <a:srgbClr val="FFFFFF"/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800" dirty="0">
                  <a:solidFill>
                    <a:schemeClr val="accent6"/>
                  </a:solidFill>
                  <a:latin typeface="AccordAlternate Regular"/>
                  <a:ea typeface="AccordAlternate Regular"/>
                  <a:cs typeface="AccordAlternate Regular"/>
                  <a:sym typeface="AccordAlternate Regular"/>
                </a:rPr>
                <a:t> s</a:t>
              </a:r>
              <a:r>
                <a:rPr lang="en-BG" sz="1800" dirty="0">
                  <a:solidFill>
                    <a:schemeClr val="accent6"/>
                  </a:solidFill>
                  <a:latin typeface="AccordAlternate Regular"/>
                  <a:ea typeface="AccordAlternate Regular"/>
                  <a:cs typeface="AccordAlternate Regular"/>
                  <a:sym typeface="AccordAlternate Regular"/>
                </a:rPr>
                <a:t>tate: “fulfilled”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BG" sz="1800" b="0" i="0" u="none" strike="noStrike" spc="0" normalizeH="0" dirty="0">
                  <a:ln>
                    <a:noFill/>
                  </a:ln>
                  <a:solidFill>
                    <a:schemeClr val="accent6"/>
                  </a:solidFill>
                  <a:effectLst/>
                  <a:uFillTx/>
                  <a:latin typeface="AccordAlternate Regular"/>
                  <a:ea typeface="AccordAlternate Regular"/>
                  <a:cs typeface="AccordAlternate Regular"/>
                  <a:sym typeface="AccordAlternate Regular"/>
                </a:rPr>
                <a:t> result</a:t>
              </a:r>
              <a:r>
                <a:rPr lang="en-BG" sz="1800" dirty="0">
                  <a:solidFill>
                    <a:schemeClr val="accent6"/>
                  </a:solidFill>
                  <a:latin typeface="AccordAlternate Regular"/>
                  <a:ea typeface="AccordAlternate Regular"/>
                  <a:cs typeface="AccordAlternate Regular"/>
                  <a:sym typeface="AccordAlternate Regular"/>
                </a:rPr>
                <a:t>: value</a:t>
              </a:r>
              <a:endParaRPr kumimoji="0" lang="en-BG" sz="1800" b="0" i="0" u="none" strike="noStrike" spc="0" normalizeH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AccordAlternate Regular"/>
                <a:ea typeface="AccordAlternate Regular"/>
                <a:cs typeface="AccordAlternate Regular"/>
                <a:sym typeface="AccordAlternate Regular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720E6E6A-9AA0-14E3-3FFF-864B7C740F57}"/>
                </a:ext>
              </a:extLst>
            </p:cNvPr>
            <p:cNvSpPr/>
            <p:nvPr/>
          </p:nvSpPr>
          <p:spPr>
            <a:xfrm>
              <a:off x="6221185" y="5209835"/>
              <a:ext cx="1959427" cy="715085"/>
            </a:xfrm>
            <a:prstGeom prst="roundRect">
              <a:avLst/>
            </a:prstGeom>
            <a:solidFill>
              <a:srgbClr val="FFFFFF"/>
            </a:solidFill>
            <a:ln w="25400" cap="flat">
              <a:solidFill>
                <a:srgbClr val="C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800" dirty="0">
                  <a:solidFill>
                    <a:srgbClr val="C00000"/>
                  </a:solidFill>
                  <a:latin typeface="AccordAlternate Regular"/>
                  <a:ea typeface="AccordAlternate Regular"/>
                  <a:cs typeface="AccordAlternate Regular"/>
                  <a:sym typeface="AccordAlternate Regular"/>
                </a:rPr>
                <a:t> s</a:t>
              </a:r>
              <a:r>
                <a:rPr lang="en-BG" sz="1800" dirty="0">
                  <a:solidFill>
                    <a:srgbClr val="C00000"/>
                  </a:solidFill>
                  <a:latin typeface="AccordAlternate Regular"/>
                  <a:ea typeface="AccordAlternate Regular"/>
                  <a:cs typeface="AccordAlternate Regular"/>
                  <a:sym typeface="AccordAlternate Regular"/>
                </a:rPr>
                <a:t>tate: “rejected”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BG" sz="1800" b="0" i="0" u="none" strike="noStrike" spc="0" normalizeH="0" dirty="0">
                  <a:ln>
                    <a:noFill/>
                  </a:ln>
                  <a:solidFill>
                    <a:srgbClr val="C00000"/>
                  </a:solidFill>
                  <a:effectLst/>
                  <a:uFillTx/>
                  <a:latin typeface="AccordAlternate Regular"/>
                  <a:ea typeface="AccordAlternate Regular"/>
                  <a:cs typeface="AccordAlternate Regular"/>
                  <a:sym typeface="AccordAlternate Regular"/>
                </a:rPr>
                <a:t> result</a:t>
              </a:r>
              <a:r>
                <a:rPr lang="en-BG" sz="1800" dirty="0">
                  <a:solidFill>
                    <a:srgbClr val="C00000"/>
                  </a:solidFill>
                  <a:latin typeface="AccordAlternate Regular"/>
                  <a:ea typeface="AccordAlternate Regular"/>
                  <a:cs typeface="AccordAlternate Regular"/>
                  <a:sym typeface="AccordAlternate Regular"/>
                </a:rPr>
                <a:t>: error</a:t>
              </a:r>
              <a:endParaRPr kumimoji="0" lang="en-BG" sz="1800" b="0" i="0" u="none" strike="noStrike" spc="0" normalizeH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AccordAlternate Regular"/>
                <a:ea typeface="AccordAlternate Regular"/>
                <a:cs typeface="AccordAlternate Regular"/>
                <a:sym typeface="AccordAlternate Regular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9C36430-2E97-99C4-0EE0-E01044C1BD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0285" y="3966464"/>
              <a:ext cx="3390900" cy="62094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4518A6-EECA-9038-0B83-99CB71385D53}"/>
                </a:ext>
              </a:extLst>
            </p:cNvPr>
            <p:cNvSpPr txBox="1"/>
            <p:nvPr/>
          </p:nvSpPr>
          <p:spPr>
            <a:xfrm rot="20983299">
              <a:off x="3820884" y="3818675"/>
              <a:ext cx="1819275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6"/>
                  </a:solidFill>
                </a:rPr>
                <a:t>resolve(value)</a:t>
              </a:r>
              <a:endParaRPr lang="en-BG" dirty="0">
                <a:solidFill>
                  <a:schemeClr val="accent6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951D9B-A371-2F2F-ACD8-F195487A3212}"/>
                </a:ext>
              </a:extLst>
            </p:cNvPr>
            <p:cNvSpPr txBox="1"/>
            <p:nvPr/>
          </p:nvSpPr>
          <p:spPr>
            <a:xfrm rot="720705">
              <a:off x="3905929" y="4964249"/>
              <a:ext cx="1767567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reject(error)</a:t>
              </a:r>
              <a:endParaRPr lang="en-BG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734F13-C39B-9D26-D822-16EC3BCCAE39}"/>
                </a:ext>
              </a:extLst>
            </p:cNvPr>
            <p:cNvSpPr txBox="1"/>
            <p:nvPr/>
          </p:nvSpPr>
          <p:spPr>
            <a:xfrm>
              <a:off x="533400" y="3966464"/>
              <a:ext cx="2706461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tx2"/>
                  </a:solidFill>
                </a:rPr>
                <a:t>new Promise(executor)</a:t>
              </a:r>
              <a:endParaRPr lang="en-BG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A8598B-B4E4-4CCB-C55D-9E1BFED3221B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85" y="4980115"/>
              <a:ext cx="3390899" cy="66363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4070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5627914" cy="3011693"/>
          </a:xfrm>
        </p:spPr>
        <p:txBody>
          <a:bodyPr lIns="45718" tIns="45718" rIns="45718" bIns="45718" anchor="t">
            <a:normAutofit/>
          </a:bodyPr>
          <a:lstStyle/>
          <a:p>
            <a:pPr marL="314960" indent="-314960"/>
            <a:r>
              <a:rPr lang="en-US" b="1" dirty="0">
                <a:solidFill>
                  <a:srgbClr val="FF0000"/>
                </a:solidFill>
              </a:rPr>
              <a:t>Async/await </a:t>
            </a:r>
            <a:r>
              <a:rPr lang="en-US" dirty="0"/>
              <a:t>– special syntax to work with promises</a:t>
            </a:r>
          </a:p>
          <a:p>
            <a:pPr marL="314960" indent="-314960"/>
            <a:r>
              <a:rPr lang="en-GB" b="1" dirty="0">
                <a:solidFill>
                  <a:srgbClr val="FF0000"/>
                </a:solidFill>
              </a:rPr>
              <a:t>Fetch API </a:t>
            </a:r>
            <a:r>
              <a:rPr lang="en-GB" dirty="0"/>
              <a:t>- provides an interface for fetching resources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01E30B-B67D-E8A2-4DE5-D926E463F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2350" y="288925"/>
            <a:ext cx="4581450" cy="13477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fetch</a:t>
            </a:r>
            <a:r>
              <a:rPr lang="en-US" sz="2400" b="1" dirty="0">
                <a:solidFill>
                  <a:schemeClr val="bg1"/>
                </a:solidFill>
              </a:rPr>
              <a:t>(”…")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.then((res) =&gt; {})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.catch((err) =&gt; {});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A8F1F2-2746-35BD-A51E-4FDEF9107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2350" y="2298866"/>
            <a:ext cx="4581450" cy="352274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const </a:t>
            </a:r>
            <a:r>
              <a:rPr lang="en-US" sz="2400" b="1" dirty="0" err="1">
                <a:solidFill>
                  <a:schemeClr val="bg1"/>
                </a:solidFill>
              </a:rPr>
              <a:t>fn</a:t>
            </a:r>
            <a:r>
              <a:rPr lang="en-US" sz="2400" b="1" dirty="0">
                <a:solidFill>
                  <a:schemeClr val="bg1"/>
                </a:solidFill>
              </a:rPr>
              <a:t> = </a:t>
            </a:r>
            <a:r>
              <a:rPr lang="en-US" sz="2400" b="1" dirty="0">
                <a:solidFill>
                  <a:srgbClr val="FF0000"/>
                </a:solidFill>
              </a:rPr>
              <a:t>async</a:t>
            </a:r>
            <a:r>
              <a:rPr lang="en-US" sz="2400" b="1" dirty="0">
                <a:solidFill>
                  <a:schemeClr val="bg1"/>
                </a:solidFill>
              </a:rPr>
              <a:t> () =&gt; {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try {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  const req = </a:t>
            </a:r>
            <a:r>
              <a:rPr lang="en-US" sz="2400" b="1" dirty="0">
                <a:solidFill>
                  <a:srgbClr val="FF0000"/>
                </a:solidFill>
              </a:rPr>
              <a:t>await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fetch</a:t>
            </a:r>
            <a:r>
              <a:rPr lang="en-US" sz="2400" b="1" dirty="0">
                <a:solidFill>
                  <a:schemeClr val="bg1"/>
                </a:solidFill>
              </a:rPr>
              <a:t>(“…”);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  return </a:t>
            </a:r>
            <a:r>
              <a:rPr lang="en-US" sz="2400" b="1" dirty="0">
                <a:solidFill>
                  <a:srgbClr val="FF0000"/>
                </a:solidFill>
              </a:rPr>
              <a:t>await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req.json</a:t>
            </a:r>
            <a:r>
              <a:rPr lang="en-US" sz="2400" b="1" dirty="0">
                <a:solidFill>
                  <a:schemeClr val="bg1"/>
                </a:solidFill>
              </a:rPr>
              <a:t>();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} catch (err) {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  …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}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09939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  <a:p>
            <a:r>
              <a:rPr lang="en-US" dirty="0"/>
              <a:t>Fetch API</a:t>
            </a:r>
          </a:p>
        </p:txBody>
      </p:sp>
    </p:spTree>
    <p:extLst>
      <p:ext uri="{BB962C8B-B14F-4D97-AF65-F5344CB8AC3E}">
        <p14:creationId xmlns:p14="http://schemas.microsoft.com/office/powerpoint/2010/main" val="35892675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1D103C-094E-486B-A33F-E4372C24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D023135-6BC6-F539-2D00-609D17474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976" y="1181894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735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4D42-CDAA-6D49-03B6-FF7C767D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A969F2-5D23-5FE6-E724-0568FBCCA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731418"/>
              </p:ext>
            </p:extLst>
          </p:nvPr>
        </p:nvGraphicFramePr>
        <p:xfrm>
          <a:off x="838200" y="1363979"/>
          <a:ext cx="10515600" cy="384714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361987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226207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832173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391184"/>
                    </a:ext>
                  </a:extLst>
                </a:gridCol>
              </a:tblGrid>
              <a:tr h="337590">
                <a:tc>
                  <a:txBody>
                    <a:bodyPr/>
                    <a:lstStyle/>
                    <a:p>
                      <a:endParaRPr lang="en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</a:t>
                      </a:r>
                      <a:r>
                        <a:rPr lang="en-BG" dirty="0"/>
                        <a:t>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</a:t>
                      </a:r>
                      <a:endParaRPr lang="en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G" dirty="0"/>
                        <a:t>CONST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010577"/>
                  </a:ext>
                </a:extLst>
              </a:tr>
              <a:tr h="337590">
                <a:tc>
                  <a:txBody>
                    <a:bodyPr/>
                    <a:lstStyle/>
                    <a:p>
                      <a:r>
                        <a:rPr lang="en-GB" b="1" dirty="0"/>
                        <a:t>S</a:t>
                      </a:r>
                      <a:r>
                        <a:rPr lang="en-BG" b="1" dirty="0"/>
                        <a:t>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</a:t>
                      </a:r>
                      <a:r>
                        <a:rPr lang="en-BG" dirty="0"/>
                        <a:t>lobal/functional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G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G" dirty="0"/>
                        <a:t>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025123"/>
                  </a:ext>
                </a:extLst>
              </a:tr>
              <a:tr h="337590">
                <a:tc>
                  <a:txBody>
                    <a:bodyPr/>
                    <a:lstStyle/>
                    <a:p>
                      <a:r>
                        <a:rPr lang="en-BG" b="1" dirty="0"/>
                        <a:t>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BG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ccordAlternate Bold"/>
                          <a:sym typeface="AccordAlternate Bold"/>
                        </a:rPr>
                        <a:t>Hoisted</a:t>
                      </a:r>
                      <a:endParaRPr lang="en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BG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ccordAlternate Bold"/>
                          <a:sym typeface="AccordAlternate Bold"/>
                        </a:rPr>
                        <a:t>Hoisted</a:t>
                      </a:r>
                      <a:endParaRPr lang="en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G" dirty="0"/>
                        <a:t>Hoisted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074976"/>
                  </a:ext>
                </a:extLst>
              </a:tr>
              <a:tr h="590783">
                <a:tc>
                  <a:txBody>
                    <a:bodyPr/>
                    <a:lstStyle/>
                    <a:p>
                      <a:r>
                        <a:rPr lang="en-BG" b="1" dirty="0"/>
                        <a:t>Value before initialization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G" dirty="0"/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G" dirty="0"/>
                        <a:t>in TDZ (ReferenceError when </a:t>
                      </a:r>
                      <a:r>
                        <a:rPr lang="en-GB" dirty="0"/>
                        <a:t>accessing</a:t>
                      </a:r>
                      <a:r>
                        <a:rPr lang="en-BG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G" dirty="0"/>
                        <a:t>in TDZ (ReferenceError when </a:t>
                      </a:r>
                      <a:r>
                        <a:rPr lang="en-GB" dirty="0"/>
                        <a:t>accessing</a:t>
                      </a:r>
                      <a:r>
                        <a:rPr lang="en-BG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727857"/>
                  </a:ext>
                </a:extLst>
              </a:tr>
              <a:tr h="843976">
                <a:tc>
                  <a:txBody>
                    <a:bodyPr/>
                    <a:lstStyle/>
                    <a:p>
                      <a:r>
                        <a:rPr lang="en-BG" b="1" dirty="0"/>
                        <a:t>If the value is a primitive, could we reassign it?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  <a:endParaRPr lang="en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70919"/>
                  </a:ext>
                </a:extLst>
              </a:tr>
              <a:tr h="1195389">
                <a:tc>
                  <a:txBody>
                    <a:bodyPr/>
                    <a:lstStyle/>
                    <a:p>
                      <a:r>
                        <a:rPr lang="en-BG" b="1" dirty="0"/>
                        <a:t>If the value is a reference type, could we reassign it?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  <a:endParaRPr lang="en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G" dirty="0"/>
                        <a:t>No, but the elements (arrays) or the fields (objects) are mutable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80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3750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JS operators</a:t>
            </a:r>
          </a:p>
          <a:p>
            <a:r>
              <a:rPr lang="en-US" dirty="0" err="1"/>
              <a:t>vVariable</a:t>
            </a:r>
            <a:r>
              <a:rPr lang="en-US" dirty="0"/>
              <a:t> hoisting</a:t>
            </a:r>
          </a:p>
        </p:txBody>
      </p:sp>
    </p:spTree>
    <p:extLst>
      <p:ext uri="{BB962C8B-B14F-4D97-AF65-F5344CB8AC3E}">
        <p14:creationId xmlns:p14="http://schemas.microsoft.com/office/powerpoint/2010/main" val="38378176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BB64F00B-76C0-010C-21D2-276E8F80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528" y="1431212"/>
            <a:ext cx="7614424" cy="1997788"/>
          </a:xfrm>
        </p:spPr>
        <p:txBody>
          <a:bodyPr/>
          <a:lstStyle/>
          <a:p>
            <a:pPr algn="r"/>
            <a:r>
              <a:rPr lang="en-US" dirty="0"/>
              <a:t>arrays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60D8D95-ADF5-F038-66B9-46DE9FC9B4F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810168" y="2941488"/>
            <a:ext cx="6863784" cy="2465925"/>
          </a:xfrm>
        </p:spPr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956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B80A-B692-EDA7-3FF5-F4394C83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6FBC7F9-5288-653E-BE7B-ABFEA44E66DD}"/>
              </a:ext>
            </a:extLst>
          </p:cNvPr>
          <p:cNvSpPr txBox="1">
            <a:spLocks/>
          </p:cNvSpPr>
          <p:nvPr/>
        </p:nvSpPr>
        <p:spPr>
          <a:xfrm>
            <a:off x="838200" y="3313760"/>
            <a:ext cx="6980568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 numbers = [10, 20, 30, 40, 50];</a:t>
            </a:r>
          </a:p>
          <a:p>
            <a:endParaRPr lang="en-US" sz="2400" dirty="0">
              <a:solidFill>
                <a:schemeClr val="bg1"/>
              </a:solidFill>
              <a:effectLst/>
            </a:endParaRP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numbers[5] = 60;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A6C37E0-0B9A-D066-8CCC-87595A178F4A}"/>
              </a:ext>
            </a:extLst>
          </p:cNvPr>
          <p:cNvSpPr txBox="1">
            <a:spLocks/>
          </p:cNvSpPr>
          <p:nvPr/>
        </p:nvSpPr>
        <p:spPr>
          <a:xfrm>
            <a:off x="838200" y="1345996"/>
            <a:ext cx="10515600" cy="183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>
            <a:noAutofit/>
          </a:bodyPr>
          <a:lstStyle>
            <a:lvl1pPr marL="315001" marR="0" indent="-315001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4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1pPr>
            <a:lvl2pPr marL="746521" marR="0" indent="-289321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2pPr>
            <a:lvl3pPr marL="1234879" marR="0" indent="-320479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3pPr>
            <a:lvl4pPr marL="1714500" marR="0" indent="-3429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4pPr>
            <a:lvl5pPr marL="2184888" marR="0" indent="-356088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5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5pPr>
            <a:lvl6pPr marL="26162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6pPr>
            <a:lvl7pPr marL="30734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7pPr>
            <a:lvl8pPr marL="35306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8pPr>
            <a:lvl9pPr marL="3987800" marR="0" indent="-330200" algn="l" defTabSz="914400" rtl="0" latinLnBrk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 sz="26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AccordAlternate ExtraLight"/>
                <a:ea typeface="AccordAlternate ExtraLight"/>
                <a:cs typeface="AccordAlternate ExtraLight"/>
                <a:sym typeface="AccordAlternate ExtraLight"/>
              </a:defRPr>
            </a:lvl9pPr>
          </a:lstStyle>
          <a:p>
            <a:pPr hangingPunct="1"/>
            <a:r>
              <a:rPr lang="en-US" sz="2400" dirty="0"/>
              <a:t>Ordered (indexed) collection</a:t>
            </a:r>
          </a:p>
          <a:p>
            <a:pPr hangingPunct="1"/>
            <a:r>
              <a:rPr lang="en-US" sz="2400" dirty="0"/>
              <a:t>Reference type</a:t>
            </a:r>
          </a:p>
          <a:p>
            <a:pPr hangingPunct="1"/>
            <a:r>
              <a:rPr lang="en-US" sz="2400" dirty="0"/>
              <a:t>Elements can be of mixed types</a:t>
            </a:r>
          </a:p>
          <a:p>
            <a:pPr hangingPunct="1"/>
            <a:r>
              <a:rPr lang="en-US" sz="2400" dirty="0"/>
              <a:t>Size is dynamic</a:t>
            </a:r>
          </a:p>
          <a:p>
            <a:pPr hangingPunct="1"/>
            <a:endParaRPr lang="en-US" sz="2400" dirty="0"/>
          </a:p>
          <a:p>
            <a:pPr hangingPunct="1"/>
            <a:endParaRPr lang="en-US" sz="2400" dirty="0"/>
          </a:p>
          <a:p>
            <a:pPr hangingPunct="1"/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348004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E0B7-C2AD-933C-BA43-FE61DFBE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12096-81FA-5DF3-5A8F-517E90F9FC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that are used to iterate or create a new array: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Map() </a:t>
            </a:r>
            <a:r>
              <a:rPr lang="en-US" dirty="0"/>
              <a:t>– modify each element using a </a:t>
            </a:r>
            <a:r>
              <a:rPr lang="en-US" dirty="0" err="1"/>
              <a:t>cb</a:t>
            </a:r>
            <a:r>
              <a:rPr lang="en-US" dirty="0"/>
              <a:t> function and return a new array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Filter() </a:t>
            </a:r>
            <a:r>
              <a:rPr lang="en-US" dirty="0"/>
              <a:t>– return a new array by a given </a:t>
            </a:r>
            <a:r>
              <a:rPr lang="en-US" dirty="0" err="1"/>
              <a:t>cb</a:t>
            </a:r>
            <a:r>
              <a:rPr lang="en-US" dirty="0"/>
              <a:t> function criteria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Find() </a:t>
            </a:r>
            <a:r>
              <a:rPr lang="en-US" dirty="0"/>
              <a:t>– find an element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ForEach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dirty="0"/>
              <a:t>– iterate through the array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Reduce() </a:t>
            </a:r>
            <a:r>
              <a:rPr lang="en-US" dirty="0"/>
              <a:t>– execute a reducer function to transform into a new array</a:t>
            </a:r>
          </a:p>
        </p:txBody>
      </p:sp>
    </p:spTree>
    <p:extLst>
      <p:ext uri="{BB962C8B-B14F-4D97-AF65-F5344CB8AC3E}">
        <p14:creationId xmlns:p14="http://schemas.microsoft.com/office/powerpoint/2010/main" val="41215355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E0B7-C2AD-933C-BA43-FE61DFBE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to create a Copy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12096-81FA-5DF3-5A8F-517E90F9FC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Shallow copy</a:t>
            </a:r>
          </a:p>
          <a:p>
            <a:pPr lvl="1"/>
            <a:r>
              <a:rPr lang="en-US" dirty="0"/>
              <a:t>With </a:t>
            </a:r>
            <a:r>
              <a:rPr lang="en-US" b="1" dirty="0">
                <a:solidFill>
                  <a:srgbClr val="FF0000"/>
                </a:solidFill>
              </a:rPr>
              <a:t>Slice()</a:t>
            </a:r>
            <a:endParaRPr lang="bg-BG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With </a:t>
            </a:r>
            <a:r>
              <a:rPr lang="en-US" b="1" dirty="0">
                <a:solidFill>
                  <a:srgbClr val="FF0000"/>
                </a:solidFill>
              </a:rPr>
              <a:t>spread operator</a:t>
            </a:r>
            <a:endParaRPr lang="bg-BG" b="1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Deep copy</a:t>
            </a:r>
          </a:p>
          <a:p>
            <a:pPr lvl="1"/>
            <a:r>
              <a:rPr lang="en-US" dirty="0"/>
              <a:t>With combination of </a:t>
            </a:r>
            <a:r>
              <a:rPr lang="en-GB" b="1" dirty="0" err="1">
                <a:solidFill>
                  <a:srgbClr val="FF0000"/>
                </a:solidFill>
              </a:rPr>
              <a:t>JSON.parse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 err="1">
                <a:solidFill>
                  <a:srgbClr val="FF0000"/>
                </a:solidFill>
              </a:rPr>
              <a:t>JSON.stringify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2599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MetadataListItemId xmlns="e4ee0c53-2d94-43da-a56a-ee2266385724" xsi:nil="true"/>
    <ImageMetadataListFieldId xmlns="e4ee0c53-2d94-43da-a56a-ee2266385724" xsi:nil="true"/>
    <lcf76f155ced4ddcb4097134ff3c332f xmlns="e4ee0c53-2d94-43da-a56a-ee2266385724">
      <Terms xmlns="http://schemas.microsoft.com/office/infopath/2007/PartnerControls"/>
    </lcf76f155ced4ddcb4097134ff3c332f>
    <TaxCatchAll xmlns="649eb69c-f108-4a9e-8f42-09f1f02c87f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E2915043E30E43AE6BD266BA7C260E" ma:contentTypeVersion="18" ma:contentTypeDescription="Create a new document." ma:contentTypeScope="" ma:versionID="4f527e876ff67bdb68c1b7de37a4ecaa">
  <xsd:schema xmlns:xsd="http://www.w3.org/2001/XMLSchema" xmlns:xs="http://www.w3.org/2001/XMLSchema" xmlns:p="http://schemas.microsoft.com/office/2006/metadata/properties" xmlns:ns2="e4ee0c53-2d94-43da-a56a-ee2266385724" xmlns:ns3="649eb69c-f108-4a9e-8f42-09f1f02c87f5" targetNamespace="http://schemas.microsoft.com/office/2006/metadata/properties" ma:root="true" ma:fieldsID="011b5bc4a5d0977a3bff8c51bcdf767a" ns2:_="" ns3:_="">
    <xsd:import namespace="e4ee0c53-2d94-43da-a56a-ee2266385724"/>
    <xsd:import namespace="649eb69c-f108-4a9e-8f42-09f1f02c87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ImageMetadataListItemId" minOccurs="0"/>
                <xsd:element ref="ns2:ImageMetadataListFieldId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e0c53-2d94-43da-a56a-ee22663857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ImageMetadataListItemId" ma:index="21" nillable="true" ma:displayName="ImageMetadataListItemId" ma:hidden="true" ma:indexed="true" ma:internalName="ImageMetadataListItemId">
      <xsd:simpleType>
        <xsd:restriction base="dms:Unknown"/>
      </xsd:simpleType>
    </xsd:element>
    <xsd:element name="ImageMetadataListFieldId" ma:index="22" nillable="true" ma:displayName="ImageMetadataListFieldId" ma:hidden="true" ma:indexed="true" ma:internalName="ImageMetadataListFieldId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d416f1c9-5f58-44a0-9efe-23f65ced0d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eb69c-f108-4a9e-8f42-09f1f02c87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5e26360a-adba-4f46-ae2b-a707f55474d1}" ma:internalName="TaxCatchAll" ma:showField="CatchAllData" ma:web="649eb69c-f108-4a9e-8f42-09f1f02c87f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013F97-F744-428B-8504-911AB7D87FBC}">
  <ds:schemaRefs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e4ee0c53-2d94-43da-a56a-ee2266385724"/>
    <ds:schemaRef ds:uri="http://purl.org/dc/dcmitype/"/>
    <ds:schemaRef ds:uri="649eb69c-f108-4a9e-8f42-09f1f02c87f5"/>
    <ds:schemaRef ds:uri="http://www.w3.org/XML/1998/namespace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20A7E0-9563-4144-A7DF-A7F0C7AD06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e0c53-2d94-43da-a56a-ee2266385724"/>
    <ds:schemaRef ds:uri="649eb69c-f108-4a9e-8f42-09f1f02c87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10770</TotalTime>
  <Words>1362</Words>
  <Application>Microsoft Macintosh PowerPoint</Application>
  <PresentationFormat>Widescreen</PresentationFormat>
  <Paragraphs>298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AccordAlternate Bold</vt:lpstr>
      <vt:lpstr>AccordAlternate ExtraLight</vt:lpstr>
      <vt:lpstr>AccordAlternate Regular</vt:lpstr>
      <vt:lpstr>Arial</vt:lpstr>
      <vt:lpstr>Calibri</vt:lpstr>
      <vt:lpstr>Consolas</vt:lpstr>
      <vt:lpstr>Helvetica Neue</vt:lpstr>
      <vt:lpstr>inherit</vt:lpstr>
      <vt:lpstr>Wingdings</vt:lpstr>
      <vt:lpstr>Office Theme</vt:lpstr>
      <vt:lpstr>1_Office Theme</vt:lpstr>
      <vt:lpstr>JS core</vt:lpstr>
      <vt:lpstr>Data Types &amp; Variables</vt:lpstr>
      <vt:lpstr>Data types</vt:lpstr>
      <vt:lpstr>Declaring variables</vt:lpstr>
      <vt:lpstr>Demo</vt:lpstr>
      <vt:lpstr>arrays</vt:lpstr>
      <vt:lpstr>arrays</vt:lpstr>
      <vt:lpstr>Iteration Methods</vt:lpstr>
      <vt:lpstr>Other ways to create a Copy</vt:lpstr>
      <vt:lpstr>ES6 Features</vt:lpstr>
      <vt:lpstr>Demo</vt:lpstr>
      <vt:lpstr>objects</vt:lpstr>
      <vt:lpstr>What is an object?</vt:lpstr>
      <vt:lpstr>Assigning/accessing Properties</vt:lpstr>
      <vt:lpstr>Deleting Properties</vt:lpstr>
      <vt:lpstr>Copies</vt:lpstr>
      <vt:lpstr>ES6 Features</vt:lpstr>
      <vt:lpstr>Demo</vt:lpstr>
      <vt:lpstr>Functions</vt:lpstr>
      <vt:lpstr>functions</vt:lpstr>
      <vt:lpstr>Parameters and Default Values</vt:lpstr>
      <vt:lpstr>Rest operator (ES6)</vt:lpstr>
      <vt:lpstr>Demo</vt:lpstr>
      <vt:lpstr>Async js</vt:lpstr>
      <vt:lpstr>Async js</vt:lpstr>
      <vt:lpstr>Event Loop</vt:lpstr>
      <vt:lpstr>CALL STACK</vt:lpstr>
      <vt:lpstr>Callback queue</vt:lpstr>
      <vt:lpstr>demo</vt:lpstr>
      <vt:lpstr>promises</vt:lpstr>
      <vt:lpstr>promises</vt:lpstr>
      <vt:lpstr>promises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Mayya Markova</cp:lastModifiedBy>
  <cp:revision>190</cp:revision>
  <dcterms:modified xsi:type="dcterms:W3CDTF">2023-08-03T13:46:32Z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0x0101004FE2915043E30E43AE6BD266BA7C260E</vt:lpwstr>
  </property>
  <property fmtid="{D5CDD505-2E9C-101B-9397-08002B2CF9AE}" pid="3" name="_dlc_DocIdItemGuid">
    <vt:lpwstr>732c15b1-e0e8-4f09-a025-c3db1f4402c4</vt:lpwstr>
  </property>
  <property fmtid="{D5CDD505-2E9C-101B-9397-08002B2CF9AE}" pid="4" name="AuthorIds_UIVersion_1536">
    <vt:lpwstr>29</vt:lpwstr>
  </property>
</Properties>
</file>