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0CBA94-6D35-4C7E-B505-92ED3456E57C}">
  <a:tblStyle styleId="{2D0CBA94-6D35-4C7E-B505-92ED3456E57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p:cViewPr varScale="1">
        <p:scale>
          <a:sx n="140" d="100"/>
          <a:sy n="140" d="100"/>
        </p:scale>
        <p:origin x="84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17197a06f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17197a06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17197a06f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17197a06f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17197a06f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17197a06f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1607fd49c2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1607fd49c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1607fd49c2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1607fd49c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1607fd49c2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1607fd49c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170a6d3688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170a6d368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174e36d4b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174e36d4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1779d29058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1779d2905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1607fd49c2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1607fd49c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607fd49c2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607fd49c2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1607fd49c2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1607fd49c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1607fd49c2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1607fd49c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1607fd49c2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1607fd49c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70a6d3688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70a6d3688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900">
              <a:solidFill>
                <a:srgbClr val="D4D4D4"/>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endParaRPr sz="900">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1607fd49c2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1607fd49c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779d2905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779d2905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1779d2905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1779d2905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70a6d3688_2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70a6d3688_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1607fd49c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1607fd49c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450" b="1">
                <a:highlight>
                  <a:srgbClr val="FFFFFF"/>
                </a:highlight>
              </a:rPr>
              <a:t>Case Study: Trajectory Data Analysis</a:t>
            </a:r>
            <a:endParaRPr sz="6500" b="1"/>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100"/>
              <a:t>May Fu, Kylie Greenwald, Grace Liu, Elise Zhang</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571500" y="285750"/>
            <a:ext cx="8001000" cy="457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3"/>
          <p:cNvPicPr preferRelativeResize="0"/>
          <p:nvPr/>
        </p:nvPicPr>
        <p:blipFill>
          <a:blip r:embed="rId3">
            <a:alphaModFix/>
          </a:blip>
          <a:stretch>
            <a:fillRect/>
          </a:stretch>
        </p:blipFill>
        <p:spPr>
          <a:xfrm>
            <a:off x="571500" y="285750"/>
            <a:ext cx="8001000" cy="457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4"/>
          <p:cNvPicPr preferRelativeResize="0"/>
          <p:nvPr/>
        </p:nvPicPr>
        <p:blipFill>
          <a:blip r:embed="rId3">
            <a:alphaModFix/>
          </a:blip>
          <a:stretch>
            <a:fillRect/>
          </a:stretch>
        </p:blipFill>
        <p:spPr>
          <a:xfrm>
            <a:off x="571500" y="285750"/>
            <a:ext cx="8001000" cy="457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Compression Ratios</a:t>
            </a:r>
            <a:endParaRPr sz="3500" b="1"/>
          </a:p>
        </p:txBody>
      </p:sp>
      <p:sp>
        <p:nvSpPr>
          <p:cNvPr id="143" name="Google Shape;143;p25"/>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2: Trajectory Simplification</a:t>
            </a:r>
            <a:endParaRPr sz="1920"/>
          </a:p>
          <a:p>
            <a:pPr marL="0" lvl="0" indent="0" algn="r" rtl="0">
              <a:spcBef>
                <a:spcPts val="0"/>
              </a:spcBef>
              <a:spcAft>
                <a:spcPts val="0"/>
              </a:spcAft>
              <a:buSzPts val="990"/>
              <a:buNone/>
            </a:pPr>
            <a:endParaRPr sz="1335"/>
          </a:p>
        </p:txBody>
      </p:sp>
      <p:graphicFrame>
        <p:nvGraphicFramePr>
          <p:cNvPr id="144" name="Google Shape;144;p25"/>
          <p:cNvGraphicFramePr/>
          <p:nvPr/>
        </p:nvGraphicFramePr>
        <p:xfrm>
          <a:off x="952500" y="1809750"/>
          <a:ext cx="3000000" cy="3000000"/>
        </p:xfrm>
        <a:graphic>
          <a:graphicData uri="http://schemas.openxmlformats.org/drawingml/2006/table">
            <a:tbl>
              <a:tblPr>
                <a:noFill/>
                <a:tableStyleId>{2D0CBA94-6D35-4C7E-B505-92ED3456E57C}</a:tableStyleId>
              </a:tblPr>
              <a:tblGrid>
                <a:gridCol w="2115800">
                  <a:extLst>
                    <a:ext uri="{9D8B030D-6E8A-4147-A177-3AD203B41FA5}">
                      <a16:colId xmlns:a16="http://schemas.microsoft.com/office/drawing/2014/main" val="20000"/>
                    </a:ext>
                  </a:extLst>
                </a:gridCol>
                <a:gridCol w="1740625">
                  <a:extLst>
                    <a:ext uri="{9D8B030D-6E8A-4147-A177-3AD203B41FA5}">
                      <a16:colId xmlns:a16="http://schemas.microsoft.com/office/drawing/2014/main" val="20001"/>
                    </a:ext>
                  </a:extLst>
                </a:gridCol>
                <a:gridCol w="1770275">
                  <a:extLst>
                    <a:ext uri="{9D8B030D-6E8A-4147-A177-3AD203B41FA5}">
                      <a16:colId xmlns:a16="http://schemas.microsoft.com/office/drawing/2014/main" val="20002"/>
                    </a:ext>
                  </a:extLst>
                </a:gridCol>
                <a:gridCol w="161230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sz="1300" b="1"/>
                        <a:t>Trajectories (</a:t>
                      </a:r>
                      <a:r>
                        <a:rPr lang="en" b="1">
                          <a:solidFill>
                            <a:schemeClr val="dk1"/>
                          </a:solidFill>
                        </a:rPr>
                        <a:t>ε</a:t>
                      </a:r>
                      <a:r>
                        <a:rPr lang="en" sz="1300" b="1"/>
                        <a:t> = 0.03km)</a:t>
                      </a:r>
                      <a:endParaRPr sz="1300" b="1"/>
                    </a:p>
                  </a:txBody>
                  <a:tcPr marL="91425" marR="91425" marT="91425" marB="91425"/>
                </a:tc>
                <a:tc>
                  <a:txBody>
                    <a:bodyPr/>
                    <a:lstStyle/>
                    <a:p>
                      <a:pPr marL="0" lvl="0" indent="0" algn="ctr" rtl="0">
                        <a:spcBef>
                          <a:spcPts val="0"/>
                        </a:spcBef>
                        <a:spcAft>
                          <a:spcPts val="0"/>
                        </a:spcAft>
                        <a:buNone/>
                      </a:pPr>
                      <a:r>
                        <a:rPr lang="en" sz="1300"/>
                        <a:t>|T| (original)</a:t>
                      </a:r>
                      <a:endParaRPr sz="1300"/>
                    </a:p>
                  </a:txBody>
                  <a:tcPr marL="91425" marR="91425" marT="91425" marB="91425"/>
                </a:tc>
                <a:tc>
                  <a:txBody>
                    <a:bodyPr/>
                    <a:lstStyle/>
                    <a:p>
                      <a:pPr marL="0" lvl="0" indent="0" algn="ctr" rtl="0">
                        <a:spcBef>
                          <a:spcPts val="0"/>
                        </a:spcBef>
                        <a:spcAft>
                          <a:spcPts val="0"/>
                        </a:spcAft>
                        <a:buNone/>
                      </a:pPr>
                      <a:r>
                        <a:rPr lang="en" sz="1300"/>
                        <a:t>|T’| (simplified)</a:t>
                      </a:r>
                      <a:endParaRPr sz="1300"/>
                    </a:p>
                  </a:txBody>
                  <a:tcPr marL="91425" marR="91425" marT="91425" marB="91425"/>
                </a:tc>
                <a:tc>
                  <a:txBody>
                    <a:bodyPr/>
                    <a:lstStyle/>
                    <a:p>
                      <a:pPr marL="0" lvl="0" indent="0" algn="ctr" rtl="0">
                        <a:spcBef>
                          <a:spcPts val="0"/>
                        </a:spcBef>
                        <a:spcAft>
                          <a:spcPts val="0"/>
                        </a:spcAft>
                        <a:buNone/>
                      </a:pPr>
                      <a:r>
                        <a:rPr lang="en" sz="1300"/>
                        <a:t>|T|/|T’|</a:t>
                      </a:r>
                      <a:endParaRPr sz="130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0"/>
                        </a:spcAft>
                        <a:buClr>
                          <a:schemeClr val="dk1"/>
                        </a:buClr>
                        <a:buSzPts val="1100"/>
                        <a:buFont typeface="Arial"/>
                        <a:buNone/>
                      </a:pPr>
                      <a:r>
                        <a:rPr lang="en" sz="1300" b="1">
                          <a:solidFill>
                            <a:schemeClr val="dk1"/>
                          </a:solidFill>
                          <a:highlight>
                            <a:srgbClr val="FFFFFF"/>
                          </a:highlight>
                        </a:rPr>
                        <a:t>128-20080503104400</a:t>
                      </a:r>
                      <a:endParaRPr sz="1300" b="1"/>
                    </a:p>
                  </a:txBody>
                  <a:tcPr marL="91425" marR="91425" marT="91425" marB="91425"/>
                </a:tc>
                <a:tc>
                  <a:txBody>
                    <a:bodyPr/>
                    <a:lstStyle/>
                    <a:p>
                      <a:pPr marL="0" lvl="0" indent="0" algn="ctr" rtl="0">
                        <a:spcBef>
                          <a:spcPts val="0"/>
                        </a:spcBef>
                        <a:spcAft>
                          <a:spcPts val="0"/>
                        </a:spcAft>
                        <a:buNone/>
                      </a:pPr>
                      <a:r>
                        <a:rPr lang="en" sz="1300"/>
                        <a:t>321</a:t>
                      </a:r>
                      <a:endParaRPr sz="1300"/>
                    </a:p>
                  </a:txBody>
                  <a:tcPr marL="91425" marR="91425" marT="91425" marB="91425"/>
                </a:tc>
                <a:tc>
                  <a:txBody>
                    <a:bodyPr/>
                    <a:lstStyle/>
                    <a:p>
                      <a:pPr marL="0" lvl="0" indent="0" algn="ctr" rtl="0">
                        <a:spcBef>
                          <a:spcPts val="0"/>
                        </a:spcBef>
                        <a:spcAft>
                          <a:spcPts val="0"/>
                        </a:spcAft>
                        <a:buNone/>
                      </a:pPr>
                      <a:r>
                        <a:rPr lang="en" sz="1300"/>
                        <a:t>18</a:t>
                      </a:r>
                      <a:endParaRPr sz="1300"/>
                    </a:p>
                  </a:txBody>
                  <a:tcPr marL="91425" marR="91425" marT="91425" marB="91425"/>
                </a:tc>
                <a:tc>
                  <a:txBody>
                    <a:bodyPr/>
                    <a:lstStyle/>
                    <a:p>
                      <a:pPr marL="0" lvl="0" indent="0" algn="ctr" rtl="0">
                        <a:spcBef>
                          <a:spcPts val="0"/>
                        </a:spcBef>
                        <a:spcAft>
                          <a:spcPts val="0"/>
                        </a:spcAft>
                        <a:buNone/>
                      </a:pPr>
                      <a:r>
                        <a:rPr lang="en" sz="1300"/>
                        <a:t>17.83</a:t>
                      </a:r>
                      <a:endParaRPr sz="13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0"/>
                        </a:spcAft>
                        <a:buNone/>
                      </a:pPr>
                      <a:r>
                        <a:rPr lang="en" sz="1300" b="1">
                          <a:solidFill>
                            <a:schemeClr val="dk1"/>
                          </a:solidFill>
                          <a:highlight>
                            <a:srgbClr val="FFFFFF"/>
                          </a:highlight>
                        </a:rPr>
                        <a:t>010-20081016113953</a:t>
                      </a:r>
                      <a:endParaRPr sz="1300" b="1"/>
                    </a:p>
                  </a:txBody>
                  <a:tcPr marL="91425" marR="91425" marT="91425" marB="91425"/>
                </a:tc>
                <a:tc>
                  <a:txBody>
                    <a:bodyPr/>
                    <a:lstStyle/>
                    <a:p>
                      <a:pPr marL="0" lvl="0" indent="0" algn="ctr" rtl="0">
                        <a:spcBef>
                          <a:spcPts val="0"/>
                        </a:spcBef>
                        <a:spcAft>
                          <a:spcPts val="0"/>
                        </a:spcAft>
                        <a:buNone/>
                      </a:pPr>
                      <a:r>
                        <a:rPr lang="en" sz="1300"/>
                        <a:t>543</a:t>
                      </a:r>
                      <a:endParaRPr sz="1300"/>
                    </a:p>
                  </a:txBody>
                  <a:tcPr marL="91425" marR="91425" marT="91425" marB="91425"/>
                </a:tc>
                <a:tc>
                  <a:txBody>
                    <a:bodyPr/>
                    <a:lstStyle/>
                    <a:p>
                      <a:pPr marL="0" lvl="0" indent="0" algn="ctr" rtl="0">
                        <a:spcBef>
                          <a:spcPts val="0"/>
                        </a:spcBef>
                        <a:spcAft>
                          <a:spcPts val="0"/>
                        </a:spcAft>
                        <a:buNone/>
                      </a:pPr>
                      <a:r>
                        <a:rPr lang="en" sz="1300"/>
                        <a:t>11</a:t>
                      </a:r>
                      <a:endParaRPr sz="1300"/>
                    </a:p>
                  </a:txBody>
                  <a:tcPr marL="91425" marR="91425" marT="91425" marB="91425"/>
                </a:tc>
                <a:tc>
                  <a:txBody>
                    <a:bodyPr/>
                    <a:lstStyle/>
                    <a:p>
                      <a:pPr marL="0" lvl="0" indent="0" algn="ctr" rtl="0">
                        <a:spcBef>
                          <a:spcPts val="0"/>
                        </a:spcBef>
                        <a:spcAft>
                          <a:spcPts val="0"/>
                        </a:spcAft>
                        <a:buNone/>
                      </a:pPr>
                      <a:r>
                        <a:rPr lang="en" sz="1300"/>
                        <a:t>49.36</a:t>
                      </a:r>
                      <a:endParaRPr sz="13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0"/>
                        </a:spcAft>
                        <a:buNone/>
                      </a:pPr>
                      <a:r>
                        <a:rPr lang="en" sz="1300" b="1">
                          <a:solidFill>
                            <a:schemeClr val="dk1"/>
                          </a:solidFill>
                          <a:highlight>
                            <a:srgbClr val="FFFFFF"/>
                          </a:highlight>
                        </a:rPr>
                        <a:t>115-20080520225850</a:t>
                      </a:r>
                      <a:endParaRPr sz="1300" b="1"/>
                    </a:p>
                  </a:txBody>
                  <a:tcPr marL="91425" marR="91425" marT="91425" marB="91425"/>
                </a:tc>
                <a:tc>
                  <a:txBody>
                    <a:bodyPr/>
                    <a:lstStyle/>
                    <a:p>
                      <a:pPr marL="0" lvl="0" indent="0" algn="ctr" rtl="0">
                        <a:spcBef>
                          <a:spcPts val="0"/>
                        </a:spcBef>
                        <a:spcAft>
                          <a:spcPts val="0"/>
                        </a:spcAft>
                        <a:buNone/>
                      </a:pPr>
                      <a:r>
                        <a:rPr lang="en" sz="1300"/>
                        <a:t>1330</a:t>
                      </a:r>
                      <a:endParaRPr sz="1300"/>
                    </a:p>
                  </a:txBody>
                  <a:tcPr marL="91425" marR="91425" marT="91425" marB="91425"/>
                </a:tc>
                <a:tc>
                  <a:txBody>
                    <a:bodyPr/>
                    <a:lstStyle/>
                    <a:p>
                      <a:pPr marL="0" lvl="0" indent="0" algn="ctr" rtl="0">
                        <a:spcBef>
                          <a:spcPts val="0"/>
                        </a:spcBef>
                        <a:spcAft>
                          <a:spcPts val="0"/>
                        </a:spcAft>
                        <a:buNone/>
                      </a:pPr>
                      <a:r>
                        <a:rPr lang="en" sz="1300"/>
                        <a:t>37</a:t>
                      </a:r>
                      <a:endParaRPr sz="1300"/>
                    </a:p>
                  </a:txBody>
                  <a:tcPr marL="91425" marR="91425" marT="91425" marB="91425"/>
                </a:tc>
                <a:tc>
                  <a:txBody>
                    <a:bodyPr/>
                    <a:lstStyle/>
                    <a:p>
                      <a:pPr marL="0" lvl="0" indent="0" algn="ctr" rtl="0">
                        <a:spcBef>
                          <a:spcPts val="0"/>
                        </a:spcBef>
                        <a:spcAft>
                          <a:spcPts val="0"/>
                        </a:spcAft>
                        <a:buNone/>
                      </a:pPr>
                      <a:r>
                        <a:rPr lang="en" sz="1300"/>
                        <a:t>35.95</a:t>
                      </a:r>
                      <a:endParaRPr sz="130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lnSpc>
                          <a:spcPct val="115000"/>
                        </a:lnSpc>
                        <a:spcBef>
                          <a:spcPts val="0"/>
                        </a:spcBef>
                        <a:spcAft>
                          <a:spcPts val="0"/>
                        </a:spcAft>
                        <a:buClr>
                          <a:schemeClr val="dk1"/>
                        </a:buClr>
                        <a:buSzPts val="1100"/>
                        <a:buFont typeface="Arial"/>
                        <a:buNone/>
                      </a:pPr>
                      <a:r>
                        <a:rPr lang="en" sz="1300" b="1">
                          <a:solidFill>
                            <a:schemeClr val="dk1"/>
                          </a:solidFill>
                          <a:highlight>
                            <a:srgbClr val="FFFFFF"/>
                          </a:highlight>
                        </a:rPr>
                        <a:t>115-20080615225707</a:t>
                      </a:r>
                      <a:endParaRPr sz="1300" b="1"/>
                    </a:p>
                  </a:txBody>
                  <a:tcPr marL="91425" marR="91425" marT="91425" marB="91425"/>
                </a:tc>
                <a:tc>
                  <a:txBody>
                    <a:bodyPr/>
                    <a:lstStyle/>
                    <a:p>
                      <a:pPr marL="0" lvl="0" indent="0" algn="ctr" rtl="0">
                        <a:spcBef>
                          <a:spcPts val="0"/>
                        </a:spcBef>
                        <a:spcAft>
                          <a:spcPts val="0"/>
                        </a:spcAft>
                        <a:buNone/>
                      </a:pPr>
                      <a:r>
                        <a:rPr lang="en" sz="1300"/>
                        <a:t>1442</a:t>
                      </a:r>
                      <a:endParaRPr sz="1300"/>
                    </a:p>
                  </a:txBody>
                  <a:tcPr marL="91425" marR="91425" marT="91425" marB="91425"/>
                </a:tc>
                <a:tc>
                  <a:txBody>
                    <a:bodyPr/>
                    <a:lstStyle/>
                    <a:p>
                      <a:pPr marL="0" lvl="0" indent="0" algn="ctr" rtl="0">
                        <a:spcBef>
                          <a:spcPts val="0"/>
                        </a:spcBef>
                        <a:spcAft>
                          <a:spcPts val="0"/>
                        </a:spcAft>
                        <a:buNone/>
                      </a:pPr>
                      <a:r>
                        <a:rPr lang="en" sz="1300"/>
                        <a:t>38</a:t>
                      </a:r>
                      <a:endParaRPr sz="1300"/>
                    </a:p>
                  </a:txBody>
                  <a:tcPr marL="91425" marR="91425" marT="91425" marB="91425"/>
                </a:tc>
                <a:tc>
                  <a:txBody>
                    <a:bodyPr/>
                    <a:lstStyle/>
                    <a:p>
                      <a:pPr marL="0" lvl="0" indent="0" algn="ctr" rtl="0">
                        <a:spcBef>
                          <a:spcPts val="0"/>
                        </a:spcBef>
                        <a:spcAft>
                          <a:spcPts val="0"/>
                        </a:spcAft>
                        <a:buNone/>
                      </a:pPr>
                      <a:r>
                        <a:rPr lang="en" sz="1300"/>
                        <a:t>37.95</a:t>
                      </a:r>
                      <a:endParaRPr sz="130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Advantages, Drawbacks, and Future Scope</a:t>
            </a:r>
            <a:endParaRPr sz="3500" b="1"/>
          </a:p>
        </p:txBody>
      </p:sp>
      <p:sp>
        <p:nvSpPr>
          <p:cNvPr id="150" name="Google Shape;150;p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a:t>Advantages:</a:t>
            </a:r>
            <a:endParaRPr b="1" i="1"/>
          </a:p>
          <a:p>
            <a:pPr marL="457200" lvl="0" indent="-317500" algn="l" rtl="0">
              <a:spcBef>
                <a:spcPts val="1200"/>
              </a:spcBef>
              <a:spcAft>
                <a:spcPts val="0"/>
              </a:spcAft>
              <a:buSzPts val="1400"/>
              <a:buChar char="-"/>
            </a:pPr>
            <a:r>
              <a:rPr lang="en"/>
              <a:t>Greedy algorithm; does not reprocess any points – relatively efficient for real-world use</a:t>
            </a:r>
            <a:endParaRPr/>
          </a:p>
          <a:p>
            <a:pPr marL="457200" lvl="0" indent="-317500" algn="l" rtl="0">
              <a:spcBef>
                <a:spcPts val="0"/>
              </a:spcBef>
              <a:spcAft>
                <a:spcPts val="0"/>
              </a:spcAft>
              <a:buSzPts val="1400"/>
              <a:buChar char="-"/>
            </a:pPr>
            <a:r>
              <a:rPr lang="en"/>
              <a:t>Simple to explain and implement</a:t>
            </a:r>
            <a:endParaRPr/>
          </a:p>
          <a:p>
            <a:pPr marL="457200" lvl="0" indent="-317500" algn="l" rtl="0">
              <a:spcBef>
                <a:spcPts val="0"/>
              </a:spcBef>
              <a:spcAft>
                <a:spcPts val="0"/>
              </a:spcAft>
              <a:buSzPts val="1400"/>
              <a:buChar char="-"/>
            </a:pPr>
            <a:r>
              <a:rPr lang="en"/>
              <a:t>Preserves start and end points of original path</a:t>
            </a:r>
            <a:endParaRPr/>
          </a:p>
        </p:txBody>
      </p:sp>
      <p:sp>
        <p:nvSpPr>
          <p:cNvPr id="151" name="Google Shape;151;p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a:t>Drawbacks:</a:t>
            </a:r>
            <a:endParaRPr b="1" i="1"/>
          </a:p>
          <a:p>
            <a:pPr marL="457200" lvl="0" indent="-317500" algn="l" rtl="0">
              <a:spcBef>
                <a:spcPts val="1200"/>
              </a:spcBef>
              <a:spcAft>
                <a:spcPts val="0"/>
              </a:spcAft>
              <a:buSzPts val="1400"/>
              <a:buChar char="-"/>
            </a:pPr>
            <a:r>
              <a:rPr lang="en"/>
              <a:t>Is not always guaranteed to be the most optimal solution</a:t>
            </a:r>
            <a:endParaRPr/>
          </a:p>
          <a:p>
            <a:pPr marL="457200" lvl="0" indent="-317500" algn="l" rtl="0">
              <a:spcBef>
                <a:spcPts val="0"/>
              </a:spcBef>
              <a:spcAft>
                <a:spcPts val="0"/>
              </a:spcAft>
              <a:buSzPts val="1400"/>
              <a:buChar char="-"/>
            </a:pPr>
            <a:r>
              <a:rPr lang="en"/>
              <a:t>Loss of curvature and detail from the original path</a:t>
            </a:r>
            <a:endParaRPr/>
          </a:p>
          <a:p>
            <a:pPr marL="457200" lvl="0" indent="-317500" algn="l" rtl="0">
              <a:spcBef>
                <a:spcPts val="0"/>
              </a:spcBef>
              <a:spcAft>
                <a:spcPts val="0"/>
              </a:spcAft>
              <a:buSzPts val="1400"/>
              <a:buChar char="-"/>
            </a:pPr>
            <a:r>
              <a:rPr lang="en"/>
              <a:t>Often does not retain features of paths with irregular shapes, sharp turns, loops, etc.</a:t>
            </a:r>
            <a:endParaRPr/>
          </a:p>
        </p:txBody>
      </p:sp>
      <p:sp>
        <p:nvSpPr>
          <p:cNvPr id="152" name="Google Shape;152;p26"/>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990"/>
              <a:buFont typeface="Arial"/>
              <a:buNone/>
            </a:pPr>
            <a:r>
              <a:rPr lang="en" sz="1335"/>
              <a:t>Task 2: Trajectory Simplification</a:t>
            </a:r>
            <a:endParaRPr sz="1920"/>
          </a:p>
          <a:p>
            <a:pPr marL="0" lvl="0" indent="0" algn="r" rtl="0">
              <a:spcBef>
                <a:spcPts val="0"/>
              </a:spcBef>
              <a:spcAft>
                <a:spcPts val="0"/>
              </a:spcAft>
              <a:buSzPts val="990"/>
              <a:buNone/>
            </a:pPr>
            <a:endParaRPr sz="1335"/>
          </a:p>
        </p:txBody>
      </p:sp>
      <p:sp>
        <p:nvSpPr>
          <p:cNvPr id="153" name="Google Shape;153;p26"/>
          <p:cNvSpPr txBox="1">
            <a:spLocks noGrp="1"/>
          </p:cNvSpPr>
          <p:nvPr>
            <p:ph type="body" idx="1"/>
          </p:nvPr>
        </p:nvSpPr>
        <p:spPr>
          <a:xfrm>
            <a:off x="387900" y="3386100"/>
            <a:ext cx="8520600" cy="149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a:t>Future Scope for Enhancement:</a:t>
            </a:r>
            <a:endParaRPr b="1" i="1"/>
          </a:p>
          <a:p>
            <a:pPr marL="457200" lvl="0" indent="-317500" algn="l" rtl="0">
              <a:spcBef>
                <a:spcPts val="1200"/>
              </a:spcBef>
              <a:spcAft>
                <a:spcPts val="0"/>
              </a:spcAft>
              <a:buSzPts val="1400"/>
              <a:buChar char="-"/>
            </a:pPr>
            <a:r>
              <a:rPr lang="en"/>
              <a:t>Improve performance using data structures (dynamic convex hull) or modifying the algorithm to reach a linear running time</a:t>
            </a:r>
            <a:endParaRPr/>
          </a:p>
          <a:p>
            <a:pPr marL="457200" lvl="0" indent="-317500" algn="l" rtl="0">
              <a:spcBef>
                <a:spcPts val="0"/>
              </a:spcBef>
              <a:spcAft>
                <a:spcPts val="0"/>
              </a:spcAft>
              <a:buSzPts val="1400"/>
              <a:buChar char="-"/>
            </a:pPr>
            <a:r>
              <a:rPr lang="en"/>
              <a:t>Improve path detail retention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50" b="1">
                <a:highlight>
                  <a:srgbClr val="FFFFFF"/>
                </a:highlight>
              </a:rPr>
              <a:t>Distance Algorithm - Dynamic Time Warping (DTW)</a:t>
            </a:r>
            <a:endParaRPr sz="3300" b="1"/>
          </a:p>
        </p:txBody>
      </p:sp>
      <p:sp>
        <p:nvSpPr>
          <p:cNvPr id="159" name="Google Shape;159;p27"/>
          <p:cNvSpPr txBox="1">
            <a:spLocks noGrp="1"/>
          </p:cNvSpPr>
          <p:nvPr>
            <p:ph type="body" idx="2"/>
          </p:nvPr>
        </p:nvSpPr>
        <p:spPr>
          <a:xfrm>
            <a:off x="311700" y="1152475"/>
            <a:ext cx="8520600" cy="35829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000000"/>
              </a:buClr>
              <a:buSzPts val="1400"/>
              <a:buChar char="●"/>
            </a:pPr>
            <a:r>
              <a:rPr lang="en"/>
              <a:t>Recurrence relation</a:t>
            </a:r>
            <a:endParaRPr/>
          </a:p>
          <a:p>
            <a:pPr marL="914400" lvl="1" indent="-317500" algn="l" rtl="0">
              <a:lnSpc>
                <a:spcPct val="100000"/>
              </a:lnSpc>
              <a:spcBef>
                <a:spcPts val="0"/>
              </a:spcBef>
              <a:spcAft>
                <a:spcPts val="0"/>
              </a:spcAft>
              <a:buClr>
                <a:srgbClr val="000000"/>
              </a:buClr>
              <a:buSzPts val="1400"/>
              <a:buChar char="○"/>
            </a:pPr>
            <a:r>
              <a:rPr lang="en" sz="1400"/>
              <a:t> </a:t>
            </a:r>
            <a:endParaRPr sz="1400"/>
          </a:p>
          <a:p>
            <a:pPr marL="457200" lvl="0" indent="-317500" algn="l" rtl="0">
              <a:lnSpc>
                <a:spcPct val="100000"/>
              </a:lnSpc>
              <a:spcBef>
                <a:spcPts val="0"/>
              </a:spcBef>
              <a:spcAft>
                <a:spcPts val="0"/>
              </a:spcAft>
              <a:buClr>
                <a:srgbClr val="000000"/>
              </a:buClr>
              <a:buSzPts val="1400"/>
              <a:buChar char="●"/>
            </a:pPr>
            <a:r>
              <a:rPr lang="en"/>
              <a:t>Algorithm</a:t>
            </a:r>
            <a:endParaRPr/>
          </a:p>
          <a:p>
            <a:pPr marL="914400" lvl="1" indent="-317500" algn="l" rtl="0">
              <a:lnSpc>
                <a:spcPct val="100000"/>
              </a:lnSpc>
              <a:spcBef>
                <a:spcPts val="0"/>
              </a:spcBef>
              <a:spcAft>
                <a:spcPts val="0"/>
              </a:spcAft>
              <a:buClr>
                <a:srgbClr val="000000"/>
              </a:buClr>
              <a:buSzPts val="1400"/>
              <a:buChar char="○"/>
            </a:pPr>
            <a:r>
              <a:rPr lang="en" sz="1400"/>
              <a:t>Create n x m matrix where n is the |first trajectory| and m is the |second trajectory|</a:t>
            </a:r>
            <a:endParaRPr sz="1400"/>
          </a:p>
          <a:p>
            <a:pPr marL="914400" lvl="1" indent="-317500" algn="l" rtl="0">
              <a:lnSpc>
                <a:spcPct val="100000"/>
              </a:lnSpc>
              <a:spcBef>
                <a:spcPts val="0"/>
              </a:spcBef>
              <a:spcAft>
                <a:spcPts val="0"/>
              </a:spcAft>
              <a:buClr>
                <a:srgbClr val="000000"/>
              </a:buClr>
              <a:buSzPts val="1400"/>
              <a:buChar char="○"/>
            </a:pPr>
            <a:r>
              <a:rPr lang="en" sz="1400"/>
              <a:t>Initialize all matrix values to 10,000,000, but set matrix[0][0] = 0</a:t>
            </a:r>
            <a:endParaRPr sz="1400"/>
          </a:p>
          <a:p>
            <a:pPr marL="914400" lvl="1" indent="-317500" algn="l" rtl="0">
              <a:lnSpc>
                <a:spcPct val="100000"/>
              </a:lnSpc>
              <a:spcBef>
                <a:spcPts val="0"/>
              </a:spcBef>
              <a:spcAft>
                <a:spcPts val="0"/>
              </a:spcAft>
              <a:buClr>
                <a:srgbClr val="000000"/>
              </a:buClr>
              <a:buSzPts val="1400"/>
              <a:buChar char="○"/>
            </a:pPr>
            <a:r>
              <a:rPr lang="en" sz="1400"/>
              <a:t>Use a nested for-loop to traverse the matrix and execute the following on each iteration:</a:t>
            </a:r>
            <a:endParaRPr sz="1400"/>
          </a:p>
          <a:p>
            <a:pPr marL="1371600" lvl="2" indent="-317500" algn="l" rtl="0">
              <a:lnSpc>
                <a:spcPct val="100000"/>
              </a:lnSpc>
              <a:spcBef>
                <a:spcPts val="0"/>
              </a:spcBef>
              <a:spcAft>
                <a:spcPts val="0"/>
              </a:spcAft>
              <a:buClr>
                <a:srgbClr val="000000"/>
              </a:buClr>
              <a:buSzPts val="1400"/>
              <a:buChar char="■"/>
            </a:pPr>
            <a:r>
              <a:rPr lang="en" sz="1400"/>
              <a:t>Compute the squared distance between the given points in trajectory #1 and trajectory #2</a:t>
            </a:r>
            <a:endParaRPr sz="1400"/>
          </a:p>
          <a:p>
            <a:pPr marL="1371600" lvl="2" indent="-317500" algn="l" rtl="0">
              <a:lnSpc>
                <a:spcPct val="100000"/>
              </a:lnSpc>
              <a:spcBef>
                <a:spcPts val="0"/>
              </a:spcBef>
              <a:spcAft>
                <a:spcPts val="0"/>
              </a:spcAft>
              <a:buClr>
                <a:srgbClr val="000000"/>
              </a:buClr>
              <a:buSzPts val="1400"/>
              <a:buChar char="■"/>
            </a:pPr>
            <a:r>
              <a:rPr lang="en" sz="1400"/>
              <a:t>Find the minimum between matrix[i-1][j], matrix[i][j-1], matrix[i-1][j-1]</a:t>
            </a:r>
            <a:endParaRPr sz="1400"/>
          </a:p>
          <a:p>
            <a:pPr marL="1371600" lvl="2" indent="-317500" algn="l" rtl="0">
              <a:lnSpc>
                <a:spcPct val="100000"/>
              </a:lnSpc>
              <a:spcBef>
                <a:spcPts val="0"/>
              </a:spcBef>
              <a:spcAft>
                <a:spcPts val="0"/>
              </a:spcAft>
              <a:buClr>
                <a:srgbClr val="000000"/>
              </a:buClr>
              <a:buSzPts val="1400"/>
              <a:buChar char="■"/>
            </a:pPr>
            <a:r>
              <a:rPr lang="en" sz="1400"/>
              <a:t>Set matrix[i][j] as the sum of these two values</a:t>
            </a:r>
            <a:endParaRPr sz="1400"/>
          </a:p>
          <a:p>
            <a:pPr marL="457200" lvl="0" indent="-317500" algn="l" rtl="0">
              <a:lnSpc>
                <a:spcPct val="100000"/>
              </a:lnSpc>
              <a:spcBef>
                <a:spcPts val="0"/>
              </a:spcBef>
              <a:spcAft>
                <a:spcPts val="0"/>
              </a:spcAft>
              <a:buClr>
                <a:srgbClr val="000000"/>
              </a:buClr>
              <a:buSzPts val="1400"/>
              <a:buChar char="●"/>
            </a:pPr>
            <a:r>
              <a:rPr lang="en"/>
              <a:t>Runtime</a:t>
            </a:r>
            <a:endParaRPr/>
          </a:p>
          <a:p>
            <a:pPr marL="914400" lvl="1" indent="-317500" algn="l" rtl="0">
              <a:lnSpc>
                <a:spcPct val="100000"/>
              </a:lnSpc>
              <a:spcBef>
                <a:spcPts val="0"/>
              </a:spcBef>
              <a:spcAft>
                <a:spcPts val="0"/>
              </a:spcAft>
              <a:buClr>
                <a:srgbClr val="000000"/>
              </a:buClr>
              <a:buSzPts val="1400"/>
              <a:buChar char="○"/>
            </a:pPr>
            <a:r>
              <a:rPr lang="en" sz="1400"/>
              <a:t>O(nm) where n is the |first trajectory| and m is the |second trajectory|. This algorithm consists of a nested for-loop that iterates over all indices in the matrix, which is of size n x m, and merely carries out arithmetic operations on each iteration.</a:t>
            </a:r>
            <a:endParaRPr sz="1400"/>
          </a:p>
          <a:p>
            <a:pPr marL="457200" lvl="0" indent="-317500" algn="l" rtl="0">
              <a:lnSpc>
                <a:spcPct val="100000"/>
              </a:lnSpc>
              <a:spcBef>
                <a:spcPts val="0"/>
              </a:spcBef>
              <a:spcAft>
                <a:spcPts val="0"/>
              </a:spcAft>
              <a:buClr>
                <a:srgbClr val="000000"/>
              </a:buClr>
              <a:buSzPts val="1400"/>
              <a:buChar char="●"/>
            </a:pPr>
            <a:r>
              <a:rPr lang="en"/>
              <a:t>Space Complexity:</a:t>
            </a:r>
            <a:endParaRPr/>
          </a:p>
          <a:p>
            <a:pPr marL="914400" lvl="1" indent="-317500" algn="l" rtl="0">
              <a:lnSpc>
                <a:spcPct val="100000"/>
              </a:lnSpc>
              <a:spcBef>
                <a:spcPts val="0"/>
              </a:spcBef>
              <a:spcAft>
                <a:spcPts val="0"/>
              </a:spcAft>
              <a:buClr>
                <a:srgbClr val="000000"/>
              </a:buClr>
              <a:buSzPts val="1400"/>
              <a:buChar char="○"/>
            </a:pPr>
            <a:r>
              <a:rPr lang="en" sz="1400"/>
              <a:t>O(nm). The n x m matrix is used to store the sub-problem solutions.</a:t>
            </a:r>
            <a:endParaRPr sz="1400"/>
          </a:p>
        </p:txBody>
      </p:sp>
      <p:sp>
        <p:nvSpPr>
          <p:cNvPr id="160" name="Google Shape;160;p27"/>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3: Comparing Trajectories</a:t>
            </a:r>
            <a:endParaRPr sz="1920"/>
          </a:p>
        </p:txBody>
      </p:sp>
      <p:pic>
        <p:nvPicPr>
          <p:cNvPr id="161" name="Google Shape;161;p27"/>
          <p:cNvPicPr preferRelativeResize="0"/>
          <p:nvPr/>
        </p:nvPicPr>
        <p:blipFill rotWithShape="1">
          <a:blip r:embed="rId3">
            <a:alphaModFix/>
          </a:blip>
          <a:srcRect t="19516" b="21697"/>
          <a:stretch/>
        </p:blipFill>
        <p:spPr>
          <a:xfrm>
            <a:off x="1219250" y="1471789"/>
            <a:ext cx="5601000" cy="198411"/>
          </a:xfrm>
          <a:prstGeom prst="rect">
            <a:avLst/>
          </a:prstGeom>
          <a:noFill/>
          <a:ln>
            <a:noFill/>
          </a:ln>
        </p:spPr>
      </p:pic>
      <p:pic>
        <p:nvPicPr>
          <p:cNvPr id="162" name="Google Shape;162;p27"/>
          <p:cNvPicPr preferRelativeResize="0"/>
          <p:nvPr/>
        </p:nvPicPr>
        <p:blipFill>
          <a:blip r:embed="rId4">
            <a:alphaModFix/>
          </a:blip>
          <a:stretch>
            <a:fillRect/>
          </a:stretch>
        </p:blipFill>
        <p:spPr>
          <a:xfrm>
            <a:off x="2312716" y="1442375"/>
            <a:ext cx="716018" cy="227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Distance Algorithm - Frechet Distance</a:t>
            </a:r>
            <a:endParaRPr sz="3500" b="1"/>
          </a:p>
        </p:txBody>
      </p:sp>
      <p:sp>
        <p:nvSpPr>
          <p:cNvPr id="168" name="Google Shape;168;p28"/>
          <p:cNvSpPr txBox="1">
            <a:spLocks noGrp="1"/>
          </p:cNvSpPr>
          <p:nvPr>
            <p:ph type="body" idx="2"/>
          </p:nvPr>
        </p:nvSpPr>
        <p:spPr>
          <a:xfrm>
            <a:off x="311700" y="1152475"/>
            <a:ext cx="8520600" cy="3934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a:t>Recurrence relation</a:t>
            </a:r>
            <a:endParaRPr/>
          </a:p>
          <a:p>
            <a:pPr marL="914400" lvl="1" indent="-317500" algn="l" rtl="0">
              <a:spcBef>
                <a:spcPts val="0"/>
              </a:spcBef>
              <a:spcAft>
                <a:spcPts val="0"/>
              </a:spcAft>
              <a:buSzPts val="1400"/>
              <a:buChar char="○"/>
            </a:pPr>
            <a:r>
              <a:rPr lang="en" sz="1400"/>
              <a:t> </a:t>
            </a:r>
            <a:endParaRPr sz="1400"/>
          </a:p>
          <a:p>
            <a:pPr marL="457200" lvl="0" indent="-317500" algn="l" rtl="0">
              <a:spcBef>
                <a:spcPts val="0"/>
              </a:spcBef>
              <a:spcAft>
                <a:spcPts val="0"/>
              </a:spcAft>
              <a:buSzPts val="1400"/>
              <a:buChar char="●"/>
            </a:pPr>
            <a:r>
              <a:rPr lang="en"/>
              <a:t>Algorithm</a:t>
            </a:r>
            <a:endParaRPr/>
          </a:p>
          <a:p>
            <a:pPr marL="914400" lvl="1" indent="-317500" algn="l" rtl="0">
              <a:spcBef>
                <a:spcPts val="0"/>
              </a:spcBef>
              <a:spcAft>
                <a:spcPts val="0"/>
              </a:spcAft>
              <a:buSzPts val="1400"/>
              <a:buChar char="○"/>
            </a:pPr>
            <a:r>
              <a:rPr lang="en" sz="1400"/>
              <a:t>Create n x m matrix where n is the |first trajectory| and m is the |second trajectory|</a:t>
            </a:r>
            <a:endParaRPr sz="1400"/>
          </a:p>
          <a:p>
            <a:pPr marL="914400" lvl="1" indent="-317500" algn="l" rtl="0">
              <a:spcBef>
                <a:spcPts val="0"/>
              </a:spcBef>
              <a:spcAft>
                <a:spcPts val="0"/>
              </a:spcAft>
              <a:buSzPts val="1400"/>
              <a:buChar char="○"/>
            </a:pPr>
            <a:r>
              <a:rPr lang="en" sz="1400"/>
              <a:t>Initialize all matrix values to 10,000,000, but set matrix[0][0] = 0</a:t>
            </a:r>
            <a:endParaRPr sz="1400"/>
          </a:p>
          <a:p>
            <a:pPr marL="914400" lvl="1" indent="-317500" algn="l" rtl="0">
              <a:spcBef>
                <a:spcPts val="0"/>
              </a:spcBef>
              <a:spcAft>
                <a:spcPts val="0"/>
              </a:spcAft>
              <a:buSzPts val="1400"/>
              <a:buChar char="○"/>
            </a:pPr>
            <a:r>
              <a:rPr lang="en" sz="1400"/>
              <a:t>Use a nested for-loop to traverse the matrix and execute the following on each iteration:</a:t>
            </a:r>
            <a:endParaRPr sz="1400"/>
          </a:p>
          <a:p>
            <a:pPr marL="1371600" lvl="2" indent="-317500" algn="l" rtl="0">
              <a:spcBef>
                <a:spcPts val="0"/>
              </a:spcBef>
              <a:spcAft>
                <a:spcPts val="0"/>
              </a:spcAft>
              <a:buSzPts val="1400"/>
              <a:buChar char="■"/>
            </a:pPr>
            <a:r>
              <a:rPr lang="en" sz="1400"/>
              <a:t>Compute the distance between the given points in trajectory #1 and trajectory #2</a:t>
            </a:r>
            <a:endParaRPr sz="1400"/>
          </a:p>
          <a:p>
            <a:pPr marL="1371600" lvl="2" indent="-317500" algn="l" rtl="0">
              <a:spcBef>
                <a:spcPts val="0"/>
              </a:spcBef>
              <a:spcAft>
                <a:spcPts val="0"/>
              </a:spcAft>
              <a:buSzPts val="1400"/>
              <a:buChar char="■"/>
            </a:pPr>
            <a:r>
              <a:rPr lang="en" sz="1400"/>
              <a:t>Find the minimum between matrix[i-1][j], matrix[i][j-1], matrix[i-1][j-1]</a:t>
            </a:r>
            <a:endParaRPr sz="1400"/>
          </a:p>
          <a:p>
            <a:pPr marL="1371600" lvl="2" indent="-317500" algn="l" rtl="0">
              <a:spcBef>
                <a:spcPts val="0"/>
              </a:spcBef>
              <a:spcAft>
                <a:spcPts val="0"/>
              </a:spcAft>
              <a:buSzPts val="1400"/>
              <a:buChar char="■"/>
            </a:pPr>
            <a:r>
              <a:rPr lang="en" sz="1400"/>
              <a:t>Set matrix[i][j] as the max of those two values</a:t>
            </a:r>
            <a:endParaRPr sz="1400"/>
          </a:p>
          <a:p>
            <a:pPr marL="457200" lvl="0" indent="-317500" algn="l" rtl="0">
              <a:spcBef>
                <a:spcPts val="0"/>
              </a:spcBef>
              <a:spcAft>
                <a:spcPts val="0"/>
              </a:spcAft>
              <a:buSzPts val="1400"/>
              <a:buChar char="●"/>
            </a:pPr>
            <a:r>
              <a:rPr lang="en"/>
              <a:t>Runtime</a:t>
            </a:r>
            <a:endParaRPr/>
          </a:p>
          <a:p>
            <a:pPr marL="914400" lvl="1" indent="-317500" algn="l" rtl="0">
              <a:spcBef>
                <a:spcPts val="0"/>
              </a:spcBef>
              <a:spcAft>
                <a:spcPts val="0"/>
              </a:spcAft>
              <a:buSzPts val="1400"/>
              <a:buChar char="○"/>
            </a:pPr>
            <a:r>
              <a:rPr lang="en" sz="1400"/>
              <a:t>O(nm) where n is the |first trajectory| and m is the |second trajectory|. This algorithm consists of a nested for-loop that iterates over all indices in the matrix, which is of size n x m.</a:t>
            </a:r>
            <a:endParaRPr sz="1400"/>
          </a:p>
          <a:p>
            <a:pPr marL="457200" lvl="0" indent="-317500" algn="l" rtl="0">
              <a:spcBef>
                <a:spcPts val="0"/>
              </a:spcBef>
              <a:spcAft>
                <a:spcPts val="0"/>
              </a:spcAft>
              <a:buSzPts val="1400"/>
              <a:buChar char="●"/>
            </a:pPr>
            <a:r>
              <a:rPr lang="en"/>
              <a:t>Space Complexity:</a:t>
            </a:r>
            <a:endParaRPr/>
          </a:p>
          <a:p>
            <a:pPr marL="914400" lvl="1" indent="-317500" algn="l" rtl="0">
              <a:spcBef>
                <a:spcPts val="0"/>
              </a:spcBef>
              <a:spcAft>
                <a:spcPts val="0"/>
              </a:spcAft>
              <a:buSzPts val="1400"/>
              <a:buChar char="○"/>
            </a:pPr>
            <a:r>
              <a:rPr lang="en" sz="1400"/>
              <a:t>O(nm). The n x m matrix is used to store the sub-problem solutions.</a:t>
            </a:r>
            <a:endParaRPr sz="1400"/>
          </a:p>
        </p:txBody>
      </p:sp>
      <p:sp>
        <p:nvSpPr>
          <p:cNvPr id="169" name="Google Shape;169;p28"/>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3: Comparing Trajectories</a:t>
            </a:r>
            <a:endParaRPr sz="1920"/>
          </a:p>
        </p:txBody>
      </p:sp>
      <p:pic>
        <p:nvPicPr>
          <p:cNvPr id="170" name="Google Shape;170;p28"/>
          <p:cNvPicPr preferRelativeResize="0"/>
          <p:nvPr/>
        </p:nvPicPr>
        <p:blipFill>
          <a:blip r:embed="rId3">
            <a:alphaModFix/>
          </a:blip>
          <a:stretch>
            <a:fillRect/>
          </a:stretch>
        </p:blipFill>
        <p:spPr>
          <a:xfrm>
            <a:off x="152400" y="152400"/>
            <a:ext cx="6900" cy="17633"/>
          </a:xfrm>
          <a:prstGeom prst="rect">
            <a:avLst/>
          </a:prstGeom>
          <a:noFill/>
          <a:ln>
            <a:noFill/>
          </a:ln>
        </p:spPr>
      </p:pic>
      <p:grpSp>
        <p:nvGrpSpPr>
          <p:cNvPr id="171" name="Google Shape;171;p28"/>
          <p:cNvGrpSpPr/>
          <p:nvPr/>
        </p:nvGrpSpPr>
        <p:grpSpPr>
          <a:xfrm>
            <a:off x="1208613" y="1448671"/>
            <a:ext cx="6726766" cy="294452"/>
            <a:chOff x="1233325" y="1809276"/>
            <a:chExt cx="6726766" cy="294452"/>
          </a:xfrm>
        </p:grpSpPr>
        <p:pic>
          <p:nvPicPr>
            <p:cNvPr id="172" name="Google Shape;172;p28"/>
            <p:cNvPicPr preferRelativeResize="0"/>
            <p:nvPr/>
          </p:nvPicPr>
          <p:blipFill rotWithShape="1">
            <a:blip r:embed="rId4">
              <a:alphaModFix/>
            </a:blip>
            <a:srcRect t="23218"/>
            <a:stretch/>
          </p:blipFill>
          <p:spPr>
            <a:xfrm>
              <a:off x="1233325" y="1866478"/>
              <a:ext cx="6677349" cy="237250"/>
            </a:xfrm>
            <a:prstGeom prst="rect">
              <a:avLst/>
            </a:prstGeom>
            <a:noFill/>
            <a:ln>
              <a:noFill/>
            </a:ln>
          </p:spPr>
        </p:pic>
        <p:pic>
          <p:nvPicPr>
            <p:cNvPr id="173" name="Google Shape;173;p28"/>
            <p:cNvPicPr preferRelativeResize="0"/>
            <p:nvPr/>
          </p:nvPicPr>
          <p:blipFill>
            <a:blip r:embed="rId5">
              <a:alphaModFix/>
            </a:blip>
            <a:stretch>
              <a:fillRect/>
            </a:stretch>
          </p:blipFill>
          <p:spPr>
            <a:xfrm>
              <a:off x="7867342" y="1809276"/>
              <a:ext cx="92749" cy="237250"/>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DTW Results</a:t>
            </a:r>
            <a:endParaRPr sz="3500" b="1"/>
          </a:p>
        </p:txBody>
      </p:sp>
      <p:sp>
        <p:nvSpPr>
          <p:cNvPr id="179" name="Google Shape;179;p29"/>
          <p:cNvSpPr txBox="1">
            <a:spLocks noGrp="1"/>
          </p:cNvSpPr>
          <p:nvPr>
            <p:ph type="body" idx="2"/>
          </p:nvPr>
        </p:nvSpPr>
        <p:spPr>
          <a:xfrm>
            <a:off x="311713" y="4006688"/>
            <a:ext cx="2725500" cy="7149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935"/>
              <a:buFont typeface="Arial"/>
              <a:buNone/>
            </a:pPr>
            <a:r>
              <a:rPr lang="en" sz="1320" b="1" i="1"/>
              <a:t>DTW Distance: </a:t>
            </a:r>
            <a:r>
              <a:rPr lang="en" sz="1320"/>
              <a:t>0.013385545547278787</a:t>
            </a:r>
            <a:endParaRPr sz="1320"/>
          </a:p>
          <a:p>
            <a:pPr marL="0" lvl="0" indent="0" algn="ctr" rtl="0">
              <a:lnSpc>
                <a:spcPct val="150000"/>
              </a:lnSpc>
              <a:spcBef>
                <a:spcPts val="0"/>
              </a:spcBef>
              <a:spcAft>
                <a:spcPts val="0"/>
              </a:spcAft>
              <a:buClr>
                <a:schemeClr val="dk1"/>
              </a:buClr>
              <a:buSzPts val="935"/>
              <a:buFont typeface="Arial"/>
              <a:buNone/>
            </a:pPr>
            <a:r>
              <a:rPr lang="en" sz="1320" b="1" i="1"/>
              <a:t>Length of Path:</a:t>
            </a:r>
            <a:r>
              <a:rPr lang="en" sz="1320"/>
              <a:t> 452</a:t>
            </a:r>
            <a:endParaRPr sz="1575"/>
          </a:p>
        </p:txBody>
      </p:sp>
      <p:sp>
        <p:nvSpPr>
          <p:cNvPr id="180" name="Google Shape;180;p29"/>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3: Comparing Trajectories</a:t>
            </a:r>
            <a:endParaRPr sz="1920"/>
          </a:p>
        </p:txBody>
      </p:sp>
      <p:sp>
        <p:nvSpPr>
          <p:cNvPr id="181" name="Google Shape;181;p29"/>
          <p:cNvSpPr txBox="1">
            <a:spLocks noGrp="1"/>
          </p:cNvSpPr>
          <p:nvPr>
            <p:ph type="body" idx="2"/>
          </p:nvPr>
        </p:nvSpPr>
        <p:spPr>
          <a:xfrm>
            <a:off x="363463" y="1196550"/>
            <a:ext cx="2622000" cy="396300"/>
          </a:xfrm>
          <a:prstGeom prst="rect">
            <a:avLst/>
          </a:prstGeom>
        </p:spPr>
        <p:txBody>
          <a:bodyPr spcFirstLastPara="1" wrap="square" lIns="0" tIns="0" rIns="0" bIns="0" anchor="t" anchorCtr="0">
            <a:normAutofit/>
          </a:bodyPr>
          <a:lstStyle/>
          <a:p>
            <a:pPr marL="0" lvl="0" indent="0" algn="l" rtl="0">
              <a:lnSpc>
                <a:spcPct val="100000"/>
              </a:lnSpc>
              <a:spcBef>
                <a:spcPts val="0"/>
              </a:spcBef>
              <a:spcAft>
                <a:spcPts val="0"/>
              </a:spcAft>
              <a:buNone/>
            </a:pPr>
            <a:r>
              <a:rPr lang="en" sz="1200"/>
              <a:t>Trajectory #1: 128-20080503104400</a:t>
            </a:r>
            <a:endParaRPr sz="1200"/>
          </a:p>
          <a:p>
            <a:pPr marL="0" lvl="0" indent="0" algn="l" rtl="0">
              <a:lnSpc>
                <a:spcPct val="100000"/>
              </a:lnSpc>
              <a:spcBef>
                <a:spcPts val="0"/>
              </a:spcBef>
              <a:spcAft>
                <a:spcPts val="0"/>
              </a:spcAft>
              <a:buClr>
                <a:schemeClr val="dk1"/>
              </a:buClr>
              <a:buSzPts val="1100"/>
              <a:buFont typeface="Arial"/>
              <a:buNone/>
            </a:pPr>
            <a:r>
              <a:rPr lang="en" sz="1200"/>
              <a:t>Trajectory #2: 128-20080509135846</a:t>
            </a:r>
            <a:endParaRPr sz="1200"/>
          </a:p>
        </p:txBody>
      </p:sp>
      <p:pic>
        <p:nvPicPr>
          <p:cNvPr id="182" name="Google Shape;182;p29"/>
          <p:cNvPicPr preferRelativeResize="0"/>
          <p:nvPr/>
        </p:nvPicPr>
        <p:blipFill rotWithShape="1">
          <a:blip r:embed="rId3">
            <a:alphaModFix/>
          </a:blip>
          <a:srcRect l="2315"/>
          <a:stretch/>
        </p:blipFill>
        <p:spPr>
          <a:xfrm>
            <a:off x="3240756" y="1767351"/>
            <a:ext cx="2662475" cy="1938251"/>
          </a:xfrm>
          <a:prstGeom prst="rect">
            <a:avLst/>
          </a:prstGeom>
          <a:noFill/>
          <a:ln>
            <a:noFill/>
          </a:ln>
        </p:spPr>
      </p:pic>
      <p:pic>
        <p:nvPicPr>
          <p:cNvPr id="183" name="Google Shape;183;p29"/>
          <p:cNvPicPr preferRelativeResize="0"/>
          <p:nvPr/>
        </p:nvPicPr>
        <p:blipFill>
          <a:blip r:embed="rId4">
            <a:alphaModFix/>
          </a:blip>
          <a:stretch>
            <a:fillRect/>
          </a:stretch>
        </p:blipFill>
        <p:spPr>
          <a:xfrm>
            <a:off x="363462" y="1807156"/>
            <a:ext cx="2622001" cy="1858640"/>
          </a:xfrm>
          <a:prstGeom prst="rect">
            <a:avLst/>
          </a:prstGeom>
          <a:noFill/>
          <a:ln>
            <a:noFill/>
          </a:ln>
        </p:spPr>
      </p:pic>
      <p:sp>
        <p:nvSpPr>
          <p:cNvPr id="184" name="Google Shape;184;p29"/>
          <p:cNvSpPr txBox="1">
            <a:spLocks noGrp="1"/>
          </p:cNvSpPr>
          <p:nvPr>
            <p:ph type="body" idx="2"/>
          </p:nvPr>
        </p:nvSpPr>
        <p:spPr>
          <a:xfrm>
            <a:off x="3209244" y="4006688"/>
            <a:ext cx="2725500" cy="7149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935"/>
              <a:buFont typeface="Arial"/>
              <a:buNone/>
            </a:pPr>
            <a:r>
              <a:rPr lang="en" sz="1320" b="1" i="1"/>
              <a:t>DTW Distance: </a:t>
            </a:r>
            <a:r>
              <a:rPr lang="en" sz="1320"/>
              <a:t>3.5891074458194065e-05</a:t>
            </a:r>
            <a:endParaRPr sz="1320"/>
          </a:p>
          <a:p>
            <a:pPr marL="0" lvl="0" indent="0" algn="ctr" rtl="0">
              <a:lnSpc>
                <a:spcPct val="150000"/>
              </a:lnSpc>
              <a:spcBef>
                <a:spcPts val="0"/>
              </a:spcBef>
              <a:spcAft>
                <a:spcPts val="0"/>
              </a:spcAft>
              <a:buClr>
                <a:schemeClr val="dk1"/>
              </a:buClr>
              <a:buSzPts val="935"/>
              <a:buFont typeface="Arial"/>
              <a:buNone/>
            </a:pPr>
            <a:r>
              <a:rPr lang="en" sz="1320" b="1" i="1"/>
              <a:t>Length of Path:</a:t>
            </a:r>
            <a:r>
              <a:rPr lang="en" sz="1320"/>
              <a:t> 598</a:t>
            </a:r>
            <a:endParaRPr sz="1575"/>
          </a:p>
        </p:txBody>
      </p:sp>
      <p:pic>
        <p:nvPicPr>
          <p:cNvPr id="185" name="Google Shape;185;p29"/>
          <p:cNvPicPr preferRelativeResize="0"/>
          <p:nvPr/>
        </p:nvPicPr>
        <p:blipFill>
          <a:blip r:embed="rId5">
            <a:alphaModFix/>
          </a:blip>
          <a:stretch>
            <a:fillRect/>
          </a:stretch>
        </p:blipFill>
        <p:spPr>
          <a:xfrm>
            <a:off x="6262050" y="1741901"/>
            <a:ext cx="2622001" cy="1923899"/>
          </a:xfrm>
          <a:prstGeom prst="rect">
            <a:avLst/>
          </a:prstGeom>
          <a:noFill/>
          <a:ln>
            <a:noFill/>
          </a:ln>
        </p:spPr>
      </p:pic>
      <p:sp>
        <p:nvSpPr>
          <p:cNvPr id="186" name="Google Shape;186;p29"/>
          <p:cNvSpPr txBox="1">
            <a:spLocks noGrp="1"/>
          </p:cNvSpPr>
          <p:nvPr>
            <p:ph type="body" idx="2"/>
          </p:nvPr>
        </p:nvSpPr>
        <p:spPr>
          <a:xfrm>
            <a:off x="6210288" y="4006688"/>
            <a:ext cx="2725500" cy="7149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935"/>
              <a:buFont typeface="Arial"/>
              <a:buNone/>
            </a:pPr>
            <a:r>
              <a:rPr lang="en" sz="1320" b="1" i="1"/>
              <a:t>DTW Distance: </a:t>
            </a:r>
            <a:r>
              <a:rPr lang="en" sz="1320"/>
              <a:t>0.00033030857599725415</a:t>
            </a:r>
            <a:endParaRPr sz="1320"/>
          </a:p>
          <a:p>
            <a:pPr marL="0" lvl="0" indent="0" algn="ctr" rtl="0">
              <a:lnSpc>
                <a:spcPct val="150000"/>
              </a:lnSpc>
              <a:spcBef>
                <a:spcPts val="0"/>
              </a:spcBef>
              <a:spcAft>
                <a:spcPts val="0"/>
              </a:spcAft>
              <a:buClr>
                <a:schemeClr val="dk1"/>
              </a:buClr>
              <a:buSzPts val="935"/>
              <a:buFont typeface="Arial"/>
              <a:buNone/>
            </a:pPr>
            <a:r>
              <a:rPr lang="en" sz="1320" b="1" i="1"/>
              <a:t>Length of Path:</a:t>
            </a:r>
            <a:r>
              <a:rPr lang="en" sz="1320"/>
              <a:t> 1821</a:t>
            </a:r>
            <a:endParaRPr sz="1575"/>
          </a:p>
        </p:txBody>
      </p:sp>
      <p:sp>
        <p:nvSpPr>
          <p:cNvPr id="187" name="Google Shape;187;p29"/>
          <p:cNvSpPr txBox="1">
            <a:spLocks noGrp="1"/>
          </p:cNvSpPr>
          <p:nvPr>
            <p:ph type="body" idx="2"/>
          </p:nvPr>
        </p:nvSpPr>
        <p:spPr>
          <a:xfrm>
            <a:off x="3260994" y="1196550"/>
            <a:ext cx="2622000" cy="396300"/>
          </a:xfrm>
          <a:prstGeom prst="rect">
            <a:avLst/>
          </a:prstGeom>
        </p:spPr>
        <p:txBody>
          <a:bodyPr spcFirstLastPara="1" wrap="square" lIns="0" tIns="0" rIns="0" bIns="0" anchor="t" anchorCtr="0">
            <a:normAutofit/>
          </a:bodyPr>
          <a:lstStyle/>
          <a:p>
            <a:pPr marL="0" lvl="0" indent="0" algn="l" rtl="0">
              <a:lnSpc>
                <a:spcPct val="100000"/>
              </a:lnSpc>
              <a:spcBef>
                <a:spcPts val="0"/>
              </a:spcBef>
              <a:spcAft>
                <a:spcPts val="0"/>
              </a:spcAft>
              <a:buNone/>
            </a:pPr>
            <a:r>
              <a:rPr lang="en" sz="1200"/>
              <a:t>Trajectory #3: 010-20081016113953, Trajectory #4: 010-20080923124453</a:t>
            </a:r>
            <a:endParaRPr sz="1200"/>
          </a:p>
        </p:txBody>
      </p:sp>
      <p:sp>
        <p:nvSpPr>
          <p:cNvPr id="188" name="Google Shape;188;p29"/>
          <p:cNvSpPr txBox="1">
            <a:spLocks noGrp="1"/>
          </p:cNvSpPr>
          <p:nvPr>
            <p:ph type="body" idx="2"/>
          </p:nvPr>
        </p:nvSpPr>
        <p:spPr>
          <a:xfrm>
            <a:off x="6262038" y="1196550"/>
            <a:ext cx="2622000" cy="396300"/>
          </a:xfrm>
          <a:prstGeom prst="rect">
            <a:avLst/>
          </a:prstGeom>
        </p:spPr>
        <p:txBody>
          <a:bodyPr spcFirstLastPara="1" wrap="square" lIns="0" tIns="0" rIns="0" bIns="0" anchor="t" anchorCtr="0">
            <a:normAutofit/>
          </a:bodyPr>
          <a:lstStyle/>
          <a:p>
            <a:pPr marL="0" lvl="0" indent="0" algn="l" rtl="0">
              <a:lnSpc>
                <a:spcPct val="100000"/>
              </a:lnSpc>
              <a:spcBef>
                <a:spcPts val="0"/>
              </a:spcBef>
              <a:spcAft>
                <a:spcPts val="0"/>
              </a:spcAft>
              <a:buNone/>
            </a:pPr>
            <a:r>
              <a:rPr lang="en" sz="1200"/>
              <a:t>Trajectory #5: 115-20080520225850, Trajectory #6: 115-20080615225707</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Frechet Results</a:t>
            </a:r>
            <a:endParaRPr sz="3500" b="1"/>
          </a:p>
        </p:txBody>
      </p:sp>
      <p:sp>
        <p:nvSpPr>
          <p:cNvPr id="194" name="Google Shape;194;p30"/>
          <p:cNvSpPr txBox="1">
            <a:spLocks noGrp="1"/>
          </p:cNvSpPr>
          <p:nvPr>
            <p:ph type="body" idx="2"/>
          </p:nvPr>
        </p:nvSpPr>
        <p:spPr>
          <a:xfrm>
            <a:off x="311713" y="4006688"/>
            <a:ext cx="2725500" cy="7149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935"/>
              <a:buFont typeface="Arial"/>
              <a:buNone/>
            </a:pPr>
            <a:r>
              <a:rPr lang="en" sz="1320" b="1" i="1"/>
              <a:t>Frechet Distance: </a:t>
            </a:r>
            <a:r>
              <a:rPr lang="en" sz="1320"/>
              <a:t>0.8796899541048543</a:t>
            </a:r>
            <a:endParaRPr sz="1320"/>
          </a:p>
          <a:p>
            <a:pPr marL="0" lvl="0" indent="0" algn="ctr" rtl="0">
              <a:lnSpc>
                <a:spcPct val="150000"/>
              </a:lnSpc>
              <a:spcBef>
                <a:spcPts val="0"/>
              </a:spcBef>
              <a:spcAft>
                <a:spcPts val="0"/>
              </a:spcAft>
              <a:buClr>
                <a:schemeClr val="dk1"/>
              </a:buClr>
              <a:buSzPts val="935"/>
              <a:buFont typeface="Arial"/>
              <a:buNone/>
            </a:pPr>
            <a:r>
              <a:rPr lang="en" sz="1320" b="1" i="1"/>
              <a:t>Length of Path:</a:t>
            </a:r>
            <a:r>
              <a:rPr lang="en" sz="1320"/>
              <a:t> 391</a:t>
            </a:r>
            <a:endParaRPr sz="1575"/>
          </a:p>
        </p:txBody>
      </p:sp>
      <p:sp>
        <p:nvSpPr>
          <p:cNvPr id="195" name="Google Shape;195;p30"/>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3: Comparing Trajectories</a:t>
            </a:r>
            <a:endParaRPr sz="1920"/>
          </a:p>
        </p:txBody>
      </p:sp>
      <p:sp>
        <p:nvSpPr>
          <p:cNvPr id="196" name="Google Shape;196;p30"/>
          <p:cNvSpPr txBox="1">
            <a:spLocks noGrp="1"/>
          </p:cNvSpPr>
          <p:nvPr>
            <p:ph type="body" idx="2"/>
          </p:nvPr>
        </p:nvSpPr>
        <p:spPr>
          <a:xfrm>
            <a:off x="363463" y="1196550"/>
            <a:ext cx="2622000" cy="396300"/>
          </a:xfrm>
          <a:prstGeom prst="rect">
            <a:avLst/>
          </a:prstGeom>
        </p:spPr>
        <p:txBody>
          <a:bodyPr spcFirstLastPara="1" wrap="square" lIns="0" tIns="0" rIns="0" bIns="0" anchor="t" anchorCtr="0">
            <a:normAutofit/>
          </a:bodyPr>
          <a:lstStyle/>
          <a:p>
            <a:pPr marL="0" lvl="0" indent="0" algn="l" rtl="0">
              <a:lnSpc>
                <a:spcPct val="100000"/>
              </a:lnSpc>
              <a:spcBef>
                <a:spcPts val="0"/>
              </a:spcBef>
              <a:spcAft>
                <a:spcPts val="0"/>
              </a:spcAft>
              <a:buNone/>
            </a:pPr>
            <a:r>
              <a:rPr lang="en" sz="1200"/>
              <a:t>Trajectory #1: 128-20080503104400</a:t>
            </a:r>
            <a:endParaRPr sz="1200"/>
          </a:p>
          <a:p>
            <a:pPr marL="0" lvl="0" indent="0" algn="l" rtl="0">
              <a:lnSpc>
                <a:spcPct val="100000"/>
              </a:lnSpc>
              <a:spcBef>
                <a:spcPts val="0"/>
              </a:spcBef>
              <a:spcAft>
                <a:spcPts val="0"/>
              </a:spcAft>
              <a:buClr>
                <a:schemeClr val="dk1"/>
              </a:buClr>
              <a:buSzPts val="1100"/>
              <a:buFont typeface="Arial"/>
              <a:buNone/>
            </a:pPr>
            <a:r>
              <a:rPr lang="en" sz="1200"/>
              <a:t>Trajectory #2: 128-20080509135846</a:t>
            </a:r>
            <a:endParaRPr sz="1200"/>
          </a:p>
        </p:txBody>
      </p:sp>
      <p:sp>
        <p:nvSpPr>
          <p:cNvPr id="197" name="Google Shape;197;p30"/>
          <p:cNvSpPr txBox="1">
            <a:spLocks noGrp="1"/>
          </p:cNvSpPr>
          <p:nvPr>
            <p:ph type="body" idx="2"/>
          </p:nvPr>
        </p:nvSpPr>
        <p:spPr>
          <a:xfrm>
            <a:off x="3209244" y="4006688"/>
            <a:ext cx="2725500" cy="7149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935"/>
              <a:buFont typeface="Arial"/>
              <a:buNone/>
            </a:pPr>
            <a:r>
              <a:rPr lang="en" sz="1320" b="1" i="1"/>
              <a:t>Frechet Distance: </a:t>
            </a:r>
            <a:r>
              <a:rPr lang="en" sz="1320"/>
              <a:t>0.02232791537515335</a:t>
            </a:r>
            <a:endParaRPr sz="1320"/>
          </a:p>
          <a:p>
            <a:pPr marL="0" lvl="0" indent="0" algn="ctr" rtl="0">
              <a:lnSpc>
                <a:spcPct val="150000"/>
              </a:lnSpc>
              <a:spcBef>
                <a:spcPts val="0"/>
              </a:spcBef>
              <a:spcAft>
                <a:spcPts val="0"/>
              </a:spcAft>
              <a:buClr>
                <a:schemeClr val="dk1"/>
              </a:buClr>
              <a:buSzPts val="935"/>
              <a:buFont typeface="Arial"/>
              <a:buNone/>
            </a:pPr>
            <a:r>
              <a:rPr lang="en" sz="1320" b="1" i="1"/>
              <a:t>Length of Path:</a:t>
            </a:r>
            <a:r>
              <a:rPr lang="en" sz="1320"/>
              <a:t> 555</a:t>
            </a:r>
            <a:endParaRPr sz="1575"/>
          </a:p>
        </p:txBody>
      </p:sp>
      <p:sp>
        <p:nvSpPr>
          <p:cNvPr id="198" name="Google Shape;198;p30"/>
          <p:cNvSpPr txBox="1">
            <a:spLocks noGrp="1"/>
          </p:cNvSpPr>
          <p:nvPr>
            <p:ph type="body" idx="2"/>
          </p:nvPr>
        </p:nvSpPr>
        <p:spPr>
          <a:xfrm>
            <a:off x="6210288" y="4006688"/>
            <a:ext cx="2725500" cy="7149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935"/>
              <a:buFont typeface="Arial"/>
              <a:buNone/>
            </a:pPr>
            <a:r>
              <a:rPr lang="en" sz="1320" b="1" i="1"/>
              <a:t>Frechet Distance: </a:t>
            </a:r>
            <a:r>
              <a:rPr lang="en" sz="1320"/>
              <a:t>0.08019256605197136</a:t>
            </a:r>
            <a:endParaRPr sz="1320"/>
          </a:p>
          <a:p>
            <a:pPr marL="0" lvl="0" indent="0" algn="ctr" rtl="0">
              <a:lnSpc>
                <a:spcPct val="150000"/>
              </a:lnSpc>
              <a:spcBef>
                <a:spcPts val="0"/>
              </a:spcBef>
              <a:spcAft>
                <a:spcPts val="0"/>
              </a:spcAft>
              <a:buClr>
                <a:schemeClr val="dk1"/>
              </a:buClr>
              <a:buSzPts val="935"/>
              <a:buFont typeface="Arial"/>
              <a:buNone/>
            </a:pPr>
            <a:r>
              <a:rPr lang="en" sz="1320" b="1" i="1"/>
              <a:t>Length of Path:</a:t>
            </a:r>
            <a:r>
              <a:rPr lang="en" sz="1320"/>
              <a:t> 1693</a:t>
            </a:r>
            <a:endParaRPr sz="1575"/>
          </a:p>
        </p:txBody>
      </p:sp>
      <p:sp>
        <p:nvSpPr>
          <p:cNvPr id="199" name="Google Shape;199;p30"/>
          <p:cNvSpPr txBox="1">
            <a:spLocks noGrp="1"/>
          </p:cNvSpPr>
          <p:nvPr>
            <p:ph type="body" idx="2"/>
          </p:nvPr>
        </p:nvSpPr>
        <p:spPr>
          <a:xfrm>
            <a:off x="3260994" y="1196550"/>
            <a:ext cx="2622000" cy="396300"/>
          </a:xfrm>
          <a:prstGeom prst="rect">
            <a:avLst/>
          </a:prstGeom>
        </p:spPr>
        <p:txBody>
          <a:bodyPr spcFirstLastPara="1" wrap="square" lIns="0" tIns="0" rIns="0" bIns="0" anchor="t" anchorCtr="0">
            <a:normAutofit/>
          </a:bodyPr>
          <a:lstStyle/>
          <a:p>
            <a:pPr marL="0" lvl="0" indent="0" algn="l" rtl="0">
              <a:lnSpc>
                <a:spcPct val="100000"/>
              </a:lnSpc>
              <a:spcBef>
                <a:spcPts val="0"/>
              </a:spcBef>
              <a:spcAft>
                <a:spcPts val="0"/>
              </a:spcAft>
              <a:buNone/>
            </a:pPr>
            <a:r>
              <a:rPr lang="en" sz="1200"/>
              <a:t>Trajectory #3: 010-20081016113953, Trajectory #4: 010-20080923124453</a:t>
            </a:r>
            <a:endParaRPr sz="1200"/>
          </a:p>
        </p:txBody>
      </p:sp>
      <p:sp>
        <p:nvSpPr>
          <p:cNvPr id="200" name="Google Shape;200;p30"/>
          <p:cNvSpPr txBox="1">
            <a:spLocks noGrp="1"/>
          </p:cNvSpPr>
          <p:nvPr>
            <p:ph type="body" idx="2"/>
          </p:nvPr>
        </p:nvSpPr>
        <p:spPr>
          <a:xfrm>
            <a:off x="6262038" y="1196550"/>
            <a:ext cx="2622000" cy="396300"/>
          </a:xfrm>
          <a:prstGeom prst="rect">
            <a:avLst/>
          </a:prstGeom>
        </p:spPr>
        <p:txBody>
          <a:bodyPr spcFirstLastPara="1" wrap="square" lIns="0" tIns="0" rIns="0" bIns="0" anchor="t" anchorCtr="0">
            <a:normAutofit/>
          </a:bodyPr>
          <a:lstStyle/>
          <a:p>
            <a:pPr marL="0" lvl="0" indent="0" algn="l" rtl="0">
              <a:lnSpc>
                <a:spcPct val="100000"/>
              </a:lnSpc>
              <a:spcBef>
                <a:spcPts val="0"/>
              </a:spcBef>
              <a:spcAft>
                <a:spcPts val="0"/>
              </a:spcAft>
              <a:buNone/>
            </a:pPr>
            <a:r>
              <a:rPr lang="en" sz="1200"/>
              <a:t>Trajectory #5: 115-20080520225850, Trajectory #6: 115-20080615225707</a:t>
            </a:r>
            <a:endParaRPr sz="1200"/>
          </a:p>
        </p:txBody>
      </p:sp>
      <p:pic>
        <p:nvPicPr>
          <p:cNvPr id="201" name="Google Shape;201;p30"/>
          <p:cNvPicPr preferRelativeResize="0"/>
          <p:nvPr/>
        </p:nvPicPr>
        <p:blipFill>
          <a:blip r:embed="rId3">
            <a:alphaModFix/>
          </a:blip>
          <a:stretch>
            <a:fillRect/>
          </a:stretch>
        </p:blipFill>
        <p:spPr>
          <a:xfrm>
            <a:off x="6055632" y="1745250"/>
            <a:ext cx="2913800" cy="2109036"/>
          </a:xfrm>
          <a:prstGeom prst="rect">
            <a:avLst/>
          </a:prstGeom>
          <a:noFill/>
          <a:ln>
            <a:noFill/>
          </a:ln>
        </p:spPr>
      </p:pic>
      <p:pic>
        <p:nvPicPr>
          <p:cNvPr id="202" name="Google Shape;202;p30"/>
          <p:cNvPicPr preferRelativeResize="0"/>
          <p:nvPr/>
        </p:nvPicPr>
        <p:blipFill>
          <a:blip r:embed="rId4">
            <a:alphaModFix/>
          </a:blip>
          <a:stretch>
            <a:fillRect/>
          </a:stretch>
        </p:blipFill>
        <p:spPr>
          <a:xfrm>
            <a:off x="3116200" y="1880077"/>
            <a:ext cx="2725501" cy="1974223"/>
          </a:xfrm>
          <a:prstGeom prst="rect">
            <a:avLst/>
          </a:prstGeom>
          <a:noFill/>
          <a:ln>
            <a:noFill/>
          </a:ln>
        </p:spPr>
      </p:pic>
      <p:pic>
        <p:nvPicPr>
          <p:cNvPr id="203" name="Google Shape;203;p30"/>
          <p:cNvPicPr preferRelativeResize="0"/>
          <p:nvPr/>
        </p:nvPicPr>
        <p:blipFill>
          <a:blip r:embed="rId5">
            <a:alphaModFix/>
          </a:blip>
          <a:stretch>
            <a:fillRect/>
          </a:stretch>
        </p:blipFill>
        <p:spPr>
          <a:xfrm>
            <a:off x="345450" y="1907219"/>
            <a:ext cx="2658051" cy="191993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Simplification Results</a:t>
            </a:r>
            <a:endParaRPr sz="3500" b="1"/>
          </a:p>
        </p:txBody>
      </p:sp>
      <p:sp>
        <p:nvSpPr>
          <p:cNvPr id="209" name="Google Shape;209;p31"/>
          <p:cNvSpPr txBox="1">
            <a:spLocks noGrp="1"/>
          </p:cNvSpPr>
          <p:nvPr>
            <p:ph type="body" idx="2"/>
          </p:nvPr>
        </p:nvSpPr>
        <p:spPr>
          <a:xfrm>
            <a:off x="311700" y="1152475"/>
            <a:ext cx="3957300" cy="381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solidFill>
                  <a:srgbClr val="202124"/>
                </a:solidFill>
                <a:highlight>
                  <a:srgbClr val="FFFFFF"/>
                </a:highlight>
                <a:latin typeface="Roboto"/>
                <a:ea typeface="Roboto"/>
                <a:cs typeface="Roboto"/>
                <a:sym typeface="Roboto"/>
              </a:rPr>
              <a:t>ε = 0.03 km</a:t>
            </a:r>
            <a:endParaRPr sz="2000">
              <a:solidFill>
                <a:srgbClr val="202124"/>
              </a:solidFill>
              <a:highlight>
                <a:srgbClr val="FFFFFF"/>
              </a:highlight>
              <a:latin typeface="Roboto"/>
              <a:ea typeface="Roboto"/>
              <a:cs typeface="Roboto"/>
              <a:sym typeface="Roboto"/>
            </a:endParaRPr>
          </a:p>
          <a:p>
            <a:pPr marL="457200" lvl="0" indent="-317500" algn="l" rtl="0">
              <a:spcBef>
                <a:spcPts val="1200"/>
              </a:spcBef>
              <a:spcAft>
                <a:spcPts val="0"/>
              </a:spcAft>
              <a:buClr>
                <a:srgbClr val="202124"/>
              </a:buClr>
              <a:buSzPts val="1400"/>
              <a:buFont typeface="Roboto"/>
              <a:buChar char="-"/>
            </a:pPr>
            <a:r>
              <a:rPr lang="en">
                <a:solidFill>
                  <a:srgbClr val="202124"/>
                </a:solidFill>
                <a:highlight>
                  <a:srgbClr val="FFFFFF"/>
                </a:highlight>
                <a:latin typeface="Roboto"/>
                <a:ea typeface="Roboto"/>
                <a:cs typeface="Roboto"/>
                <a:sym typeface="Roboto"/>
              </a:rPr>
              <a:t>Distance: 0.21281616522699964</a:t>
            </a:r>
            <a:endParaRPr>
              <a:solidFill>
                <a:srgbClr val="202124"/>
              </a:solidFill>
              <a:highlight>
                <a:srgbClr val="FFFFFF"/>
              </a:highlight>
              <a:latin typeface="Roboto"/>
              <a:ea typeface="Roboto"/>
              <a:cs typeface="Roboto"/>
              <a:sym typeface="Roboto"/>
            </a:endParaRPr>
          </a:p>
          <a:p>
            <a:pPr marL="457200" lvl="0" indent="-317500" algn="l" rtl="0">
              <a:spcBef>
                <a:spcPts val="0"/>
              </a:spcBef>
              <a:spcAft>
                <a:spcPts val="0"/>
              </a:spcAft>
              <a:buClr>
                <a:srgbClr val="202124"/>
              </a:buClr>
              <a:buSzPts val="1400"/>
              <a:buFont typeface="Roboto"/>
              <a:buChar char="-"/>
            </a:pPr>
            <a:r>
              <a:rPr lang="en">
                <a:solidFill>
                  <a:srgbClr val="202124"/>
                </a:solidFill>
                <a:highlight>
                  <a:srgbClr val="FFFFFF"/>
                </a:highlight>
                <a:latin typeface="Roboto"/>
                <a:ea typeface="Roboto"/>
                <a:cs typeface="Roboto"/>
                <a:sym typeface="Roboto"/>
              </a:rPr>
              <a:t>Path Length: 39</a:t>
            </a:r>
            <a:endParaRPr>
              <a:solidFill>
                <a:srgbClr val="202124"/>
              </a:solidFill>
              <a:highlight>
                <a:srgbClr val="FFFFFF"/>
              </a:highlight>
              <a:latin typeface="Roboto"/>
              <a:ea typeface="Roboto"/>
              <a:cs typeface="Roboto"/>
              <a:sym typeface="Roboto"/>
            </a:endParaRPr>
          </a:p>
          <a:p>
            <a:pPr marL="0" lvl="0" indent="0" algn="l" rtl="0">
              <a:spcBef>
                <a:spcPts val="1200"/>
              </a:spcBef>
              <a:spcAft>
                <a:spcPts val="0"/>
              </a:spcAft>
              <a:buNone/>
            </a:pPr>
            <a:r>
              <a:rPr lang="en" sz="2000">
                <a:solidFill>
                  <a:srgbClr val="202124"/>
                </a:solidFill>
                <a:highlight>
                  <a:srgbClr val="FFFFFF"/>
                </a:highlight>
                <a:latin typeface="Roboto"/>
                <a:ea typeface="Roboto"/>
                <a:cs typeface="Roboto"/>
                <a:sym typeface="Roboto"/>
              </a:rPr>
              <a:t>ε = 0.1 km</a:t>
            </a:r>
            <a:endParaRPr sz="2000">
              <a:solidFill>
                <a:srgbClr val="202124"/>
              </a:solidFill>
              <a:highlight>
                <a:srgbClr val="FFFFFF"/>
              </a:highlight>
              <a:latin typeface="Roboto"/>
              <a:ea typeface="Roboto"/>
              <a:cs typeface="Roboto"/>
              <a:sym typeface="Roboto"/>
            </a:endParaRPr>
          </a:p>
          <a:p>
            <a:pPr marL="457200" lvl="0" indent="-317500" algn="l" rtl="0">
              <a:spcBef>
                <a:spcPts val="1200"/>
              </a:spcBef>
              <a:spcAft>
                <a:spcPts val="0"/>
              </a:spcAft>
              <a:buClr>
                <a:srgbClr val="202124"/>
              </a:buClr>
              <a:buSzPts val="1400"/>
              <a:buFont typeface="Roboto"/>
              <a:buChar char="-"/>
            </a:pPr>
            <a:r>
              <a:rPr lang="en">
                <a:solidFill>
                  <a:srgbClr val="202124"/>
                </a:solidFill>
                <a:highlight>
                  <a:srgbClr val="FFFFFF"/>
                </a:highlight>
                <a:latin typeface="Roboto"/>
                <a:ea typeface="Roboto"/>
                <a:cs typeface="Roboto"/>
                <a:sym typeface="Roboto"/>
              </a:rPr>
              <a:t>Distance: 0.022767151829999725</a:t>
            </a:r>
            <a:endParaRPr>
              <a:solidFill>
                <a:srgbClr val="202124"/>
              </a:solidFill>
              <a:highlight>
                <a:srgbClr val="FFFFFF"/>
              </a:highlight>
              <a:latin typeface="Roboto"/>
              <a:ea typeface="Roboto"/>
              <a:cs typeface="Roboto"/>
              <a:sym typeface="Roboto"/>
            </a:endParaRPr>
          </a:p>
          <a:p>
            <a:pPr marL="457200" lvl="0" indent="-317500" algn="l" rtl="0">
              <a:spcBef>
                <a:spcPts val="0"/>
              </a:spcBef>
              <a:spcAft>
                <a:spcPts val="0"/>
              </a:spcAft>
              <a:buClr>
                <a:srgbClr val="202124"/>
              </a:buClr>
              <a:buSzPts val="1400"/>
              <a:buFont typeface="Roboto"/>
              <a:buChar char="-"/>
            </a:pPr>
            <a:r>
              <a:rPr lang="en">
                <a:solidFill>
                  <a:srgbClr val="202124"/>
                </a:solidFill>
                <a:highlight>
                  <a:srgbClr val="FFFFFF"/>
                </a:highlight>
                <a:latin typeface="Roboto"/>
                <a:ea typeface="Roboto"/>
                <a:cs typeface="Roboto"/>
                <a:sym typeface="Roboto"/>
              </a:rPr>
              <a:t>Path Length: 23</a:t>
            </a:r>
            <a:endParaRPr>
              <a:solidFill>
                <a:srgbClr val="202124"/>
              </a:solidFill>
              <a:highlight>
                <a:srgbClr val="FFFFFF"/>
              </a:highlight>
              <a:latin typeface="Roboto"/>
              <a:ea typeface="Roboto"/>
              <a:cs typeface="Roboto"/>
              <a:sym typeface="Roboto"/>
            </a:endParaRPr>
          </a:p>
          <a:p>
            <a:pPr marL="0" lvl="0" indent="0" algn="l" rtl="0">
              <a:spcBef>
                <a:spcPts val="1200"/>
              </a:spcBef>
              <a:spcAft>
                <a:spcPts val="0"/>
              </a:spcAft>
              <a:buNone/>
            </a:pPr>
            <a:r>
              <a:rPr lang="en" sz="2000">
                <a:solidFill>
                  <a:srgbClr val="202124"/>
                </a:solidFill>
                <a:highlight>
                  <a:srgbClr val="FFFFFF"/>
                </a:highlight>
                <a:latin typeface="Roboto"/>
                <a:ea typeface="Roboto"/>
                <a:cs typeface="Roboto"/>
                <a:sym typeface="Roboto"/>
              </a:rPr>
              <a:t>ε = 0.3 km</a:t>
            </a:r>
            <a:endParaRPr sz="2000">
              <a:solidFill>
                <a:srgbClr val="202124"/>
              </a:solidFill>
              <a:highlight>
                <a:srgbClr val="FFFFFF"/>
              </a:highlight>
              <a:latin typeface="Roboto"/>
              <a:ea typeface="Roboto"/>
              <a:cs typeface="Roboto"/>
              <a:sym typeface="Roboto"/>
            </a:endParaRPr>
          </a:p>
          <a:p>
            <a:pPr marL="457200" lvl="0" indent="-317500" algn="l" rtl="0">
              <a:spcBef>
                <a:spcPts val="1200"/>
              </a:spcBef>
              <a:spcAft>
                <a:spcPts val="0"/>
              </a:spcAft>
              <a:buClr>
                <a:srgbClr val="202124"/>
              </a:buClr>
              <a:buSzPts val="1400"/>
              <a:buFont typeface="Roboto"/>
              <a:buChar char="-"/>
            </a:pPr>
            <a:r>
              <a:rPr lang="en">
                <a:solidFill>
                  <a:srgbClr val="202124"/>
                </a:solidFill>
                <a:highlight>
                  <a:srgbClr val="FFFFFF"/>
                </a:highlight>
                <a:latin typeface="Roboto"/>
                <a:ea typeface="Roboto"/>
                <a:cs typeface="Roboto"/>
                <a:sym typeface="Roboto"/>
              </a:rPr>
              <a:t>Distance:0.01063974558099992</a:t>
            </a:r>
            <a:endParaRPr>
              <a:solidFill>
                <a:srgbClr val="202124"/>
              </a:solidFill>
              <a:highlight>
                <a:srgbClr val="FFFFFF"/>
              </a:highlight>
              <a:latin typeface="Roboto"/>
              <a:ea typeface="Roboto"/>
              <a:cs typeface="Roboto"/>
              <a:sym typeface="Roboto"/>
            </a:endParaRPr>
          </a:p>
          <a:p>
            <a:pPr marL="457200" lvl="0" indent="-317500" algn="l" rtl="0">
              <a:spcBef>
                <a:spcPts val="0"/>
              </a:spcBef>
              <a:spcAft>
                <a:spcPts val="0"/>
              </a:spcAft>
              <a:buClr>
                <a:srgbClr val="202124"/>
              </a:buClr>
              <a:buSzPts val="1400"/>
              <a:buFont typeface="Roboto"/>
              <a:buChar char="-"/>
            </a:pPr>
            <a:r>
              <a:rPr lang="en">
                <a:solidFill>
                  <a:srgbClr val="202124"/>
                </a:solidFill>
                <a:highlight>
                  <a:srgbClr val="FFFFFF"/>
                </a:highlight>
                <a:latin typeface="Roboto"/>
                <a:ea typeface="Roboto"/>
                <a:cs typeface="Roboto"/>
                <a:sym typeface="Roboto"/>
              </a:rPr>
              <a:t>Path Length: 12</a:t>
            </a:r>
            <a:endParaRPr>
              <a:solidFill>
                <a:srgbClr val="202124"/>
              </a:solidFill>
              <a:highlight>
                <a:srgbClr val="FFFFFF"/>
              </a:highlight>
              <a:latin typeface="Roboto"/>
              <a:ea typeface="Roboto"/>
              <a:cs typeface="Roboto"/>
              <a:sym typeface="Roboto"/>
            </a:endParaRPr>
          </a:p>
        </p:txBody>
      </p:sp>
      <p:sp>
        <p:nvSpPr>
          <p:cNvPr id="210" name="Google Shape;210;p31"/>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3: Comparing Trajectories</a:t>
            </a:r>
            <a:endParaRPr sz="1920"/>
          </a:p>
        </p:txBody>
      </p:sp>
      <p:pic>
        <p:nvPicPr>
          <p:cNvPr id="211" name="Google Shape;211;p31"/>
          <p:cNvPicPr preferRelativeResize="0"/>
          <p:nvPr/>
        </p:nvPicPr>
        <p:blipFill>
          <a:blip r:embed="rId3">
            <a:alphaModFix/>
          </a:blip>
          <a:stretch>
            <a:fillRect/>
          </a:stretch>
        </p:blipFill>
        <p:spPr>
          <a:xfrm>
            <a:off x="4412000" y="1407713"/>
            <a:ext cx="4570200" cy="3301915"/>
          </a:xfrm>
          <a:prstGeom prst="rect">
            <a:avLst/>
          </a:prstGeom>
          <a:noFill/>
          <a:ln>
            <a:noFill/>
          </a:ln>
        </p:spPr>
      </p:pic>
      <p:sp>
        <p:nvSpPr>
          <p:cNvPr id="212" name="Google Shape;212;p31"/>
          <p:cNvSpPr txBox="1">
            <a:spLocks noGrp="1"/>
          </p:cNvSpPr>
          <p:nvPr>
            <p:ph type="body" idx="2"/>
          </p:nvPr>
        </p:nvSpPr>
        <p:spPr>
          <a:xfrm>
            <a:off x="5386088" y="882038"/>
            <a:ext cx="2622000" cy="396300"/>
          </a:xfrm>
          <a:prstGeom prst="rect">
            <a:avLst/>
          </a:prstGeom>
        </p:spPr>
        <p:txBody>
          <a:bodyPr spcFirstLastPara="1" wrap="square" lIns="0" tIns="0" rIns="0" bIns="0" anchor="t" anchorCtr="0">
            <a:normAutofit/>
          </a:bodyPr>
          <a:lstStyle/>
          <a:p>
            <a:pPr marL="0" lvl="0" indent="0" algn="ctr" rtl="0">
              <a:lnSpc>
                <a:spcPct val="100000"/>
              </a:lnSpc>
              <a:spcBef>
                <a:spcPts val="0"/>
              </a:spcBef>
              <a:spcAft>
                <a:spcPts val="0"/>
              </a:spcAft>
              <a:buNone/>
            </a:pPr>
            <a:r>
              <a:rPr lang="en" sz="1200"/>
              <a:t>T1: 115-20080520225850</a:t>
            </a:r>
            <a:endParaRPr sz="1200"/>
          </a:p>
          <a:p>
            <a:pPr marL="0" lvl="0" indent="0" algn="ctr" rtl="0">
              <a:lnSpc>
                <a:spcPct val="100000"/>
              </a:lnSpc>
              <a:spcBef>
                <a:spcPts val="0"/>
              </a:spcBef>
              <a:spcAft>
                <a:spcPts val="0"/>
              </a:spcAft>
              <a:buNone/>
            </a:pPr>
            <a:r>
              <a:rPr lang="en" sz="1200"/>
              <a:t>T2: 115-20080615225707</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Preprocessing Algorithm</a:t>
            </a:r>
            <a:endParaRPr sz="3500" b="1"/>
          </a:p>
        </p:txBody>
      </p:sp>
      <p:sp>
        <p:nvSpPr>
          <p:cNvPr id="61" name="Google Shape;61;p14"/>
          <p:cNvSpPr txBox="1">
            <a:spLocks noGrp="1"/>
          </p:cNvSpPr>
          <p:nvPr>
            <p:ph type="body" idx="2"/>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a:t>Matrix Initialization: </a:t>
            </a:r>
            <a:r>
              <a:rPr lang="en"/>
              <a:t>A matrix is initialized based on the neighborhood radius inputted </a:t>
            </a:r>
            <a:r>
              <a:rPr lang="en" i="1"/>
              <a:t>r_n</a:t>
            </a:r>
            <a:r>
              <a:rPr lang="en"/>
              <a:t>, as well as the minimum/maximum values in the data set. The neighborhood radius determines the grid size for each matrix cell, namely (r_n * √2) by (r_n * √2). For the geolife-cars.csv, the data has a minimum of -103.532808 and a maximum of 96.237468. Thus, the matrix bound can be set as 105 kilometers. There are ~ 1 ⁄ (r_n * √2) matrix cells per 1 kilometer, which yields a 105 * [1 ⁄ (r_n * √2)] * 2 square matrix.</a:t>
            </a:r>
            <a:endParaRPr/>
          </a:p>
          <a:p>
            <a:pPr marL="0" lvl="0" indent="0" algn="l" rtl="0">
              <a:spcBef>
                <a:spcPts val="1200"/>
              </a:spcBef>
              <a:spcAft>
                <a:spcPts val="0"/>
              </a:spcAft>
              <a:buNone/>
            </a:pPr>
            <a:r>
              <a:rPr lang="en" b="1" i="1"/>
              <a:t>Matrix Population: </a:t>
            </a:r>
            <a:r>
              <a:rPr lang="en"/>
              <a:t>A for-loop iterates through all of the points in the given data set and maps each point to their respective matrix cell. Each cell represents a grid in the 2D plane, based on </a:t>
            </a:r>
            <a:r>
              <a:rPr lang="en" i="1"/>
              <a:t>r_n </a:t>
            </a:r>
            <a:r>
              <a:rPr lang="en"/>
              <a:t>as described above. For each point, the count in the respective matrix cell is incremented by 1.  </a:t>
            </a:r>
            <a:endParaRPr/>
          </a:p>
          <a:p>
            <a:pPr marL="0" lvl="0" indent="0" algn="l" rtl="0">
              <a:lnSpc>
                <a:spcPct val="100000"/>
              </a:lnSpc>
              <a:spcBef>
                <a:spcPts val="1200"/>
              </a:spcBef>
              <a:spcAft>
                <a:spcPts val="0"/>
              </a:spcAft>
              <a:buNone/>
            </a:pPr>
            <a:r>
              <a:rPr lang="en" b="1" i="1"/>
              <a:t>Runtime: </a:t>
            </a:r>
            <a:r>
              <a:rPr lang="en"/>
              <a:t>O(n) where n is the number of points in P. This algorithm loops through all of the </a:t>
            </a:r>
            <a:endParaRPr/>
          </a:p>
          <a:p>
            <a:pPr marL="0" lvl="0" indent="0" algn="l" rtl="0">
              <a:lnSpc>
                <a:spcPct val="100000"/>
              </a:lnSpc>
              <a:spcBef>
                <a:spcPts val="0"/>
              </a:spcBef>
              <a:spcAft>
                <a:spcPts val="0"/>
              </a:spcAft>
              <a:buClr>
                <a:schemeClr val="dk1"/>
              </a:buClr>
              <a:buSzPts val="1100"/>
              <a:buFont typeface="Arial"/>
              <a:buNone/>
            </a:pPr>
            <a:r>
              <a:rPr lang="en"/>
              <a:t>points in order to increment the corresponding matrix cell count by 1.</a:t>
            </a:r>
            <a:endParaRPr/>
          </a:p>
        </p:txBody>
      </p:sp>
      <p:sp>
        <p:nvSpPr>
          <p:cNvPr id="62" name="Google Shape;62;p14"/>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1: Identifying the Hubs</a:t>
            </a:r>
            <a:endParaRPr sz="1920"/>
          </a:p>
        </p:txBody>
      </p:sp>
      <p:pic>
        <p:nvPicPr>
          <p:cNvPr id="63" name="Google Shape;63;p14" descr="What is the value of the hypotenuse of an isosceles triangle with a  perimeter equal to 16 + 16sqrt2? | Socratic"/>
          <p:cNvPicPr preferRelativeResize="0"/>
          <p:nvPr/>
        </p:nvPicPr>
        <p:blipFill>
          <a:blip r:embed="rId3">
            <a:alphaModFix/>
          </a:blip>
          <a:stretch>
            <a:fillRect/>
          </a:stretch>
        </p:blipFill>
        <p:spPr>
          <a:xfrm>
            <a:off x="7699186" y="3351575"/>
            <a:ext cx="1356846" cy="1509842"/>
          </a:xfrm>
          <a:prstGeom prst="rect">
            <a:avLst/>
          </a:prstGeom>
          <a:noFill/>
          <a:ln>
            <a:noFill/>
          </a:ln>
        </p:spPr>
      </p:pic>
      <p:sp>
        <p:nvSpPr>
          <p:cNvPr id="64" name="Google Shape;64;p14"/>
          <p:cNvSpPr txBox="1">
            <a:spLocks noGrp="1"/>
          </p:cNvSpPr>
          <p:nvPr>
            <p:ph type="body" idx="2"/>
          </p:nvPr>
        </p:nvSpPr>
        <p:spPr>
          <a:xfrm>
            <a:off x="8143692" y="4672367"/>
            <a:ext cx="387300" cy="331500"/>
          </a:xfrm>
          <a:prstGeom prst="rect">
            <a:avLst/>
          </a:prstGeom>
          <a:solidFill>
            <a:schemeClr val="lt1"/>
          </a:solidFill>
        </p:spPr>
        <p:txBody>
          <a:bodyPr spcFirstLastPara="1" wrap="square" lIns="91425" tIns="91425" rIns="91425" bIns="91425" anchor="t" anchorCtr="0">
            <a:normAutofit fontScale="70000" lnSpcReduction="20000"/>
          </a:bodyPr>
          <a:lstStyle/>
          <a:p>
            <a:pPr marL="0" lvl="0" indent="0" algn="l" rtl="0">
              <a:spcBef>
                <a:spcPts val="0"/>
              </a:spcBef>
              <a:spcAft>
                <a:spcPts val="1200"/>
              </a:spcAft>
              <a:buClr>
                <a:schemeClr val="dk1"/>
              </a:buClr>
              <a:buSzPct val="78571"/>
              <a:buFont typeface="Arial"/>
              <a:buNone/>
            </a:pPr>
            <a:r>
              <a:rPr lang="en"/>
              <a:t>r_n</a:t>
            </a:r>
            <a:endParaRPr/>
          </a:p>
        </p:txBody>
      </p:sp>
      <p:sp>
        <p:nvSpPr>
          <p:cNvPr id="65" name="Google Shape;65;p14"/>
          <p:cNvSpPr txBox="1">
            <a:spLocks noGrp="1"/>
          </p:cNvSpPr>
          <p:nvPr>
            <p:ph type="body" idx="2"/>
          </p:nvPr>
        </p:nvSpPr>
        <p:spPr>
          <a:xfrm rot="-5400000">
            <a:off x="7425473" y="3901865"/>
            <a:ext cx="397200" cy="323100"/>
          </a:xfrm>
          <a:prstGeom prst="rect">
            <a:avLst/>
          </a:prstGeom>
          <a:solidFill>
            <a:schemeClr val="lt1"/>
          </a:solidFill>
        </p:spPr>
        <p:txBody>
          <a:bodyPr spcFirstLastPara="1" wrap="square" lIns="91425" tIns="91425" rIns="91425" bIns="91425" anchor="t" anchorCtr="0">
            <a:normAutofit fontScale="62500"/>
          </a:bodyPr>
          <a:lstStyle/>
          <a:p>
            <a:pPr marL="0" lvl="0" indent="0" algn="l" rtl="0">
              <a:spcBef>
                <a:spcPts val="0"/>
              </a:spcBef>
              <a:spcAft>
                <a:spcPts val="1200"/>
              </a:spcAft>
              <a:buNone/>
            </a:pPr>
            <a:r>
              <a:rPr lang="en"/>
              <a:t>r_n</a:t>
            </a:r>
            <a:endParaRPr/>
          </a:p>
        </p:txBody>
      </p:sp>
      <p:sp>
        <p:nvSpPr>
          <p:cNvPr id="66" name="Google Shape;66;p14"/>
          <p:cNvSpPr txBox="1">
            <a:spLocks noGrp="1"/>
          </p:cNvSpPr>
          <p:nvPr>
            <p:ph type="body" idx="2"/>
          </p:nvPr>
        </p:nvSpPr>
        <p:spPr>
          <a:xfrm>
            <a:off x="8363498" y="3688725"/>
            <a:ext cx="645000" cy="331500"/>
          </a:xfrm>
          <a:prstGeom prst="rect">
            <a:avLst/>
          </a:prstGeom>
          <a:solidFill>
            <a:schemeClr val="lt1"/>
          </a:solidFill>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
              <a:t>r_n * √2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Advantages and Drawbacks</a:t>
            </a:r>
            <a:endParaRPr sz="3500" b="1"/>
          </a:p>
        </p:txBody>
      </p:sp>
      <p:sp>
        <p:nvSpPr>
          <p:cNvPr id="218" name="Google Shape;218;p3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t>Advantages:</a:t>
            </a:r>
            <a:endParaRPr b="1"/>
          </a:p>
          <a:p>
            <a:pPr marL="0" lvl="0" indent="0" algn="l" rtl="0">
              <a:spcBef>
                <a:spcPts val="1200"/>
              </a:spcBef>
              <a:spcAft>
                <a:spcPts val="0"/>
              </a:spcAft>
              <a:buNone/>
            </a:pPr>
            <a:r>
              <a:rPr lang="en" i="1"/>
              <a:t>DTW</a:t>
            </a:r>
            <a:endParaRPr i="1"/>
          </a:p>
          <a:p>
            <a:pPr marL="457200" lvl="0" indent="-317500" algn="l" rtl="0">
              <a:spcBef>
                <a:spcPts val="1200"/>
              </a:spcBef>
              <a:spcAft>
                <a:spcPts val="0"/>
              </a:spcAft>
              <a:buSzPts val="1400"/>
              <a:buChar char="●"/>
            </a:pPr>
            <a:r>
              <a:rPr lang="en"/>
              <a:t>Minimizes the summed squared distance between matched vertices in two trajectories</a:t>
            </a:r>
            <a:endParaRPr/>
          </a:p>
          <a:p>
            <a:pPr marL="457200" lvl="0" indent="-317500" algn="l" rtl="0">
              <a:spcBef>
                <a:spcPts val="0"/>
              </a:spcBef>
              <a:spcAft>
                <a:spcPts val="0"/>
              </a:spcAft>
              <a:buSzPts val="1400"/>
              <a:buChar char="●"/>
            </a:pPr>
            <a:r>
              <a:rPr lang="en"/>
              <a:t>Less sensitive to outliers</a:t>
            </a:r>
            <a:endParaRPr/>
          </a:p>
          <a:p>
            <a:pPr marL="0" lvl="0" indent="0" algn="l" rtl="0">
              <a:spcBef>
                <a:spcPts val="1200"/>
              </a:spcBef>
              <a:spcAft>
                <a:spcPts val="0"/>
              </a:spcAft>
              <a:buNone/>
            </a:pPr>
            <a:r>
              <a:rPr lang="en" i="1"/>
              <a:t>Frechet Distance</a:t>
            </a:r>
            <a:endParaRPr i="1"/>
          </a:p>
          <a:p>
            <a:pPr marL="457200" lvl="0" indent="-317500" algn="l" rtl="0">
              <a:spcBef>
                <a:spcPts val="1200"/>
              </a:spcBef>
              <a:spcAft>
                <a:spcPts val="0"/>
              </a:spcAft>
              <a:buSzPts val="1400"/>
              <a:buChar char="●"/>
            </a:pPr>
            <a:r>
              <a:rPr lang="en"/>
              <a:t>Computes the minimal maximum distance between a point on one trajectory and its counterpart on another</a:t>
            </a:r>
            <a:endParaRPr/>
          </a:p>
          <a:p>
            <a:pPr marL="457200" lvl="0" indent="0" algn="l" rtl="0">
              <a:spcBef>
                <a:spcPts val="1200"/>
              </a:spcBef>
              <a:spcAft>
                <a:spcPts val="1200"/>
              </a:spcAft>
              <a:buNone/>
            </a:pPr>
            <a:endParaRPr/>
          </a:p>
        </p:txBody>
      </p:sp>
      <p:sp>
        <p:nvSpPr>
          <p:cNvPr id="219" name="Google Shape;219;p3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Drawbacks:</a:t>
            </a:r>
            <a:endParaRPr b="1"/>
          </a:p>
          <a:p>
            <a:pPr marL="0" lvl="0" indent="0" algn="l" rtl="0">
              <a:spcBef>
                <a:spcPts val="1200"/>
              </a:spcBef>
              <a:spcAft>
                <a:spcPts val="0"/>
              </a:spcAft>
              <a:buClr>
                <a:schemeClr val="dk1"/>
              </a:buClr>
              <a:buSzPts val="1100"/>
              <a:buFont typeface="Arial"/>
              <a:buNone/>
            </a:pPr>
            <a:r>
              <a:rPr lang="en" i="1"/>
              <a:t>DTW</a:t>
            </a:r>
            <a:endParaRPr i="1"/>
          </a:p>
          <a:p>
            <a:pPr marL="457200" lvl="0" indent="-317500" algn="l" rtl="0">
              <a:spcBef>
                <a:spcPts val="1200"/>
              </a:spcBef>
              <a:spcAft>
                <a:spcPts val="0"/>
              </a:spcAft>
              <a:buSzPts val="1400"/>
              <a:buChar char="●"/>
            </a:pPr>
            <a:r>
              <a:rPr lang="en"/>
              <a:t>Sensitive to the relative sampling rates of the trajectories, given the edges between vertices in a trajectory are ignored</a:t>
            </a:r>
            <a:endParaRPr/>
          </a:p>
          <a:p>
            <a:pPr marL="0" lvl="0" indent="0" algn="l" rtl="0">
              <a:spcBef>
                <a:spcPts val="1200"/>
              </a:spcBef>
              <a:spcAft>
                <a:spcPts val="0"/>
              </a:spcAft>
              <a:buClr>
                <a:schemeClr val="dk1"/>
              </a:buClr>
              <a:buSzPts val="1100"/>
              <a:buFont typeface="Arial"/>
              <a:buNone/>
            </a:pPr>
            <a:r>
              <a:rPr lang="en" i="1"/>
              <a:t>Frechet Distance</a:t>
            </a:r>
            <a:endParaRPr i="1"/>
          </a:p>
          <a:p>
            <a:pPr marL="457200" lvl="0" indent="-317500" algn="l" rtl="0">
              <a:spcBef>
                <a:spcPts val="1200"/>
              </a:spcBef>
              <a:spcAft>
                <a:spcPts val="0"/>
              </a:spcAft>
              <a:buSzPts val="1400"/>
              <a:buChar char="●"/>
            </a:pPr>
            <a:r>
              <a:rPr lang="en"/>
              <a:t>Sensitive to outliers in the trajectory data</a:t>
            </a:r>
            <a:endParaRPr/>
          </a:p>
        </p:txBody>
      </p:sp>
      <p:sp>
        <p:nvSpPr>
          <p:cNvPr id="220" name="Google Shape;220;p32"/>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3: Comparing Trajectories</a:t>
            </a:r>
            <a:endParaRPr sz="192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Group Member Contributions</a:t>
            </a:r>
            <a:endParaRPr sz="3500" b="1"/>
          </a:p>
        </p:txBody>
      </p:sp>
      <p:sp>
        <p:nvSpPr>
          <p:cNvPr id="226" name="Google Shape;226;p33"/>
          <p:cNvSpPr txBox="1">
            <a:spLocks noGrp="1"/>
          </p:cNvSpPr>
          <p:nvPr>
            <p:ph type="body" idx="1"/>
          </p:nvPr>
        </p:nvSpPr>
        <p:spPr>
          <a:xfrm>
            <a:off x="311700" y="1152475"/>
            <a:ext cx="8122800" cy="3782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Kylie</a:t>
            </a:r>
            <a:endParaRPr>
              <a:solidFill>
                <a:srgbClr val="4D5156"/>
              </a:solidFill>
              <a:highlight>
                <a:srgbClr val="FFFFFF"/>
              </a:highlight>
              <a:latin typeface="Roboto"/>
              <a:ea typeface="Roboto"/>
              <a:cs typeface="Roboto"/>
              <a:sym typeface="Roboto"/>
            </a:endParaRPr>
          </a:p>
          <a:p>
            <a:pPr marL="457200" lvl="0" indent="-317500" algn="l" rtl="0">
              <a:spcBef>
                <a:spcPts val="1200"/>
              </a:spcBef>
              <a:spcAft>
                <a:spcPts val="0"/>
              </a:spcAft>
              <a:buClr>
                <a:srgbClr val="4D5156"/>
              </a:buClr>
              <a:buSzPts val="1400"/>
              <a:buFont typeface="Roboto"/>
              <a:buChar char="●"/>
            </a:pPr>
            <a:r>
              <a:rPr lang="en">
                <a:solidFill>
                  <a:srgbClr val="4D5156"/>
                </a:solidFill>
                <a:highlight>
                  <a:srgbClr val="FFFFFF"/>
                </a:highlight>
                <a:latin typeface="Roboto"/>
                <a:ea typeface="Roboto"/>
                <a:cs typeface="Roboto"/>
                <a:sym typeface="Roboto"/>
              </a:rPr>
              <a:t>Designed density() and hubs() algorithms, adjusted dtw() from HW 4 and wrote fd()</a:t>
            </a:r>
            <a:r>
              <a:rPr lang="en">
                <a:solidFill>
                  <a:srgbClr val="4D5156"/>
                </a:solidFill>
                <a:highlight>
                  <a:schemeClr val="lt1"/>
                </a:highlight>
                <a:latin typeface="Roboto"/>
                <a:ea typeface="Roboto"/>
                <a:cs typeface="Roboto"/>
                <a:sym typeface="Roboto"/>
              </a:rPr>
              <a:t>, created related slides</a:t>
            </a:r>
            <a:endParaRPr>
              <a:solidFill>
                <a:srgbClr val="4D5156"/>
              </a:solidFill>
              <a:highlight>
                <a:srgbClr val="FFFFFF"/>
              </a:highlight>
              <a:latin typeface="Roboto"/>
              <a:ea typeface="Roboto"/>
              <a:cs typeface="Roboto"/>
              <a:sym typeface="Roboto"/>
            </a:endParaRPr>
          </a:p>
          <a:p>
            <a:pPr marL="0" lvl="0" indent="0" algn="l" rtl="0">
              <a:spcBef>
                <a:spcPts val="1200"/>
              </a:spcBef>
              <a:spcAft>
                <a:spcPts val="0"/>
              </a:spcAft>
              <a:buNone/>
            </a:pPr>
            <a:r>
              <a:rPr lang="en"/>
              <a:t>May</a:t>
            </a:r>
            <a:endParaRPr/>
          </a:p>
          <a:p>
            <a:pPr marL="457200" lvl="0" indent="-317500" algn="l" rtl="0">
              <a:spcBef>
                <a:spcPts val="1200"/>
              </a:spcBef>
              <a:spcAft>
                <a:spcPts val="0"/>
              </a:spcAft>
              <a:buSzPts val="1400"/>
              <a:buChar char="●"/>
            </a:pPr>
            <a:r>
              <a:rPr lang="en"/>
              <a:t>Created scatter plot and histogram visualizations for Task 1 and 3, wrote function to parse through data, created related slides</a:t>
            </a:r>
            <a:endParaRPr/>
          </a:p>
          <a:p>
            <a:pPr marL="0" lvl="0" indent="0" algn="l" rtl="0">
              <a:spcBef>
                <a:spcPts val="1200"/>
              </a:spcBef>
              <a:spcAft>
                <a:spcPts val="0"/>
              </a:spcAft>
              <a:buNone/>
            </a:pPr>
            <a:r>
              <a:rPr lang="en"/>
              <a:t>Grace</a:t>
            </a:r>
            <a:endParaRPr/>
          </a:p>
          <a:p>
            <a:pPr marL="457200" lvl="0" indent="-317500" algn="l" rtl="0">
              <a:spcBef>
                <a:spcPts val="1200"/>
              </a:spcBef>
              <a:spcAft>
                <a:spcPts val="0"/>
              </a:spcAft>
              <a:buSzPts val="1400"/>
              <a:buChar char="●"/>
            </a:pPr>
            <a:r>
              <a:rPr lang="en"/>
              <a:t>Designed and implemented function d(q,e), created Task 2 visualizations, created related slides</a:t>
            </a:r>
            <a:endParaRPr/>
          </a:p>
          <a:p>
            <a:pPr marL="0" lvl="0" indent="0" algn="l" rtl="0">
              <a:spcBef>
                <a:spcPts val="1200"/>
              </a:spcBef>
              <a:spcAft>
                <a:spcPts val="0"/>
              </a:spcAft>
              <a:buNone/>
            </a:pPr>
            <a:r>
              <a:rPr lang="en"/>
              <a:t>Elise</a:t>
            </a:r>
            <a:endParaRPr/>
          </a:p>
          <a:p>
            <a:pPr marL="457200" lvl="0" indent="-317500" algn="l" rtl="0">
              <a:spcBef>
                <a:spcPts val="1200"/>
              </a:spcBef>
              <a:spcAft>
                <a:spcPts val="0"/>
              </a:spcAft>
              <a:buSzPts val="1400"/>
              <a:buChar char="●"/>
            </a:pPr>
            <a:r>
              <a:rPr lang="en"/>
              <a:t>Designed and implemented TS-Greedy algorithm, created related slides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Density Algorithm</a:t>
            </a:r>
            <a:endParaRPr sz="3500" b="1"/>
          </a:p>
        </p:txBody>
      </p:sp>
      <p:sp>
        <p:nvSpPr>
          <p:cNvPr id="72" name="Google Shape;72;p15"/>
          <p:cNvSpPr txBox="1">
            <a:spLocks noGrp="1"/>
          </p:cNvSpPr>
          <p:nvPr>
            <p:ph type="body" idx="2"/>
          </p:nvPr>
        </p:nvSpPr>
        <p:spPr>
          <a:xfrm>
            <a:off x="311700" y="1152475"/>
            <a:ext cx="8520600" cy="3853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i="1"/>
              <a:t>Algorithm Explanation: </a:t>
            </a:r>
            <a:r>
              <a:rPr lang="en"/>
              <a:t>This algorithm takes a point as input and utilizes both the neighborhood radius </a:t>
            </a:r>
            <a:r>
              <a:rPr lang="en" i="1"/>
              <a:t>r_n</a:t>
            </a:r>
            <a:r>
              <a:rPr lang="en"/>
              <a:t> and the preprocessed </a:t>
            </a:r>
            <a:r>
              <a:rPr lang="en" i="1"/>
              <a:t>matrix</a:t>
            </a:r>
            <a:r>
              <a:rPr lang="en"/>
              <a:t>, which are declared as attributes for the class </a:t>
            </a:r>
            <a:r>
              <a:rPr lang="en" i="1"/>
              <a:t>Hubs</a:t>
            </a:r>
            <a:r>
              <a:rPr lang="en"/>
              <a:t>. As mentioned in the previous slide, each kilometer is represented by ~ 1 ⁄ (r_n * √2) matrix cells. Thus, both the x- and y-coordinates of each point are multiplied by that factor. Additionally, (factor * 105 - 1) is added to both coordinates to avoid indexing the matrix with negative values. Finally, the count at the matrix cell indexed by the translated coordinates is returned. </a:t>
            </a:r>
            <a:endParaRPr/>
          </a:p>
          <a:p>
            <a:pPr marL="0" lvl="0" indent="0" algn="l" rtl="0">
              <a:spcBef>
                <a:spcPts val="1200"/>
              </a:spcBef>
              <a:spcAft>
                <a:spcPts val="0"/>
              </a:spcAft>
              <a:buNone/>
            </a:pPr>
            <a:r>
              <a:rPr lang="en" b="1" i="1"/>
              <a:t>Reason for choosing algorithm: </a:t>
            </a:r>
            <a:endParaRPr b="1" i="1"/>
          </a:p>
          <a:p>
            <a:pPr marL="914400" lvl="1" indent="-317500" algn="l" rtl="0">
              <a:spcBef>
                <a:spcPts val="1200"/>
              </a:spcBef>
              <a:spcAft>
                <a:spcPts val="0"/>
              </a:spcAft>
              <a:buSzPts val="1400"/>
              <a:buChar char="○"/>
            </a:pPr>
            <a:r>
              <a:rPr lang="en" sz="1400"/>
              <a:t>allows for the density of a point to be quickly returned</a:t>
            </a:r>
            <a:endParaRPr sz="1400"/>
          </a:p>
          <a:p>
            <a:pPr marL="914400" lvl="1" indent="-317500" algn="l" rtl="0">
              <a:spcBef>
                <a:spcPts val="0"/>
              </a:spcBef>
              <a:spcAft>
                <a:spcPts val="0"/>
              </a:spcAft>
              <a:buSzPts val="1400"/>
              <a:buChar char="○"/>
            </a:pPr>
            <a:r>
              <a:rPr lang="en" sz="1400"/>
              <a:t>converts a given point into its matrix-specific coordinates and returns the value accessed by indexing the matrix at those coordinates</a:t>
            </a:r>
            <a:endParaRPr sz="1400"/>
          </a:p>
          <a:p>
            <a:pPr marL="0" lvl="0" indent="0" algn="l" rtl="0">
              <a:spcBef>
                <a:spcPts val="1200"/>
              </a:spcBef>
              <a:spcAft>
                <a:spcPts val="0"/>
              </a:spcAft>
              <a:buNone/>
            </a:pPr>
            <a:r>
              <a:rPr lang="en" b="1" i="1"/>
              <a:t>Parameters and explanation: </a:t>
            </a:r>
            <a:endParaRPr b="1" i="1"/>
          </a:p>
          <a:p>
            <a:pPr marL="457200" lvl="0" indent="-317500" algn="l" rtl="0">
              <a:spcBef>
                <a:spcPts val="1200"/>
              </a:spcBef>
              <a:spcAft>
                <a:spcPts val="0"/>
              </a:spcAft>
              <a:buSzPts val="1400"/>
              <a:buChar char="●"/>
            </a:pPr>
            <a:r>
              <a:rPr lang="en"/>
              <a:t>takes the point (</a:t>
            </a:r>
            <a:r>
              <a:rPr lang="en" i="1"/>
              <a:t>point) </a:t>
            </a:r>
            <a:r>
              <a:rPr lang="en"/>
              <a:t>directly as a parameter</a:t>
            </a:r>
            <a:endParaRPr/>
          </a:p>
          <a:p>
            <a:pPr marL="457200" lvl="0" indent="-317500" algn="l" rtl="0">
              <a:spcBef>
                <a:spcPts val="0"/>
              </a:spcBef>
              <a:spcAft>
                <a:spcPts val="0"/>
              </a:spcAft>
              <a:buSzPts val="1400"/>
              <a:buChar char="●"/>
            </a:pPr>
            <a:r>
              <a:rPr lang="en"/>
              <a:t>density() function (method in the class </a:t>
            </a:r>
            <a:r>
              <a:rPr lang="en" i="1"/>
              <a:t>Hubs)</a:t>
            </a:r>
            <a:r>
              <a:rPr lang="en"/>
              <a:t> inherits </a:t>
            </a:r>
            <a:r>
              <a:rPr lang="en" i="1"/>
              <a:t>r_n</a:t>
            </a:r>
            <a:r>
              <a:rPr lang="en"/>
              <a:t> and </a:t>
            </a:r>
            <a:r>
              <a:rPr lang="en" i="1"/>
              <a:t>matrix </a:t>
            </a:r>
            <a:r>
              <a:rPr lang="en"/>
              <a:t>attributes</a:t>
            </a:r>
            <a:endParaRPr/>
          </a:p>
          <a:p>
            <a:pPr marL="457200" lvl="0" indent="-317500" algn="l" rtl="0">
              <a:spcBef>
                <a:spcPts val="0"/>
              </a:spcBef>
              <a:spcAft>
                <a:spcPts val="0"/>
              </a:spcAft>
              <a:buSzPts val="1400"/>
              <a:buChar char="●"/>
            </a:pPr>
            <a:r>
              <a:rPr lang="en" i="1"/>
              <a:t>point</a:t>
            </a:r>
            <a:r>
              <a:rPr lang="en"/>
              <a:t> and </a:t>
            </a:r>
            <a:r>
              <a:rPr lang="en" i="1"/>
              <a:t>r_n</a:t>
            </a:r>
            <a:r>
              <a:rPr lang="en"/>
              <a:t> variables are used to translate to the correct matrix indices and the </a:t>
            </a:r>
            <a:r>
              <a:rPr lang="en" i="1"/>
              <a:t>matrix</a:t>
            </a:r>
            <a:r>
              <a:rPr lang="en"/>
              <a:t> itself is used to provide the density at those indices</a:t>
            </a:r>
            <a:endParaRPr/>
          </a:p>
        </p:txBody>
      </p:sp>
      <p:sp>
        <p:nvSpPr>
          <p:cNvPr id="73" name="Google Shape;73;p15"/>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1: Identifying the Hubs</a:t>
            </a:r>
            <a:endParaRPr sz="192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Density Algorithm (continued)</a:t>
            </a:r>
            <a:endParaRPr sz="3500" b="1"/>
          </a:p>
        </p:txBody>
      </p:sp>
      <p:sp>
        <p:nvSpPr>
          <p:cNvPr id="79" name="Google Shape;79;p16"/>
          <p:cNvSpPr txBox="1">
            <a:spLocks noGrp="1"/>
          </p:cNvSpPr>
          <p:nvPr>
            <p:ph type="body" idx="2"/>
          </p:nvPr>
        </p:nvSpPr>
        <p:spPr>
          <a:xfrm>
            <a:off x="311700" y="1152475"/>
            <a:ext cx="8520600" cy="3853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i="1"/>
              <a:t>Density calculation w/ example</a:t>
            </a:r>
            <a:r>
              <a:rPr lang="en"/>
              <a:t>: The density() function works by translating the given point into its matrix indices and then returning the value at that matrix cell.</a:t>
            </a:r>
            <a:endParaRPr/>
          </a:p>
          <a:p>
            <a:pPr marL="457200" lvl="0" indent="-317500" algn="l" rtl="0">
              <a:spcBef>
                <a:spcPts val="1200"/>
              </a:spcBef>
              <a:spcAft>
                <a:spcPts val="0"/>
              </a:spcAft>
              <a:buSzPts val="1400"/>
              <a:buChar char="●"/>
            </a:pPr>
            <a:r>
              <a:rPr lang="en" u="sng"/>
              <a:t>Function call</a:t>
            </a:r>
            <a:r>
              <a:rPr lang="en"/>
              <a:t>: density([-8.84, 3.49]) and r_n is declared as 0.25 km</a:t>
            </a:r>
            <a:endParaRPr/>
          </a:p>
          <a:p>
            <a:pPr marL="457200" lvl="0" indent="-317500" algn="l" rtl="0">
              <a:spcBef>
                <a:spcPts val="0"/>
              </a:spcBef>
              <a:spcAft>
                <a:spcPts val="0"/>
              </a:spcAft>
              <a:buSzPts val="1400"/>
              <a:buChar char="●"/>
            </a:pPr>
            <a:r>
              <a:rPr lang="en" u="sng"/>
              <a:t>Translation constants</a:t>
            </a:r>
            <a:r>
              <a:rPr lang="en"/>
              <a:t>: </a:t>
            </a:r>
            <a:endParaRPr/>
          </a:p>
          <a:p>
            <a:pPr marL="914400" lvl="1" indent="-317500" algn="l" rtl="0">
              <a:spcBef>
                <a:spcPts val="0"/>
              </a:spcBef>
              <a:spcAft>
                <a:spcPts val="0"/>
              </a:spcAft>
              <a:buSzPts val="1400"/>
              <a:buChar char="○"/>
            </a:pPr>
            <a:r>
              <a:rPr lang="en" sz="1400"/>
              <a:t>factor = 1/(self.r_n * √2) = 1/(0.25 * √2)</a:t>
            </a:r>
            <a:endParaRPr sz="1400"/>
          </a:p>
          <a:p>
            <a:pPr marL="914400" lvl="1" indent="-317500" algn="l" rtl="0">
              <a:spcBef>
                <a:spcPts val="0"/>
              </a:spcBef>
              <a:spcAft>
                <a:spcPts val="0"/>
              </a:spcAft>
              <a:buSzPts val="1400"/>
              <a:buChar char="○"/>
            </a:pPr>
            <a:r>
              <a:rPr lang="en" sz="1400"/>
              <a:t>bound = math.ceil(factor * 105) = 297</a:t>
            </a:r>
            <a:endParaRPr sz="1400"/>
          </a:p>
          <a:p>
            <a:pPr marL="457200" lvl="0" indent="-317500" algn="l" rtl="0">
              <a:spcBef>
                <a:spcPts val="0"/>
              </a:spcBef>
              <a:spcAft>
                <a:spcPts val="0"/>
              </a:spcAft>
              <a:buSzPts val="1400"/>
              <a:buChar char="●"/>
            </a:pPr>
            <a:r>
              <a:rPr lang="en" u="sng"/>
              <a:t>Calculate matrix indices</a:t>
            </a:r>
            <a:r>
              <a:rPr lang="en"/>
              <a:t>: </a:t>
            </a:r>
            <a:endParaRPr/>
          </a:p>
          <a:p>
            <a:pPr marL="914400" lvl="1" indent="-317500" algn="l" rtl="0">
              <a:spcBef>
                <a:spcPts val="0"/>
              </a:spcBef>
              <a:spcAft>
                <a:spcPts val="0"/>
              </a:spcAft>
              <a:buSzPts val="1400"/>
              <a:buChar char="○"/>
            </a:pPr>
            <a:r>
              <a:rPr lang="en" sz="1400"/>
              <a:t>x = math.floor(-8.84 * factor) + 297 - 1 = 270</a:t>
            </a:r>
            <a:endParaRPr sz="1400"/>
          </a:p>
          <a:p>
            <a:pPr marL="914400" lvl="1" indent="-317500" algn="l" rtl="0">
              <a:spcBef>
                <a:spcPts val="0"/>
              </a:spcBef>
              <a:spcAft>
                <a:spcPts val="0"/>
              </a:spcAft>
              <a:buSzPts val="1400"/>
              <a:buChar char="○"/>
            </a:pPr>
            <a:r>
              <a:rPr lang="en" sz="1400"/>
              <a:t>y = math.floor(3.49 * factor) + 297 - 1 = 305</a:t>
            </a:r>
            <a:endParaRPr sz="1400"/>
          </a:p>
          <a:p>
            <a:pPr marL="457200" lvl="0" indent="-317500" algn="l" rtl="0">
              <a:spcBef>
                <a:spcPts val="0"/>
              </a:spcBef>
              <a:spcAft>
                <a:spcPts val="0"/>
              </a:spcAft>
              <a:buSzPts val="1400"/>
              <a:buChar char="●"/>
            </a:pPr>
            <a:r>
              <a:rPr lang="en" u="sng"/>
              <a:t>Return</a:t>
            </a:r>
            <a:r>
              <a:rPr lang="en"/>
              <a:t>: </a:t>
            </a:r>
            <a:endParaRPr/>
          </a:p>
          <a:p>
            <a:pPr marL="914400" lvl="1" indent="-317500" algn="l" rtl="0">
              <a:spcBef>
                <a:spcPts val="0"/>
              </a:spcBef>
              <a:spcAft>
                <a:spcPts val="0"/>
              </a:spcAft>
              <a:buSzPts val="1400"/>
              <a:buChar char="○"/>
            </a:pPr>
            <a:r>
              <a:rPr lang="en" sz="1400"/>
              <a:t>matrix[270][305]</a:t>
            </a:r>
            <a:endParaRPr sz="1400">
              <a:latin typeface="Courier New"/>
              <a:ea typeface="Courier New"/>
              <a:cs typeface="Courier New"/>
              <a:sym typeface="Courier New"/>
            </a:endParaRPr>
          </a:p>
          <a:p>
            <a:pPr marL="0" lvl="0" indent="0" algn="l" rtl="0">
              <a:spcBef>
                <a:spcPts val="1200"/>
              </a:spcBef>
              <a:spcAft>
                <a:spcPts val="1200"/>
              </a:spcAft>
              <a:buNone/>
            </a:pPr>
            <a:r>
              <a:rPr lang="en" b="1" i="1"/>
              <a:t>Runtime</a:t>
            </a:r>
            <a:r>
              <a:rPr lang="en"/>
              <a:t>: O(1). This algorithm merely consists of arithmetic operations to calculate the correct matrix coordinates from the given point in order to return the count at the respective matrix cell. Thus, this algorithm runs in constant time.</a:t>
            </a:r>
            <a:endParaRPr/>
          </a:p>
        </p:txBody>
      </p:sp>
      <p:sp>
        <p:nvSpPr>
          <p:cNvPr id="80" name="Google Shape;80;p16"/>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1: Identifying the Hubs</a:t>
            </a:r>
            <a:endParaRPr sz="192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Hubs - Procedure</a:t>
            </a:r>
            <a:endParaRPr sz="3500" b="1"/>
          </a:p>
        </p:txBody>
      </p:sp>
      <p:sp>
        <p:nvSpPr>
          <p:cNvPr id="86" name="Google Shape;86;p17"/>
          <p:cNvSpPr txBox="1">
            <a:spLocks noGrp="1"/>
          </p:cNvSpPr>
          <p:nvPr>
            <p:ph type="body" idx="2"/>
          </p:nvPr>
        </p:nvSpPr>
        <p:spPr>
          <a:xfrm>
            <a:off x="311700" y="1017725"/>
            <a:ext cx="8520600" cy="4095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i="1"/>
              <a:t>Initialization</a:t>
            </a:r>
            <a:r>
              <a:rPr lang="en"/>
              <a:t>: This algorithm begins by initializing a priority queue (PQ), which will be used to select the hubs. </a:t>
            </a:r>
            <a:endParaRPr/>
          </a:p>
          <a:p>
            <a:pPr marL="0" lvl="0" indent="0" algn="l" rtl="0">
              <a:spcBef>
                <a:spcPts val="1200"/>
              </a:spcBef>
              <a:spcAft>
                <a:spcPts val="0"/>
              </a:spcAft>
              <a:buNone/>
            </a:pPr>
            <a:r>
              <a:rPr lang="en" b="1" i="1"/>
              <a:t>Add contents to PQ</a:t>
            </a:r>
            <a:r>
              <a:rPr lang="en"/>
              <a:t>: A for-loop then iterates through all of the points in the data set, finds the density at that point and pushes each (density, point) entry onto PQ. To avoid including the same matrix cell repetitively, the density() function sets the matrix cell to 0 after it has been added to PQ.</a:t>
            </a:r>
            <a:endParaRPr/>
          </a:p>
          <a:p>
            <a:pPr marL="0" lvl="0" indent="0" algn="l" rtl="0">
              <a:spcBef>
                <a:spcPts val="1200"/>
              </a:spcBef>
              <a:spcAft>
                <a:spcPts val="0"/>
              </a:spcAft>
              <a:buNone/>
            </a:pPr>
            <a:r>
              <a:rPr lang="en" b="1" i="1"/>
              <a:t>Select hubs</a:t>
            </a:r>
            <a:r>
              <a:rPr lang="en"/>
              <a:t>: A while-loop then runs while the number of hubs is less than k. On each iteration, a greedy approach is used, in which the maximum density value and its corresponding point are popped from PQ. </a:t>
            </a:r>
            <a:endParaRPr/>
          </a:p>
          <a:p>
            <a:pPr marL="457200" lvl="0" indent="-317500" algn="l" rtl="0">
              <a:spcBef>
                <a:spcPts val="1200"/>
              </a:spcBef>
              <a:spcAft>
                <a:spcPts val="0"/>
              </a:spcAft>
              <a:buSzPts val="1400"/>
              <a:buChar char="●"/>
            </a:pPr>
            <a:r>
              <a:rPr lang="en" sz="1400" i="1"/>
              <a:t>Remove no longer valid hubs</a:t>
            </a:r>
            <a:r>
              <a:rPr lang="en" sz="1400"/>
              <a:t>: Another while-loop iterates through PQ’s entries to remove any entries that are within r of the selected hub.</a:t>
            </a:r>
            <a:endParaRPr sz="1400"/>
          </a:p>
          <a:p>
            <a:pPr marL="0" lvl="0" indent="0" algn="l" rtl="0">
              <a:spcBef>
                <a:spcPts val="1200"/>
              </a:spcBef>
              <a:spcAft>
                <a:spcPts val="0"/>
              </a:spcAft>
              <a:buNone/>
            </a:pPr>
            <a:r>
              <a:rPr lang="en" b="1" i="1"/>
              <a:t>Return</a:t>
            </a:r>
            <a:r>
              <a:rPr lang="en"/>
              <a:t>: The list of hubs are returned.</a:t>
            </a:r>
            <a:endParaRPr/>
          </a:p>
          <a:p>
            <a:pPr marL="0" lvl="0" indent="0" algn="l" rtl="0">
              <a:spcBef>
                <a:spcPts val="1200"/>
              </a:spcBef>
              <a:spcAft>
                <a:spcPts val="1200"/>
              </a:spcAft>
              <a:buNone/>
            </a:pPr>
            <a:r>
              <a:rPr lang="en" b="1"/>
              <a:t>Runtime</a:t>
            </a:r>
            <a:r>
              <a:rPr lang="en"/>
              <a:t>: O(n) where n is the number of points in P. The initial for-loop to add entries to the priority queue requires O(n) time. The following while-loop will occur k times to search for k-hubs, where k is a small constant. The second while-loop removes points within the given radius, which will take O(n) in the worst case. Thus, the overall runtime, given k is a small constant, is O(n).</a:t>
            </a:r>
            <a:endParaRPr/>
          </a:p>
        </p:txBody>
      </p:sp>
      <p:sp>
        <p:nvSpPr>
          <p:cNvPr id="87" name="Google Shape;87;p17"/>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1: Identifying the Hubs</a:t>
            </a:r>
            <a:endParaRPr sz="1920"/>
          </a:p>
          <a:p>
            <a:pPr marL="0" lvl="0" indent="0" algn="r" rtl="0">
              <a:spcBef>
                <a:spcPts val="0"/>
              </a:spcBef>
              <a:spcAft>
                <a:spcPts val="0"/>
              </a:spcAft>
              <a:buSzPts val="990"/>
              <a:buNone/>
            </a:pPr>
            <a:endParaRPr sz="1335"/>
          </a:p>
          <a:p>
            <a:pPr marL="0" lvl="0" indent="0" algn="r" rtl="0">
              <a:spcBef>
                <a:spcPts val="0"/>
              </a:spcBef>
              <a:spcAft>
                <a:spcPts val="0"/>
              </a:spcAft>
              <a:buSzPts val="990"/>
              <a:buNone/>
            </a:pPr>
            <a:endParaRPr sz="1335"/>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Hubs - Runtime</a:t>
            </a:r>
            <a:endParaRPr sz="3500" b="1"/>
          </a:p>
        </p:txBody>
      </p:sp>
      <p:sp>
        <p:nvSpPr>
          <p:cNvPr id="93" name="Google Shape;93;p18"/>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1: Identifying the Hubs</a:t>
            </a:r>
            <a:endParaRPr sz="1920"/>
          </a:p>
          <a:p>
            <a:pPr marL="0" lvl="0" indent="0" algn="r" rtl="0">
              <a:spcBef>
                <a:spcPts val="0"/>
              </a:spcBef>
              <a:spcAft>
                <a:spcPts val="0"/>
              </a:spcAft>
              <a:buSzPts val="990"/>
              <a:buNone/>
            </a:pPr>
            <a:endParaRPr sz="1335"/>
          </a:p>
          <a:p>
            <a:pPr marL="0" lvl="0" indent="0" algn="r" rtl="0">
              <a:spcBef>
                <a:spcPts val="0"/>
              </a:spcBef>
              <a:spcAft>
                <a:spcPts val="0"/>
              </a:spcAft>
              <a:buSzPts val="990"/>
              <a:buNone/>
            </a:pPr>
            <a:endParaRPr sz="1335"/>
          </a:p>
        </p:txBody>
      </p:sp>
      <p:sp>
        <p:nvSpPr>
          <p:cNvPr id="94" name="Google Shape;94;p18"/>
          <p:cNvSpPr txBox="1"/>
          <p:nvPr/>
        </p:nvSpPr>
        <p:spPr>
          <a:xfrm>
            <a:off x="5270100" y="1347375"/>
            <a:ext cx="245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k = 10, r = 8 km</a:t>
            </a:r>
            <a:endParaRPr i="1"/>
          </a:p>
        </p:txBody>
      </p:sp>
      <p:graphicFrame>
        <p:nvGraphicFramePr>
          <p:cNvPr id="95" name="Google Shape;95;p18"/>
          <p:cNvGraphicFramePr/>
          <p:nvPr/>
        </p:nvGraphicFramePr>
        <p:xfrm>
          <a:off x="841025" y="1896475"/>
          <a:ext cx="3539700" cy="2872910"/>
        </p:xfrm>
        <a:graphic>
          <a:graphicData uri="http://schemas.openxmlformats.org/drawingml/2006/table">
            <a:tbl>
              <a:tblPr>
                <a:noFill/>
                <a:tableStyleId>{2D0CBA94-6D35-4C7E-B505-92ED3456E57C}</a:tableStyleId>
              </a:tblPr>
              <a:tblGrid>
                <a:gridCol w="1769850">
                  <a:extLst>
                    <a:ext uri="{9D8B030D-6E8A-4147-A177-3AD203B41FA5}">
                      <a16:colId xmlns:a16="http://schemas.microsoft.com/office/drawing/2014/main" val="20000"/>
                    </a:ext>
                  </a:extLst>
                </a:gridCol>
                <a:gridCol w="1769850">
                  <a:extLst>
                    <a:ext uri="{9D8B030D-6E8A-4147-A177-3AD203B41FA5}">
                      <a16:colId xmlns:a16="http://schemas.microsoft.com/office/drawing/2014/main" val="20001"/>
                    </a:ext>
                  </a:extLst>
                </a:gridCol>
              </a:tblGrid>
              <a:tr h="337375">
                <a:tc>
                  <a:txBody>
                    <a:bodyPr/>
                    <a:lstStyle/>
                    <a:p>
                      <a:pPr marL="0" lvl="0" indent="0" algn="l" rtl="0">
                        <a:spcBef>
                          <a:spcPts val="0"/>
                        </a:spcBef>
                        <a:spcAft>
                          <a:spcPts val="0"/>
                        </a:spcAft>
                        <a:buNone/>
                      </a:pPr>
                      <a:r>
                        <a:rPr lang="en"/>
                        <a:t>k hubs</a:t>
                      </a:r>
                      <a:endParaRPr/>
                    </a:p>
                  </a:txBody>
                  <a:tcPr marL="91425" marR="91425" marT="91425" marB="91425"/>
                </a:tc>
                <a:tc>
                  <a:txBody>
                    <a:bodyPr/>
                    <a:lstStyle/>
                    <a:p>
                      <a:pPr marL="0" lvl="0" indent="0" algn="l" rtl="0">
                        <a:spcBef>
                          <a:spcPts val="0"/>
                        </a:spcBef>
                        <a:spcAft>
                          <a:spcPts val="0"/>
                        </a:spcAft>
                        <a:buNone/>
                      </a:pPr>
                      <a:r>
                        <a:rPr lang="en"/>
                        <a:t>Runtime</a:t>
                      </a:r>
                      <a:endParaRPr/>
                    </a:p>
                  </a:txBody>
                  <a:tcPr marL="91425" marR="91425" marT="91425" marB="91425"/>
                </a:tc>
                <a:extLst>
                  <a:ext uri="{0D108BD9-81ED-4DB2-BD59-A6C34878D82A}">
                    <a16:rowId xmlns:a16="http://schemas.microsoft.com/office/drawing/2014/main" val="10000"/>
                  </a:ext>
                </a:extLst>
              </a:tr>
              <a:tr h="619175">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0.814 sec, 0.828 sec, 0.866 sec</a:t>
                      </a:r>
                      <a:endParaRPr/>
                    </a:p>
                  </a:txBody>
                  <a:tcPr marL="91425" marR="91425" marT="91425" marB="91425"/>
                </a:tc>
                <a:extLst>
                  <a:ext uri="{0D108BD9-81ED-4DB2-BD59-A6C34878D82A}">
                    <a16:rowId xmlns:a16="http://schemas.microsoft.com/office/drawing/2014/main" val="10001"/>
                  </a:ext>
                </a:extLst>
              </a:tr>
              <a:tr h="619175">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0.902 sec, 0.912 sec, 0.920 sec</a:t>
                      </a:r>
                      <a:endParaRPr/>
                    </a:p>
                  </a:txBody>
                  <a:tcPr marL="91425" marR="91425" marT="91425" marB="91425"/>
                </a:tc>
                <a:extLst>
                  <a:ext uri="{0D108BD9-81ED-4DB2-BD59-A6C34878D82A}">
                    <a16:rowId xmlns:a16="http://schemas.microsoft.com/office/drawing/2014/main" val="10002"/>
                  </a:ext>
                </a:extLst>
              </a:tr>
              <a:tr h="619175">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0.928 sec, 1.065 sec, 1.149 sec</a:t>
                      </a:r>
                      <a:endParaRPr/>
                    </a:p>
                  </a:txBody>
                  <a:tcPr marL="91425" marR="91425" marT="91425" marB="91425"/>
                </a:tc>
                <a:extLst>
                  <a:ext uri="{0D108BD9-81ED-4DB2-BD59-A6C34878D82A}">
                    <a16:rowId xmlns:a16="http://schemas.microsoft.com/office/drawing/2014/main" val="10003"/>
                  </a:ext>
                </a:extLst>
              </a:tr>
              <a:tr h="619175">
                <a:tc>
                  <a:txBody>
                    <a:bodyPr/>
                    <a:lstStyle/>
                    <a:p>
                      <a:pPr marL="0" lvl="0" indent="0" algn="l" rtl="0">
                        <a:spcBef>
                          <a:spcPts val="0"/>
                        </a:spcBef>
                        <a:spcAft>
                          <a:spcPts val="0"/>
                        </a:spcAft>
                        <a:buNone/>
                      </a:pPr>
                      <a:r>
                        <a:rPr lang="en"/>
                        <a:t>40</a:t>
                      </a:r>
                      <a:endParaRPr/>
                    </a:p>
                  </a:txBody>
                  <a:tcPr marL="91425" marR="91425" marT="91425" marB="91425"/>
                </a:tc>
                <a:tc>
                  <a:txBody>
                    <a:bodyPr/>
                    <a:lstStyle/>
                    <a:p>
                      <a:pPr marL="0" lvl="0" indent="0" algn="l" rtl="0">
                        <a:spcBef>
                          <a:spcPts val="0"/>
                        </a:spcBef>
                        <a:spcAft>
                          <a:spcPts val="0"/>
                        </a:spcAft>
                        <a:buNone/>
                      </a:pPr>
                      <a:r>
                        <a:rPr lang="en"/>
                        <a:t>1.257 sec, 1.373 sec, 1.196 sec</a:t>
                      </a:r>
                      <a:endParaRPr/>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96" name="Google Shape;96;p18"/>
          <p:cNvGraphicFramePr/>
          <p:nvPr/>
        </p:nvGraphicFramePr>
        <p:xfrm>
          <a:off x="4726050" y="1896475"/>
          <a:ext cx="3539700" cy="2253735"/>
        </p:xfrm>
        <a:graphic>
          <a:graphicData uri="http://schemas.openxmlformats.org/drawingml/2006/table">
            <a:tbl>
              <a:tblPr>
                <a:noFill/>
                <a:tableStyleId>{2D0CBA94-6D35-4C7E-B505-92ED3456E57C}</a:tableStyleId>
              </a:tblPr>
              <a:tblGrid>
                <a:gridCol w="1769850">
                  <a:extLst>
                    <a:ext uri="{9D8B030D-6E8A-4147-A177-3AD203B41FA5}">
                      <a16:colId xmlns:a16="http://schemas.microsoft.com/office/drawing/2014/main" val="20000"/>
                    </a:ext>
                  </a:extLst>
                </a:gridCol>
                <a:gridCol w="17698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Subsample</a:t>
                      </a:r>
                      <a:endParaRPr/>
                    </a:p>
                  </a:txBody>
                  <a:tcPr marL="91425" marR="91425" marT="91425" marB="91425"/>
                </a:tc>
                <a:tc>
                  <a:txBody>
                    <a:bodyPr/>
                    <a:lstStyle/>
                    <a:p>
                      <a:pPr marL="0" lvl="0" indent="0" algn="l" rtl="0">
                        <a:spcBef>
                          <a:spcPts val="0"/>
                        </a:spcBef>
                        <a:spcAft>
                          <a:spcPts val="0"/>
                        </a:spcAft>
                        <a:buNone/>
                      </a:pPr>
                      <a:r>
                        <a:rPr lang="en"/>
                        <a:t>Runtime</a:t>
                      </a:r>
                      <a:endParaRPr/>
                    </a:p>
                  </a:txBody>
                  <a:tcPr marL="91425" marR="91425" marT="91425" marB="91425"/>
                </a:tc>
                <a:extLst>
                  <a:ext uri="{0D108BD9-81ED-4DB2-BD59-A6C34878D82A}">
                    <a16:rowId xmlns:a16="http://schemas.microsoft.com/office/drawing/2014/main" val="10000"/>
                  </a:ext>
                </a:extLst>
              </a:tr>
              <a:tr h="619175">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0.117 sec</a:t>
                      </a:r>
                      <a:endParaRPr/>
                    </a:p>
                  </a:txBody>
                  <a:tcPr marL="91425" marR="91425" marT="91425" marB="91425"/>
                </a:tc>
                <a:extLst>
                  <a:ext uri="{0D108BD9-81ED-4DB2-BD59-A6C34878D82A}">
                    <a16:rowId xmlns:a16="http://schemas.microsoft.com/office/drawing/2014/main" val="10001"/>
                  </a:ext>
                </a:extLst>
              </a:tr>
              <a:tr h="619175">
                <a:tc>
                  <a:txBody>
                    <a:bodyPr/>
                    <a:lstStyle/>
                    <a:p>
                      <a:pPr marL="0" lvl="0" indent="0" algn="l" rtl="0">
                        <a:spcBef>
                          <a:spcPts val="0"/>
                        </a:spcBef>
                        <a:spcAft>
                          <a:spcPts val="0"/>
                        </a:spcAft>
                        <a:buNone/>
                      </a:pPr>
                      <a:r>
                        <a:rPr lang="en"/>
                        <a:t>30%</a:t>
                      </a:r>
                      <a:endParaRPr/>
                    </a:p>
                  </a:txBody>
                  <a:tcPr marL="91425" marR="91425" marT="91425" marB="91425"/>
                </a:tc>
                <a:tc>
                  <a:txBody>
                    <a:bodyPr/>
                    <a:lstStyle/>
                    <a:p>
                      <a:pPr marL="0" lvl="0" indent="0" algn="l" rtl="0">
                        <a:spcBef>
                          <a:spcPts val="0"/>
                        </a:spcBef>
                        <a:spcAft>
                          <a:spcPts val="0"/>
                        </a:spcAft>
                        <a:buNone/>
                      </a:pPr>
                      <a:r>
                        <a:rPr lang="en"/>
                        <a:t>0.286 sec</a:t>
                      </a:r>
                      <a:endParaRPr/>
                    </a:p>
                  </a:txBody>
                  <a:tcPr marL="91425" marR="91425" marT="91425" marB="91425"/>
                </a:tc>
                <a:extLst>
                  <a:ext uri="{0D108BD9-81ED-4DB2-BD59-A6C34878D82A}">
                    <a16:rowId xmlns:a16="http://schemas.microsoft.com/office/drawing/2014/main" val="10002"/>
                  </a:ext>
                </a:extLst>
              </a:tr>
              <a:tr h="619175">
                <a:tc>
                  <a:txBody>
                    <a:bodyPr/>
                    <a:lstStyle/>
                    <a:p>
                      <a:pPr marL="0" lvl="0" indent="0" algn="l" rtl="0">
                        <a:spcBef>
                          <a:spcPts val="0"/>
                        </a:spcBef>
                        <a:spcAft>
                          <a:spcPts val="0"/>
                        </a:spcAft>
                        <a:buNone/>
                      </a:pPr>
                      <a:r>
                        <a:rPr lang="en"/>
                        <a:t>60%</a:t>
                      </a:r>
                      <a:endParaRPr/>
                    </a:p>
                  </a:txBody>
                  <a:tcPr marL="91425" marR="91425" marT="91425" marB="91425"/>
                </a:tc>
                <a:tc>
                  <a:txBody>
                    <a:bodyPr/>
                    <a:lstStyle/>
                    <a:p>
                      <a:pPr marL="0" lvl="0" indent="0" algn="l" rtl="0">
                        <a:spcBef>
                          <a:spcPts val="0"/>
                        </a:spcBef>
                        <a:spcAft>
                          <a:spcPts val="0"/>
                        </a:spcAft>
                        <a:buNone/>
                      </a:pPr>
                      <a:r>
                        <a:rPr lang="en"/>
                        <a:t>0.617 sec</a:t>
                      </a:r>
                      <a:endParaRPr/>
                    </a:p>
                  </a:txBody>
                  <a:tcPr marL="91425" marR="91425" marT="91425" marB="91425"/>
                </a:tc>
                <a:extLst>
                  <a:ext uri="{0D108BD9-81ED-4DB2-BD59-A6C34878D82A}">
                    <a16:rowId xmlns:a16="http://schemas.microsoft.com/office/drawing/2014/main" val="10003"/>
                  </a:ext>
                </a:extLst>
              </a:tr>
            </a:tbl>
          </a:graphicData>
        </a:graphic>
      </p:graphicFrame>
      <p:sp>
        <p:nvSpPr>
          <p:cNvPr id="97" name="Google Shape;97;p18"/>
          <p:cNvSpPr txBox="1"/>
          <p:nvPr/>
        </p:nvSpPr>
        <p:spPr>
          <a:xfrm>
            <a:off x="1399443" y="1347375"/>
            <a:ext cx="245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100% (Full) - r = 2 km</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Results</a:t>
            </a:r>
            <a:endParaRPr sz="3500" b="1"/>
          </a:p>
        </p:txBody>
      </p:sp>
      <p:sp>
        <p:nvSpPr>
          <p:cNvPr id="103" name="Google Shape;103;p19"/>
          <p:cNvSpPr txBox="1">
            <a:spLocks noGrp="1"/>
          </p:cNvSpPr>
          <p:nvPr>
            <p:ph type="body" idx="2"/>
          </p:nvPr>
        </p:nvSpPr>
        <p:spPr>
          <a:xfrm>
            <a:off x="564900" y="4100200"/>
            <a:ext cx="8014200" cy="1339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500" b="1" i="1"/>
              <a:t>Hubs: </a:t>
            </a:r>
            <a:r>
              <a:rPr lang="en" sz="1100"/>
              <a:t>[(-8.836427, 3.418779), (4.618459, 3.554283), (21.107819, 0.011147), (-42.511082, -0.247037), (-1.07216, 13.210553), (-43.748955, 22.274824), (-23.003753, 4.212144), (-33.662756, 8.90505), (20.153817, 8.432032), (12.809367, 2.625083)]</a:t>
            </a:r>
            <a:endParaRPr sz="1100"/>
          </a:p>
        </p:txBody>
      </p:sp>
      <p:sp>
        <p:nvSpPr>
          <p:cNvPr id="104" name="Google Shape;104;p19"/>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1: Identifying the Hubs</a:t>
            </a:r>
            <a:endParaRPr sz="1920"/>
          </a:p>
          <a:p>
            <a:pPr marL="0" lvl="0" indent="0" algn="r" rtl="0">
              <a:spcBef>
                <a:spcPts val="0"/>
              </a:spcBef>
              <a:spcAft>
                <a:spcPts val="0"/>
              </a:spcAft>
              <a:buSzPts val="990"/>
              <a:buNone/>
            </a:pPr>
            <a:endParaRPr sz="1335"/>
          </a:p>
          <a:p>
            <a:pPr marL="0" lvl="0" indent="0" algn="r" rtl="0">
              <a:spcBef>
                <a:spcPts val="0"/>
              </a:spcBef>
              <a:spcAft>
                <a:spcPts val="0"/>
              </a:spcAft>
              <a:buSzPts val="990"/>
              <a:buNone/>
            </a:pPr>
            <a:endParaRPr sz="1335"/>
          </a:p>
        </p:txBody>
      </p:sp>
      <p:pic>
        <p:nvPicPr>
          <p:cNvPr id="105" name="Google Shape;105;p19"/>
          <p:cNvPicPr preferRelativeResize="0"/>
          <p:nvPr/>
        </p:nvPicPr>
        <p:blipFill>
          <a:blip r:embed="rId3">
            <a:alphaModFix/>
          </a:blip>
          <a:stretch>
            <a:fillRect/>
          </a:stretch>
        </p:blipFill>
        <p:spPr>
          <a:xfrm>
            <a:off x="2170037" y="172000"/>
            <a:ext cx="4803924" cy="3457601"/>
          </a:xfrm>
          <a:prstGeom prst="rect">
            <a:avLst/>
          </a:prstGeom>
          <a:noFill/>
          <a:ln>
            <a:noFill/>
          </a:ln>
        </p:spPr>
      </p:pic>
      <p:sp>
        <p:nvSpPr>
          <p:cNvPr id="106" name="Google Shape;106;p19"/>
          <p:cNvSpPr txBox="1">
            <a:spLocks noGrp="1"/>
          </p:cNvSpPr>
          <p:nvPr>
            <p:ph type="body" idx="2"/>
          </p:nvPr>
        </p:nvSpPr>
        <p:spPr>
          <a:xfrm>
            <a:off x="2652900" y="3706363"/>
            <a:ext cx="3838200" cy="490200"/>
          </a:xfrm>
          <a:prstGeom prst="rect">
            <a:avLst/>
          </a:prstGeom>
        </p:spPr>
        <p:txBody>
          <a:bodyPr spcFirstLastPara="1" wrap="square" lIns="91425" tIns="91425" rIns="91425" bIns="91425" anchor="t" anchorCtr="0">
            <a:normAutofit fontScale="85000"/>
          </a:bodyPr>
          <a:lstStyle/>
          <a:p>
            <a:pPr marL="0" lvl="0" indent="0" algn="l" rtl="0">
              <a:spcBef>
                <a:spcPts val="0"/>
              </a:spcBef>
              <a:spcAft>
                <a:spcPts val="1200"/>
              </a:spcAft>
              <a:buNone/>
            </a:pPr>
            <a:r>
              <a:rPr lang="en" i="1"/>
              <a:t>GeoLife Car density hubs when k = 10 and r = 8 km</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1: Identifying the Hubs</a:t>
            </a:r>
            <a:endParaRPr sz="1920"/>
          </a:p>
          <a:p>
            <a:pPr marL="0" lvl="0" indent="0" algn="r" rtl="0">
              <a:spcBef>
                <a:spcPts val="0"/>
              </a:spcBef>
              <a:spcAft>
                <a:spcPts val="0"/>
              </a:spcAft>
              <a:buSzPts val="990"/>
              <a:buNone/>
            </a:pPr>
            <a:endParaRPr sz="1335"/>
          </a:p>
          <a:p>
            <a:pPr marL="0" lvl="0" indent="0" algn="r" rtl="0">
              <a:spcBef>
                <a:spcPts val="0"/>
              </a:spcBef>
              <a:spcAft>
                <a:spcPts val="0"/>
              </a:spcAft>
              <a:buSzPts val="990"/>
              <a:buNone/>
            </a:pPr>
            <a:endParaRPr sz="1335"/>
          </a:p>
        </p:txBody>
      </p:sp>
      <p:sp>
        <p:nvSpPr>
          <p:cNvPr id="112" name="Google Shape;112;p20"/>
          <p:cNvSpPr txBox="1">
            <a:spLocks noGrp="1"/>
          </p:cNvSpPr>
          <p:nvPr>
            <p:ph type="title"/>
          </p:nvPr>
        </p:nvSpPr>
        <p:spPr>
          <a:xfrm>
            <a:off x="76225" y="445025"/>
            <a:ext cx="914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highlight>
                  <a:srgbClr val="FFFFFF"/>
                </a:highlight>
              </a:rPr>
              <a:t>Advantages, Drawbacks, and Future Scope for Hubs</a:t>
            </a:r>
            <a:endParaRPr b="1"/>
          </a:p>
        </p:txBody>
      </p:sp>
      <p:sp>
        <p:nvSpPr>
          <p:cNvPr id="113" name="Google Shape;113;p20"/>
          <p:cNvSpPr txBox="1">
            <a:spLocks noGrp="1"/>
          </p:cNvSpPr>
          <p:nvPr>
            <p:ph type="body" idx="1"/>
          </p:nvPr>
        </p:nvSpPr>
        <p:spPr>
          <a:xfrm>
            <a:off x="387900" y="3081300"/>
            <a:ext cx="8520600" cy="149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a:t>Future Scope for Enhancement:</a:t>
            </a:r>
            <a:endParaRPr b="1" i="1"/>
          </a:p>
          <a:p>
            <a:pPr marL="457200" lvl="0" indent="-317500" algn="l" rtl="0">
              <a:spcBef>
                <a:spcPts val="1200"/>
              </a:spcBef>
              <a:spcAft>
                <a:spcPts val="0"/>
              </a:spcAft>
              <a:buSzPts val="1400"/>
              <a:buChar char="-"/>
            </a:pPr>
            <a:r>
              <a:rPr lang="en"/>
              <a:t>Able to select points that are not within the set of points P</a:t>
            </a:r>
            <a:endParaRPr/>
          </a:p>
          <a:p>
            <a:pPr marL="457200" lvl="0" indent="-317500" algn="l" rtl="0">
              <a:spcBef>
                <a:spcPts val="0"/>
              </a:spcBef>
              <a:spcAft>
                <a:spcPts val="0"/>
              </a:spcAft>
              <a:buSzPts val="1400"/>
              <a:buChar char="-"/>
            </a:pPr>
            <a:r>
              <a:rPr lang="en"/>
              <a:t>Find hubs that maximize the sum of the densities</a:t>
            </a:r>
            <a:endParaRPr/>
          </a:p>
        </p:txBody>
      </p:sp>
      <p:sp>
        <p:nvSpPr>
          <p:cNvPr id="114" name="Google Shape;114;p20"/>
          <p:cNvSpPr txBox="1">
            <a:spLocks noGrp="1"/>
          </p:cNvSpPr>
          <p:nvPr>
            <p:ph type="body" idx="1"/>
          </p:nvPr>
        </p:nvSpPr>
        <p:spPr>
          <a:xfrm>
            <a:off x="311700" y="1152475"/>
            <a:ext cx="3999900" cy="205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a:t>Advantages:</a:t>
            </a:r>
            <a:endParaRPr b="1" i="1"/>
          </a:p>
          <a:p>
            <a:pPr marL="457200" lvl="0" indent="-317500" algn="l" rtl="0">
              <a:spcBef>
                <a:spcPts val="1200"/>
              </a:spcBef>
              <a:spcAft>
                <a:spcPts val="0"/>
              </a:spcAft>
              <a:buSzPts val="1400"/>
              <a:buChar char="-"/>
            </a:pPr>
            <a:r>
              <a:rPr lang="en"/>
              <a:t>Relatively quick to compute, given density() runs in O(1)</a:t>
            </a:r>
            <a:endParaRPr/>
          </a:p>
          <a:p>
            <a:pPr marL="457200" lvl="0" indent="-317500" algn="l" rtl="0">
              <a:spcBef>
                <a:spcPts val="0"/>
              </a:spcBef>
              <a:spcAft>
                <a:spcPts val="0"/>
              </a:spcAft>
              <a:buSzPts val="1400"/>
              <a:buChar char="-"/>
            </a:pPr>
            <a:r>
              <a:rPr lang="en"/>
              <a:t>Utilizes a greedy approach to select the point with the greatest density on each iteration</a:t>
            </a:r>
            <a:endParaRPr/>
          </a:p>
        </p:txBody>
      </p:sp>
      <p:sp>
        <p:nvSpPr>
          <p:cNvPr id="115" name="Google Shape;115;p20"/>
          <p:cNvSpPr txBox="1">
            <a:spLocks noGrp="1"/>
          </p:cNvSpPr>
          <p:nvPr>
            <p:ph type="body" idx="2"/>
          </p:nvPr>
        </p:nvSpPr>
        <p:spPr>
          <a:xfrm>
            <a:off x="4832400" y="1152475"/>
            <a:ext cx="4164600" cy="205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a:t>Drawbacks:</a:t>
            </a:r>
            <a:endParaRPr b="1" i="1"/>
          </a:p>
          <a:p>
            <a:pPr marL="457200" lvl="0" indent="-317500" algn="l" rtl="0">
              <a:spcBef>
                <a:spcPts val="1200"/>
              </a:spcBef>
              <a:spcAft>
                <a:spcPts val="0"/>
              </a:spcAft>
              <a:buSzPts val="1400"/>
              <a:buChar char="-"/>
            </a:pPr>
            <a:r>
              <a:rPr lang="en"/>
              <a:t>Only looks at hubs within the set of points P</a:t>
            </a:r>
            <a:endParaRPr/>
          </a:p>
          <a:p>
            <a:pPr marL="457200" lvl="0" indent="-317500" algn="l" rtl="0">
              <a:spcBef>
                <a:spcPts val="0"/>
              </a:spcBef>
              <a:spcAft>
                <a:spcPts val="0"/>
              </a:spcAft>
              <a:buSzPts val="1400"/>
              <a:buChar char="-"/>
            </a:pPr>
            <a:r>
              <a:rPr lang="en"/>
              <a:t>Does not consider combining density counts between multiple matrix cells</a:t>
            </a:r>
            <a:endParaRPr/>
          </a:p>
          <a:p>
            <a:pPr marL="457200" lvl="0" indent="-317500" algn="l" rtl="0">
              <a:spcBef>
                <a:spcPts val="0"/>
              </a:spcBef>
              <a:spcAft>
                <a:spcPts val="0"/>
              </a:spcAft>
              <a:buSzPts val="1400"/>
              <a:buChar char="-"/>
            </a:pPr>
            <a:r>
              <a:rPr lang="en"/>
              <a:t>Greedy approach does not find maximal sum of densities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50" b="1">
                <a:highlight>
                  <a:srgbClr val="FFFFFF"/>
                </a:highlight>
              </a:rPr>
              <a:t>Trajectory Simplification Algorithm</a:t>
            </a:r>
            <a:endParaRPr sz="3500" b="1"/>
          </a:p>
        </p:txBody>
      </p:sp>
      <p:sp>
        <p:nvSpPr>
          <p:cNvPr id="121" name="Google Shape;121;p21"/>
          <p:cNvSpPr txBox="1">
            <a:spLocks noGrp="1"/>
          </p:cNvSpPr>
          <p:nvPr>
            <p:ph type="body" idx="2"/>
          </p:nvPr>
        </p:nvSpPr>
        <p:spPr>
          <a:xfrm>
            <a:off x="311700" y="1152474"/>
            <a:ext cx="8520600" cy="3638981"/>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i="1" dirty="0"/>
              <a:t>Recursive Greedy Algorithm</a:t>
            </a:r>
            <a:r>
              <a:rPr lang="en" dirty="0"/>
              <a:t>:</a:t>
            </a:r>
            <a:endParaRPr dirty="0"/>
          </a:p>
          <a:p>
            <a:pPr marL="0" lvl="0" indent="0" algn="l" rtl="0">
              <a:spcBef>
                <a:spcPts val="1200"/>
              </a:spcBef>
              <a:spcAft>
                <a:spcPts val="0"/>
              </a:spcAft>
              <a:buNone/>
            </a:pPr>
            <a:r>
              <a:rPr lang="en" dirty="0"/>
              <a:t>For a trajectory with </a:t>
            </a:r>
            <a:r>
              <a:rPr lang="en" i="1" dirty="0"/>
              <a:t>n</a:t>
            </a:r>
            <a:r>
              <a:rPr lang="en" dirty="0"/>
              <a:t> points and an error parameter of </a:t>
            </a:r>
            <a:r>
              <a:rPr lang="en" i="1" dirty="0" err="1"/>
              <a:t>ε</a:t>
            </a:r>
            <a:r>
              <a:rPr lang="en" i="1" dirty="0"/>
              <a:t>, </a:t>
            </a:r>
            <a:r>
              <a:rPr lang="en" dirty="0"/>
              <a:t>we start by finding the largest point that has a distance larger than </a:t>
            </a:r>
            <a:r>
              <a:rPr lang="en" dirty="0" err="1"/>
              <a:t>ε</a:t>
            </a:r>
            <a:r>
              <a:rPr lang="en" dirty="0"/>
              <a:t> from the line that runs between 1 and n. This means that the point is outside the designated error margin. </a:t>
            </a:r>
            <a:endParaRPr dirty="0"/>
          </a:p>
          <a:p>
            <a:pPr marL="0" lvl="0" indent="0" algn="l" rtl="0">
              <a:spcBef>
                <a:spcPts val="1200"/>
              </a:spcBef>
              <a:spcAft>
                <a:spcPts val="0"/>
              </a:spcAft>
              <a:buNone/>
            </a:pPr>
            <a:r>
              <a:rPr lang="en" dirty="0"/>
              <a:t>If such a value, </a:t>
            </a:r>
            <a:r>
              <a:rPr lang="en" i="1" dirty="0"/>
              <a:t>m</a:t>
            </a:r>
            <a:r>
              <a:rPr lang="en" dirty="0"/>
              <a:t>, is found, we recurse through the left and right sides of this point, with </a:t>
            </a:r>
            <a:r>
              <a:rPr lang="en" i="1" dirty="0"/>
              <a:t>m</a:t>
            </a:r>
            <a:r>
              <a:rPr lang="en" dirty="0"/>
              <a:t> being the new end point for the left side, and the new start point for the right. We include this point </a:t>
            </a:r>
            <a:r>
              <a:rPr lang="en" i="1" dirty="0"/>
              <a:t>m</a:t>
            </a:r>
            <a:r>
              <a:rPr lang="en" dirty="0"/>
              <a:t> in the final simplified trajectory.</a:t>
            </a:r>
            <a:endParaRPr dirty="0"/>
          </a:p>
          <a:p>
            <a:pPr marL="0" lvl="0" indent="0" algn="l" rtl="0">
              <a:spcBef>
                <a:spcPts val="1200"/>
              </a:spcBef>
              <a:spcAft>
                <a:spcPts val="0"/>
              </a:spcAft>
              <a:buNone/>
            </a:pPr>
            <a:r>
              <a:rPr lang="en" dirty="0"/>
              <a:t>If an </a:t>
            </a:r>
            <a:r>
              <a:rPr lang="en" i="1" dirty="0"/>
              <a:t>m</a:t>
            </a:r>
            <a:r>
              <a:rPr lang="en" dirty="0"/>
              <a:t> value is not found, we have found the most simplified version of the path and no points other than the start and end points will be included in the final simplified trajectory. </a:t>
            </a:r>
            <a:endParaRPr dirty="0"/>
          </a:p>
          <a:p>
            <a:pPr marL="0" lvl="0" indent="0" algn="l" rtl="0">
              <a:spcBef>
                <a:spcPts val="1200"/>
              </a:spcBef>
              <a:spcAft>
                <a:spcPts val="1200"/>
              </a:spcAft>
              <a:buNone/>
            </a:pPr>
            <a:r>
              <a:rPr lang="en" b="1" i="1" dirty="0"/>
              <a:t>Average running time</a:t>
            </a:r>
            <a:r>
              <a:rPr lang="en" dirty="0"/>
              <a:t>: O(</a:t>
            </a:r>
            <a:r>
              <a:rPr lang="en" dirty="0" err="1"/>
              <a:t>nlogn</a:t>
            </a:r>
            <a:r>
              <a:rPr lang="en" dirty="0"/>
              <a:t>) because the maximum point found when dividing the trajectory will most often fall between ¼ and ¾ of the points on the trajectory. Similar to quicksort, this results in an average running time of O(</a:t>
            </a:r>
            <a:r>
              <a:rPr lang="en" dirty="0" err="1"/>
              <a:t>nlogn</a:t>
            </a:r>
            <a:r>
              <a:rPr lang="en" dirty="0"/>
              <a:t>). </a:t>
            </a:r>
            <a:endParaRPr dirty="0"/>
          </a:p>
        </p:txBody>
      </p:sp>
      <p:sp>
        <p:nvSpPr>
          <p:cNvPr id="122" name="Google Shape;122;p21"/>
          <p:cNvSpPr txBox="1">
            <a:spLocks noGrp="1"/>
          </p:cNvSpPr>
          <p:nvPr>
            <p:ph type="title"/>
          </p:nvPr>
        </p:nvSpPr>
        <p:spPr>
          <a:xfrm>
            <a:off x="3543000" y="0"/>
            <a:ext cx="5601000" cy="3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1335"/>
              <a:t>Task 2: Trajectory Simplification</a:t>
            </a:r>
            <a:endParaRPr sz="192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2256</Words>
  <Application>Microsoft Macintosh PowerPoint</Application>
  <PresentationFormat>On-screen Show (16:9)</PresentationFormat>
  <Paragraphs>212</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Courier New</vt:lpstr>
      <vt:lpstr>Arial</vt:lpstr>
      <vt:lpstr>Roboto</vt:lpstr>
      <vt:lpstr>Simple Light</vt:lpstr>
      <vt:lpstr>Case Study: Trajectory Data Analysis</vt:lpstr>
      <vt:lpstr>Preprocessing Algorithm</vt:lpstr>
      <vt:lpstr>Density Algorithm</vt:lpstr>
      <vt:lpstr>Density Algorithm (continued)</vt:lpstr>
      <vt:lpstr>Hubs - Procedure</vt:lpstr>
      <vt:lpstr>Hubs - Runtime</vt:lpstr>
      <vt:lpstr>Results</vt:lpstr>
      <vt:lpstr>Task 1: Identifying the Hubs  </vt:lpstr>
      <vt:lpstr>Trajectory Simplification Algorithm</vt:lpstr>
      <vt:lpstr>PowerPoint Presentation</vt:lpstr>
      <vt:lpstr>PowerPoint Presentation</vt:lpstr>
      <vt:lpstr>PowerPoint Presentation</vt:lpstr>
      <vt:lpstr>Compression Ratios</vt:lpstr>
      <vt:lpstr>Advantages, Drawbacks, and Future Scope</vt:lpstr>
      <vt:lpstr>Distance Algorithm - Dynamic Time Warping (DTW)</vt:lpstr>
      <vt:lpstr>Distance Algorithm - Frechet Distance</vt:lpstr>
      <vt:lpstr>DTW Results</vt:lpstr>
      <vt:lpstr>Frechet Results</vt:lpstr>
      <vt:lpstr>Simplification Results</vt:lpstr>
      <vt:lpstr>Advantages and Drawbacks</vt:lpstr>
      <vt:lpstr>Group 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Trajectory Data Analysis</dc:title>
  <cp:lastModifiedBy>Kylie Greenwald</cp:lastModifiedBy>
  <cp:revision>1</cp:revision>
  <dcterms:modified xsi:type="dcterms:W3CDTF">2023-03-09T23:27:26Z</dcterms:modified>
</cp:coreProperties>
</file>