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9" r:id="rId4"/>
    <p:sldId id="258" r:id="rId5"/>
    <p:sldId id="257" r:id="rId6"/>
    <p:sldId id="263" r:id="rId7"/>
    <p:sldId id="264" r:id="rId8"/>
    <p:sldId id="262" r:id="rId9"/>
    <p:sldId id="266" r:id="rId10"/>
    <p:sldId id="265" r:id="rId11"/>
    <p:sldId id="268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865"/>
  </p:normalViewPr>
  <p:slideViewPr>
    <p:cSldViewPr snapToGrid="0" snapToObjects="1">
      <p:cViewPr varScale="1">
        <p:scale>
          <a:sx n="155" d="100"/>
          <a:sy n="155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2E76F-95A6-4399-B010-03913DD637F8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CD1C6-F05F-4518-9E6D-496E7BB32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55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95BE-5DFD-F44A-875D-F83048593F36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31127" y="182165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Финансовый университет при правительстве Российской Федерации</a:t>
            </a:r>
            <a:br>
              <a:rPr lang="ru-RU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Колледж информатики и программирования</a:t>
            </a:r>
            <a:endParaRPr lang="ru-RU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8876" y="5557956"/>
            <a:ext cx="3463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 3ИСиП-522</a:t>
            </a:r>
          </a:p>
          <a:p>
            <a:pPr algn="l"/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Ватаманюк А.В.</a:t>
            </a:r>
            <a:endParaRPr lang="ru-RU" sz="1800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Хасанова Н.А.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5354" y="2521059"/>
            <a:ext cx="70412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тему:</a:t>
            </a:r>
          </a:p>
          <a:p>
            <a:pPr algn="ctr"/>
            <a:r>
              <a:rPr lang="ru-RU" sz="3200" b="1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</a:t>
            </a:r>
          </a:p>
          <a:p>
            <a:pPr algn="ctr"/>
            <a:r>
              <a:rPr lang="ru-RU" sz="3200" b="1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 для автосервиса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2759" y="6481286"/>
            <a:ext cx="986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>
            <a:fillRect/>
          </a:stretch>
        </p:blipFill>
        <p:spPr>
          <a:xfrm>
            <a:off x="0" y="17474"/>
            <a:ext cx="3131127" cy="10880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046C9-998D-4D30-8B3C-6B880C969C3B}"/>
              </a:ext>
            </a:extLst>
          </p:cNvPr>
          <p:cNvSpPr txBox="1"/>
          <p:nvPr/>
        </p:nvSpPr>
        <p:spPr>
          <a:xfrm>
            <a:off x="2901956" y="228870"/>
            <a:ext cx="6388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взаимодействия с БД</a:t>
            </a:r>
            <a:endParaRPr lang="ru-RU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986662-7F8B-D66F-A034-82286740B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27"/>
          <a:stretch/>
        </p:blipFill>
        <p:spPr bwMode="auto">
          <a:xfrm>
            <a:off x="2637127" y="1929865"/>
            <a:ext cx="6917746" cy="41094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45A5D-B9CF-64E7-AC2F-E662A9F6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E90D94-035D-27D8-9BA3-39C9C75D125E}"/>
              </a:ext>
            </a:extLst>
          </p:cNvPr>
          <p:cNvSpPr txBox="1"/>
          <p:nvPr/>
        </p:nvSpPr>
        <p:spPr>
          <a:xfrm>
            <a:off x="2901956" y="228870"/>
            <a:ext cx="6388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взаимодействия с БД</a:t>
            </a:r>
            <a:endParaRPr lang="ru-RU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091043-BFDB-1511-C79A-A309DDE7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5"/>
          <a:stretch/>
        </p:blipFill>
        <p:spPr>
          <a:xfrm>
            <a:off x="2130097" y="1760838"/>
            <a:ext cx="7931806" cy="43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1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2999" y="183348"/>
            <a:ext cx="77363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Результаты, достигнутые в ходе курсового проектирования</a:t>
            </a:r>
            <a:endParaRPr lang="ru-RU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1185" y="1663096"/>
            <a:ext cx="59108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Курсовой проект по разработке системы управления автосервисом достиг поставленных целей. Созданная база данных эффективно управляет ключевыми аспектами работы автосервиса, включая взаимодействие с клиентами и обработку заказов. Несмотря на недостаток в оптимизации для больших объемов данных, система демонстрирует высокую функциональность и удобство использования. </a:t>
            </a:r>
          </a:p>
        </p:txBody>
      </p:sp>
      <p:pic>
        <p:nvPicPr>
          <p:cNvPr id="5124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741" y="1590064"/>
            <a:ext cx="5096112" cy="488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45F60F-18EF-2BF7-6230-8D415B7F2B41}"/>
              </a:ext>
            </a:extLst>
          </p:cNvPr>
          <p:cNvSpPr txBox="1"/>
          <p:nvPr/>
        </p:nvSpPr>
        <p:spPr>
          <a:xfrm>
            <a:off x="1091185" y="4668853"/>
            <a:ext cx="59108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знания о методах работы с базами данных и архитектуре приложений способствовали успешной реализации проекта и подготовили меня к дальнейшему изучению в области программирования.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4206" y="2623845"/>
            <a:ext cx="9883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8000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2221" y="512670"/>
            <a:ext cx="6127558" cy="104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Актуальность данной темы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6578" y="1984640"/>
            <a:ext cx="6065802" cy="183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Актуальность темы курсовой работы связана с современными экономическими условиями, которые влияют на автомобильную отрасль. Старение автопарка усложняет и удорожает ремонт, а рост числа автосервисов создает высокую конкуренцию. В таких условиях компаниям необходимо обеспечивать высокий уровень сервиса, учитывая потребности клиентов.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00C03-EDFF-4B7F-185D-EED7B5BF739B}"/>
              </a:ext>
            </a:extLst>
          </p:cNvPr>
          <p:cNvSpPr txBox="1"/>
          <p:nvPr/>
        </p:nvSpPr>
        <p:spPr>
          <a:xfrm>
            <a:off x="936578" y="3966790"/>
            <a:ext cx="6354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Разработка базы данных с актуальной информацией о клиентах, услугах, финансовых операциях и запасных частях представляется оптимальным решением для оптимизации процессов и улучшения взаимодействия с клиентами. Это повысит уровень удовлетворенности клиентов и укрепит позиции компании на рынке. </a:t>
            </a:r>
            <a:endParaRPr lang="ru-RU" dirty="0"/>
          </a:p>
        </p:txBody>
      </p:sp>
      <p:pic>
        <p:nvPicPr>
          <p:cNvPr id="3074" name="Picture 2" descr="SaaS智慧企服系统 - 荣灿大数据">
            <a:extLst>
              <a:ext uri="{FF2B5EF4-FFF2-40B4-BE49-F238E27FC236}">
                <a16:creationId xmlns:a16="http://schemas.microsoft.com/office/drawing/2014/main" id="{F671F61D-0647-0D3C-C776-CDA953016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79" y="1136884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0760" y="466757"/>
            <a:ext cx="74048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 объект исследования</a:t>
            </a: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6149" y="159850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у большинства людей есть транспортное средство, без обслуживания и ремонта он не сможет долго существовать. Автосервис как объект исследования - организация, предоставляющая услуги по обслуживанию и ремонту автомобилей.</a:t>
            </a:r>
          </a:p>
        </p:txBody>
      </p:sp>
      <p:pic>
        <p:nvPicPr>
          <p:cNvPr id="2054" name="Picture 6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543" l="10000" r="91522">
                        <a14:foregroundMark x1="47609" y1="61848" x2="47609" y2="61848"/>
                        <a14:foregroundMark x1="46739" y1="58804" x2="46739" y2="58804"/>
                        <a14:foregroundMark x1="46739" y1="59783" x2="46739" y2="59783"/>
                        <a14:foregroundMark x1="45870" y1="59565" x2="45870" y2="59565"/>
                        <a14:foregroundMark x1="46957" y1="57500" x2="46957" y2="57500"/>
                        <a14:foregroundMark x1="42391" y1="66630" x2="42391" y2="66630"/>
                        <a14:foregroundMark x1="41957" y1="61196" x2="41957" y2="61196"/>
                        <a14:foregroundMark x1="45870" y1="64239" x2="44457" y2="66739"/>
                        <a14:foregroundMark x1="80543" y1="49565" x2="80543" y2="49565"/>
                        <a14:foregroundMark x1="91522" y1="56630" x2="91522" y2="56630"/>
                        <a14:foregroundMark x1="77717" y1="57174" x2="77717" y2="57174"/>
                        <a14:foregroundMark x1="77935" y1="54022" x2="77391" y2="58913"/>
                        <a14:foregroundMark x1="79130" y1="53152" x2="82391" y2="55978"/>
                        <a14:foregroundMark x1="44457" y1="90543" x2="44457" y2="90543"/>
                        <a14:foregroundMark x1="81196" y1="50978" x2="81196" y2="50978"/>
                        <a14:backgroundMark x1="41848" y1="63370" x2="42283" y2="64022"/>
                        <a14:backgroundMark x1="42065" y1="63804" x2="42283" y2="64348"/>
                        <a14:backgroundMark x1="42174" y1="64674" x2="42174" y2="65000"/>
                        <a14:backgroundMark x1="43587" y1="61522" x2="44565" y2="6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3" y="999993"/>
            <a:ext cx="3760265" cy="37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Автосервис Team Washing Car Изометрические Баннер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75" y="2636563"/>
            <a:ext cx="5235949" cy="523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453183" y="3872673"/>
            <a:ext cx="50381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Предметом исследования является процесс разработки и проектирования базы данных для управления информацией об услугах, клиентах, заказах, запчастях и выполненных работах в автосервисе.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8607" y="425985"/>
            <a:ext cx="77363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</a:t>
            </a:r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ель и задачи курсового проекта</a:t>
            </a:r>
            <a:endParaRPr lang="ru-RU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6793" y="1575973"/>
            <a:ext cx="68941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целью курсовой работы является проектирование и разработка базы данных для автосервиса, которая поможет улучшить управление информацией о клиентах, запасных частях, оказываемых услугах и проведенных ремонтных работах.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0472" y="2858664"/>
            <a:ext cx="56206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 включают: </a:t>
            </a:r>
          </a:p>
          <a:p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– Анализ потребностей автосервиса для выявления ключевых сущностей и их взаимосвязей.</a:t>
            </a:r>
          </a:p>
          <a:p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– Проектирование структуры базы данных и создание модели для хранения информации о клиентах, автомобилях, заказах и запчастях.</a:t>
            </a:r>
          </a:p>
          <a:p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– Создание схемы базы данных и разработка таблиц, полей и связей между ними.</a:t>
            </a:r>
          </a:p>
          <a:p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– Разработка скриптов и создание базы данных и заполнение её тестовыми данными.</a:t>
            </a:r>
          </a:p>
          <a:p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– Создание интерфейса и обеспечение возможности добавления, редактирования и удаления записей.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D93CAE-EFA4-E267-CE78-08CE5996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7" y="2776302"/>
            <a:ext cx="596265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9997" y="601772"/>
            <a:ext cx="54520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Разработанные  модели </a:t>
            </a:r>
            <a:endParaRPr lang="ru-RU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E0C10-4486-7401-74D8-4B38BDC6BABA}"/>
              </a:ext>
            </a:extLst>
          </p:cNvPr>
          <p:cNvSpPr txBox="1"/>
          <p:nvPr/>
        </p:nvSpPr>
        <p:spPr>
          <a:xfrm>
            <a:off x="1066794" y="1922654"/>
            <a:ext cx="56528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В ходе разработки базы данных для автосервиса созданы инфологическая и </a:t>
            </a:r>
            <a:r>
              <a:rPr lang="ru-RU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</a:t>
            </a:r>
            <a:r>
              <a:rPr lang="ru-RU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модели, выделены ключевые сущности и установлены взаимосвязи.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FABC3-3D81-E200-1807-C25DDB363E83}"/>
              </a:ext>
            </a:extLst>
          </p:cNvPr>
          <p:cNvSpPr txBox="1"/>
          <p:nvPr/>
        </p:nvSpPr>
        <p:spPr>
          <a:xfrm>
            <a:off x="1066793" y="3469060"/>
            <a:ext cx="56528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Разработана схема базы данных с таблицами для клиентов, автомобилей, заказов и запчастей. Созданы скрипты для создания базы и заполнения тестовыми данными, а также интерфейс для удобного взаимодействия.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7122F-682F-55D4-F114-B5D30C349A74}"/>
              </a:ext>
            </a:extLst>
          </p:cNvPr>
          <p:cNvSpPr txBox="1"/>
          <p:nvPr/>
        </p:nvSpPr>
        <p:spPr>
          <a:xfrm>
            <a:off x="1066794" y="5323243"/>
            <a:ext cx="5652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Использованы C# и SQL Server Management Studio для администрирования базы.</a:t>
            </a:r>
          </a:p>
        </p:txBody>
      </p:sp>
      <p:pic>
        <p:nvPicPr>
          <p:cNvPr id="4098" name="Picture 2" descr="USM | Enterprise-level Data Quality Solutions &amp; Services">
            <a:extLst>
              <a:ext uri="{FF2B5EF4-FFF2-40B4-BE49-F238E27FC236}">
                <a16:creationId xmlns:a16="http://schemas.microsoft.com/office/drawing/2014/main" id="{9155559C-84B2-0C55-7972-2B8D5C6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42" y="1303228"/>
            <a:ext cx="7239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1386" y="576526"/>
            <a:ext cx="5649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Инфологическая модель</a:t>
            </a:r>
            <a:endParaRPr lang="ru-RU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599AD6-8A70-8361-4AB2-726A9615E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2" b="-1"/>
          <a:stretch/>
        </p:blipFill>
        <p:spPr bwMode="auto">
          <a:xfrm>
            <a:off x="2199940" y="1594184"/>
            <a:ext cx="7792119" cy="4687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303" y="451184"/>
            <a:ext cx="53533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аталогическая модель</a:t>
            </a:r>
            <a:endParaRPr lang="ru-RU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Рисунок 1" descr="Изображение выглядит как текст, диаграмма, План, Технический черте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B066164-F31F-D546-2A11-9E4C7AB9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06" y="1594802"/>
            <a:ext cx="7626588" cy="48120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5375" y="672894"/>
            <a:ext cx="4521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изнес-процессы</a:t>
            </a:r>
            <a:endParaRPr lang="ru-RU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C20E56-840D-E6DC-943D-F5533CC3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22" y="2364205"/>
            <a:ext cx="6243955" cy="8089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E417BA-0AA7-972C-62B0-0C678105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22" y="3900169"/>
            <a:ext cx="6243955" cy="8938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1956" y="228870"/>
            <a:ext cx="6388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взаимодействия с БД</a:t>
            </a:r>
            <a:endParaRPr lang="ru-RU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31F3DB-8265-6A2C-A272-632EC784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1" t="5233"/>
          <a:stretch/>
        </p:blipFill>
        <p:spPr>
          <a:xfrm>
            <a:off x="3080083" y="1630278"/>
            <a:ext cx="6075979" cy="47118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492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Анна Ватаманюк</cp:lastModifiedBy>
  <cp:revision>23</cp:revision>
  <dcterms:created xsi:type="dcterms:W3CDTF">2024-04-25T08:16:00Z</dcterms:created>
  <dcterms:modified xsi:type="dcterms:W3CDTF">2025-05-02T19:15:29Z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B8BDBFA0B0624F388854B08AB368F41A_12</vt:lpwstr>
  </property>
  <property fmtid="{D5CDD505-2E9C-101B-9397-08002B2CF9AE}" pid="3" name="KSOProductBuildVer">
    <vt:lpwstr>1049-12.2.0.16909</vt:lpwstr>
  </property>
</Properties>
</file>