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lyn Giroux" initials="" lastIdx="2" clrIdx="0"/>
  <p:cmAuthor id="1" name="Arun Mantra Kalathil" initials="" lastIdx="4" clrIdx="1"/>
  <p:cmAuthor id="2" name="Mazhar Kodithodika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6T15:25:31.967" idx="1">
    <p:pos x="6000" y="100"/>
    <p:text>_Marked as resolved_</p:text>
  </p:cm>
  <p:cm authorId="1" dt="2017-04-26T15:26:27.939" idx="2">
    <p:pos x="6000" y="200"/>
    <p:text>_Re-opened_</p:text>
  </p:cm>
  <p:cm authorId="1" dt="2017-04-26T15:27:12.572" idx="3">
    <p:pos x="6000" y="300"/>
    <p:text>Which Powerpoint Jackie?</p:text>
  </p:cm>
  <p:cm authorId="0" dt="2017-04-26T15:28:03.849" idx="2">
    <p:pos x="6000" y="400"/>
    <p:text>The "oil intro" one in the drive where this was copied from. Not sure where we go that. Otherwise everything looks good</p:text>
  </p:cm>
  <p:cm authorId="1" dt="2017-04-26T15:31:33.693" idx="4">
    <p:pos x="6000" y="500"/>
    <p:text>I Think we have to add that as reference in report. That should be fine</p:text>
  </p:cm>
  <p:cm authorId="0" dt="2017-04-26T15:36:50.021" idx="1">
    <p:pos x="6000" y="0"/>
    <p:text>Can we add a reference for where the other powerpoint came from?</p:text>
  </p:cm>
  <p:cm authorId="2" dt="2017-04-26T15:36:50.021" idx="1">
    <p:pos x="6000" y="600"/>
    <p:text>added in report
Analysis of the International Oil Price Fluctuations and Its
Influencing Factors
Lingyu Yan
School of Earth Sciences and Resources, China University of Geosciences (Beijing), Beijing, China.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866" y="2171700"/>
            <a:ext cx="5850466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866" y="190500"/>
            <a:ext cx="5850466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59036"/>
            <a:ext cx="8229600" cy="4525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59036"/>
            <a:ext cx="4038599" cy="4525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59036"/>
            <a:ext cx="4038599" cy="4525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4583"/>
            <a:ext cx="4040187" cy="641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5933"/>
            <a:ext cx="4040187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6" y="1534583"/>
            <a:ext cx="4041774" cy="641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6" y="2175933"/>
            <a:ext cx="4041774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2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50" cy="5852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0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7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3833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867"/>
            <a:ext cx="5486399" cy="80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283" y="-193046"/>
            <a:ext cx="452543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rgbClr val="595959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595959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595959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595959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595959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34325" y="0"/>
            <a:ext cx="9178324" cy="1600199"/>
          </a:xfrm>
          <a:prstGeom prst="rect">
            <a:avLst/>
          </a:prstGeom>
          <a:solidFill>
            <a:srgbClr val="100E2F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59036"/>
            <a:ext cx="8229600" cy="4525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6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57200" y="89085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Predicting Crude Oil Prices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57200" y="24628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Times Series Forecasting and Text Mining Analysis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57200" y="41157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24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57200" y="4753037"/>
            <a:ext cx="7410733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Mazhar </a:t>
            </a: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Kodithodika</a:t>
            </a: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17481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Series Forecasting:</a:t>
            </a:r>
          </a:p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/>
              <a:t>Autocorrelation and Partial Autocorrelation plots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0" y="1990475"/>
            <a:ext cx="1789800" cy="183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R code: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acf(y)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acf(diff(y))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pacf(y)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pacf(diff(y))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125" y="1871674"/>
            <a:ext cx="3629649" cy="22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849" y="4403200"/>
            <a:ext cx="3573925" cy="216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125" y="1813987"/>
            <a:ext cx="3804424" cy="238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075" y="4350312"/>
            <a:ext cx="3780524" cy="22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Series Forecasting:</a:t>
            </a:r>
          </a:p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/>
              <a:t>ARIMA Model</a:t>
            </a:r>
          </a:p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endParaRPr sz="2400"/>
          </a:p>
        </p:txBody>
      </p:sp>
      <p:sp>
        <p:nvSpPr>
          <p:cNvPr id="174" name="Shape 174"/>
          <p:cNvSpPr txBox="1"/>
          <p:nvPr/>
        </p:nvSpPr>
        <p:spPr>
          <a:xfrm>
            <a:off x="133825" y="1806500"/>
            <a:ext cx="3000000" cy="185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ARIMA MODEL(2,1,2)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(from acf and pacf plots)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fit &lt;- arima(y, order=c(2, 1, 2))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fit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accuracy(fit)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forecast(fit,12)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plot(forecast(fit,12))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4796400"/>
            <a:ext cx="5334000" cy="12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825" y="1793829"/>
            <a:ext cx="5224147" cy="327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4100" y="6225025"/>
            <a:ext cx="5943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Series Forecasting:</a:t>
            </a:r>
          </a:p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/>
              <a:t>Auto ARIMA Model</a:t>
            </a:r>
          </a:p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endParaRPr sz="2400"/>
          </a:p>
        </p:txBody>
      </p:sp>
      <p:sp>
        <p:nvSpPr>
          <p:cNvPr id="184" name="Shape 184"/>
          <p:cNvSpPr txBox="1"/>
          <p:nvPr/>
        </p:nvSpPr>
        <p:spPr>
          <a:xfrm>
            <a:off x="100375" y="1806500"/>
            <a:ext cx="3000000" cy="20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Auto ARIMA Model:</a:t>
            </a:r>
          </a:p>
          <a:p>
            <a:pPr lv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model_arima &lt;- auto.arima(y)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model_arima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fcast_arima &lt;- forecast(model_arima, h = 12)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plot(fcast_arima)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1671"/>
          <a:stretch/>
        </p:blipFill>
        <p:spPr>
          <a:xfrm>
            <a:off x="3431700" y="5081275"/>
            <a:ext cx="5492800" cy="138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375" y="1776725"/>
            <a:ext cx="5688424" cy="330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00375" y="3859700"/>
            <a:ext cx="2492400" cy="22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Model Accuracy: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RMSE: 6.027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MPE: -0.33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MAPE: 6.65 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Time Series Forecasting: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Auto ARIMA Model - With Regressors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59023"/>
            <a:ext cx="8229600" cy="50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hfhfhfh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59025"/>
            <a:ext cx="4058700" cy="26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6689700" y="4255050"/>
            <a:ext cx="2401200" cy="3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6984225" y="4984325"/>
            <a:ext cx="2847000" cy="3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603050" y="4030650"/>
            <a:ext cx="3842700" cy="3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Population, Oil Eq per capita, KWH per capita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574" y="1659025"/>
            <a:ext cx="3968950" cy="2652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5287250" y="4030650"/>
            <a:ext cx="3183600" cy="3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Population, Oil Eq per capita.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" y="4311150"/>
            <a:ext cx="4138149" cy="22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4685" y="4423350"/>
            <a:ext cx="3848839" cy="200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5644850" y="6272725"/>
            <a:ext cx="2468400" cy="4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Population,  KWH per capita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967700" y="6381175"/>
            <a:ext cx="2847000" cy="4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Oil Eq per capita, KWH per capita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Time Series Forecasting: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Auto ARIMA Model - With Regressors- cont..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59023"/>
            <a:ext cx="8229600" cy="50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6984225" y="4984325"/>
            <a:ext cx="2847000" cy="3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1556625" y="3792225"/>
            <a:ext cx="1683000" cy="3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Oil Eq per capita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509375" y="3637975"/>
            <a:ext cx="1991400" cy="3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      KWH per capita.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626725" y="5377025"/>
            <a:ext cx="1991400" cy="4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      Population 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67700" y="6381175"/>
            <a:ext cx="2847000" cy="4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, KWH per capita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50" y="1805425"/>
            <a:ext cx="3814674" cy="20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300" y="1659025"/>
            <a:ext cx="3714750" cy="20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200" y="4195874"/>
            <a:ext cx="3814674" cy="2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3375" y="4118525"/>
            <a:ext cx="3714750" cy="25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1598837" y="6414325"/>
            <a:ext cx="1991400" cy="3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      Population.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Time Series Forecasting: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Time series plot and Arima Model - With Daily Price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659023"/>
            <a:ext cx="8229600" cy="50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6984225" y="4984325"/>
            <a:ext cx="2847000" cy="3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1556625" y="3792225"/>
            <a:ext cx="1683000" cy="3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626725" y="5377025"/>
            <a:ext cx="1991400" cy="4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967700" y="6381175"/>
            <a:ext cx="2847000" cy="4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598837" y="6414325"/>
            <a:ext cx="1991400" cy="3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t="3157"/>
          <a:stretch/>
        </p:blipFill>
        <p:spPr>
          <a:xfrm>
            <a:off x="514825" y="1736574"/>
            <a:ext cx="5501700" cy="237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126125"/>
            <a:ext cx="3764175" cy="24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5890300" y="2095275"/>
            <a:ext cx="2727900" cy="104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plot(y, type = 'l',xlab='Time',ylab='Daily Oil price',col="blue",main="Variation of Oilprice",lwd=3)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 l="1146" t="3670"/>
          <a:stretch/>
        </p:blipFill>
        <p:spPr>
          <a:xfrm>
            <a:off x="4316900" y="4208975"/>
            <a:ext cx="4301300" cy="21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Time Series Forecasting: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Auto ARIMA Model - With Daily Price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59023"/>
            <a:ext cx="8229600" cy="50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6984225" y="4984325"/>
            <a:ext cx="2847000" cy="3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1556625" y="3792225"/>
            <a:ext cx="1683000" cy="3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5509375" y="3637975"/>
            <a:ext cx="1991400" cy="3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6626725" y="5377025"/>
            <a:ext cx="1991400" cy="4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967700" y="6381175"/>
            <a:ext cx="2847000" cy="4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598837" y="6414325"/>
            <a:ext cx="1991400" cy="3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0" y="1708100"/>
            <a:ext cx="4333575" cy="286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l="941"/>
          <a:stretch/>
        </p:blipFill>
        <p:spPr>
          <a:xfrm>
            <a:off x="539625" y="4984325"/>
            <a:ext cx="5887424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5">
            <a:alphaModFix/>
          </a:blip>
          <a:srcRect b="1146"/>
          <a:stretch/>
        </p:blipFill>
        <p:spPr>
          <a:xfrm>
            <a:off x="5062850" y="1787474"/>
            <a:ext cx="3609975" cy="392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Conclusion and Recommendations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196200" y="2022025"/>
            <a:ext cx="8751600" cy="452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/>
              <a:t>Using time series forecasting, oil prices can be predicted up to MAPE of 1.08%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/>
              <a:t>However, real time changes can be accommodated into model using text mining  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/>
              <a:t>News article text mining can help to predict the trend of oil price fluctuation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More comprehensive oil specific training dictionary could be made for better predictive accuracy.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/>
              <a:t>Geopolitical instability index to be developed using text mining to predict the trend of the oil price fluctuation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1787857" y="2866030"/>
            <a:ext cx="5854888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Statement/Background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59036"/>
            <a:ext cx="8229600" cy="45254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•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Crude Oil is a commodity, so it tends to see larger fluctuations in price than more stable investments such as stocks and bonds</a:t>
            </a:r>
          </a:p>
          <a:p>
            <a:pPr marL="0" lvl="0" indent="-698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•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As with any commodity, stock or bond, the laws of supply and demand cause oil prices to change</a:t>
            </a:r>
          </a:p>
          <a:p>
            <a:pPr marL="0" lvl="0" indent="-698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•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Supply and demand as well as the oil futures market affect oil prices</a:t>
            </a:r>
          </a:p>
          <a:p>
            <a:pPr marL="0" lvl="0" indent="-698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•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Political instability in the Middle East causes oil prices to fluctuate, as the region accounts for the lion’s share of the worldwide oil supply</a:t>
            </a:r>
          </a:p>
          <a:p>
            <a:pPr marL="0" lvl="0" indent="-698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•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West Texas Intermediate(WTI) and Brent Crude Oil: WTI price is selected for Analysis</a:t>
            </a:r>
          </a:p>
          <a:p>
            <a:pPr marL="0" lvl="0" indent="-698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-698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Series Forecasting:</a:t>
            </a:r>
          </a:p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/>
              <a:t> Plot of Crude Oil Price(WTI)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55310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84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R code:</a:t>
            </a:r>
          </a:p>
          <a:p>
            <a:pPr marL="342900" marR="0" lvl="0" indent="-2984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plot(y, type = 'l',xlab='Time',ylab='monthly Oil price',col="blue",main="Variation of Oilprice",lwd=3)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700" y="1713175"/>
            <a:ext cx="4551799" cy="39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t="10023"/>
          <a:stretch/>
        </p:blipFill>
        <p:spPr>
          <a:xfrm>
            <a:off x="212325" y="2011300"/>
            <a:ext cx="4426299" cy="35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 Scraping 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22650" y="1890125"/>
            <a:ext cx="5246700" cy="483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library(rvest)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library(dplyr)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"Oil Prices" &lt;-read_html("http://oilprice.com/search/tab/news/oil_prices/")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titles= `Oil Prices`%&gt;%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html_nodes(</a:t>
            </a:r>
            <a:r>
              <a:rPr lang="en-US" sz="1400">
                <a:solidFill>
                  <a:schemeClr val="accent2"/>
                </a:solidFill>
              </a:rPr>
              <a:t>"#search-results-news p"</a:t>
            </a:r>
            <a:r>
              <a:rPr lang="en-US" sz="1400"/>
              <a:t>) %&gt;%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html_text()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/>
              <a:t>titles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/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dates= `Oil Prices`%&gt;%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html_nodes(".</a:t>
            </a:r>
            <a:r>
              <a:rPr lang="en-US" sz="1400">
                <a:solidFill>
                  <a:schemeClr val="accent2"/>
                </a:solidFill>
              </a:rPr>
              <a:t>dateadded</a:t>
            </a:r>
            <a:r>
              <a:rPr lang="en-US" sz="1400"/>
              <a:t>") %&gt;%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 html_text()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/>
              <a:t>dates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/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"News Articles" = as.data.frame(`dates`)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/>
              <a:t>`News Articles`$abstract &lt;- titles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/>
              <a:t>*</a:t>
            </a:r>
            <a:r>
              <a:rPr lang="en-US" sz="1400">
                <a:solidFill>
                  <a:schemeClr val="accent2"/>
                </a:solidFill>
              </a:rPr>
              <a:t>The items in red were extracted from webpage using the google chrome “selectorgadget” extension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850" y="2245887"/>
            <a:ext cx="3756100" cy="36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 Mining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68667"/>
            <a:ext cx="7542080" cy="513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Text Mining Results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57200" y="1738050"/>
            <a:ext cx="8229600" cy="438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/>
              <a:t>Sentiment is more negative when the oil prices fall : less than -0.5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/>
              <a:t>Sentiment is less negative when oil prices rise: Greater than -0.5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/>
              <a:t>Sentiments in daily news articles that are more negative suggest the oil price will fall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00" y="3545500"/>
            <a:ext cx="3384000" cy="30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475" y="3545500"/>
            <a:ext cx="4505325" cy="30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967350" y="3073575"/>
            <a:ext cx="3716700" cy="2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Oil Price Fall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Text Mining Results - Oil Price rise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57200" y="1738050"/>
            <a:ext cx="8229600" cy="438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00" y="1738050"/>
            <a:ext cx="6559850" cy="49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Series Forecasting:</a:t>
            </a:r>
          </a:p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/>
              <a:t>Checking Trend and Seasonality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57200" y="1794475"/>
            <a:ext cx="3791400" cy="190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Trend: There is trend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install.packages("tseries")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library(tseries)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</a:rPr>
              <a:t>adf.test(diff(y), alternative="stationary", k=0)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200" y="1794462"/>
            <a:ext cx="4081200" cy="114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457200" y="4079375"/>
            <a:ext cx="3707700" cy="23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Seasonality: There is no seasonality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install.packages("forecast")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library(forecast)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seasonplot(y,12,test="ocsb")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nsdiffs(y,12,test="ocsb")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075" y="3163225"/>
            <a:ext cx="4349424" cy="210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 l="3081" t="12426"/>
          <a:stretch/>
        </p:blipFill>
        <p:spPr>
          <a:xfrm>
            <a:off x="4894037" y="5586775"/>
            <a:ext cx="3593500" cy="48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Series Forecasting:</a:t>
            </a:r>
          </a:p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/>
              <a:t>Exponential Model - Code, Results and Plot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14600" y="1632600"/>
            <a:ext cx="3144600" cy="20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Exponential time series: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</a:rPr>
              <a:t>fit &lt;- ets(y)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</a:rPr>
              <a:t>plot(fit)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</a:rPr>
              <a:t>accuracy(fit)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</a:rPr>
              <a:t>plot(forecast(fit, 12))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000" y="1739050"/>
            <a:ext cx="5588174" cy="392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 l="3818" b="2496"/>
          <a:stretch/>
        </p:blipFill>
        <p:spPr>
          <a:xfrm>
            <a:off x="214600" y="3504287"/>
            <a:ext cx="3513600" cy="233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5">
            <a:alphaModFix/>
          </a:blip>
          <a:srcRect l="823" b="11276"/>
          <a:stretch/>
        </p:blipFill>
        <p:spPr>
          <a:xfrm>
            <a:off x="214600" y="5974450"/>
            <a:ext cx="8714799" cy="55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62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-oakleaf-standard-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820</Words>
  <Application>Microsoft Office PowerPoint</Application>
  <PresentationFormat>On-screen Show (4:3)</PresentationFormat>
  <Paragraphs>151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blue-oakleaf-standard-template</vt:lpstr>
      <vt:lpstr>1_Custom Design</vt:lpstr>
      <vt:lpstr>PowerPoint Presentation</vt:lpstr>
      <vt:lpstr>Problem Statement/Background</vt:lpstr>
      <vt:lpstr>Time Series Forecasting:  Plot of Crude Oil Price(WTI)</vt:lpstr>
      <vt:lpstr>Text Scraping </vt:lpstr>
      <vt:lpstr>Text Mining </vt:lpstr>
      <vt:lpstr>Text Mining Results</vt:lpstr>
      <vt:lpstr>Text Mining Results - Oil Price rise</vt:lpstr>
      <vt:lpstr>Time Series Forecasting: Checking Trend and Seasonality</vt:lpstr>
      <vt:lpstr>Time Series Forecasting: Exponential Model - Code, Results and Plot</vt:lpstr>
      <vt:lpstr>Time Series Forecasting: Autocorrelation and Partial Autocorrelation plots</vt:lpstr>
      <vt:lpstr>Time Series Forecasting: ARIMA Model </vt:lpstr>
      <vt:lpstr>Time Series Forecasting: Auto ARIMA Model </vt:lpstr>
      <vt:lpstr> Time Series Forecasting: Auto ARIMA Model - With Regressors </vt:lpstr>
      <vt:lpstr> Time Series Forecasting: Auto ARIMA Model - With Regressors- cont.. </vt:lpstr>
      <vt:lpstr> Time Series Forecasting: Time series plot and Arima Model - With Daily Price </vt:lpstr>
      <vt:lpstr> Time Series Forecasting: Auto ARIMA Model - With Daily Price </vt:lpstr>
      <vt:lpstr>Conclusion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</dc:creator>
  <cp:lastModifiedBy>maz</cp:lastModifiedBy>
  <cp:revision>2</cp:revision>
  <dcterms:modified xsi:type="dcterms:W3CDTF">2018-12-04T01:25:22Z</dcterms:modified>
</cp:coreProperties>
</file>