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6" r:id="rId3"/>
    <p:sldId id="257" r:id="rId4"/>
    <p:sldId id="258" r:id="rId5"/>
    <p:sldId id="259" r:id="rId6"/>
    <p:sldId id="260" r:id="rId7"/>
    <p:sldId id="261" r:id="rId8"/>
    <p:sldId id="262" r:id="rId9"/>
    <p:sldId id="263" r:id="rId10"/>
    <p:sldId id="276" r:id="rId11"/>
    <p:sldId id="286" r:id="rId12"/>
    <p:sldId id="278" r:id="rId13"/>
    <p:sldId id="298" r:id="rId14"/>
    <p:sldId id="279" r:id="rId15"/>
    <p:sldId id="281" r:id="rId16"/>
    <p:sldId id="282" r:id="rId17"/>
    <p:sldId id="283" r:id="rId18"/>
    <p:sldId id="284" r:id="rId19"/>
    <p:sldId id="285" r:id="rId20"/>
    <p:sldId id="299" r:id="rId21"/>
    <p:sldId id="312" r:id="rId22"/>
    <p:sldId id="301" r:id="rId23"/>
    <p:sldId id="302" r:id="rId24"/>
    <p:sldId id="306" r:id="rId25"/>
    <p:sldId id="307" r:id="rId26"/>
    <p:sldId id="308"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267"/>
    <p:restoredTop sz="96327"/>
  </p:normalViewPr>
  <p:slideViewPr>
    <p:cSldViewPr snapToGrid="0">
      <p:cViewPr varScale="1">
        <p:scale>
          <a:sx n="97" d="100"/>
          <a:sy n="97"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3C0C-24C0-A0A0-94FF-B0C83D62D0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98A77A-2F0A-8952-AADF-6639F27F6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181902-ED31-5A9D-3769-A3AB490791DC}"/>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5" name="Footer Placeholder 4">
            <a:extLst>
              <a:ext uri="{FF2B5EF4-FFF2-40B4-BE49-F238E27FC236}">
                <a16:creationId xmlns:a16="http://schemas.microsoft.com/office/drawing/2014/main" id="{6BBF63E9-6940-4840-6808-9857A9BF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1DFC7-47A2-2F70-C547-045F22AC1D8C}"/>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290234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DE69-C95F-93C8-A65B-C1141A104F5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FD4D23-51C8-A62A-6D49-76DEDD6742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2430E4-7300-FDDA-F255-2D4D2475173A}"/>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5" name="Footer Placeholder 4">
            <a:extLst>
              <a:ext uri="{FF2B5EF4-FFF2-40B4-BE49-F238E27FC236}">
                <a16:creationId xmlns:a16="http://schemas.microsoft.com/office/drawing/2014/main" id="{78B105F7-8511-C70A-3B0F-B555068D7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F142D-9F11-5D1F-7106-5DD7E02CFF41}"/>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89436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68928-8E41-9F9A-29DE-1D02FAFD97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56E7D5-EC7F-A580-177B-388C895FB8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6C7153-5A11-4512-A05D-D77391CF1FCE}"/>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5" name="Footer Placeholder 4">
            <a:extLst>
              <a:ext uri="{FF2B5EF4-FFF2-40B4-BE49-F238E27FC236}">
                <a16:creationId xmlns:a16="http://schemas.microsoft.com/office/drawing/2014/main" id="{E1216CAF-52AC-EDEA-3F6A-3BEDC6EC5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F6868-DAC9-A887-2BFF-1B5762BBDE3C}"/>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169793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ACB9-F24F-F21B-3CA9-E1C1E0E4C9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42FBF3-083A-9505-0550-AC6D71F7A0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B15030-5748-60A7-476B-7BB6AC319CA9}"/>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5" name="Footer Placeholder 4">
            <a:extLst>
              <a:ext uri="{FF2B5EF4-FFF2-40B4-BE49-F238E27FC236}">
                <a16:creationId xmlns:a16="http://schemas.microsoft.com/office/drawing/2014/main" id="{A2B0DF1A-7E23-6DB1-DB67-B21089B64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DE9C6-1E3B-C6D9-095C-6D673F7CCDD0}"/>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136043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E2AD-66E2-0CE5-FFE0-4FD6C2E35AD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859CBE-1E7F-C65D-2E84-E8D008912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83CDD4-4DAE-B189-269E-DBE7A5645171}"/>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5" name="Footer Placeholder 4">
            <a:extLst>
              <a:ext uri="{FF2B5EF4-FFF2-40B4-BE49-F238E27FC236}">
                <a16:creationId xmlns:a16="http://schemas.microsoft.com/office/drawing/2014/main" id="{0852AB2D-A928-02A3-C3C3-93179AA62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BB176-094D-E03D-CB2C-A9F09D533198}"/>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129278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88F1-5A8D-3FA1-27FF-35A2CFDDA9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D5DE94-DED4-3E7A-D533-E0EB7FC741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D045E2E-0516-89A2-49A2-92D7E986CE6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596756D-AD27-B899-A2C9-5082D32B6B77}"/>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6" name="Footer Placeholder 5">
            <a:extLst>
              <a:ext uri="{FF2B5EF4-FFF2-40B4-BE49-F238E27FC236}">
                <a16:creationId xmlns:a16="http://schemas.microsoft.com/office/drawing/2014/main" id="{DA9A8C41-5DC6-9A38-3F5B-8473ACA8E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12DED-3903-49AA-04D7-78CFBF89D62F}"/>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360006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D9C1-2C35-1B45-AB4B-685BEDF3A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27C206-AD21-7A17-5F96-C21DC03812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09C24F7-1E19-B22E-4F9A-8A438FC881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F60BFC4-FAEE-0100-95F8-E26294946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EA891C-5CC4-F203-2CCF-BF506E983B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3933775-4FAB-A644-5146-DB899177629B}"/>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8" name="Footer Placeholder 7">
            <a:extLst>
              <a:ext uri="{FF2B5EF4-FFF2-40B4-BE49-F238E27FC236}">
                <a16:creationId xmlns:a16="http://schemas.microsoft.com/office/drawing/2014/main" id="{F63AC10D-3DEE-1D4F-1C6C-B8D1720C4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BDC8F4-FEE7-A2F2-E7D1-370D94B09995}"/>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205607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C80-79A0-1D02-640C-31E81038B3E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B9E81-6FC8-5C91-8196-37E3DDC704D2}"/>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4" name="Footer Placeholder 3">
            <a:extLst>
              <a:ext uri="{FF2B5EF4-FFF2-40B4-BE49-F238E27FC236}">
                <a16:creationId xmlns:a16="http://schemas.microsoft.com/office/drawing/2014/main" id="{7D341987-C1D9-DFFD-0704-A5F05A87DA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E7CDCD-0241-F919-DF74-4DFB5DC5D5EA}"/>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193895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380F2-6B64-581B-15A6-1469C74FD3CB}"/>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3" name="Footer Placeholder 2">
            <a:extLst>
              <a:ext uri="{FF2B5EF4-FFF2-40B4-BE49-F238E27FC236}">
                <a16:creationId xmlns:a16="http://schemas.microsoft.com/office/drawing/2014/main" id="{47EF8699-010D-1A2D-600C-5B0C1CFB2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9CFC8A-D753-26F2-F0CD-8CCF401E1AB6}"/>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170002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5F92-5AD9-D0A2-D4C0-B4F01366ED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A530DB7-43A2-F698-E73D-EDFFE5E33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2D0C5F3-8B07-88E4-EDA2-8842CA01A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0E6F05-C2D1-5A88-3676-9AFB05C65F28}"/>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6" name="Footer Placeholder 5">
            <a:extLst>
              <a:ext uri="{FF2B5EF4-FFF2-40B4-BE49-F238E27FC236}">
                <a16:creationId xmlns:a16="http://schemas.microsoft.com/office/drawing/2014/main" id="{E2FB5AAC-A9E0-F3EA-6314-AF6508A97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B9587-A582-3B24-FE36-770FBD998AF4}"/>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2806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9914-95B4-5328-9A03-71DEA57D23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2C62095-7F5A-5A66-0ABD-3E820B370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490387-BF64-65F6-F26F-6B8C8012F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1063E7-1E81-5A3C-234A-F00E4B46E9B1}"/>
              </a:ext>
            </a:extLst>
          </p:cNvPr>
          <p:cNvSpPr>
            <a:spLocks noGrp="1"/>
          </p:cNvSpPr>
          <p:nvPr>
            <p:ph type="dt" sz="half" idx="10"/>
          </p:nvPr>
        </p:nvSpPr>
        <p:spPr/>
        <p:txBody>
          <a:bodyPr/>
          <a:lstStyle/>
          <a:p>
            <a:fld id="{9E335DD8-7B98-394D-9ECC-5AFC3448D7A5}" type="datetimeFigureOut">
              <a:rPr lang="en-US" smtClean="0"/>
              <a:t>11/23/22</a:t>
            </a:fld>
            <a:endParaRPr lang="en-US"/>
          </a:p>
        </p:txBody>
      </p:sp>
      <p:sp>
        <p:nvSpPr>
          <p:cNvPr id="6" name="Footer Placeholder 5">
            <a:extLst>
              <a:ext uri="{FF2B5EF4-FFF2-40B4-BE49-F238E27FC236}">
                <a16:creationId xmlns:a16="http://schemas.microsoft.com/office/drawing/2014/main" id="{9CD7C89F-1DD4-25D6-8B69-519F7E2F8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40C9-5D48-E4F3-772C-1B777C734530}"/>
              </a:ext>
            </a:extLst>
          </p:cNvPr>
          <p:cNvSpPr>
            <a:spLocks noGrp="1"/>
          </p:cNvSpPr>
          <p:nvPr>
            <p:ph type="sldNum" sz="quarter" idx="12"/>
          </p:nvPr>
        </p:nvSpPr>
        <p:spPr/>
        <p:txBody>
          <a:bodyPr/>
          <a:lstStyle/>
          <a:p>
            <a:fld id="{919DE66C-C805-C442-BD2B-E38BCD7A8956}" type="slidenum">
              <a:rPr lang="en-US" smtClean="0"/>
              <a:t>‹#›</a:t>
            </a:fld>
            <a:endParaRPr lang="en-US"/>
          </a:p>
        </p:txBody>
      </p:sp>
    </p:spTree>
    <p:extLst>
      <p:ext uri="{BB962C8B-B14F-4D97-AF65-F5344CB8AC3E}">
        <p14:creationId xmlns:p14="http://schemas.microsoft.com/office/powerpoint/2010/main" val="156699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D847D-D96F-8135-7859-D58E2784C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5A2A42-A2B6-CA42-A0E2-2D44B8CE5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276333-3738-D62F-A516-EBFF40AE3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35DD8-7B98-394D-9ECC-5AFC3448D7A5}" type="datetimeFigureOut">
              <a:rPr lang="en-US" smtClean="0"/>
              <a:t>11/23/22</a:t>
            </a:fld>
            <a:endParaRPr lang="en-US"/>
          </a:p>
        </p:txBody>
      </p:sp>
      <p:sp>
        <p:nvSpPr>
          <p:cNvPr id="5" name="Footer Placeholder 4">
            <a:extLst>
              <a:ext uri="{FF2B5EF4-FFF2-40B4-BE49-F238E27FC236}">
                <a16:creationId xmlns:a16="http://schemas.microsoft.com/office/drawing/2014/main" id="{4CF96942-6D38-3BB6-3D6A-A6A8E97DB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9EFD00-6223-F441-B1EF-F78C6604F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DE66C-C805-C442-BD2B-E38BCD7A8956}" type="slidenum">
              <a:rPr lang="en-US" smtClean="0"/>
              <a:t>‹#›</a:t>
            </a:fld>
            <a:endParaRPr lang="en-US"/>
          </a:p>
        </p:txBody>
      </p:sp>
    </p:spTree>
    <p:extLst>
      <p:ext uri="{BB962C8B-B14F-4D97-AF65-F5344CB8AC3E}">
        <p14:creationId xmlns:p14="http://schemas.microsoft.com/office/powerpoint/2010/main" val="122910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802D-501A-E5CE-4752-BE059CB069B2}"/>
              </a:ext>
            </a:extLst>
          </p:cNvPr>
          <p:cNvSpPr>
            <a:spLocks noGrp="1"/>
          </p:cNvSpPr>
          <p:nvPr>
            <p:ph type="ctrTitle"/>
          </p:nvPr>
        </p:nvSpPr>
        <p:spPr>
          <a:xfrm>
            <a:off x="1818968" y="2508713"/>
            <a:ext cx="9144000" cy="2387600"/>
          </a:xfrm>
        </p:spPr>
        <p:txBody>
          <a:bodyPr/>
          <a:lstStyle/>
          <a:p>
            <a:r>
              <a:rPr lang="en-US" dirty="0"/>
              <a:t>Python and R for ETL</a:t>
            </a:r>
          </a:p>
        </p:txBody>
      </p:sp>
      <p:sp>
        <p:nvSpPr>
          <p:cNvPr id="3" name="Subtitle 2">
            <a:extLst>
              <a:ext uri="{FF2B5EF4-FFF2-40B4-BE49-F238E27FC236}">
                <a16:creationId xmlns:a16="http://schemas.microsoft.com/office/drawing/2014/main" id="{074BCC6A-48BC-EDD5-4331-5CF9417A5B1A}"/>
              </a:ext>
            </a:extLst>
          </p:cNvPr>
          <p:cNvSpPr>
            <a:spLocks noGrp="1"/>
          </p:cNvSpPr>
          <p:nvPr>
            <p:ph type="subTitle" idx="1"/>
          </p:nvPr>
        </p:nvSpPr>
        <p:spPr>
          <a:xfrm>
            <a:off x="1818968" y="4988388"/>
            <a:ext cx="9144000" cy="1655762"/>
          </a:xfrm>
        </p:spPr>
        <p:txBody>
          <a:bodyPr/>
          <a:lstStyle/>
          <a:p>
            <a:r>
              <a:rPr lang="en-US" dirty="0"/>
              <a:t>By </a:t>
            </a:r>
            <a:r>
              <a:rPr lang="en-US" dirty="0" err="1"/>
              <a:t>Maz</a:t>
            </a:r>
            <a:endParaRPr lang="en-US" dirty="0"/>
          </a:p>
        </p:txBody>
      </p:sp>
      <p:pic>
        <p:nvPicPr>
          <p:cNvPr id="4" name="Picture 3">
            <a:extLst>
              <a:ext uri="{FF2B5EF4-FFF2-40B4-BE49-F238E27FC236}">
                <a16:creationId xmlns:a16="http://schemas.microsoft.com/office/drawing/2014/main" id="{CBEF477E-1BF6-EF09-8E96-35648E51610B}"/>
              </a:ext>
            </a:extLst>
          </p:cNvPr>
          <p:cNvPicPr>
            <a:picLocks noChangeAspect="1"/>
          </p:cNvPicPr>
          <p:nvPr/>
        </p:nvPicPr>
        <p:blipFill>
          <a:blip r:embed="rId2"/>
          <a:stretch>
            <a:fillRect/>
          </a:stretch>
        </p:blipFill>
        <p:spPr>
          <a:xfrm>
            <a:off x="3563101" y="1517583"/>
            <a:ext cx="4572000" cy="2565400"/>
          </a:xfrm>
          <a:prstGeom prst="rect">
            <a:avLst/>
          </a:prstGeom>
        </p:spPr>
      </p:pic>
    </p:spTree>
    <p:extLst>
      <p:ext uri="{BB962C8B-B14F-4D97-AF65-F5344CB8AC3E}">
        <p14:creationId xmlns:p14="http://schemas.microsoft.com/office/powerpoint/2010/main" val="334952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B97D-222E-ED0B-231F-FB17A28EFC66}"/>
              </a:ext>
            </a:extLst>
          </p:cNvPr>
          <p:cNvSpPr>
            <a:spLocks noGrp="1"/>
          </p:cNvSpPr>
          <p:nvPr>
            <p:ph type="title"/>
          </p:nvPr>
        </p:nvSpPr>
        <p:spPr/>
        <p:txBody>
          <a:bodyPr/>
          <a:lstStyle/>
          <a:p>
            <a:r>
              <a:rPr lang="en-GB" dirty="0"/>
              <a:t>Cast a column to datetime</a:t>
            </a:r>
            <a:br>
              <a:rPr lang="en-GB" dirty="0"/>
            </a:br>
            <a:endParaRPr lang="en-US" dirty="0"/>
          </a:p>
        </p:txBody>
      </p:sp>
      <p:sp>
        <p:nvSpPr>
          <p:cNvPr id="3" name="Content Placeholder 2">
            <a:extLst>
              <a:ext uri="{FF2B5EF4-FFF2-40B4-BE49-F238E27FC236}">
                <a16:creationId xmlns:a16="http://schemas.microsoft.com/office/drawing/2014/main" id="{31A50241-A573-3AF9-69B3-238FA6FA2747}"/>
              </a:ext>
            </a:extLst>
          </p:cNvPr>
          <p:cNvSpPr>
            <a:spLocks noGrp="1"/>
          </p:cNvSpPr>
          <p:nvPr>
            <p:ph idx="1"/>
          </p:nvPr>
        </p:nvSpPr>
        <p:spPr/>
        <p:txBody>
          <a:bodyPr/>
          <a:lstStyle/>
          <a:p>
            <a:pPr marL="0" indent="0">
              <a:buNone/>
            </a:pPr>
            <a:r>
              <a:rPr lang="en-GB" dirty="0" err="1"/>
              <a:t>df</a:t>
            </a:r>
            <a:r>
              <a:rPr lang="en-GB" dirty="0"/>
              <a:t>['column1'] = </a:t>
            </a:r>
            <a:r>
              <a:rPr lang="en-GB" dirty="0" err="1"/>
              <a:t>pd.to_datetime</a:t>
            </a:r>
            <a:r>
              <a:rPr lang="en-GB" dirty="0"/>
              <a:t>(</a:t>
            </a:r>
            <a:r>
              <a:rPr lang="en-GB" dirty="0" err="1"/>
              <a:t>df</a:t>
            </a:r>
            <a:r>
              <a:rPr lang="en-GB" dirty="0"/>
              <a:t>['column1'])</a:t>
            </a:r>
          </a:p>
          <a:p>
            <a:endParaRPr lang="en-US" dirty="0"/>
          </a:p>
        </p:txBody>
      </p:sp>
      <p:pic>
        <p:nvPicPr>
          <p:cNvPr id="5" name="Picture 4">
            <a:extLst>
              <a:ext uri="{FF2B5EF4-FFF2-40B4-BE49-F238E27FC236}">
                <a16:creationId xmlns:a16="http://schemas.microsoft.com/office/drawing/2014/main" id="{F7BE7C7B-9D82-047C-8CC5-FDA9C3DA0212}"/>
              </a:ext>
            </a:extLst>
          </p:cNvPr>
          <p:cNvPicPr>
            <a:picLocks noChangeAspect="1"/>
          </p:cNvPicPr>
          <p:nvPr/>
        </p:nvPicPr>
        <p:blipFill>
          <a:blip r:embed="rId2"/>
          <a:stretch>
            <a:fillRect/>
          </a:stretch>
        </p:blipFill>
        <p:spPr>
          <a:xfrm>
            <a:off x="2209800" y="2355850"/>
            <a:ext cx="7772400" cy="4502150"/>
          </a:xfrm>
          <a:prstGeom prst="rect">
            <a:avLst/>
          </a:prstGeom>
        </p:spPr>
      </p:pic>
    </p:spTree>
    <p:extLst>
      <p:ext uri="{BB962C8B-B14F-4D97-AF65-F5344CB8AC3E}">
        <p14:creationId xmlns:p14="http://schemas.microsoft.com/office/powerpoint/2010/main" val="184101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D308-4C05-2916-12D5-86C2CAF2E278}"/>
              </a:ext>
            </a:extLst>
          </p:cNvPr>
          <p:cNvSpPr>
            <a:spLocks noGrp="1"/>
          </p:cNvSpPr>
          <p:nvPr>
            <p:ph type="title"/>
          </p:nvPr>
        </p:nvSpPr>
        <p:spPr/>
        <p:txBody>
          <a:bodyPr/>
          <a:lstStyle/>
          <a:p>
            <a:r>
              <a:rPr lang="en-GB" dirty="0"/>
              <a:t>Drop a row or column</a:t>
            </a:r>
            <a:br>
              <a:rPr lang="en-GB" dirty="0"/>
            </a:br>
            <a:endParaRPr lang="en-US" dirty="0"/>
          </a:p>
        </p:txBody>
      </p:sp>
      <p:sp>
        <p:nvSpPr>
          <p:cNvPr id="3" name="Content Placeholder 2">
            <a:extLst>
              <a:ext uri="{FF2B5EF4-FFF2-40B4-BE49-F238E27FC236}">
                <a16:creationId xmlns:a16="http://schemas.microsoft.com/office/drawing/2014/main" id="{B927D622-9504-7AEF-FEEF-844584FADC47}"/>
              </a:ext>
            </a:extLst>
          </p:cNvPr>
          <p:cNvSpPr>
            <a:spLocks noGrp="1"/>
          </p:cNvSpPr>
          <p:nvPr>
            <p:ph idx="1"/>
          </p:nvPr>
        </p:nvSpPr>
        <p:spPr/>
        <p:txBody>
          <a:bodyPr/>
          <a:lstStyle/>
          <a:p>
            <a:pPr marL="0" indent="0">
              <a:buNone/>
            </a:pPr>
            <a:r>
              <a:rPr lang="en-GB" dirty="0" err="1"/>
              <a:t>df</a:t>
            </a:r>
            <a:r>
              <a:rPr lang="en-GB" dirty="0"/>
              <a:t> = </a:t>
            </a:r>
            <a:r>
              <a:rPr lang="en-GB" dirty="0" err="1"/>
              <a:t>df.drop</a:t>
            </a:r>
            <a:r>
              <a:rPr lang="en-GB" dirty="0"/>
              <a:t>(['column1','column2'], axis='columns')</a:t>
            </a:r>
          </a:p>
          <a:p>
            <a:endParaRPr lang="en-US" dirty="0"/>
          </a:p>
        </p:txBody>
      </p:sp>
      <p:pic>
        <p:nvPicPr>
          <p:cNvPr id="4" name="Picture 3">
            <a:extLst>
              <a:ext uri="{FF2B5EF4-FFF2-40B4-BE49-F238E27FC236}">
                <a16:creationId xmlns:a16="http://schemas.microsoft.com/office/drawing/2014/main" id="{D73C634C-A450-2336-F10E-F062D2B11376}"/>
              </a:ext>
            </a:extLst>
          </p:cNvPr>
          <p:cNvPicPr>
            <a:picLocks noChangeAspect="1"/>
          </p:cNvPicPr>
          <p:nvPr/>
        </p:nvPicPr>
        <p:blipFill>
          <a:blip r:embed="rId2"/>
          <a:stretch>
            <a:fillRect/>
          </a:stretch>
        </p:blipFill>
        <p:spPr>
          <a:xfrm>
            <a:off x="1409700" y="2425700"/>
            <a:ext cx="7772400" cy="3886200"/>
          </a:xfrm>
          <a:prstGeom prst="rect">
            <a:avLst/>
          </a:prstGeom>
        </p:spPr>
      </p:pic>
    </p:spTree>
    <p:extLst>
      <p:ext uri="{BB962C8B-B14F-4D97-AF65-F5344CB8AC3E}">
        <p14:creationId xmlns:p14="http://schemas.microsoft.com/office/powerpoint/2010/main" val="171740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5F00-9587-22DE-D348-5D0FC6B987F4}"/>
              </a:ext>
            </a:extLst>
          </p:cNvPr>
          <p:cNvSpPr>
            <a:spLocks noGrp="1"/>
          </p:cNvSpPr>
          <p:nvPr>
            <p:ph type="title"/>
          </p:nvPr>
        </p:nvSpPr>
        <p:spPr/>
        <p:txBody>
          <a:bodyPr/>
          <a:lstStyle/>
          <a:p>
            <a:r>
              <a:rPr lang="en-GB" dirty="0"/>
              <a:t>Set a column as the index</a:t>
            </a:r>
            <a:br>
              <a:rPr lang="en-GB" dirty="0"/>
            </a:br>
            <a:endParaRPr lang="en-US" dirty="0"/>
          </a:p>
        </p:txBody>
      </p:sp>
      <p:sp>
        <p:nvSpPr>
          <p:cNvPr id="3" name="Content Placeholder 2">
            <a:extLst>
              <a:ext uri="{FF2B5EF4-FFF2-40B4-BE49-F238E27FC236}">
                <a16:creationId xmlns:a16="http://schemas.microsoft.com/office/drawing/2014/main" id="{C9C9AEB1-B95D-39E5-66E9-3730FEEB43C0}"/>
              </a:ext>
            </a:extLst>
          </p:cNvPr>
          <p:cNvSpPr>
            <a:spLocks noGrp="1"/>
          </p:cNvSpPr>
          <p:nvPr>
            <p:ph idx="1"/>
          </p:nvPr>
        </p:nvSpPr>
        <p:spPr/>
        <p:txBody>
          <a:bodyPr/>
          <a:lstStyle/>
          <a:p>
            <a:pPr marL="0" indent="0">
              <a:buNone/>
            </a:pPr>
            <a:r>
              <a:rPr lang="en-GB" dirty="0" err="1"/>
              <a:t>df</a:t>
            </a:r>
            <a:r>
              <a:rPr lang="en-GB" dirty="0"/>
              <a:t> = </a:t>
            </a:r>
            <a:r>
              <a:rPr lang="en-GB" dirty="0" err="1"/>
              <a:t>df.set_index</a:t>
            </a:r>
            <a:r>
              <a:rPr lang="en-GB" dirty="0"/>
              <a:t>('column1')</a:t>
            </a:r>
          </a:p>
          <a:p>
            <a:pPr marL="0" indent="0">
              <a:buNone/>
            </a:pPr>
            <a:endParaRPr lang="en-US" dirty="0"/>
          </a:p>
        </p:txBody>
      </p:sp>
      <p:pic>
        <p:nvPicPr>
          <p:cNvPr id="5" name="Graphic 4">
            <a:extLst>
              <a:ext uri="{FF2B5EF4-FFF2-40B4-BE49-F238E27FC236}">
                <a16:creationId xmlns:a16="http://schemas.microsoft.com/office/drawing/2014/main" id="{AE13B381-6052-EF9F-1CFF-46C67327C4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67150" y="863600"/>
            <a:ext cx="4457700" cy="5130800"/>
          </a:xfrm>
          <a:prstGeom prst="rect">
            <a:avLst/>
          </a:prstGeom>
        </p:spPr>
      </p:pic>
    </p:spTree>
    <p:extLst>
      <p:ext uri="{BB962C8B-B14F-4D97-AF65-F5344CB8AC3E}">
        <p14:creationId xmlns:p14="http://schemas.microsoft.com/office/powerpoint/2010/main" val="388609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EDDA-4459-83EA-C520-A5A17C94EADF}"/>
              </a:ext>
            </a:extLst>
          </p:cNvPr>
          <p:cNvSpPr>
            <a:spLocks noGrp="1"/>
          </p:cNvSpPr>
          <p:nvPr>
            <p:ph type="title"/>
          </p:nvPr>
        </p:nvSpPr>
        <p:spPr>
          <a:xfrm>
            <a:off x="838200" y="200138"/>
            <a:ext cx="10515600" cy="988546"/>
          </a:xfrm>
        </p:spPr>
        <p:txBody>
          <a:bodyPr>
            <a:normAutofit/>
          </a:bodyPr>
          <a:lstStyle/>
          <a:p>
            <a:r>
              <a:rPr lang="en-US" dirty="0"/>
              <a:t>R</a:t>
            </a:r>
          </a:p>
        </p:txBody>
      </p:sp>
      <p:graphicFrame>
        <p:nvGraphicFramePr>
          <p:cNvPr id="4" name="Table 4">
            <a:extLst>
              <a:ext uri="{FF2B5EF4-FFF2-40B4-BE49-F238E27FC236}">
                <a16:creationId xmlns:a16="http://schemas.microsoft.com/office/drawing/2014/main" id="{42B7CB1E-A796-ACE8-2E16-6E8CB1A4B94A}"/>
              </a:ext>
            </a:extLst>
          </p:cNvPr>
          <p:cNvGraphicFramePr>
            <a:graphicFrameLocks noGrp="1"/>
          </p:cNvGraphicFramePr>
          <p:nvPr>
            <p:ph idx="1"/>
          </p:nvPr>
        </p:nvGraphicFramePr>
        <p:xfrm>
          <a:off x="175559" y="965565"/>
          <a:ext cx="11840882" cy="3498949"/>
        </p:xfrm>
        <a:graphic>
          <a:graphicData uri="http://schemas.openxmlformats.org/drawingml/2006/table">
            <a:tbl>
              <a:tblPr firstRow="1" bandRow="1">
                <a:tableStyleId>{5C22544A-7EE6-4342-B048-85BDC9FD1C3A}</a:tableStyleId>
              </a:tblPr>
              <a:tblGrid>
                <a:gridCol w="2892082">
                  <a:extLst>
                    <a:ext uri="{9D8B030D-6E8A-4147-A177-3AD203B41FA5}">
                      <a16:colId xmlns:a16="http://schemas.microsoft.com/office/drawing/2014/main" val="1390553203"/>
                    </a:ext>
                  </a:extLst>
                </a:gridCol>
                <a:gridCol w="8948800">
                  <a:extLst>
                    <a:ext uri="{9D8B030D-6E8A-4147-A177-3AD203B41FA5}">
                      <a16:colId xmlns:a16="http://schemas.microsoft.com/office/drawing/2014/main" val="4123191163"/>
                    </a:ext>
                  </a:extLst>
                </a:gridCol>
              </a:tblGrid>
              <a:tr h="329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Arial" panose="020B0604020202020204" pitchFamily="34" charset="0"/>
                          <a:cs typeface="Arial" panose="020B060402020202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Arial" panose="020B0604020202020204" pitchFamily="34" charset="0"/>
                          <a:ea typeface="+mn-ea"/>
                          <a:cs typeface="Arial" panose="020B0604020202020204" pitchFamily="34" charset="0"/>
                        </a:rPr>
                        <a:t>The official R software is open source and free, but RStudio Workbench Standard is $995 yearly for the first 20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816478"/>
                  </a:ext>
                </a:extLst>
              </a:tr>
              <a:tr h="334474">
                <a:tc>
                  <a:txBody>
                    <a:bodyPr/>
                    <a:lstStyle/>
                    <a:p>
                      <a:r>
                        <a:rPr lang="en-US" sz="1200" b="0" dirty="0">
                          <a:latin typeface="Arial" panose="020B0604020202020204" pitchFamily="34" charset="0"/>
                          <a:cs typeface="Arial" panose="020B0604020202020204" pitchFamily="34" charset="0"/>
                        </a:rPr>
                        <a:t>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dk1"/>
                          </a:solidFill>
                          <a:effectLst/>
                          <a:latin typeface="Arial" panose="020B0604020202020204" pitchFamily="34" charset="0"/>
                          <a:ea typeface="+mn-ea"/>
                          <a:cs typeface="Arial" panose="020B0604020202020204" pitchFamily="34" charset="0"/>
                        </a:rPr>
                        <a:t>Longer code is required for even simple processes with R.</a:t>
                      </a:r>
                      <a:r>
                        <a:rPr lang="en-GB" sz="1200" b="0" i="0" u="none" strike="noStrike" dirty="0">
                          <a:solidFill>
                            <a:srgbClr val="202124"/>
                          </a:solidFill>
                          <a:effectLst/>
                          <a:latin typeface="Arial" panose="020B0604020202020204" pitchFamily="34" charset="0"/>
                          <a:cs typeface="Arial" panose="020B0604020202020204" pitchFamily="34" charset="0"/>
                        </a:rPr>
                        <a:t> Python is 5.8 times faster than R in some instances.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549421"/>
                  </a:ext>
                </a:extLst>
              </a:tr>
              <a:tr h="1443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Analysis &amp; ETL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200" b="0" dirty="0">
                          <a:latin typeface="Arial" panose="020B0604020202020204" pitchFamily="34" charset="0"/>
                          <a:cs typeface="Arial" panose="020B0604020202020204" pitchFamily="34" charset="0"/>
                        </a:rPr>
                        <a:t>R is a procedural language, so the program code is written as a procedure of step-by-step instructions in a sequence where the user has to specify “what to do” and “how to do”.</a:t>
                      </a:r>
                    </a:p>
                    <a:p>
                      <a:pPr marL="171450" indent="-171450">
                        <a:buFont typeface="Arial" panose="020B0604020202020204" pitchFamily="34" charset="0"/>
                        <a:buChar char="•"/>
                      </a:pPr>
                      <a:r>
                        <a:rPr lang="en-GB" sz="1200" b="0" i="0" strike="noStrike" dirty="0">
                          <a:effectLst/>
                          <a:latin typeface="Arial" panose="020B0604020202020204" pitchFamily="34" charset="0"/>
                          <a:cs typeface="Arial" panose="020B0604020202020204" pitchFamily="34" charset="0"/>
                        </a:rPr>
                        <a:t>R has a built-in function to directly call in the program by users such as </a:t>
                      </a:r>
                      <a:r>
                        <a:rPr lang="en-GB" sz="1200" b="0" i="0" strike="noStrike" dirty="0" err="1">
                          <a:effectLst/>
                          <a:latin typeface="Arial" panose="020B0604020202020204" pitchFamily="34" charset="0"/>
                          <a:cs typeface="Arial" panose="020B0604020202020204" pitchFamily="34" charset="0"/>
                        </a:rPr>
                        <a:t>sq</a:t>
                      </a:r>
                      <a:r>
                        <a:rPr lang="en-GB" sz="1200" b="0" i="0" strike="noStrike" dirty="0">
                          <a:effectLst/>
                          <a:latin typeface="Arial" panose="020B0604020202020204" pitchFamily="34" charset="0"/>
                          <a:cs typeface="Arial" panose="020B0604020202020204" pitchFamily="34" charset="0"/>
                        </a:rPr>
                        <a:t>(), mean(), max() and user-defined </a:t>
                      </a:r>
                      <a:r>
                        <a:rPr lang="en-GB" sz="1200" b="0" dirty="0">
                          <a:latin typeface="Arial" panose="020B0604020202020204" pitchFamily="34" charset="0"/>
                          <a:cs typeface="Arial" panose="020B0604020202020204" pitchFamily="34" charset="0"/>
                        </a:rPr>
                        <a:t>f</a:t>
                      </a:r>
                      <a:r>
                        <a:rPr lang="en-GB" sz="1200" b="0" i="0" strike="noStrike" dirty="0">
                          <a:effectLst/>
                          <a:latin typeface="Arial" panose="020B0604020202020204" pitchFamily="34" charset="0"/>
                          <a:cs typeface="Arial" panose="020B0604020202020204" pitchFamily="34" charset="0"/>
                        </a:rPr>
                        <a:t>unction allowing you to write your own function.</a:t>
                      </a:r>
                    </a:p>
                    <a:p>
                      <a:pPr marL="171450" indent="-171450">
                        <a:buFont typeface="Arial" panose="020B0604020202020204" pitchFamily="34" charset="0"/>
                        <a:buChar char="•"/>
                      </a:pPr>
                      <a:r>
                        <a:rPr lang="en-GB" sz="1200" b="0" i="0" strike="noStrike" dirty="0">
                          <a:effectLst/>
                          <a:latin typeface="Arial" panose="020B0604020202020204" pitchFamily="34" charset="0"/>
                          <a:cs typeface="Arial" panose="020B0604020202020204" pitchFamily="34" charset="0"/>
                        </a:rPr>
                        <a:t>R has a lot of support for all sorts of sophisticated and obscure statistical libraries with packages that extend R’s base functionality, </a:t>
                      </a:r>
                      <a:r>
                        <a:rPr lang="en-GB" sz="1200" b="0" i="0" u="none" strike="noStrike" dirty="0">
                          <a:effectLst/>
                          <a:latin typeface="Arial" panose="020B0604020202020204" pitchFamily="34" charset="0"/>
                          <a:cs typeface="Arial" panose="020B0604020202020204" pitchFamily="34" charset="0"/>
                        </a:rPr>
                        <a:t>including </a:t>
                      </a:r>
                      <a:r>
                        <a:rPr lang="en-GB" sz="1200" b="0" i="0" u="none" strike="noStrike" dirty="0" err="1">
                          <a:effectLst/>
                          <a:latin typeface="Arial" panose="020B0604020202020204" pitchFamily="34" charset="0"/>
                          <a:cs typeface="Arial" panose="020B0604020202020204" pitchFamily="34" charset="0"/>
                        </a:rPr>
                        <a:t>tidyverse</a:t>
                      </a:r>
                      <a:r>
                        <a:rPr lang="en-GB" sz="1200" b="0" i="0" u="none" strike="noStrike" dirty="0">
                          <a:effectLst/>
                          <a:latin typeface="Arial" panose="020B0604020202020204" pitchFamily="34" charset="0"/>
                          <a:cs typeface="Arial" panose="020B0604020202020204" pitchFamily="34" charset="0"/>
                        </a:rPr>
                        <a:t> to transform,  visualize and streamline your workflow; ggplot2, enhancing R’s visualization capabilities; and TensorFlow, extending </a:t>
                      </a:r>
                      <a:r>
                        <a:rPr lang="en-GB" sz="1200" b="0" i="0" strike="noStrike" dirty="0">
                          <a:effectLst/>
                          <a:latin typeface="Arial" panose="020B0604020202020204" pitchFamily="34" charset="0"/>
                          <a:cs typeface="Arial" panose="020B0604020202020204" pitchFamily="34" charset="0"/>
                        </a:rPr>
                        <a:t>R’s utility into machine learning. </a:t>
                      </a:r>
                      <a:r>
                        <a:rPr lang="en-GB" sz="1200" b="0" i="0" strike="noStrike" dirty="0" err="1">
                          <a:effectLst/>
                          <a:latin typeface="Arial" panose="020B0604020202020204" pitchFamily="34" charset="0"/>
                          <a:cs typeface="Arial" panose="020B0604020202020204" pitchFamily="34" charset="0"/>
                        </a:rPr>
                        <a:t>Rstudio</a:t>
                      </a:r>
                      <a:r>
                        <a:rPr lang="en-GB" sz="1200" b="0" i="0" strike="noStrike" dirty="0">
                          <a:effectLst/>
                          <a:latin typeface="Arial" panose="020B0604020202020204" pitchFamily="34" charset="0"/>
                          <a:cs typeface="Arial" panose="020B0604020202020204" pitchFamily="34" charset="0"/>
                        </a:rPr>
                        <a:t> for R is used for development. R can be run in </a:t>
                      </a:r>
                      <a:r>
                        <a:rPr lang="en-GB" sz="1200" b="0" i="0" strike="noStrike" dirty="0" err="1">
                          <a:effectLst/>
                          <a:latin typeface="Arial" panose="020B0604020202020204" pitchFamily="34" charset="0"/>
                          <a:cs typeface="Arial" panose="020B0604020202020204" pitchFamily="34" charset="0"/>
                        </a:rPr>
                        <a:t>Jupyter</a:t>
                      </a:r>
                      <a:r>
                        <a:rPr lang="en-GB" sz="1200" b="0" i="0" strike="noStrike" dirty="0">
                          <a:effectLst/>
                          <a:latin typeface="Arial" panose="020B0604020202020204" pitchFamily="34" charset="0"/>
                          <a:cs typeface="Arial" panose="020B0604020202020204" pitchFamily="34" charset="0"/>
                        </a:rPr>
                        <a:t> Notebooks (JN) with the right know-how.</a:t>
                      </a:r>
                    </a:p>
                    <a:p>
                      <a:pPr marL="171450" indent="-171450">
                        <a:buFont typeface="Arial" panose="020B0604020202020204" pitchFamily="34" charset="0"/>
                        <a:buChar char="•"/>
                      </a:pPr>
                      <a:r>
                        <a:rPr lang="en-GB" sz="1200" b="0" i="0" strike="noStrike" dirty="0">
                          <a:effectLst/>
                          <a:latin typeface="Arial" panose="020B0604020202020204" pitchFamily="34" charset="0"/>
                          <a:cs typeface="Arial" panose="020B0604020202020204" pitchFamily="34" charset="0"/>
                        </a:rPr>
                        <a:t>Although there are paid ETL tools for R, such as Panoply, </a:t>
                      </a:r>
                      <a:r>
                        <a:rPr lang="en-GB" sz="1200" b="0" i="0" strike="noStrike" dirty="0" err="1">
                          <a:effectLst/>
                          <a:latin typeface="Arial" panose="020B0604020202020204" pitchFamily="34" charset="0"/>
                          <a:cs typeface="Arial" panose="020B0604020202020204" pitchFamily="34" charset="0"/>
                        </a:rPr>
                        <a:t>Blendo</a:t>
                      </a:r>
                      <a:r>
                        <a:rPr lang="en-GB" sz="1200" b="0" i="0" strike="noStrike" dirty="0">
                          <a:effectLst/>
                          <a:latin typeface="Arial" panose="020B0604020202020204" pitchFamily="34" charset="0"/>
                          <a:cs typeface="Arial" panose="020B0604020202020204" pitchFamily="34" charset="0"/>
                        </a:rPr>
                        <a:t> and Stitch. There are also plenty of open-source R ETLs such as Apache Spark, Pentaho Kettle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1837542"/>
                  </a:ext>
                </a:extLst>
              </a:tr>
              <a:tr h="201831">
                <a:tc>
                  <a:txBody>
                    <a:bodyPr/>
                    <a:lstStyle/>
                    <a:p>
                      <a:r>
                        <a:rPr lang="en-US" sz="1200" b="0" dirty="0">
                          <a:latin typeface="Arial" panose="020B0604020202020204" pitchFamily="34" charset="0"/>
                          <a:cs typeface="Arial" panose="020B0604020202020204" pitchFamily="34" charset="0"/>
                        </a:rPr>
                        <a:t>Alternatives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panose="020B0604020202020204" pitchFamily="34" charset="0"/>
                          <a:cs typeface="Arial" panose="020B0604020202020204" pitchFamily="34" charset="0"/>
                        </a:rPr>
                        <a:t>PythonPython</a:t>
                      </a:r>
                      <a:r>
                        <a:rPr lang="en-US" sz="1200" b="0" dirty="0">
                          <a:latin typeface="Arial" panose="020B0604020202020204" pitchFamily="34" charset="0"/>
                          <a:cs typeface="Arial" panose="020B0604020202020204" pitchFamily="34" charset="0"/>
                        </a:rPr>
                        <a:t> is a general-purpose programming language; whilst </a:t>
                      </a:r>
                      <a:r>
                        <a:rPr lang="en-US" sz="1200" b="0" dirty="0" err="1">
                          <a:latin typeface="Arial" panose="020B0604020202020204" pitchFamily="34" charset="0"/>
                          <a:cs typeface="Arial" panose="020B0604020202020204" pitchFamily="34" charset="0"/>
                        </a:rPr>
                        <a:t>RustRust</a:t>
                      </a:r>
                      <a:r>
                        <a:rPr lang="en-US" sz="1200" b="0" dirty="0">
                          <a:latin typeface="Arial" panose="020B0604020202020204" pitchFamily="34" charset="0"/>
                          <a:cs typeface="Arial" panose="020B0604020202020204" pitchFamily="34" charset="0"/>
                        </a:rPr>
                        <a:t> is a systems programming language ; then MATLAB can </a:t>
                      </a:r>
                      <a:r>
                        <a:rPr lang="en-US" sz="1200" b="0" dirty="0" err="1">
                          <a:latin typeface="Arial" panose="020B0604020202020204" pitchFamily="34" charset="0"/>
                          <a:cs typeface="Arial" panose="020B0604020202020204" pitchFamily="34" charset="0"/>
                        </a:rPr>
                        <a:t>analyse</a:t>
                      </a:r>
                      <a:r>
                        <a:rPr lang="en-US" sz="1200" b="0" dirty="0">
                          <a:latin typeface="Arial" panose="020B0604020202020204" pitchFamily="34" charset="0"/>
                          <a:cs typeface="Arial" panose="020B0604020202020204" pitchFamily="34" charset="0"/>
                        </a:rPr>
                        <a:t> data and develop algorithms and create models; then you have </a:t>
                      </a:r>
                      <a:r>
                        <a:rPr lang="en-US" sz="1200" b="0" dirty="0" err="1">
                          <a:latin typeface="Arial" panose="020B0604020202020204" pitchFamily="34" charset="0"/>
                          <a:cs typeface="Arial" panose="020B0604020202020204" pitchFamily="34" charset="0"/>
                        </a:rPr>
                        <a:t>GolangGo</a:t>
                      </a:r>
                      <a:r>
                        <a:rPr lang="en-US" sz="1200" b="0" dirty="0">
                          <a:latin typeface="Arial" panose="020B0604020202020204" pitchFamily="34" charset="0"/>
                          <a:cs typeface="Arial" panose="020B0604020202020204" pitchFamily="34" charset="0"/>
                        </a:rPr>
                        <a:t>, SAS, </a:t>
                      </a:r>
                      <a:r>
                        <a:rPr lang="en-US" sz="1200" b="0" dirty="0" err="1">
                          <a:latin typeface="Arial" panose="020B0604020202020204" pitchFamily="34" charset="0"/>
                          <a:cs typeface="Arial" panose="020B0604020202020204" pitchFamily="34" charset="0"/>
                        </a:rPr>
                        <a:t>RubyRuby</a:t>
                      </a:r>
                      <a:r>
                        <a:rPr lang="en-US" sz="1200" b="0" dirty="0">
                          <a:latin typeface="Arial" panose="020B0604020202020204" pitchFamily="34" charset="0"/>
                          <a:cs typeface="Arial" panose="020B0604020202020204" pitchFamily="34" charset="0"/>
                        </a:rPr>
                        <a:t>, </a:t>
                      </a:r>
                      <a:r>
                        <a:rPr lang="en-US" sz="1200" b="0" dirty="0" err="1">
                          <a:latin typeface="Arial" panose="020B0604020202020204" pitchFamily="34" charset="0"/>
                          <a:cs typeface="Arial" panose="020B0604020202020204" pitchFamily="34" charset="0"/>
                        </a:rPr>
                        <a:t>JuliaJulia</a:t>
                      </a:r>
                      <a:r>
                        <a:rPr lang="en-US" sz="1200" b="0" dirty="0">
                          <a:latin typeface="Arial" panose="020B0604020202020204" pitchFamily="34" charset="0"/>
                          <a:cs typeface="Arial" panose="020B0604020202020204" pitchFamily="34" charset="0"/>
                        </a:rPr>
                        <a:t> and </a:t>
                      </a:r>
                      <a:r>
                        <a:rPr lang="en-US" sz="1200" b="0" dirty="0" err="1">
                          <a:latin typeface="Arial" panose="020B0604020202020204" pitchFamily="34" charset="0"/>
                          <a:cs typeface="Arial" panose="020B0604020202020204" pitchFamily="34" charset="0"/>
                        </a:rPr>
                        <a:t>JavaJava</a:t>
                      </a:r>
                      <a:r>
                        <a:rPr lang="en-US" sz="1200" b="0" dirty="0">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6588494"/>
                  </a:ext>
                </a:extLst>
              </a:tr>
              <a:tr h="201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Everyday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strike="noStrike" dirty="0">
                          <a:effectLst/>
                          <a:latin typeface="Arial" panose="020B0604020202020204" pitchFamily="34" charset="0"/>
                          <a:cs typeface="Arial" panose="020B0604020202020204" pitchFamily="34" charset="0"/>
                        </a:rPr>
                        <a:t>R is a programming language made by statisticians for statistics mainly with data: were its widely used by; business analysts, data analysts, data scientists, and scientists; as a language. for statistical computing and data visualizations. </a:t>
                      </a:r>
                      <a:endParaRPr lang="en-GB"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4394735"/>
                  </a:ext>
                </a:extLst>
              </a:tr>
            </a:tbl>
          </a:graphicData>
        </a:graphic>
      </p:graphicFrame>
      <p:pic>
        <p:nvPicPr>
          <p:cNvPr id="3" name="Picture 2">
            <a:extLst>
              <a:ext uri="{FF2B5EF4-FFF2-40B4-BE49-F238E27FC236}">
                <a16:creationId xmlns:a16="http://schemas.microsoft.com/office/drawing/2014/main" id="{C9069FE6-E9E4-BE65-45F2-A777A7DC0487}"/>
              </a:ext>
            </a:extLst>
          </p:cNvPr>
          <p:cNvPicPr>
            <a:picLocks noChangeAspect="1"/>
          </p:cNvPicPr>
          <p:nvPr/>
        </p:nvPicPr>
        <p:blipFill>
          <a:blip r:embed="rId2"/>
          <a:stretch>
            <a:fillRect/>
          </a:stretch>
        </p:blipFill>
        <p:spPr>
          <a:xfrm>
            <a:off x="5683625" y="4553310"/>
            <a:ext cx="6306674" cy="2104551"/>
          </a:xfrm>
          <a:prstGeom prst="rect">
            <a:avLst/>
          </a:prstGeom>
        </p:spPr>
      </p:pic>
      <p:pic>
        <p:nvPicPr>
          <p:cNvPr id="5" name="Picture 4">
            <a:extLst>
              <a:ext uri="{FF2B5EF4-FFF2-40B4-BE49-F238E27FC236}">
                <a16:creationId xmlns:a16="http://schemas.microsoft.com/office/drawing/2014/main" id="{C262BF4E-133A-365D-18B2-8559AA7DE180}"/>
              </a:ext>
            </a:extLst>
          </p:cNvPr>
          <p:cNvPicPr>
            <a:picLocks noChangeAspect="1"/>
          </p:cNvPicPr>
          <p:nvPr/>
        </p:nvPicPr>
        <p:blipFill>
          <a:blip r:embed="rId3"/>
          <a:stretch>
            <a:fillRect/>
          </a:stretch>
        </p:blipFill>
        <p:spPr>
          <a:xfrm>
            <a:off x="8085712" y="0"/>
            <a:ext cx="3668210" cy="923373"/>
          </a:xfrm>
          <a:prstGeom prst="rect">
            <a:avLst/>
          </a:prstGeom>
        </p:spPr>
      </p:pic>
      <p:pic>
        <p:nvPicPr>
          <p:cNvPr id="6" name="Picture 5">
            <a:extLst>
              <a:ext uri="{FF2B5EF4-FFF2-40B4-BE49-F238E27FC236}">
                <a16:creationId xmlns:a16="http://schemas.microsoft.com/office/drawing/2014/main" id="{69461E91-B9C6-D067-8A8A-7DD59DEBC742}"/>
              </a:ext>
            </a:extLst>
          </p:cNvPr>
          <p:cNvPicPr>
            <a:picLocks noChangeAspect="1"/>
          </p:cNvPicPr>
          <p:nvPr/>
        </p:nvPicPr>
        <p:blipFill>
          <a:blip r:embed="rId4"/>
          <a:stretch>
            <a:fillRect/>
          </a:stretch>
        </p:blipFill>
        <p:spPr>
          <a:xfrm>
            <a:off x="201702" y="4565464"/>
            <a:ext cx="5335610" cy="2071760"/>
          </a:xfrm>
          <a:prstGeom prst="rect">
            <a:avLst/>
          </a:prstGeom>
        </p:spPr>
      </p:pic>
    </p:spTree>
    <p:extLst>
      <p:ext uri="{BB962C8B-B14F-4D97-AF65-F5344CB8AC3E}">
        <p14:creationId xmlns:p14="http://schemas.microsoft.com/office/powerpoint/2010/main" val="192244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32E1-8CC5-C8EF-B3DA-DB09B63235E3}"/>
              </a:ext>
            </a:extLst>
          </p:cNvPr>
          <p:cNvSpPr>
            <a:spLocks noGrp="1"/>
          </p:cNvSpPr>
          <p:nvPr>
            <p:ph type="title"/>
          </p:nvPr>
        </p:nvSpPr>
        <p:spPr/>
        <p:txBody>
          <a:bodyPr/>
          <a:lstStyle/>
          <a:p>
            <a:r>
              <a:rPr lang="en-US" dirty="0"/>
              <a:t>R stages in data cleaning</a:t>
            </a:r>
          </a:p>
        </p:txBody>
      </p:sp>
      <p:sp>
        <p:nvSpPr>
          <p:cNvPr id="3" name="Content Placeholder 2">
            <a:extLst>
              <a:ext uri="{FF2B5EF4-FFF2-40B4-BE49-F238E27FC236}">
                <a16:creationId xmlns:a16="http://schemas.microsoft.com/office/drawing/2014/main" id="{BD06AC0E-4876-3A46-50C2-72E54894FD16}"/>
              </a:ext>
            </a:extLst>
          </p:cNvPr>
          <p:cNvSpPr>
            <a:spLocks noGrp="1"/>
          </p:cNvSpPr>
          <p:nvPr>
            <p:ph idx="1"/>
          </p:nvPr>
        </p:nvSpPr>
        <p:spPr/>
        <p:txBody>
          <a:bodyPr>
            <a:normAutofit fontScale="92500" lnSpcReduction="10000"/>
          </a:bodyPr>
          <a:lstStyle/>
          <a:p>
            <a:pPr marL="0" indent="0">
              <a:buNone/>
            </a:pPr>
            <a:r>
              <a:rPr lang="en-US" dirty="0"/>
              <a:t>R is an excellent tool for handling data. Since statistics is the language of choice for many data scientists and social scientists, packages like </a:t>
            </a:r>
            <a:r>
              <a:rPr lang="en-US" dirty="0" err="1"/>
              <a:t>tidyverse</a:t>
            </a:r>
            <a:r>
              <a:rPr lang="en-US" dirty="0"/>
              <a:t> make difficult data processing practically painless.</a:t>
            </a:r>
          </a:p>
          <a:p>
            <a:pPr marL="0" indent="0">
              <a:buNone/>
            </a:pPr>
            <a:endParaRPr lang="en-US" dirty="0"/>
          </a:p>
          <a:p>
            <a:pPr marL="0" indent="0">
              <a:buNone/>
            </a:pPr>
            <a:r>
              <a:rPr lang="en-US" dirty="0"/>
              <a:t>The stages of cleaning data with R includes;</a:t>
            </a:r>
          </a:p>
          <a:p>
            <a:pPr marL="0" indent="0">
              <a:buNone/>
            </a:pPr>
            <a:r>
              <a:rPr lang="en-US" dirty="0"/>
              <a:t>Become familiar with the data set.</a:t>
            </a:r>
          </a:p>
          <a:p>
            <a:pPr marL="0" indent="0">
              <a:buNone/>
            </a:pPr>
            <a:r>
              <a:rPr lang="en-US" dirty="0"/>
              <a:t>Verify for structural flaws</a:t>
            </a:r>
          </a:p>
          <a:p>
            <a:pPr marL="0" indent="0">
              <a:buNone/>
            </a:pPr>
            <a:r>
              <a:rPr lang="en-US" dirty="0"/>
              <a:t>Look for data anomalies.</a:t>
            </a:r>
          </a:p>
          <a:p>
            <a:pPr marL="0" indent="0">
              <a:buNone/>
            </a:pPr>
            <a:r>
              <a:rPr lang="en-US" dirty="0"/>
              <a:t>Make a decision regarding missing values.</a:t>
            </a:r>
          </a:p>
          <a:p>
            <a:pPr marL="0" indent="0">
              <a:buNone/>
            </a:pPr>
            <a:r>
              <a:rPr lang="en-US" dirty="0"/>
              <a:t>Versions and modifications to document data</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6239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95C6-F66E-68CA-BED4-A918E01111AD}"/>
              </a:ext>
            </a:extLst>
          </p:cNvPr>
          <p:cNvSpPr>
            <a:spLocks noGrp="1"/>
          </p:cNvSpPr>
          <p:nvPr>
            <p:ph type="title"/>
          </p:nvPr>
        </p:nvSpPr>
        <p:spPr/>
        <p:txBody>
          <a:bodyPr/>
          <a:lstStyle/>
          <a:p>
            <a:r>
              <a:rPr lang="en-US" dirty="0"/>
              <a:t>Become familiar with the data set.</a:t>
            </a:r>
          </a:p>
        </p:txBody>
      </p:sp>
      <p:sp>
        <p:nvSpPr>
          <p:cNvPr id="3" name="Content Placeholder 2">
            <a:extLst>
              <a:ext uri="{FF2B5EF4-FFF2-40B4-BE49-F238E27FC236}">
                <a16:creationId xmlns:a16="http://schemas.microsoft.com/office/drawing/2014/main" id="{39476DD8-5947-CF1B-281F-B47BB40FFD57}"/>
              </a:ext>
            </a:extLst>
          </p:cNvPr>
          <p:cNvSpPr>
            <a:spLocks noGrp="1"/>
          </p:cNvSpPr>
          <p:nvPr>
            <p:ph idx="1"/>
          </p:nvPr>
        </p:nvSpPr>
        <p:spPr/>
        <p:txBody>
          <a:bodyPr/>
          <a:lstStyle/>
          <a:p>
            <a:r>
              <a:rPr lang="en-US" dirty="0"/>
              <a:t>In the first stage of cleaning with R, you need prior to performing actual data cleaning, it is essential to thoroughly understand your dataset, including the file sizes and data kinds. Nothing is more unpleasant than beginning your analysis only to </a:t>
            </a:r>
            <a:r>
              <a:rPr lang="en-US" dirty="0" err="1"/>
              <a:t>realise</a:t>
            </a:r>
            <a:r>
              <a:rPr lang="en-US" dirty="0"/>
              <a:t> that a key feature is cluttered with noise or that you are running low on RAM.</a:t>
            </a:r>
          </a:p>
          <a:p>
            <a:endParaRPr lang="en-US" dirty="0"/>
          </a:p>
        </p:txBody>
      </p:sp>
    </p:spTree>
    <p:extLst>
      <p:ext uri="{BB962C8B-B14F-4D97-AF65-F5344CB8AC3E}">
        <p14:creationId xmlns:p14="http://schemas.microsoft.com/office/powerpoint/2010/main" val="6896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FFB8-894B-8323-6B1C-2D415D926748}"/>
              </a:ext>
            </a:extLst>
          </p:cNvPr>
          <p:cNvSpPr>
            <a:spLocks noGrp="1"/>
          </p:cNvSpPr>
          <p:nvPr>
            <p:ph type="title"/>
          </p:nvPr>
        </p:nvSpPr>
        <p:spPr/>
        <p:txBody>
          <a:bodyPr/>
          <a:lstStyle/>
          <a:p>
            <a:r>
              <a:rPr lang="en-US" dirty="0"/>
              <a:t>Check for structural errors</a:t>
            </a:r>
          </a:p>
        </p:txBody>
      </p:sp>
      <p:sp>
        <p:nvSpPr>
          <p:cNvPr id="3" name="Content Placeholder 2">
            <a:extLst>
              <a:ext uri="{FF2B5EF4-FFF2-40B4-BE49-F238E27FC236}">
                <a16:creationId xmlns:a16="http://schemas.microsoft.com/office/drawing/2014/main" id="{DEDEE2F3-6545-2A61-98EF-22F3ABB5D01B}"/>
              </a:ext>
            </a:extLst>
          </p:cNvPr>
          <p:cNvSpPr>
            <a:spLocks noGrp="1"/>
          </p:cNvSpPr>
          <p:nvPr>
            <p:ph idx="1"/>
          </p:nvPr>
        </p:nvSpPr>
        <p:spPr/>
        <p:txBody>
          <a:bodyPr>
            <a:normAutofit lnSpcReduction="10000"/>
          </a:bodyPr>
          <a:lstStyle/>
          <a:p>
            <a:pPr marL="0" indent="0">
              <a:buNone/>
            </a:pPr>
            <a:r>
              <a:rPr lang="en-US" dirty="0"/>
              <a:t>We will assess the data frame for structural errors now that we are familiar with the data. These include data entry mistakes such incorrect data types, non-unique ID numbers, incorrectly labelled variables, and inconsistent string formatting. Include additional procedures in your data cleansing to handle the peculiarities if your dataset contains more structural pitfalls than those described here.</a:t>
            </a:r>
          </a:p>
          <a:p>
            <a:r>
              <a:rPr lang="en-US" dirty="0"/>
              <a:t>erroneous variable labels</a:t>
            </a:r>
          </a:p>
          <a:p>
            <a:r>
              <a:rPr lang="en-US" dirty="0"/>
              <a:t>incorrect data types</a:t>
            </a:r>
          </a:p>
          <a:p>
            <a:r>
              <a:rPr lang="en-US" dirty="0"/>
              <a:t>IDs that are not unique</a:t>
            </a:r>
          </a:p>
          <a:p>
            <a:r>
              <a:rPr lang="en-US" dirty="0"/>
              <a:t>inconsistent string values</a:t>
            </a:r>
          </a:p>
        </p:txBody>
      </p:sp>
    </p:spTree>
    <p:extLst>
      <p:ext uri="{BB962C8B-B14F-4D97-AF65-F5344CB8AC3E}">
        <p14:creationId xmlns:p14="http://schemas.microsoft.com/office/powerpoint/2010/main" val="414258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AE38-EDCA-1681-FF98-69ECA114B27D}"/>
              </a:ext>
            </a:extLst>
          </p:cNvPr>
          <p:cNvSpPr>
            <a:spLocks noGrp="1"/>
          </p:cNvSpPr>
          <p:nvPr>
            <p:ph type="title"/>
          </p:nvPr>
        </p:nvSpPr>
        <p:spPr/>
        <p:txBody>
          <a:bodyPr/>
          <a:lstStyle/>
          <a:p>
            <a:r>
              <a:rPr lang="en-US" dirty="0"/>
              <a:t>Check for data irregularities</a:t>
            </a:r>
          </a:p>
        </p:txBody>
      </p:sp>
      <p:sp>
        <p:nvSpPr>
          <p:cNvPr id="3" name="Content Placeholder 2">
            <a:extLst>
              <a:ext uri="{FF2B5EF4-FFF2-40B4-BE49-F238E27FC236}">
                <a16:creationId xmlns:a16="http://schemas.microsoft.com/office/drawing/2014/main" id="{27417B16-DF6D-1609-47F4-2982CDC7590A}"/>
              </a:ext>
            </a:extLst>
          </p:cNvPr>
          <p:cNvSpPr>
            <a:spLocks noGrp="1"/>
          </p:cNvSpPr>
          <p:nvPr>
            <p:ph idx="1"/>
          </p:nvPr>
        </p:nvSpPr>
        <p:spPr/>
        <p:txBody>
          <a:bodyPr/>
          <a:lstStyle/>
          <a:p>
            <a:pPr marL="0" indent="0">
              <a:buNone/>
            </a:pPr>
            <a:r>
              <a:rPr lang="en-US" dirty="0"/>
              <a:t>The dataset will then be examined for abnormalities, including accuracy issues like incorrect values and outliers. These two mistakes are typical in untidy data frames, but you should be mindful of any abnormalities unique to your own data.</a:t>
            </a:r>
          </a:p>
          <a:p>
            <a:r>
              <a:rPr lang="en-US" dirty="0"/>
              <a:t>incorrect values</a:t>
            </a:r>
          </a:p>
          <a:p>
            <a:r>
              <a:rPr lang="en-US" dirty="0"/>
              <a:t>Outliers</a:t>
            </a:r>
          </a:p>
          <a:p>
            <a:r>
              <a:rPr lang="en-US" dirty="0"/>
              <a:t>Get rid of the observation</a:t>
            </a:r>
          </a:p>
          <a:p>
            <a:r>
              <a:rPr lang="en-US" dirty="0" err="1"/>
              <a:t>Winsorize</a:t>
            </a:r>
            <a:endParaRPr lang="en-US" dirty="0"/>
          </a:p>
          <a:p>
            <a:r>
              <a:rPr lang="en-US" dirty="0"/>
              <a:t>Avoid action.</a:t>
            </a:r>
          </a:p>
        </p:txBody>
      </p:sp>
    </p:spTree>
    <p:extLst>
      <p:ext uri="{BB962C8B-B14F-4D97-AF65-F5344CB8AC3E}">
        <p14:creationId xmlns:p14="http://schemas.microsoft.com/office/powerpoint/2010/main" val="1230565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BBFB-4A37-C74C-9CD5-70E6648779F7}"/>
              </a:ext>
            </a:extLst>
          </p:cNvPr>
          <p:cNvSpPr>
            <a:spLocks noGrp="1"/>
          </p:cNvSpPr>
          <p:nvPr>
            <p:ph type="title"/>
          </p:nvPr>
        </p:nvSpPr>
        <p:spPr/>
        <p:txBody>
          <a:bodyPr/>
          <a:lstStyle/>
          <a:p>
            <a:r>
              <a:rPr lang="en-US" dirty="0"/>
              <a:t>Decide how to deal with missing values</a:t>
            </a:r>
          </a:p>
        </p:txBody>
      </p:sp>
      <p:sp>
        <p:nvSpPr>
          <p:cNvPr id="3" name="Content Placeholder 2">
            <a:extLst>
              <a:ext uri="{FF2B5EF4-FFF2-40B4-BE49-F238E27FC236}">
                <a16:creationId xmlns:a16="http://schemas.microsoft.com/office/drawing/2014/main" id="{A54BCE2A-1F80-1AD3-62EC-14C1F2176931}"/>
              </a:ext>
            </a:extLst>
          </p:cNvPr>
          <p:cNvSpPr>
            <a:spLocks noGrp="1"/>
          </p:cNvSpPr>
          <p:nvPr>
            <p:ph idx="1"/>
          </p:nvPr>
        </p:nvSpPr>
        <p:spPr/>
        <p:txBody>
          <a:bodyPr/>
          <a:lstStyle/>
          <a:p>
            <a:r>
              <a:rPr lang="en-US" dirty="0"/>
              <a:t>Get rid of the variable</a:t>
            </a:r>
          </a:p>
          <a:p>
            <a:r>
              <a:rPr lang="en-US" dirty="0"/>
              <a:t>Take the observation away</a:t>
            </a:r>
          </a:p>
          <a:p>
            <a:r>
              <a:rPr lang="en-US" dirty="0"/>
              <a:t>Put the omitted value in.</a:t>
            </a:r>
          </a:p>
          <a:p>
            <a:r>
              <a:rPr lang="en-US" dirty="0"/>
              <a:t>Utilize missing value-supporting algorithms</a:t>
            </a:r>
          </a:p>
        </p:txBody>
      </p:sp>
    </p:spTree>
    <p:extLst>
      <p:ext uri="{BB962C8B-B14F-4D97-AF65-F5344CB8AC3E}">
        <p14:creationId xmlns:p14="http://schemas.microsoft.com/office/powerpoint/2010/main" val="259146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8A02-4A69-0CDB-0BED-02C61805B3B0}"/>
              </a:ext>
            </a:extLst>
          </p:cNvPr>
          <p:cNvSpPr>
            <a:spLocks noGrp="1"/>
          </p:cNvSpPr>
          <p:nvPr>
            <p:ph type="title"/>
          </p:nvPr>
        </p:nvSpPr>
        <p:spPr/>
        <p:txBody>
          <a:bodyPr/>
          <a:lstStyle/>
          <a:p>
            <a:r>
              <a:rPr lang="en-US" dirty="0"/>
              <a:t>Document data versions and changes made</a:t>
            </a:r>
          </a:p>
        </p:txBody>
      </p:sp>
      <p:sp>
        <p:nvSpPr>
          <p:cNvPr id="3" name="Content Placeholder 2">
            <a:extLst>
              <a:ext uri="{FF2B5EF4-FFF2-40B4-BE49-F238E27FC236}">
                <a16:creationId xmlns:a16="http://schemas.microsoft.com/office/drawing/2014/main" id="{BC90CA34-1493-624D-F826-9B1B3229297A}"/>
              </a:ext>
            </a:extLst>
          </p:cNvPr>
          <p:cNvSpPr>
            <a:spLocks noGrp="1"/>
          </p:cNvSpPr>
          <p:nvPr>
            <p:ph idx="1"/>
          </p:nvPr>
        </p:nvSpPr>
        <p:spPr/>
        <p:txBody>
          <a:bodyPr/>
          <a:lstStyle/>
          <a:p>
            <a:pPr marL="0" indent="0">
              <a:buNone/>
            </a:pPr>
            <a:r>
              <a:rPr lang="en-US" dirty="0"/>
              <a:t>An essential component of effective data cleaning is clear documentation. What motivated you to change what you did? What method did you use? In what form did you use the raw data? All of these are significant inquiries that require responses from you. Your R project's documentation can be smoothly incorporated using tools like R Markdown and </a:t>
            </a:r>
            <a:r>
              <a:rPr lang="en-US" dirty="0" err="1"/>
              <a:t>RPubs</a:t>
            </a:r>
            <a:r>
              <a:rPr lang="en-US" dirty="0"/>
              <a:t>.</a:t>
            </a:r>
          </a:p>
        </p:txBody>
      </p:sp>
    </p:spTree>
    <p:extLst>
      <p:ext uri="{BB962C8B-B14F-4D97-AF65-F5344CB8AC3E}">
        <p14:creationId xmlns:p14="http://schemas.microsoft.com/office/powerpoint/2010/main" val="295682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EDDA-4459-83EA-C520-A5A17C94EADF}"/>
              </a:ext>
            </a:extLst>
          </p:cNvPr>
          <p:cNvSpPr>
            <a:spLocks noGrp="1"/>
          </p:cNvSpPr>
          <p:nvPr>
            <p:ph type="title"/>
          </p:nvPr>
        </p:nvSpPr>
        <p:spPr>
          <a:xfrm>
            <a:off x="838200" y="200138"/>
            <a:ext cx="10515600" cy="988546"/>
          </a:xfrm>
        </p:spPr>
        <p:txBody>
          <a:bodyPr>
            <a:normAutofit/>
          </a:bodyPr>
          <a:lstStyle/>
          <a:p>
            <a:r>
              <a:rPr lang="en-US" dirty="0"/>
              <a:t>Python</a:t>
            </a:r>
          </a:p>
        </p:txBody>
      </p:sp>
      <p:graphicFrame>
        <p:nvGraphicFramePr>
          <p:cNvPr id="4" name="Table 4">
            <a:extLst>
              <a:ext uri="{FF2B5EF4-FFF2-40B4-BE49-F238E27FC236}">
                <a16:creationId xmlns:a16="http://schemas.microsoft.com/office/drawing/2014/main" id="{42B7CB1E-A796-ACE8-2E16-6E8CB1A4B94A}"/>
              </a:ext>
            </a:extLst>
          </p:cNvPr>
          <p:cNvGraphicFramePr>
            <a:graphicFrameLocks noGrp="1"/>
          </p:cNvGraphicFramePr>
          <p:nvPr>
            <p:ph idx="1"/>
          </p:nvPr>
        </p:nvGraphicFramePr>
        <p:xfrm>
          <a:off x="175559" y="1020847"/>
          <a:ext cx="11840882" cy="3576155"/>
        </p:xfrm>
        <a:graphic>
          <a:graphicData uri="http://schemas.openxmlformats.org/drawingml/2006/table">
            <a:tbl>
              <a:tblPr firstRow="1" bandRow="1">
                <a:tableStyleId>{5C22544A-7EE6-4342-B048-85BDC9FD1C3A}</a:tableStyleId>
              </a:tblPr>
              <a:tblGrid>
                <a:gridCol w="2892082">
                  <a:extLst>
                    <a:ext uri="{9D8B030D-6E8A-4147-A177-3AD203B41FA5}">
                      <a16:colId xmlns:a16="http://schemas.microsoft.com/office/drawing/2014/main" val="1390553203"/>
                    </a:ext>
                  </a:extLst>
                </a:gridCol>
                <a:gridCol w="8948800">
                  <a:extLst>
                    <a:ext uri="{9D8B030D-6E8A-4147-A177-3AD203B41FA5}">
                      <a16:colId xmlns:a16="http://schemas.microsoft.com/office/drawing/2014/main" val="4123191163"/>
                    </a:ext>
                  </a:extLst>
                </a:gridCol>
              </a:tblGrid>
              <a:tr h="270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Arial" panose="020B0604020202020204" pitchFamily="34" charset="0"/>
                          <a:cs typeface="Arial" panose="020B060402020202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202124"/>
                          </a:solidFill>
                          <a:effectLst/>
                          <a:latin typeface="Arial" panose="020B0604020202020204" pitchFamily="34" charset="0"/>
                          <a:cs typeface="Arial" panose="020B0604020202020204" pitchFamily="34" charset="0"/>
                        </a:rPr>
                        <a:t>Python is free and open source </a:t>
                      </a:r>
                      <a:endParaRPr lang="en-GB" sz="1200" b="0" kern="1200" dirty="0">
                        <a:solidFill>
                          <a:schemeClr val="dk1"/>
                        </a:solidFill>
                        <a:effectLst/>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816478"/>
                  </a:ext>
                </a:extLst>
              </a:tr>
              <a:tr h="284315">
                <a:tc>
                  <a:txBody>
                    <a:bodyPr/>
                    <a:lstStyle/>
                    <a:p>
                      <a:r>
                        <a:rPr lang="en-US" sz="1200" b="0" dirty="0">
                          <a:latin typeface="Arial" panose="020B0604020202020204" pitchFamily="34" charset="0"/>
                          <a:cs typeface="Arial" panose="020B0604020202020204" pitchFamily="34" charset="0"/>
                        </a:rPr>
                        <a:t>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solidFill>
                            <a:srgbClr val="202124"/>
                          </a:solidFill>
                          <a:effectLst/>
                          <a:latin typeface="Arial" panose="020B0604020202020204" pitchFamily="34" charset="0"/>
                          <a:cs typeface="Arial" panose="020B0604020202020204" pitchFamily="34" charset="0"/>
                        </a:rPr>
                        <a:t>Python is 5.8 times faster than R in some instances.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549421"/>
                  </a:ext>
                </a:extLst>
              </a:tr>
              <a:tr h="1443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Analysis &amp; ETL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200" b="0" dirty="0">
                          <a:latin typeface="Arial" panose="020B0604020202020204" pitchFamily="34" charset="0"/>
                          <a:cs typeface="Arial" panose="020B0604020202020204" pitchFamily="34" charset="0"/>
                        </a:rPr>
                        <a:t>Python is a procedural language, so the program code is written as a procedure of step-by-step instructions in a sequence where the user has to specify “what to do” and “how to do”.</a:t>
                      </a:r>
                      <a:endParaRPr lang="en-GB" sz="1200" b="0" i="0" u="none" strike="noStrike" dirty="0">
                        <a:solidFill>
                          <a:srgbClr val="202124"/>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0" i="0" u="none" strike="noStrike" dirty="0">
                          <a:solidFill>
                            <a:srgbClr val="1F2024"/>
                          </a:solidFill>
                          <a:effectLst/>
                          <a:latin typeface="Arial" panose="020B0604020202020204" pitchFamily="34" charset="0"/>
                          <a:cs typeface="Arial" panose="020B0604020202020204" pitchFamily="34" charset="0"/>
                        </a:rPr>
                        <a:t>Python enables integration with other programming languages and software development tools.</a:t>
                      </a:r>
                      <a:endParaRPr lang="en-GB" sz="1200" b="0" i="0" u="none" strike="noStrike" dirty="0">
                        <a:solidFill>
                          <a:srgbClr val="202124"/>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0" i="0" u="none" strike="noStrike" dirty="0">
                          <a:solidFill>
                            <a:srgbClr val="202124"/>
                          </a:solidFill>
                          <a:effectLst/>
                          <a:latin typeface="Arial" panose="020B0604020202020204" pitchFamily="34" charset="0"/>
                          <a:cs typeface="Arial" panose="020B0604020202020204" pitchFamily="34" charset="0"/>
                        </a:rPr>
                        <a:t>Code written in blocks are functions to carry out a specified task. Python has user-defined functions and built-in pre-defined functions.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u="none" strike="noStrike" dirty="0">
                          <a:solidFill>
                            <a:srgbClr val="202124"/>
                          </a:solidFill>
                          <a:effectLst/>
                          <a:latin typeface="Arial" panose="020B0604020202020204" pitchFamily="34" charset="0"/>
                          <a:cs typeface="Arial" panose="020B0604020202020204" pitchFamily="34" charset="0"/>
                        </a:rPr>
                        <a:t>ETL lets you activate the data transfer between systems and is an essential part of your Data stack processes. </a:t>
                      </a:r>
                      <a:r>
                        <a:rPr lang="en-GB" sz="1200" b="0" i="0" u="none" strike="noStrike" dirty="0">
                          <a:solidFill>
                            <a:srgbClr val="282829"/>
                          </a:solidFill>
                          <a:effectLst/>
                          <a:latin typeface="Arial" panose="020B0604020202020204" pitchFamily="34" charset="0"/>
                          <a:cs typeface="Arial" panose="020B0604020202020204" pitchFamily="34" charset="0"/>
                        </a:rPr>
                        <a:t>Python has a range of library support (e.g. Django for web development, etc.), along with many developer tools, such as </a:t>
                      </a:r>
                      <a:r>
                        <a:rPr lang="en-GB" sz="1200" b="0" i="0" u="none" strike="noStrike" dirty="0" err="1">
                          <a:solidFill>
                            <a:srgbClr val="282829"/>
                          </a:solidFill>
                          <a:effectLst/>
                          <a:latin typeface="Arial" panose="020B0604020202020204" pitchFamily="34" charset="0"/>
                          <a:cs typeface="Arial" panose="020B0604020202020204" pitchFamily="34" charset="0"/>
                        </a:rPr>
                        <a:t>Jupyter</a:t>
                      </a:r>
                      <a:r>
                        <a:rPr lang="en-GB" sz="1200" b="0" i="0" u="none" strike="noStrike" dirty="0">
                          <a:solidFill>
                            <a:srgbClr val="282829"/>
                          </a:solidFill>
                          <a:effectLst/>
                          <a:latin typeface="Arial" panose="020B0604020202020204" pitchFamily="34" charset="0"/>
                          <a:cs typeface="Arial" panose="020B0604020202020204" pitchFamily="34" charset="0"/>
                        </a:rPr>
                        <a:t> Notebooks (JN) and IDEs, like PyCharm.</a:t>
                      </a:r>
                      <a:r>
                        <a:rPr lang="en-GB" sz="1200" b="0" dirty="0">
                          <a:solidFill>
                            <a:srgbClr val="202124"/>
                          </a:solidFill>
                          <a:latin typeface="Arial" panose="020B0604020202020204" pitchFamily="34" charset="0"/>
                          <a:cs typeface="Arial" panose="020B0604020202020204" pitchFamily="34" charset="0"/>
                        </a:rPr>
                        <a:t> Pandas is a popular, widely used Python library for data science, along with NumPy in matplotlib.</a:t>
                      </a:r>
                      <a:r>
                        <a:rPr lang="en-GB" sz="1200" b="0" dirty="0">
                          <a:solidFill>
                            <a:srgbClr val="282829"/>
                          </a:solidFill>
                          <a:latin typeface="Arial" panose="020B0604020202020204" pitchFamily="34" charset="0"/>
                          <a:cs typeface="Arial" panose="020B0604020202020204" pitchFamily="34" charset="0"/>
                        </a:rPr>
                        <a:t> </a:t>
                      </a:r>
                      <a:r>
                        <a:rPr lang="en-GB" sz="1200" b="0" i="0" u="none" strike="noStrike" dirty="0">
                          <a:solidFill>
                            <a:srgbClr val="202124"/>
                          </a:solidFill>
                          <a:effectLst/>
                          <a:latin typeface="Arial" panose="020B0604020202020204" pitchFamily="34" charset="0"/>
                          <a:cs typeface="Arial" panose="020B0604020202020204" pitchFamily="34" charset="0"/>
                        </a:rPr>
                        <a:t>It also has various Python ETL(</a:t>
                      </a:r>
                      <a:r>
                        <a:rPr lang="en-GB" sz="1200" b="0" dirty="0" err="1">
                          <a:solidFill>
                            <a:srgbClr val="202124"/>
                          </a:solidFill>
                          <a:latin typeface="Arial" panose="020B0604020202020204" pitchFamily="34" charset="0"/>
                          <a:cs typeface="Arial" panose="020B0604020202020204" pitchFamily="34" charset="0"/>
                        </a:rPr>
                        <a:t>p</a:t>
                      </a:r>
                      <a:r>
                        <a:rPr lang="en-GB" sz="1200" b="0" i="0" u="none" strike="noStrike" dirty="0" err="1">
                          <a:solidFill>
                            <a:srgbClr val="202124"/>
                          </a:solidFill>
                          <a:effectLst/>
                          <a:latin typeface="Arial" panose="020B0604020202020204" pitchFamily="34" charset="0"/>
                          <a:cs typeface="Arial" panose="020B0604020202020204" pitchFamily="34" charset="0"/>
                        </a:rPr>
                        <a:t>etl</a:t>
                      </a:r>
                      <a:r>
                        <a:rPr lang="en-GB" sz="1200" b="0" i="0" u="none" strike="noStrike" dirty="0">
                          <a:solidFill>
                            <a:srgbClr val="202124"/>
                          </a:solidFill>
                          <a:effectLst/>
                          <a:latin typeface="Arial" panose="020B0604020202020204" pitchFamily="34" charset="0"/>
                          <a:cs typeface="Arial" panose="020B0604020202020204" pitchFamily="34" charset="0"/>
                        </a:rPr>
                        <a:t>) </a:t>
                      </a:r>
                      <a:r>
                        <a:rPr lang="en-GB" sz="1200" b="0" dirty="0">
                          <a:solidFill>
                            <a:srgbClr val="202124"/>
                          </a:solidFill>
                          <a:latin typeface="Arial" panose="020B0604020202020204" pitchFamily="34" charset="0"/>
                          <a:cs typeface="Arial" panose="020B0604020202020204" pitchFamily="34" charset="0"/>
                        </a:rPr>
                        <a:t>t</a:t>
                      </a:r>
                      <a:r>
                        <a:rPr lang="en-GB" sz="1200" b="0" i="0" u="none" strike="noStrike" dirty="0">
                          <a:solidFill>
                            <a:srgbClr val="202124"/>
                          </a:solidFill>
                          <a:effectLst/>
                          <a:latin typeface="Arial" panose="020B0604020202020204" pitchFamily="34" charset="0"/>
                          <a:cs typeface="Arial" panose="020B0604020202020204" pitchFamily="34" charset="0"/>
                        </a:rPr>
                        <a:t>ools: that act as frameworks, libraries, and </a:t>
                      </a:r>
                      <a:r>
                        <a:rPr lang="en-GB" sz="1200" b="0" dirty="0">
                          <a:solidFill>
                            <a:srgbClr val="202124"/>
                          </a:solidFill>
                          <a:latin typeface="Arial" panose="020B0604020202020204" pitchFamily="34" charset="0"/>
                          <a:cs typeface="Arial" panose="020B0604020202020204" pitchFamily="34" charset="0"/>
                        </a:rPr>
                        <a:t>s</a:t>
                      </a:r>
                      <a:r>
                        <a:rPr lang="en-GB" sz="1200" b="0" i="0" u="none" strike="noStrike" dirty="0">
                          <a:solidFill>
                            <a:srgbClr val="202124"/>
                          </a:solidFill>
                          <a:effectLst/>
                          <a:latin typeface="Arial" panose="020B0604020202020204" pitchFamily="34" charset="0"/>
                          <a:cs typeface="Arial" panose="020B0604020202020204" pitchFamily="34" charset="0"/>
                        </a:rPr>
                        <a:t>oftware, which include; Apache </a:t>
                      </a:r>
                      <a:r>
                        <a:rPr lang="en-GB" sz="1200" b="0" dirty="0">
                          <a:solidFill>
                            <a:srgbClr val="202124"/>
                          </a:solidFill>
                          <a:latin typeface="Arial" panose="020B0604020202020204" pitchFamily="34" charset="0"/>
                          <a:cs typeface="Arial" panose="020B0604020202020204" pitchFamily="34" charset="0"/>
                        </a:rPr>
                        <a:t>Airflow describing relationships between tasks using </a:t>
                      </a:r>
                      <a:r>
                        <a:rPr lang="en-GB" sz="1200" b="0" i="0" u="none" strike="noStrike" dirty="0">
                          <a:solidFill>
                            <a:srgbClr val="202124"/>
                          </a:solidFill>
                          <a:effectLst/>
                          <a:latin typeface="Arial" panose="020B0604020202020204" pitchFamily="34" charset="0"/>
                          <a:cs typeface="Arial" panose="020B0604020202020204" pitchFamily="34" charset="0"/>
                        </a:rPr>
                        <a:t>directed acyclic graphs (DAG) to; Luigi, Pandas, Beautiful Soup, </a:t>
                      </a:r>
                      <a:r>
                        <a:rPr lang="en-GB" sz="1200" b="0" i="0" u="none" strike="noStrike" dirty="0" err="1">
                          <a:solidFill>
                            <a:srgbClr val="202124"/>
                          </a:solidFill>
                          <a:effectLst/>
                          <a:latin typeface="Arial" panose="020B0604020202020204" pitchFamily="34" charset="0"/>
                          <a:cs typeface="Arial" panose="020B0604020202020204" pitchFamily="34" charset="0"/>
                        </a:rPr>
                        <a:t>Odo</a:t>
                      </a:r>
                      <a:r>
                        <a:rPr lang="en-GB" sz="1200" b="0" dirty="0">
                          <a:solidFill>
                            <a:srgbClr val="202124"/>
                          </a:solidFill>
                          <a:latin typeface="Arial" panose="020B0604020202020204" pitchFamily="34" charset="0"/>
                          <a:cs typeface="Arial" panose="020B0604020202020204" pitchFamily="34" charset="0"/>
                        </a:rPr>
                        <a:t>, </a:t>
                      </a:r>
                      <a:r>
                        <a:rPr lang="en-GB" sz="1200" b="0" i="0" u="none" strike="noStrike" dirty="0">
                          <a:solidFill>
                            <a:srgbClr val="202124"/>
                          </a:solidFill>
                          <a:effectLst/>
                          <a:latin typeface="Arial" panose="020B0604020202020204" pitchFamily="34" charset="0"/>
                          <a:cs typeface="Arial" panose="020B0604020202020204" pitchFamily="34" charset="0"/>
                        </a:rPr>
                        <a:t>Bonobo, </a:t>
                      </a:r>
                      <a:r>
                        <a:rPr lang="en-GB" sz="1200" b="0" i="0" u="none" strike="noStrike" dirty="0" err="1">
                          <a:solidFill>
                            <a:srgbClr val="202124"/>
                          </a:solidFill>
                          <a:effectLst/>
                          <a:latin typeface="Arial" panose="020B0604020202020204" pitchFamily="34" charset="0"/>
                          <a:cs typeface="Arial" panose="020B0604020202020204" pitchFamily="34" charset="0"/>
                        </a:rPr>
                        <a:t>Petl</a:t>
                      </a:r>
                      <a:r>
                        <a:rPr lang="en-GB" sz="1200" b="0" dirty="0">
                          <a:solidFill>
                            <a:srgbClr val="202124"/>
                          </a:solidFill>
                          <a:latin typeface="Arial" panose="020B0604020202020204" pitchFamily="34" charset="0"/>
                          <a:cs typeface="Arial" panose="020B0604020202020204" pitchFamily="34" charset="0"/>
                        </a:rPr>
                        <a:t>, </a:t>
                      </a:r>
                      <a:r>
                        <a:rPr lang="en-GB" sz="1200" b="0" i="0" u="none" strike="noStrike" dirty="0" err="1">
                          <a:solidFill>
                            <a:srgbClr val="202124"/>
                          </a:solidFill>
                          <a:effectLst/>
                          <a:latin typeface="Arial" panose="020B0604020202020204" pitchFamily="34" charset="0"/>
                          <a:cs typeface="Arial" panose="020B0604020202020204" pitchFamily="34" charset="0"/>
                        </a:rPr>
                        <a:t>pygrametl</a:t>
                      </a:r>
                      <a:r>
                        <a:rPr lang="en-GB" sz="1200" b="0" dirty="0">
                          <a:solidFill>
                            <a:srgbClr val="202124"/>
                          </a:solidFill>
                          <a:latin typeface="Arial" panose="020B0604020202020204" pitchFamily="34" charset="0"/>
                          <a:cs typeface="Arial" panose="020B0604020202020204" pitchFamily="34" charset="0"/>
                        </a:rPr>
                        <a:t> to name a few.</a:t>
                      </a:r>
                      <a:endParaRPr lang="en-GB" sz="1200" b="0" i="0" u="none" strike="noStrike" dirty="0">
                        <a:solidFill>
                          <a:srgbClr val="202124"/>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1837542"/>
                  </a:ext>
                </a:extLst>
              </a:tr>
              <a:tr h="201831">
                <a:tc>
                  <a:txBody>
                    <a:bodyPr/>
                    <a:lstStyle/>
                    <a:p>
                      <a:r>
                        <a:rPr lang="en-US" sz="1200" b="0" dirty="0">
                          <a:latin typeface="Arial" panose="020B0604020202020204" pitchFamily="34" charset="0"/>
                          <a:cs typeface="Arial" panose="020B0604020202020204" pitchFamily="34" charset="0"/>
                        </a:rPr>
                        <a:t>Alternatives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NodeJS, Java, Scala, Rust, Ruby, Elixir, Golang, Kotlin PHP.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65884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Everyday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b="0" i="0" u="none" strike="noStrike" dirty="0">
                          <a:solidFill>
                            <a:srgbClr val="202124"/>
                          </a:solidFill>
                          <a:effectLst/>
                          <a:latin typeface="Arial" panose="020B0604020202020204" pitchFamily="34" charset="0"/>
                          <a:cs typeface="Arial" panose="020B0604020202020204" pitchFamily="34" charset="0"/>
                        </a:rPr>
                        <a:t>Python is used not only for tasks such as developing websites and software for task automation but also for data analysis/visualisation and machine learning. </a:t>
                      </a:r>
                      <a:r>
                        <a:rPr lang="en-GB" sz="1200" b="0" i="0" u="none" strike="noStrike" dirty="0">
                          <a:solidFill>
                            <a:srgbClr val="1F2024"/>
                          </a:solidFill>
                          <a:effectLst/>
                          <a:latin typeface="Arial" panose="020B0604020202020204" pitchFamily="34" charset="0"/>
                          <a:cs typeface="Arial" panose="020B0604020202020204" pitchFamily="34" charset="0"/>
                        </a:rPr>
                        <a:t>Data analysts use Python to describe and categorise data currently existing</a:t>
                      </a:r>
                      <a:r>
                        <a:rPr lang="en-GB" sz="1200" b="0" dirty="0">
                          <a:solidFill>
                            <a:srgbClr val="1F2024"/>
                          </a:solidFill>
                          <a:latin typeface="Arial" panose="020B0604020202020204" pitchFamily="34" charset="0"/>
                          <a:cs typeface="Arial" panose="020B0604020202020204" pitchFamily="34" charset="0"/>
                        </a:rPr>
                        <a:t> by </a:t>
                      </a:r>
                      <a:r>
                        <a:rPr lang="en-GB" sz="1200" b="0" i="0" u="none" strike="noStrike" dirty="0">
                          <a:solidFill>
                            <a:srgbClr val="1F2024"/>
                          </a:solidFill>
                          <a:effectLst/>
                          <a:latin typeface="Arial" panose="020B0604020202020204" pitchFamily="34" charset="0"/>
                          <a:cs typeface="Arial" panose="020B0604020202020204" pitchFamily="34" charset="0"/>
                        </a:rPr>
                        <a:t>exploratory data analysis, which </a:t>
                      </a:r>
                      <a:r>
                        <a:rPr lang="en-GB" sz="1200" b="0" dirty="0">
                          <a:solidFill>
                            <a:srgbClr val="1F2024"/>
                          </a:solidFill>
                          <a:latin typeface="Arial" panose="020B0604020202020204" pitchFamily="34" charset="0"/>
                          <a:cs typeface="Arial" panose="020B0604020202020204" pitchFamily="34" charset="0"/>
                        </a:rPr>
                        <a:t>can involve</a:t>
                      </a:r>
                      <a:r>
                        <a:rPr lang="en-GB" sz="1200" b="0" i="0" u="none" strike="noStrike" dirty="0">
                          <a:solidFill>
                            <a:srgbClr val="1F2024"/>
                          </a:solidFill>
                          <a:effectLst/>
                          <a:latin typeface="Arial" panose="020B0604020202020204" pitchFamily="34" charset="0"/>
                          <a:cs typeface="Arial" panose="020B0604020202020204" pitchFamily="34" charset="0"/>
                        </a:rPr>
                        <a:t> profiling the data, visualising results, and creating observations for further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4394735"/>
                  </a:ext>
                </a:extLst>
              </a:tr>
            </a:tbl>
          </a:graphicData>
        </a:graphic>
      </p:graphicFrame>
      <p:pic>
        <p:nvPicPr>
          <p:cNvPr id="3" name="Picture 2">
            <a:extLst>
              <a:ext uri="{FF2B5EF4-FFF2-40B4-BE49-F238E27FC236}">
                <a16:creationId xmlns:a16="http://schemas.microsoft.com/office/drawing/2014/main" id="{DB874A22-1D11-89B8-CCB2-2EDCE36B0DF9}"/>
              </a:ext>
            </a:extLst>
          </p:cNvPr>
          <p:cNvPicPr>
            <a:picLocks noChangeAspect="1"/>
          </p:cNvPicPr>
          <p:nvPr/>
        </p:nvPicPr>
        <p:blipFill>
          <a:blip r:embed="rId2"/>
          <a:stretch>
            <a:fillRect/>
          </a:stretch>
        </p:blipFill>
        <p:spPr>
          <a:xfrm>
            <a:off x="0" y="4700534"/>
            <a:ext cx="6350000" cy="1957328"/>
          </a:xfrm>
          <a:prstGeom prst="rect">
            <a:avLst/>
          </a:prstGeom>
        </p:spPr>
      </p:pic>
      <p:pic>
        <p:nvPicPr>
          <p:cNvPr id="5" name="Picture 4">
            <a:extLst>
              <a:ext uri="{FF2B5EF4-FFF2-40B4-BE49-F238E27FC236}">
                <a16:creationId xmlns:a16="http://schemas.microsoft.com/office/drawing/2014/main" id="{3F169640-C55E-3703-2812-636C41E8D802}"/>
              </a:ext>
            </a:extLst>
          </p:cNvPr>
          <p:cNvPicPr>
            <a:picLocks noChangeAspect="1"/>
          </p:cNvPicPr>
          <p:nvPr/>
        </p:nvPicPr>
        <p:blipFill>
          <a:blip r:embed="rId3"/>
          <a:stretch>
            <a:fillRect/>
          </a:stretch>
        </p:blipFill>
        <p:spPr>
          <a:xfrm>
            <a:off x="6208977" y="4700534"/>
            <a:ext cx="5905435" cy="2105138"/>
          </a:xfrm>
          <a:prstGeom prst="rect">
            <a:avLst/>
          </a:prstGeom>
        </p:spPr>
      </p:pic>
      <p:pic>
        <p:nvPicPr>
          <p:cNvPr id="7" name="Picture 6">
            <a:extLst>
              <a:ext uri="{FF2B5EF4-FFF2-40B4-BE49-F238E27FC236}">
                <a16:creationId xmlns:a16="http://schemas.microsoft.com/office/drawing/2014/main" id="{CDB5584D-C044-33D7-8922-7F10AC752ECA}"/>
              </a:ext>
            </a:extLst>
          </p:cNvPr>
          <p:cNvPicPr>
            <a:picLocks noChangeAspect="1"/>
          </p:cNvPicPr>
          <p:nvPr/>
        </p:nvPicPr>
        <p:blipFill>
          <a:blip r:embed="rId4"/>
          <a:stretch>
            <a:fillRect/>
          </a:stretch>
        </p:blipFill>
        <p:spPr>
          <a:xfrm>
            <a:off x="9079736" y="32301"/>
            <a:ext cx="2936705" cy="885014"/>
          </a:xfrm>
          <a:prstGeom prst="rect">
            <a:avLst/>
          </a:prstGeom>
        </p:spPr>
      </p:pic>
    </p:spTree>
    <p:extLst>
      <p:ext uri="{BB962C8B-B14F-4D97-AF65-F5344CB8AC3E}">
        <p14:creationId xmlns:p14="http://schemas.microsoft.com/office/powerpoint/2010/main" val="72339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229A-7636-FC96-B7B4-83E91E61CA7B}"/>
              </a:ext>
            </a:extLst>
          </p:cNvPr>
          <p:cNvSpPr>
            <a:spLocks noGrp="1"/>
          </p:cNvSpPr>
          <p:nvPr>
            <p:ph type="title"/>
          </p:nvPr>
        </p:nvSpPr>
        <p:spPr/>
        <p:txBody>
          <a:bodyPr/>
          <a:lstStyle/>
          <a:p>
            <a:r>
              <a:rPr lang="en-US" dirty="0"/>
              <a:t>Python and R</a:t>
            </a:r>
          </a:p>
        </p:txBody>
      </p:sp>
      <p:sp>
        <p:nvSpPr>
          <p:cNvPr id="3" name="Content Placeholder 2">
            <a:extLst>
              <a:ext uri="{FF2B5EF4-FFF2-40B4-BE49-F238E27FC236}">
                <a16:creationId xmlns:a16="http://schemas.microsoft.com/office/drawing/2014/main" id="{CA31D98B-E40F-2E9E-7195-3D886EC4BA4C}"/>
              </a:ext>
            </a:extLst>
          </p:cNvPr>
          <p:cNvSpPr>
            <a:spLocks noGrp="1"/>
          </p:cNvSpPr>
          <p:nvPr>
            <p:ph idx="1"/>
          </p:nvPr>
        </p:nvSpPr>
        <p:spPr/>
        <p:txBody>
          <a:bodyPr/>
          <a:lstStyle/>
          <a:p>
            <a:r>
              <a:rPr lang="en-US" dirty="0"/>
              <a:t>While Python and R can both do many of the same data-related tasks, they each have certain advantages. You might want to give the language that excels at certain jobs priority if you know you'll be spending a lot of time on specific data-related tasks.</a:t>
            </a:r>
          </a:p>
        </p:txBody>
      </p:sp>
      <p:pic>
        <p:nvPicPr>
          <p:cNvPr id="4" name="Picture 3">
            <a:extLst>
              <a:ext uri="{FF2B5EF4-FFF2-40B4-BE49-F238E27FC236}">
                <a16:creationId xmlns:a16="http://schemas.microsoft.com/office/drawing/2014/main" id="{E3C10EF7-1B30-6C38-3A6C-4248709C2B2E}"/>
              </a:ext>
            </a:extLst>
          </p:cNvPr>
          <p:cNvPicPr>
            <a:picLocks noChangeAspect="1"/>
          </p:cNvPicPr>
          <p:nvPr/>
        </p:nvPicPr>
        <p:blipFill>
          <a:blip r:embed="rId2"/>
          <a:stretch>
            <a:fillRect/>
          </a:stretch>
        </p:blipFill>
        <p:spPr>
          <a:xfrm>
            <a:off x="1523999" y="3429000"/>
            <a:ext cx="8737600" cy="3063875"/>
          </a:xfrm>
          <a:prstGeom prst="rect">
            <a:avLst/>
          </a:prstGeom>
        </p:spPr>
      </p:pic>
    </p:spTree>
    <p:extLst>
      <p:ext uri="{BB962C8B-B14F-4D97-AF65-F5344CB8AC3E}">
        <p14:creationId xmlns:p14="http://schemas.microsoft.com/office/powerpoint/2010/main" val="260314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AE5C-2627-5027-97B7-63D2AAB4054E}"/>
              </a:ext>
            </a:extLst>
          </p:cNvPr>
          <p:cNvSpPr>
            <a:spLocks noGrp="1"/>
          </p:cNvSpPr>
          <p:nvPr>
            <p:ph type="title"/>
          </p:nvPr>
        </p:nvSpPr>
        <p:spPr/>
        <p:txBody>
          <a:bodyPr/>
          <a:lstStyle/>
          <a:p>
            <a:r>
              <a:rPr lang="en-US" dirty="0"/>
              <a:t>Python and R comparison</a:t>
            </a:r>
          </a:p>
        </p:txBody>
      </p:sp>
      <p:sp>
        <p:nvSpPr>
          <p:cNvPr id="3" name="Content Placeholder 2">
            <a:extLst>
              <a:ext uri="{FF2B5EF4-FFF2-40B4-BE49-F238E27FC236}">
                <a16:creationId xmlns:a16="http://schemas.microsoft.com/office/drawing/2014/main" id="{67BB4008-7F41-E3AC-D59C-004129A12A21}"/>
              </a:ext>
            </a:extLst>
          </p:cNvPr>
          <p:cNvSpPr>
            <a:spLocks noGrp="1"/>
          </p:cNvSpPr>
          <p:nvPr>
            <p:ph idx="1"/>
          </p:nvPr>
        </p:nvSpPr>
        <p:spPr/>
        <p:txBody>
          <a:bodyPr>
            <a:norm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Both R and Python are programming-required tools for data analysis. The distinction is that whereas scientific computing and data analysis are merely an application branch of Python, R is only utilised in the field of data analysis. Python can also be used to create web pages, games, system backends, and perform some maintenance and operation tasks.</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field of data analysis is currently seeing Python catch up to R. In some areas, including text mining and machine learning, it has outperformed R. But R continues to hold a competitive advantage in the statistical community. Some of the features of R have been modelled in many places by the development of Python for data analysis. Therefore, I advise you to start learning using Python if you are still a beginner.</a:t>
            </a: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R and Python are both simple to learn. However, learning both at once will be extremely perplexing because they are very similar in many ways. Therefore, it is advised against learning them simultaneously. Start learning the other one just after you have mastered the first.</a:t>
            </a: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20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3246-583B-2C0B-B2CD-3BED9EDD6BF7}"/>
              </a:ext>
            </a:extLst>
          </p:cNvPr>
          <p:cNvSpPr>
            <a:spLocks noGrp="1"/>
          </p:cNvSpPr>
          <p:nvPr>
            <p:ph type="title"/>
          </p:nvPr>
        </p:nvSpPr>
        <p:spPr/>
        <p:txBody>
          <a:bodyPr/>
          <a:lstStyle/>
          <a:p>
            <a:r>
              <a:rPr lang="en-US" dirty="0"/>
              <a:t>Loading Data in Python and R</a:t>
            </a:r>
          </a:p>
        </p:txBody>
      </p:sp>
      <p:sp>
        <p:nvSpPr>
          <p:cNvPr id="3" name="Content Placeholder 2">
            <a:extLst>
              <a:ext uri="{FF2B5EF4-FFF2-40B4-BE49-F238E27FC236}">
                <a16:creationId xmlns:a16="http://schemas.microsoft.com/office/drawing/2014/main" id="{20322B76-8CEE-85E4-835E-11875DAAD1BB}"/>
              </a:ext>
            </a:extLst>
          </p:cNvPr>
          <p:cNvSpPr>
            <a:spLocks noGrp="1"/>
          </p:cNvSpPr>
          <p:nvPr>
            <p:ph idx="1"/>
          </p:nvPr>
        </p:nvSpPr>
        <p:spPr/>
        <p:txBody>
          <a:bodyPr>
            <a:normAutofit/>
          </a:bodyPr>
          <a:lstStyle/>
          <a:p>
            <a:r>
              <a:rPr lang="en-US" dirty="0"/>
              <a:t>When loading into the variable in both languages, the only major distinction is that in Python, access to </a:t>
            </a:r>
            <a:r>
              <a:rPr lang="en-US" dirty="0" err="1"/>
              <a:t>Dataframes</a:t>
            </a:r>
            <a:r>
              <a:rPr lang="en-US" dirty="0"/>
              <a:t> requires the import of the Pandas package. Using the reader library function read csv() instead of the standard R function </a:t>
            </a:r>
            <a:r>
              <a:rPr lang="en-US" dirty="0" err="1"/>
              <a:t>read.csv</a:t>
            </a:r>
            <a:r>
              <a:rPr lang="en-US" dirty="0"/>
              <a:t>() in R provides the advantages of being faster and consistently interpreting data types.</a:t>
            </a:r>
          </a:p>
          <a:p>
            <a:endParaRPr lang="en-US" dirty="0"/>
          </a:p>
          <a:p>
            <a:r>
              <a:rPr lang="en-US" dirty="0"/>
              <a:t>Both R and Python provide </a:t>
            </a:r>
            <a:r>
              <a:rPr lang="en-US" dirty="0" err="1"/>
              <a:t>dataframes</a:t>
            </a:r>
            <a:r>
              <a:rPr lang="en-US" dirty="0"/>
              <a:t>, which are two-dimensional arrays (matrices) in which each column may have a different datatype. They can be compared to the programming equivalent of a data table or a spreadsheet. This step concludes with the CSV</a:t>
            </a:r>
          </a:p>
        </p:txBody>
      </p:sp>
    </p:spTree>
    <p:extLst>
      <p:ext uri="{BB962C8B-B14F-4D97-AF65-F5344CB8AC3E}">
        <p14:creationId xmlns:p14="http://schemas.microsoft.com/office/powerpoint/2010/main" val="202790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A0DA-9DBC-811D-A1AE-02B7E1E53B0B}"/>
              </a:ext>
            </a:extLst>
          </p:cNvPr>
          <p:cNvSpPr>
            <a:spLocks noGrp="1"/>
          </p:cNvSpPr>
          <p:nvPr>
            <p:ph type="title"/>
          </p:nvPr>
        </p:nvSpPr>
        <p:spPr/>
        <p:txBody>
          <a:bodyPr/>
          <a:lstStyle/>
          <a:p>
            <a:r>
              <a:rPr lang="en-US" dirty="0"/>
              <a:t>Functions of Python and R comparison</a:t>
            </a:r>
          </a:p>
        </p:txBody>
      </p:sp>
      <p:sp>
        <p:nvSpPr>
          <p:cNvPr id="3" name="Content Placeholder 2">
            <a:extLst>
              <a:ext uri="{FF2B5EF4-FFF2-40B4-BE49-F238E27FC236}">
                <a16:creationId xmlns:a16="http://schemas.microsoft.com/office/drawing/2014/main" id="{5615143A-D78E-4A0C-4276-9B36CD7D65C1}"/>
              </a:ext>
            </a:extLst>
          </p:cNvPr>
          <p:cNvSpPr>
            <a:spLocks noGrp="1"/>
          </p:cNvSpPr>
          <p:nvPr>
            <p:ph idx="1"/>
          </p:nvPr>
        </p:nvSpPr>
        <p:spPr/>
        <p:txBody>
          <a:bodyPr>
            <a:normAutofit lnSpcReduction="10000"/>
          </a:bodyPr>
          <a:lstStyle/>
          <a:p>
            <a:r>
              <a:rPr lang="en-US" dirty="0"/>
              <a:t>Once more, it is clear that despite a few minor syntax variations, the two languages are remarkably similar.</a:t>
            </a:r>
          </a:p>
          <a:p>
            <a:endParaRPr lang="en-US" dirty="0"/>
          </a:p>
          <a:p>
            <a:r>
              <a:rPr lang="en-US" dirty="0"/>
              <a:t>It's important to point out that Python is more object-oriented in this situation because head is a method on the </a:t>
            </a:r>
            <a:r>
              <a:rPr lang="en-US" dirty="0" err="1"/>
              <a:t>dataframe</a:t>
            </a:r>
            <a:r>
              <a:rPr lang="en-US" dirty="0"/>
              <a:t> object rather than a distinct head function in R.</a:t>
            </a:r>
          </a:p>
          <a:p>
            <a:pPr marL="0" indent="0">
              <a:buNone/>
            </a:pPr>
            <a:endParaRPr lang="en-US" dirty="0"/>
          </a:p>
          <a:p>
            <a:r>
              <a:rPr lang="en-US" dirty="0"/>
              <a:t>As we begin to </a:t>
            </a:r>
            <a:r>
              <a:rPr lang="en-US" dirty="0" err="1"/>
              <a:t>analyse</a:t>
            </a:r>
            <a:r>
              <a:rPr lang="en-US" dirty="0"/>
              <a:t> these languages, we will notice that this is a recurring feature. R is more functional, while Python is more object-oriented.</a:t>
            </a:r>
          </a:p>
        </p:txBody>
      </p:sp>
    </p:spTree>
    <p:extLst>
      <p:ext uri="{BB962C8B-B14F-4D97-AF65-F5344CB8AC3E}">
        <p14:creationId xmlns:p14="http://schemas.microsoft.com/office/powerpoint/2010/main" val="360634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FDF6-FE4F-F4F3-3F23-BF853E88419E}"/>
              </a:ext>
            </a:extLst>
          </p:cNvPr>
          <p:cNvSpPr>
            <a:spLocks noGrp="1"/>
          </p:cNvSpPr>
          <p:nvPr>
            <p:ph type="title"/>
          </p:nvPr>
        </p:nvSpPr>
        <p:spPr/>
        <p:txBody>
          <a:bodyPr/>
          <a:lstStyle/>
          <a:p>
            <a:r>
              <a:rPr lang="en-US" dirty="0"/>
              <a:t>Python and R comparison (Continued)</a:t>
            </a:r>
          </a:p>
        </p:txBody>
      </p:sp>
      <p:sp>
        <p:nvSpPr>
          <p:cNvPr id="3" name="Content Placeholder 2">
            <a:extLst>
              <a:ext uri="{FF2B5EF4-FFF2-40B4-BE49-F238E27FC236}">
                <a16:creationId xmlns:a16="http://schemas.microsoft.com/office/drawing/2014/main" id="{6259264B-E53C-39EF-8C6E-D8AAD6D3866A}"/>
              </a:ext>
            </a:extLst>
          </p:cNvPr>
          <p:cNvSpPr>
            <a:spLocks noGrp="1"/>
          </p:cNvSpPr>
          <p:nvPr>
            <p:ph idx="1"/>
          </p:nvPr>
        </p:nvSpPr>
        <p:spPr/>
        <p:txBody>
          <a:bodyPr>
            <a:normAutofit fontScale="77500" lnSpcReduction="20000"/>
          </a:bodyPr>
          <a:lstStyle/>
          <a:p>
            <a:pPr algn="l"/>
            <a:r>
              <a:rPr lang="en-GB" dirty="0"/>
              <a:t>Python is more object-oriented, while R is more functional.</a:t>
            </a:r>
          </a:p>
          <a:p>
            <a:pPr algn="l"/>
            <a:endParaRPr lang="en-GB" dirty="0"/>
          </a:p>
          <a:p>
            <a:pPr algn="l"/>
            <a:r>
              <a:rPr lang="en-GB" dirty="0"/>
              <a:t>In Python, we use the main Python machine learning package, scikit-learn, to fit a k-means clustering model and get our cluster labels. We perform very similar methods to prepare the data that we used in R, except we use the </a:t>
            </a:r>
            <a:r>
              <a:rPr lang="en-GB" dirty="0" err="1"/>
              <a:t>get_numeric_data</a:t>
            </a:r>
            <a:r>
              <a:rPr lang="en-GB" dirty="0"/>
              <a:t> and </a:t>
            </a:r>
            <a:r>
              <a:rPr lang="en-GB" dirty="0" err="1"/>
              <a:t>dropna</a:t>
            </a:r>
            <a:r>
              <a:rPr lang="en-GB" dirty="0"/>
              <a:t> methods to remove non-numeric columns and columns with missing values. R is more functional, Python is more object-oriented. As we saw from functions like </a:t>
            </a:r>
            <a:r>
              <a:rPr lang="en-GB" dirty="0" err="1"/>
              <a:t>lm</a:t>
            </a:r>
            <a:r>
              <a:rPr lang="en-GB" dirty="0"/>
              <a:t>, predict, and others, R lets functions do most of the work. Contrast this to the </a:t>
            </a:r>
            <a:r>
              <a:rPr lang="en-GB" dirty="0" err="1"/>
              <a:t>LinearRegression</a:t>
            </a:r>
            <a:r>
              <a:rPr lang="en-GB" dirty="0"/>
              <a:t> class in Python, and the sample method on </a:t>
            </a:r>
            <a:r>
              <a:rPr lang="en-GB" dirty="0" err="1"/>
              <a:t>Dataframes</a:t>
            </a:r>
            <a:r>
              <a:rPr lang="en-GB" dirty="0"/>
              <a:t>. In terms of data analysis and data science, either approach works. R has more data analysis functionality built-in, Python relies on packages.</a:t>
            </a:r>
          </a:p>
          <a:p>
            <a:pPr algn="l"/>
            <a:endParaRPr lang="en-GB" dirty="0"/>
          </a:p>
          <a:p>
            <a:pPr algn="l"/>
            <a:r>
              <a:rPr lang="en-GB" dirty="0"/>
              <a:t>In R, we could use the summary built-in function to examine summary statistics, but in Python, we had to import the </a:t>
            </a:r>
            <a:r>
              <a:rPr lang="en-GB" dirty="0" err="1"/>
              <a:t>statsmodels</a:t>
            </a:r>
            <a:r>
              <a:rPr lang="en-GB" dirty="0"/>
              <a:t> package. In R, the </a:t>
            </a:r>
            <a:r>
              <a:rPr lang="en-GB" dirty="0" err="1"/>
              <a:t>Dataframe</a:t>
            </a:r>
            <a:r>
              <a:rPr lang="en-GB" dirty="0"/>
              <a:t> is a built-in construct; however, in Python, it needs to be imported via the pandas package.</a:t>
            </a:r>
          </a:p>
          <a:p>
            <a:pPr algn="l"/>
            <a:endParaRPr lang="en-GB" dirty="0"/>
          </a:p>
          <a:p>
            <a:pPr algn="l"/>
            <a:endParaRPr lang="en-GB" dirty="0"/>
          </a:p>
          <a:p>
            <a:endParaRPr lang="en-US" dirty="0"/>
          </a:p>
        </p:txBody>
      </p:sp>
    </p:spTree>
    <p:extLst>
      <p:ext uri="{BB962C8B-B14F-4D97-AF65-F5344CB8AC3E}">
        <p14:creationId xmlns:p14="http://schemas.microsoft.com/office/powerpoint/2010/main" val="4055861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0714-D201-4259-AC3C-46CFA45CA738}"/>
              </a:ext>
            </a:extLst>
          </p:cNvPr>
          <p:cNvSpPr>
            <a:spLocks noGrp="1"/>
          </p:cNvSpPr>
          <p:nvPr>
            <p:ph type="title"/>
          </p:nvPr>
        </p:nvSpPr>
        <p:spPr/>
        <p:txBody>
          <a:bodyPr/>
          <a:lstStyle/>
          <a:p>
            <a:r>
              <a:rPr lang="en-US" dirty="0"/>
              <a:t>Python and R comparison (Continued)</a:t>
            </a:r>
          </a:p>
        </p:txBody>
      </p:sp>
      <p:sp>
        <p:nvSpPr>
          <p:cNvPr id="3" name="Content Placeholder 2">
            <a:extLst>
              <a:ext uri="{FF2B5EF4-FFF2-40B4-BE49-F238E27FC236}">
                <a16:creationId xmlns:a16="http://schemas.microsoft.com/office/drawing/2014/main" id="{52AD298B-9310-CAD7-8B09-7CB49ED00763}"/>
              </a:ext>
            </a:extLst>
          </p:cNvPr>
          <p:cNvSpPr>
            <a:spLocks noGrp="1"/>
          </p:cNvSpPr>
          <p:nvPr>
            <p:ph idx="1"/>
          </p:nvPr>
        </p:nvSpPr>
        <p:spPr/>
        <p:txBody>
          <a:bodyPr>
            <a:normAutofit fontScale="92500" lnSpcReduction="10000"/>
          </a:bodyPr>
          <a:lstStyle/>
          <a:p>
            <a:r>
              <a:rPr lang="en-US" dirty="0"/>
              <a:t>Python has “main” packages for data analysis tasks, R has a larger ecosystem of small packages.</a:t>
            </a:r>
          </a:p>
          <a:p>
            <a:r>
              <a:rPr lang="en-US" dirty="0"/>
              <a:t>With Python, we can do linear regression, random forests, and more with the scikit-learn package. It offers a consistent API, and is well-maintained.</a:t>
            </a:r>
          </a:p>
          <a:p>
            <a:r>
              <a:rPr lang="en-US" dirty="0"/>
              <a:t>In R, we have a greater diversity of packages, but also greater fragmentation and less consistency (linear regression is a built-in, </a:t>
            </a:r>
            <a:r>
              <a:rPr lang="en-US" dirty="0" err="1"/>
              <a:t>lm</a:t>
            </a:r>
            <a:r>
              <a:rPr lang="en-US" dirty="0"/>
              <a:t>, </a:t>
            </a:r>
            <a:r>
              <a:rPr lang="en-US" dirty="0" err="1"/>
              <a:t>randomForest</a:t>
            </a:r>
            <a:r>
              <a:rPr lang="en-US" dirty="0"/>
              <a:t> is a separate package, </a:t>
            </a:r>
            <a:r>
              <a:rPr lang="en-US" dirty="0" err="1"/>
              <a:t>etc</a:t>
            </a:r>
            <a:r>
              <a:rPr lang="en-US" dirty="0"/>
              <a:t>).</a:t>
            </a:r>
          </a:p>
          <a:p>
            <a:r>
              <a:rPr lang="en-US" dirty="0"/>
              <a:t>R has more statistical support in general.</a:t>
            </a:r>
          </a:p>
          <a:p>
            <a:r>
              <a:rPr lang="en-US" dirty="0"/>
              <a:t>R was built as a statistical language, and it shows. </a:t>
            </a:r>
            <a:r>
              <a:rPr lang="en-US" dirty="0" err="1"/>
              <a:t>statsmodels</a:t>
            </a:r>
            <a:r>
              <a:rPr lang="en-US" dirty="0"/>
              <a:t> in Python and other packages provide decent coverage for statistical methods, but the R ecosystem is far larger.</a:t>
            </a:r>
          </a:p>
        </p:txBody>
      </p:sp>
    </p:spTree>
    <p:extLst>
      <p:ext uri="{BB962C8B-B14F-4D97-AF65-F5344CB8AC3E}">
        <p14:creationId xmlns:p14="http://schemas.microsoft.com/office/powerpoint/2010/main" val="2469411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D660-8F64-0234-218F-D2D50497FB1D}"/>
              </a:ext>
            </a:extLst>
          </p:cNvPr>
          <p:cNvSpPr>
            <a:spLocks noGrp="1"/>
          </p:cNvSpPr>
          <p:nvPr>
            <p:ph type="title"/>
          </p:nvPr>
        </p:nvSpPr>
        <p:spPr/>
        <p:txBody>
          <a:bodyPr/>
          <a:lstStyle/>
          <a:p>
            <a:r>
              <a:rPr lang="en-US" dirty="0"/>
              <a:t>Python and R comparison (Continued)</a:t>
            </a:r>
          </a:p>
        </p:txBody>
      </p:sp>
      <p:sp>
        <p:nvSpPr>
          <p:cNvPr id="3" name="Content Placeholder 2">
            <a:extLst>
              <a:ext uri="{FF2B5EF4-FFF2-40B4-BE49-F238E27FC236}">
                <a16:creationId xmlns:a16="http://schemas.microsoft.com/office/drawing/2014/main" id="{7CC23A82-4284-4F37-F6AF-FEBC41417AB6}"/>
              </a:ext>
            </a:extLst>
          </p:cNvPr>
          <p:cNvSpPr>
            <a:spLocks noGrp="1"/>
          </p:cNvSpPr>
          <p:nvPr>
            <p:ph idx="1"/>
          </p:nvPr>
        </p:nvSpPr>
        <p:spPr/>
        <p:txBody>
          <a:bodyPr>
            <a:normAutofit fontScale="62500" lnSpcReduction="20000"/>
          </a:bodyPr>
          <a:lstStyle/>
          <a:p>
            <a:pPr algn="l"/>
            <a:r>
              <a:rPr lang="en-GB" dirty="0"/>
              <a:t>Non-statistical activities are typically easier to complete with Python.</a:t>
            </a:r>
          </a:p>
          <a:p>
            <a:pPr algn="l"/>
            <a:r>
              <a:rPr lang="en-GB" dirty="0"/>
              <a:t>Web scraping in Python is easier than in R because to well-maintained modules like </a:t>
            </a:r>
            <a:r>
              <a:rPr lang="en-GB" dirty="0" err="1"/>
              <a:t>BeautifulSoup</a:t>
            </a:r>
            <a:r>
              <a:rPr lang="en-GB" dirty="0"/>
              <a:t> and requests.</a:t>
            </a:r>
          </a:p>
          <a:p>
            <a:pPr algn="l"/>
            <a:r>
              <a:rPr lang="en-GB" dirty="0"/>
              <a:t>This also holds true for other jobs that we didn't examine in-depth, such as managing intricate workflows, deploying web servers, and storing to databases.</a:t>
            </a:r>
          </a:p>
          <a:p>
            <a:pPr algn="l"/>
            <a:r>
              <a:rPr lang="en-GB" dirty="0"/>
              <a:t>If you're mixing your data work with other types of programming activities, Python might be a better option because it's used across many sectors and programming disciplines.</a:t>
            </a:r>
          </a:p>
          <a:p>
            <a:pPr algn="l"/>
            <a:r>
              <a:rPr lang="en-GB" dirty="0"/>
              <a:t>However, because R was created with a focus on statistics, it offers certain benefits if you're interested in data and statistics.</a:t>
            </a:r>
          </a:p>
          <a:p>
            <a:pPr algn="l"/>
            <a:r>
              <a:rPr lang="en-GB" dirty="0"/>
              <a:t>The data analysis process in both has many similarities.</a:t>
            </a:r>
          </a:p>
          <a:p>
            <a:pPr algn="l"/>
            <a:r>
              <a:rPr lang="en-GB" dirty="0"/>
              <a:t>There are obvious similarities between the two.</a:t>
            </a:r>
          </a:p>
          <a:p>
            <a:pPr algn="l"/>
            <a:r>
              <a:rPr lang="en-GB" dirty="0"/>
              <a:t>Both the R and Python ecosystems continue to develop, and there are many obvious similarities between the two (for example, pandas </a:t>
            </a:r>
            <a:r>
              <a:rPr lang="en-GB" dirty="0" err="1"/>
              <a:t>Dataframes</a:t>
            </a:r>
            <a:r>
              <a:rPr lang="en-GB" dirty="0"/>
              <a:t> were inspired by R </a:t>
            </a:r>
            <a:r>
              <a:rPr lang="en-GB" dirty="0" err="1"/>
              <a:t>dataframes</a:t>
            </a:r>
            <a:r>
              <a:rPr lang="en-GB" dirty="0"/>
              <a:t>, and the </a:t>
            </a:r>
            <a:r>
              <a:rPr lang="en-GB" dirty="0" err="1"/>
              <a:t>rvest</a:t>
            </a:r>
            <a:r>
              <a:rPr lang="en-GB" dirty="0"/>
              <a:t> package by </a:t>
            </a:r>
            <a:r>
              <a:rPr lang="en-GB" dirty="0" err="1"/>
              <a:t>BeautifulSoup</a:t>
            </a:r>
            <a:r>
              <a:rPr lang="en-GB" dirty="0"/>
              <a:t>).</a:t>
            </a:r>
          </a:p>
          <a:p>
            <a:pPr algn="l"/>
            <a:r>
              <a:rPr lang="en-GB" dirty="0"/>
              <a:t>In fact, it's amazing how similar the syntax and methods are between the two languages for many typical jobs.</a:t>
            </a:r>
          </a:p>
          <a:p>
            <a:endParaRPr lang="en-US" dirty="0"/>
          </a:p>
        </p:txBody>
      </p:sp>
    </p:spTree>
    <p:extLst>
      <p:ext uri="{BB962C8B-B14F-4D97-AF65-F5344CB8AC3E}">
        <p14:creationId xmlns:p14="http://schemas.microsoft.com/office/powerpoint/2010/main" val="24542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6535-062E-540F-807B-FED5F5656200}"/>
              </a:ext>
            </a:extLst>
          </p:cNvPr>
          <p:cNvSpPr>
            <a:spLocks noGrp="1"/>
          </p:cNvSpPr>
          <p:nvPr>
            <p:ph type="title"/>
          </p:nvPr>
        </p:nvSpPr>
        <p:spPr/>
        <p:txBody>
          <a:bodyPr/>
          <a:lstStyle/>
          <a:p>
            <a:r>
              <a:rPr lang="en-US" dirty="0"/>
              <a:t>Python and R comparison (Continued)</a:t>
            </a:r>
          </a:p>
        </p:txBody>
      </p:sp>
      <p:sp>
        <p:nvSpPr>
          <p:cNvPr id="3" name="Content Placeholder 2">
            <a:extLst>
              <a:ext uri="{FF2B5EF4-FFF2-40B4-BE49-F238E27FC236}">
                <a16:creationId xmlns:a16="http://schemas.microsoft.com/office/drawing/2014/main" id="{0FB605F7-8038-B463-6250-62EBFBE81916}"/>
              </a:ext>
            </a:extLst>
          </p:cNvPr>
          <p:cNvSpPr>
            <a:spLocks noGrp="1"/>
          </p:cNvSpPr>
          <p:nvPr>
            <p:ph idx="1"/>
          </p:nvPr>
        </p:nvSpPr>
        <p:spPr/>
        <p:txBody>
          <a:bodyPr>
            <a:normAutofit fontScale="62500" lnSpcReduction="20000"/>
          </a:bodyPr>
          <a:lstStyle/>
          <a:p>
            <a:pPr algn="l"/>
            <a:r>
              <a:rPr lang="en-GB" dirty="0"/>
              <a:t>Organizing and Cleaning Up Raw Data</a:t>
            </a:r>
          </a:p>
          <a:p>
            <a:pPr algn="l"/>
            <a:r>
              <a:rPr lang="en-GB" dirty="0"/>
              <a:t>Before finishing any analytical procedure on raw data, data cleaning must be done. </a:t>
            </a:r>
          </a:p>
          <a:p>
            <a:pPr algn="l"/>
            <a:r>
              <a:rPr lang="en-GB" dirty="0"/>
              <a:t>As with any endeavour, it's important to get off to a good start because if not, faulty data will probably bias the outcomes. </a:t>
            </a:r>
          </a:p>
          <a:p>
            <a:pPr algn="l"/>
            <a:r>
              <a:rPr lang="en-GB" dirty="0"/>
              <a:t>Understanding the dataset and file sizes is just the beginning of data cleaning, which also involves finding duplicates, outliers, missing data, incorrect data, and formatting problems.</a:t>
            </a:r>
          </a:p>
          <a:p>
            <a:pPr algn="l"/>
            <a:r>
              <a:rPr lang="en-GB" dirty="0"/>
              <a:t>Data cleansing R packages include:</a:t>
            </a:r>
          </a:p>
          <a:p>
            <a:pPr algn="l"/>
            <a:r>
              <a:rPr lang="en-GB" dirty="0" err="1"/>
              <a:t>Tidyr</a:t>
            </a:r>
            <a:r>
              <a:rPr lang="en-GB" dirty="0"/>
              <a:t> is a tool that recognises variables in datasets and carries out operations to gather, segregate, or distribute the data.</a:t>
            </a:r>
          </a:p>
          <a:p>
            <a:pPr algn="l"/>
            <a:r>
              <a:rPr lang="en-GB" dirty="0" err="1"/>
              <a:t>Sqldf</a:t>
            </a:r>
            <a:r>
              <a:rPr lang="en-GB" dirty="0"/>
              <a:t> is a package that enables R studio users to create SQL code.</a:t>
            </a:r>
          </a:p>
          <a:p>
            <a:pPr algn="l"/>
            <a:r>
              <a:rPr lang="en-GB" dirty="0"/>
              <a:t>Cleaner who discovers duplicates</a:t>
            </a:r>
          </a:p>
          <a:p>
            <a:pPr algn="l"/>
            <a:r>
              <a:rPr lang="en-GB" dirty="0" err="1"/>
              <a:t>RMarkdown</a:t>
            </a:r>
            <a:r>
              <a:rPr lang="en-GB" dirty="0"/>
              <a:t> is a programme that helps integrate documentation into projects, which aids in organising even if it isn't specifically a data-cleansing tool.</a:t>
            </a:r>
          </a:p>
          <a:p>
            <a:pPr marL="0" indent="0">
              <a:buNone/>
            </a:pPr>
            <a:br>
              <a:rPr lang="en-GB" dirty="0"/>
            </a:br>
            <a:br>
              <a:rPr lang="en-GB" dirty="0"/>
            </a:br>
            <a:endParaRPr lang="en-US" dirty="0"/>
          </a:p>
        </p:txBody>
      </p:sp>
    </p:spTree>
    <p:extLst>
      <p:ext uri="{BB962C8B-B14F-4D97-AF65-F5344CB8AC3E}">
        <p14:creationId xmlns:p14="http://schemas.microsoft.com/office/powerpoint/2010/main" val="2480429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9578-E57F-CAFC-FC43-FD234557EC4D}"/>
              </a:ext>
            </a:extLst>
          </p:cNvPr>
          <p:cNvSpPr>
            <a:spLocks noGrp="1"/>
          </p:cNvSpPr>
          <p:nvPr>
            <p:ph type="title"/>
          </p:nvPr>
        </p:nvSpPr>
        <p:spPr/>
        <p:txBody>
          <a:bodyPr/>
          <a:lstStyle/>
          <a:p>
            <a:r>
              <a:rPr lang="en-US" dirty="0"/>
              <a:t>Python and R comparison (Continued)</a:t>
            </a:r>
          </a:p>
        </p:txBody>
      </p:sp>
      <p:sp>
        <p:nvSpPr>
          <p:cNvPr id="3" name="Content Placeholder 2">
            <a:extLst>
              <a:ext uri="{FF2B5EF4-FFF2-40B4-BE49-F238E27FC236}">
                <a16:creationId xmlns:a16="http://schemas.microsoft.com/office/drawing/2014/main" id="{A77DCCDD-A945-36F8-255F-53E1B709B071}"/>
              </a:ext>
            </a:extLst>
          </p:cNvPr>
          <p:cNvSpPr>
            <a:spLocks noGrp="1"/>
          </p:cNvSpPr>
          <p:nvPr>
            <p:ph idx="1"/>
          </p:nvPr>
        </p:nvSpPr>
        <p:spPr/>
        <p:txBody>
          <a:bodyPr>
            <a:normAutofit fontScale="62500" lnSpcReduction="20000"/>
          </a:bodyPr>
          <a:lstStyle/>
          <a:p>
            <a:r>
              <a:rPr lang="en-GB" dirty="0"/>
              <a:t>Python also provides a number of packages that can help with data cleansing. </a:t>
            </a:r>
          </a:p>
          <a:p>
            <a:r>
              <a:rPr lang="en-GB" dirty="0"/>
              <a:t>Popular choices comprise: To read, analyse, and write CSV data files into </a:t>
            </a:r>
            <a:r>
              <a:rPr lang="en-GB" dirty="0" err="1"/>
              <a:t>dataframes</a:t>
            </a:r>
            <a:r>
              <a:rPr lang="en-GB" dirty="0"/>
              <a:t> to carry out various cleaning activities, use the Pandas library.</a:t>
            </a:r>
          </a:p>
          <a:p>
            <a:r>
              <a:rPr lang="en-GB" dirty="0"/>
              <a:t>For general data cleaning, NumPy, which is built to cope with arrays, is frequently combined with Pandas.</a:t>
            </a:r>
          </a:p>
          <a:p>
            <a:r>
              <a:rPr lang="en-GB" dirty="0"/>
              <a:t>To identify places where the data is insufficient, distribution plots are made using the visualisation package Matplotlib.</a:t>
            </a:r>
          </a:p>
          <a:p>
            <a:r>
              <a:rPr lang="en-GB" dirty="0"/>
              <a:t>When showing usable data, Seaborn, a different visualisation package built on top of Matplotlib, gives greater customization possibilities.</a:t>
            </a:r>
          </a:p>
          <a:p>
            <a:pPr algn="l"/>
            <a:r>
              <a:rPr lang="en-GB" dirty="0"/>
              <a:t>Speed is a drawback for each of these languages while cleaning data. </a:t>
            </a:r>
          </a:p>
          <a:p>
            <a:pPr algn="l"/>
            <a:r>
              <a:rPr lang="en-GB" dirty="0"/>
              <a:t>R often runs slower than Python since it keeps data in memory. </a:t>
            </a:r>
          </a:p>
          <a:p>
            <a:pPr algn="l"/>
            <a:r>
              <a:rPr lang="en-GB" dirty="0"/>
              <a:t>However, very huge data sets are frequently involved in data cleansing. </a:t>
            </a:r>
          </a:p>
          <a:p>
            <a:pPr algn="l"/>
            <a:r>
              <a:rPr lang="en-GB" dirty="0"/>
              <a:t>Python really has a disadvantage when evaluating huge volumes of data due to the absence of multithreading capability.</a:t>
            </a:r>
            <a:br>
              <a:rPr lang="en-GB" dirty="0"/>
            </a:br>
            <a:endParaRPr lang="en-GB" dirty="0"/>
          </a:p>
          <a:p>
            <a:endParaRPr lang="en-US" dirty="0"/>
          </a:p>
        </p:txBody>
      </p:sp>
    </p:spTree>
    <p:extLst>
      <p:ext uri="{BB962C8B-B14F-4D97-AF65-F5344CB8AC3E}">
        <p14:creationId xmlns:p14="http://schemas.microsoft.com/office/powerpoint/2010/main" val="367160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4239-58A6-5194-2E75-88CCF7183D42}"/>
              </a:ext>
            </a:extLst>
          </p:cNvPr>
          <p:cNvSpPr>
            <a:spLocks noGrp="1"/>
          </p:cNvSpPr>
          <p:nvPr>
            <p:ph type="title"/>
          </p:nvPr>
        </p:nvSpPr>
        <p:spPr/>
        <p:txBody>
          <a:bodyPr/>
          <a:lstStyle/>
          <a:p>
            <a:r>
              <a:rPr lang="en-US" dirty="0"/>
              <a:t>Pythons cleaning data process</a:t>
            </a:r>
          </a:p>
        </p:txBody>
      </p:sp>
      <p:sp>
        <p:nvSpPr>
          <p:cNvPr id="3" name="Content Placeholder 2">
            <a:extLst>
              <a:ext uri="{FF2B5EF4-FFF2-40B4-BE49-F238E27FC236}">
                <a16:creationId xmlns:a16="http://schemas.microsoft.com/office/drawing/2014/main" id="{CC21F93B-FC1B-4E39-8551-926912584B61}"/>
              </a:ext>
            </a:extLst>
          </p:cNvPr>
          <p:cNvSpPr>
            <a:spLocks noGrp="1"/>
          </p:cNvSpPr>
          <p:nvPr>
            <p:ph idx="1"/>
          </p:nvPr>
        </p:nvSpPr>
        <p:spPr/>
        <p:txBody>
          <a:bodyPr>
            <a:normAutofit fontScale="92500" lnSpcReduction="20000"/>
          </a:bodyPr>
          <a:lstStyle/>
          <a:p>
            <a:r>
              <a:rPr lang="en-US" dirty="0"/>
              <a:t>The process of identifying and correcting (or removing) corrupt or inaccurate records from a record set, table, or database is known as data cleaning or cleansing. It entails determining which parts of the data are incomplete, incorrect, inaccurate, or irrelevant and then replacing, modifying, or deleting the dirty or coarse data.</a:t>
            </a:r>
          </a:p>
          <a:p>
            <a:endParaRPr lang="en-US" dirty="0"/>
          </a:p>
          <a:p>
            <a:r>
              <a:rPr lang="en-US" dirty="0"/>
              <a:t>Python comes with a number of packages that can be used to clean up data. The two most widely used libraries are </a:t>
            </a:r>
            <a:r>
              <a:rPr lang="en-US" dirty="0" err="1"/>
              <a:t>numpy</a:t>
            </a:r>
            <a:r>
              <a:rPr lang="en-US" dirty="0"/>
              <a:t> and pandas.</a:t>
            </a:r>
          </a:p>
          <a:p>
            <a:endParaRPr lang="en-US" dirty="0"/>
          </a:p>
          <a:p>
            <a:r>
              <a:rPr lang="en-US" dirty="0"/>
              <a:t>For Python programmers, Pandas is an extremely potent data processing tool. It offers a wide range of functionality to handle different file formats from numerous data sources. For data scientists who are involved in data cleansing and analysis, the Pandas library is especially helpful.</a:t>
            </a:r>
          </a:p>
        </p:txBody>
      </p:sp>
    </p:spTree>
    <p:extLst>
      <p:ext uri="{BB962C8B-B14F-4D97-AF65-F5344CB8AC3E}">
        <p14:creationId xmlns:p14="http://schemas.microsoft.com/office/powerpoint/2010/main" val="152952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96A7-2D8A-8C30-0AF4-D62FE65051A9}"/>
              </a:ext>
            </a:extLst>
          </p:cNvPr>
          <p:cNvSpPr>
            <a:spLocks noGrp="1"/>
          </p:cNvSpPr>
          <p:nvPr>
            <p:ph type="title"/>
          </p:nvPr>
        </p:nvSpPr>
        <p:spPr/>
        <p:txBody>
          <a:bodyPr/>
          <a:lstStyle/>
          <a:p>
            <a:r>
              <a:rPr lang="en-US" dirty="0"/>
              <a:t>Importing the needed libraries </a:t>
            </a:r>
          </a:p>
        </p:txBody>
      </p:sp>
      <p:sp>
        <p:nvSpPr>
          <p:cNvPr id="3" name="Content Placeholder 2">
            <a:extLst>
              <a:ext uri="{FF2B5EF4-FFF2-40B4-BE49-F238E27FC236}">
                <a16:creationId xmlns:a16="http://schemas.microsoft.com/office/drawing/2014/main" id="{786285F8-286A-56F8-82FF-1B7BA8496C11}"/>
              </a:ext>
            </a:extLst>
          </p:cNvPr>
          <p:cNvSpPr>
            <a:spLocks noGrp="1"/>
          </p:cNvSpPr>
          <p:nvPr>
            <p:ph idx="1"/>
          </p:nvPr>
        </p:nvSpPr>
        <p:spPr/>
        <p:txBody>
          <a:bodyPr/>
          <a:lstStyle/>
          <a:p>
            <a:pPr marL="0" indent="0">
              <a:buNone/>
            </a:pPr>
            <a:br>
              <a:rPr lang="en-US" dirty="0"/>
            </a:br>
            <a:r>
              <a:rPr lang="en-US" dirty="0"/>
              <a:t>The only thing  to do in this phase is import the necessary libraries, which are CSV, </a:t>
            </a:r>
            <a:r>
              <a:rPr lang="en-US" dirty="0" err="1"/>
              <a:t>Numpy</a:t>
            </a:r>
            <a:r>
              <a:rPr lang="en-US" dirty="0"/>
              <a:t>, and Pandas. In terms of data science, these libraries are essential.</a:t>
            </a:r>
          </a:p>
          <a:p>
            <a:endParaRPr lang="en-US" dirty="0"/>
          </a:p>
        </p:txBody>
      </p:sp>
      <p:pic>
        <p:nvPicPr>
          <p:cNvPr id="4" name="Picture 3">
            <a:extLst>
              <a:ext uri="{FF2B5EF4-FFF2-40B4-BE49-F238E27FC236}">
                <a16:creationId xmlns:a16="http://schemas.microsoft.com/office/drawing/2014/main" id="{B4871C47-1627-632F-9C62-3128E06924F5}"/>
              </a:ext>
            </a:extLst>
          </p:cNvPr>
          <p:cNvPicPr>
            <a:picLocks noChangeAspect="1"/>
          </p:cNvPicPr>
          <p:nvPr/>
        </p:nvPicPr>
        <p:blipFill>
          <a:blip r:embed="rId2"/>
          <a:stretch>
            <a:fillRect/>
          </a:stretch>
        </p:blipFill>
        <p:spPr>
          <a:xfrm>
            <a:off x="6705600" y="4373563"/>
            <a:ext cx="4140200" cy="1803400"/>
          </a:xfrm>
          <a:prstGeom prst="rect">
            <a:avLst/>
          </a:prstGeom>
        </p:spPr>
      </p:pic>
      <p:pic>
        <p:nvPicPr>
          <p:cNvPr id="5" name="Picture 4">
            <a:extLst>
              <a:ext uri="{FF2B5EF4-FFF2-40B4-BE49-F238E27FC236}">
                <a16:creationId xmlns:a16="http://schemas.microsoft.com/office/drawing/2014/main" id="{9E7EC5AD-9808-FFCB-193E-F770B4C135E2}"/>
              </a:ext>
            </a:extLst>
          </p:cNvPr>
          <p:cNvPicPr>
            <a:picLocks noChangeAspect="1"/>
          </p:cNvPicPr>
          <p:nvPr/>
        </p:nvPicPr>
        <p:blipFill>
          <a:blip r:embed="rId3"/>
          <a:stretch>
            <a:fillRect/>
          </a:stretch>
        </p:blipFill>
        <p:spPr>
          <a:xfrm>
            <a:off x="452120" y="4001294"/>
            <a:ext cx="5745480" cy="2175669"/>
          </a:xfrm>
          <a:prstGeom prst="rect">
            <a:avLst/>
          </a:prstGeom>
        </p:spPr>
      </p:pic>
    </p:spTree>
    <p:extLst>
      <p:ext uri="{BB962C8B-B14F-4D97-AF65-F5344CB8AC3E}">
        <p14:creationId xmlns:p14="http://schemas.microsoft.com/office/powerpoint/2010/main" val="65586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C95E-47D4-E416-051B-AB88301C55F8}"/>
              </a:ext>
            </a:extLst>
          </p:cNvPr>
          <p:cNvSpPr>
            <a:spLocks noGrp="1"/>
          </p:cNvSpPr>
          <p:nvPr>
            <p:ph type="title"/>
          </p:nvPr>
        </p:nvSpPr>
        <p:spPr/>
        <p:txBody>
          <a:bodyPr/>
          <a:lstStyle/>
          <a:p>
            <a:r>
              <a:rPr lang="en-US"/>
              <a:t>Loading data set</a:t>
            </a:r>
          </a:p>
        </p:txBody>
      </p:sp>
      <p:sp>
        <p:nvSpPr>
          <p:cNvPr id="3" name="Content Placeholder 2">
            <a:extLst>
              <a:ext uri="{FF2B5EF4-FFF2-40B4-BE49-F238E27FC236}">
                <a16:creationId xmlns:a16="http://schemas.microsoft.com/office/drawing/2014/main" id="{36E5064C-1310-317E-D7BB-DDA8AC25E93A}"/>
              </a:ext>
            </a:extLst>
          </p:cNvPr>
          <p:cNvSpPr>
            <a:spLocks noGrp="1"/>
          </p:cNvSpPr>
          <p:nvPr>
            <p:ph idx="1"/>
          </p:nvPr>
        </p:nvSpPr>
        <p:spPr/>
        <p:txBody>
          <a:bodyPr/>
          <a:lstStyle/>
          <a:p>
            <a:r>
              <a:rPr lang="en-US" dirty="0"/>
              <a:t>The second step is to display the data set after retrieving it from a separate source.</a:t>
            </a:r>
          </a:p>
          <a:p>
            <a:r>
              <a:rPr lang="en-US" dirty="0"/>
              <a:t>The data-set must be obtained from a different source for this stage</a:t>
            </a:r>
          </a:p>
        </p:txBody>
      </p:sp>
      <p:pic>
        <p:nvPicPr>
          <p:cNvPr id="4" name="Picture 3">
            <a:extLst>
              <a:ext uri="{FF2B5EF4-FFF2-40B4-BE49-F238E27FC236}">
                <a16:creationId xmlns:a16="http://schemas.microsoft.com/office/drawing/2014/main" id="{079B5593-FC3A-A84A-4E5A-4F0B00378BC5}"/>
              </a:ext>
            </a:extLst>
          </p:cNvPr>
          <p:cNvPicPr>
            <a:picLocks noChangeAspect="1"/>
          </p:cNvPicPr>
          <p:nvPr/>
        </p:nvPicPr>
        <p:blipFill>
          <a:blip r:embed="rId2"/>
          <a:stretch>
            <a:fillRect/>
          </a:stretch>
        </p:blipFill>
        <p:spPr>
          <a:xfrm>
            <a:off x="6400800" y="3175000"/>
            <a:ext cx="4516120" cy="3136900"/>
          </a:xfrm>
          <a:prstGeom prst="rect">
            <a:avLst/>
          </a:prstGeom>
        </p:spPr>
      </p:pic>
      <p:pic>
        <p:nvPicPr>
          <p:cNvPr id="6" name="Picture 5">
            <a:extLst>
              <a:ext uri="{FF2B5EF4-FFF2-40B4-BE49-F238E27FC236}">
                <a16:creationId xmlns:a16="http://schemas.microsoft.com/office/drawing/2014/main" id="{E44F2A0A-D024-7C82-8A5E-58224F76F0CD}"/>
              </a:ext>
            </a:extLst>
          </p:cNvPr>
          <p:cNvPicPr>
            <a:picLocks noChangeAspect="1"/>
          </p:cNvPicPr>
          <p:nvPr/>
        </p:nvPicPr>
        <p:blipFill>
          <a:blip r:embed="rId3"/>
          <a:stretch>
            <a:fillRect/>
          </a:stretch>
        </p:blipFill>
        <p:spPr>
          <a:xfrm>
            <a:off x="838200" y="3175000"/>
            <a:ext cx="5387340" cy="2844800"/>
          </a:xfrm>
          <a:prstGeom prst="rect">
            <a:avLst/>
          </a:prstGeom>
        </p:spPr>
      </p:pic>
    </p:spTree>
    <p:extLst>
      <p:ext uri="{BB962C8B-B14F-4D97-AF65-F5344CB8AC3E}">
        <p14:creationId xmlns:p14="http://schemas.microsoft.com/office/powerpoint/2010/main" val="31283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7036-412D-4A7C-88BD-EFB1BE1F5A6C}"/>
              </a:ext>
            </a:extLst>
          </p:cNvPr>
          <p:cNvSpPr>
            <a:spLocks noGrp="1"/>
          </p:cNvSpPr>
          <p:nvPr>
            <p:ph type="title"/>
          </p:nvPr>
        </p:nvSpPr>
        <p:spPr>
          <a:xfrm>
            <a:off x="243840" y="365125"/>
            <a:ext cx="11109960" cy="1325563"/>
          </a:xfrm>
        </p:spPr>
        <p:txBody>
          <a:bodyPr>
            <a:normAutofit/>
          </a:bodyPr>
          <a:lstStyle/>
          <a:p>
            <a:r>
              <a:rPr lang="en-GB" dirty="0"/>
              <a:t>Eliminating the inactive or unnecessary columns</a:t>
            </a:r>
            <a:endParaRPr lang="en-US" dirty="0"/>
          </a:p>
        </p:txBody>
      </p:sp>
      <p:sp>
        <p:nvSpPr>
          <p:cNvPr id="3" name="Content Placeholder 2">
            <a:extLst>
              <a:ext uri="{FF2B5EF4-FFF2-40B4-BE49-F238E27FC236}">
                <a16:creationId xmlns:a16="http://schemas.microsoft.com/office/drawing/2014/main" id="{7BEDADD0-DFD6-9073-1C49-9C1FB35872A6}"/>
              </a:ext>
            </a:extLst>
          </p:cNvPr>
          <p:cNvSpPr>
            <a:spLocks noGrp="1"/>
          </p:cNvSpPr>
          <p:nvPr>
            <p:ph idx="1"/>
          </p:nvPr>
        </p:nvSpPr>
        <p:spPr/>
        <p:txBody>
          <a:bodyPr/>
          <a:lstStyle/>
          <a:p>
            <a:pPr marL="0" indent="0" algn="l">
              <a:buNone/>
            </a:pPr>
            <a:br>
              <a:rPr lang="en-GB" dirty="0"/>
            </a:br>
            <a:r>
              <a:rPr lang="en-GB" dirty="0"/>
              <a:t>The code for this stage, which entails deleting unnecessary columns like cp, </a:t>
            </a:r>
            <a:r>
              <a:rPr lang="en-GB" dirty="0" err="1"/>
              <a:t>fbs</a:t>
            </a:r>
            <a:r>
              <a:rPr lang="en-GB" dirty="0"/>
              <a:t>, </a:t>
            </a:r>
            <a:r>
              <a:rPr lang="en-GB" dirty="0" err="1"/>
              <a:t>thalach</a:t>
            </a:r>
            <a:r>
              <a:rPr lang="en-GB" dirty="0"/>
              <a:t>, and many more, is largely self-explanatory.</a:t>
            </a:r>
          </a:p>
          <a:p>
            <a:endParaRPr lang="en-US" dirty="0"/>
          </a:p>
        </p:txBody>
      </p:sp>
      <p:pic>
        <p:nvPicPr>
          <p:cNvPr id="4" name="Picture 3">
            <a:extLst>
              <a:ext uri="{FF2B5EF4-FFF2-40B4-BE49-F238E27FC236}">
                <a16:creationId xmlns:a16="http://schemas.microsoft.com/office/drawing/2014/main" id="{F7594D6D-2312-D088-EEA0-3AC99E2FC571}"/>
              </a:ext>
            </a:extLst>
          </p:cNvPr>
          <p:cNvPicPr>
            <a:picLocks noChangeAspect="1"/>
          </p:cNvPicPr>
          <p:nvPr/>
        </p:nvPicPr>
        <p:blipFill>
          <a:blip r:embed="rId2"/>
          <a:stretch>
            <a:fillRect/>
          </a:stretch>
        </p:blipFill>
        <p:spPr>
          <a:xfrm>
            <a:off x="690880" y="3933349"/>
            <a:ext cx="3556000" cy="2538730"/>
          </a:xfrm>
          <a:prstGeom prst="rect">
            <a:avLst/>
          </a:prstGeom>
        </p:spPr>
      </p:pic>
      <p:pic>
        <p:nvPicPr>
          <p:cNvPr id="5" name="Picture 4">
            <a:extLst>
              <a:ext uri="{FF2B5EF4-FFF2-40B4-BE49-F238E27FC236}">
                <a16:creationId xmlns:a16="http://schemas.microsoft.com/office/drawing/2014/main" id="{02C2FDBC-7702-4AFD-16A6-28E0797D0976}"/>
              </a:ext>
            </a:extLst>
          </p:cNvPr>
          <p:cNvPicPr>
            <a:picLocks noChangeAspect="1"/>
          </p:cNvPicPr>
          <p:nvPr/>
        </p:nvPicPr>
        <p:blipFill>
          <a:blip r:embed="rId3"/>
          <a:stretch>
            <a:fillRect/>
          </a:stretch>
        </p:blipFill>
        <p:spPr>
          <a:xfrm>
            <a:off x="4556760" y="3933349"/>
            <a:ext cx="7620000" cy="2120900"/>
          </a:xfrm>
          <a:prstGeom prst="rect">
            <a:avLst/>
          </a:prstGeom>
        </p:spPr>
      </p:pic>
    </p:spTree>
    <p:extLst>
      <p:ext uri="{BB962C8B-B14F-4D97-AF65-F5344CB8AC3E}">
        <p14:creationId xmlns:p14="http://schemas.microsoft.com/office/powerpoint/2010/main" val="235865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4F9D-CE16-7275-9480-15B6E010432F}"/>
              </a:ext>
            </a:extLst>
          </p:cNvPr>
          <p:cNvSpPr>
            <a:spLocks noGrp="1"/>
          </p:cNvSpPr>
          <p:nvPr>
            <p:ph type="title"/>
          </p:nvPr>
        </p:nvSpPr>
        <p:spPr/>
        <p:txBody>
          <a:bodyPr>
            <a:normAutofit/>
          </a:bodyPr>
          <a:lstStyle/>
          <a:p>
            <a:r>
              <a:rPr lang="en-US" dirty="0"/>
              <a:t>Renaming the columns to better suit our needs.</a:t>
            </a:r>
          </a:p>
        </p:txBody>
      </p:sp>
      <p:sp>
        <p:nvSpPr>
          <p:cNvPr id="3" name="Content Placeholder 2">
            <a:extLst>
              <a:ext uri="{FF2B5EF4-FFF2-40B4-BE49-F238E27FC236}">
                <a16:creationId xmlns:a16="http://schemas.microsoft.com/office/drawing/2014/main" id="{7AABE592-5DAA-55BA-01B6-8C435BDC5CD1}"/>
              </a:ext>
            </a:extLst>
          </p:cNvPr>
          <p:cNvSpPr>
            <a:spLocks noGrp="1"/>
          </p:cNvSpPr>
          <p:nvPr>
            <p:ph idx="1"/>
          </p:nvPr>
        </p:nvSpPr>
        <p:spPr/>
        <p:txBody>
          <a:bodyPr/>
          <a:lstStyle/>
          <a:p>
            <a:r>
              <a:rPr lang="en-US" dirty="0"/>
              <a:t>As a result of many column titles being unclear and difficult to grasp, this phase entails renaming the columns.</a:t>
            </a:r>
          </a:p>
        </p:txBody>
      </p:sp>
      <p:pic>
        <p:nvPicPr>
          <p:cNvPr id="4" name="Picture 3">
            <a:extLst>
              <a:ext uri="{FF2B5EF4-FFF2-40B4-BE49-F238E27FC236}">
                <a16:creationId xmlns:a16="http://schemas.microsoft.com/office/drawing/2014/main" id="{E9AE361C-BA2C-75E0-E445-7AA80FABA360}"/>
              </a:ext>
            </a:extLst>
          </p:cNvPr>
          <p:cNvPicPr>
            <a:picLocks noChangeAspect="1"/>
          </p:cNvPicPr>
          <p:nvPr/>
        </p:nvPicPr>
        <p:blipFill>
          <a:blip r:embed="rId2"/>
          <a:stretch>
            <a:fillRect/>
          </a:stretch>
        </p:blipFill>
        <p:spPr>
          <a:xfrm>
            <a:off x="1911387" y="3276919"/>
            <a:ext cx="7772400" cy="3322320"/>
          </a:xfrm>
          <a:prstGeom prst="rect">
            <a:avLst/>
          </a:prstGeom>
        </p:spPr>
      </p:pic>
    </p:spTree>
    <p:extLst>
      <p:ext uri="{BB962C8B-B14F-4D97-AF65-F5344CB8AC3E}">
        <p14:creationId xmlns:p14="http://schemas.microsoft.com/office/powerpoint/2010/main" val="285516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E5B7-62B4-E3A8-5049-24C7503C56D4}"/>
              </a:ext>
            </a:extLst>
          </p:cNvPr>
          <p:cNvSpPr>
            <a:spLocks noGrp="1"/>
          </p:cNvSpPr>
          <p:nvPr>
            <p:ph type="title"/>
          </p:nvPr>
        </p:nvSpPr>
        <p:spPr/>
        <p:txBody>
          <a:bodyPr/>
          <a:lstStyle/>
          <a:p>
            <a:r>
              <a:rPr lang="en-US" dirty="0"/>
              <a:t>Changing the value of the rows.</a:t>
            </a:r>
          </a:p>
        </p:txBody>
      </p:sp>
      <p:sp>
        <p:nvSpPr>
          <p:cNvPr id="3" name="Content Placeholder 2">
            <a:extLst>
              <a:ext uri="{FF2B5EF4-FFF2-40B4-BE49-F238E27FC236}">
                <a16:creationId xmlns:a16="http://schemas.microsoft.com/office/drawing/2014/main" id="{BD66584D-893F-4482-6405-894AB6A78835}"/>
              </a:ext>
            </a:extLst>
          </p:cNvPr>
          <p:cNvSpPr>
            <a:spLocks noGrp="1"/>
          </p:cNvSpPr>
          <p:nvPr>
            <p:ph idx="1"/>
          </p:nvPr>
        </p:nvSpPr>
        <p:spPr/>
        <p:txBody>
          <a:bodyPr/>
          <a:lstStyle/>
          <a:p>
            <a:r>
              <a:rPr lang="en-US" dirty="0"/>
              <a:t>This step entails replacing the missing values or making the values more readable. For example, the Sex field in this example has the values 1 and 0 for Male and 0 for Female, but it frequently seems ambiguous to a third party; therefore, it would be a good idea to change the value to one that is clearer.</a:t>
            </a:r>
          </a:p>
          <a:p>
            <a:endParaRPr lang="en-US" dirty="0"/>
          </a:p>
        </p:txBody>
      </p:sp>
      <p:pic>
        <p:nvPicPr>
          <p:cNvPr id="6" name="Picture 2">
            <a:extLst>
              <a:ext uri="{FF2B5EF4-FFF2-40B4-BE49-F238E27FC236}">
                <a16:creationId xmlns:a16="http://schemas.microsoft.com/office/drawing/2014/main" id="{0078282B-AD96-3C39-A6D8-E9D74C538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473" y="3997487"/>
            <a:ext cx="7689348" cy="248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83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E064-540E-5213-3B60-491EE761F5FD}"/>
              </a:ext>
            </a:extLst>
          </p:cNvPr>
          <p:cNvSpPr>
            <a:spLocks noGrp="1"/>
          </p:cNvSpPr>
          <p:nvPr>
            <p:ph type="title"/>
          </p:nvPr>
        </p:nvSpPr>
        <p:spPr/>
        <p:txBody>
          <a:bodyPr>
            <a:normAutofit/>
          </a:bodyPr>
          <a:lstStyle/>
          <a:p>
            <a:r>
              <a:rPr lang="en-US" dirty="0"/>
              <a:t>Rename columns</a:t>
            </a:r>
            <a:br>
              <a:rPr lang="en-US" dirty="0"/>
            </a:br>
            <a:endParaRPr lang="en-US" dirty="0"/>
          </a:p>
        </p:txBody>
      </p:sp>
      <p:sp>
        <p:nvSpPr>
          <p:cNvPr id="3" name="Content Placeholder 2">
            <a:extLst>
              <a:ext uri="{FF2B5EF4-FFF2-40B4-BE49-F238E27FC236}">
                <a16:creationId xmlns:a16="http://schemas.microsoft.com/office/drawing/2014/main" id="{21E62BAF-85E8-E2E9-F15E-2E3F6A13ACFB}"/>
              </a:ext>
            </a:extLst>
          </p:cNvPr>
          <p:cNvSpPr>
            <a:spLocks noGrp="1"/>
          </p:cNvSpPr>
          <p:nvPr>
            <p:ph idx="1"/>
          </p:nvPr>
        </p:nvSpPr>
        <p:spPr>
          <a:xfrm>
            <a:off x="838200" y="1253331"/>
            <a:ext cx="10515600" cy="4351338"/>
          </a:xfrm>
        </p:spPr>
        <p:txBody>
          <a:bodyPr/>
          <a:lstStyle/>
          <a:p>
            <a:endParaRPr lang="en-US" dirty="0"/>
          </a:p>
          <a:p>
            <a:pPr marL="0" indent="0">
              <a:buNone/>
            </a:pPr>
            <a:r>
              <a:rPr lang="en-US" dirty="0" err="1"/>
              <a:t>df</a:t>
            </a:r>
            <a:r>
              <a:rPr lang="en-US" dirty="0"/>
              <a:t> = </a:t>
            </a:r>
            <a:r>
              <a:rPr lang="en-US" dirty="0" err="1"/>
              <a:t>pd.read_csv</a:t>
            </a:r>
            <a:r>
              <a:rPr lang="en-US" dirty="0"/>
              <a:t>(</a:t>
            </a:r>
            <a:r>
              <a:rPr lang="en-US" dirty="0" err="1"/>
              <a:t>df</a:t>
            </a:r>
            <a:r>
              <a:rPr lang="en-US" dirty="0"/>
              <a:t>, header=None)</a:t>
            </a:r>
          </a:p>
          <a:p>
            <a:pPr marL="0" indent="0">
              <a:buNone/>
            </a:pPr>
            <a:r>
              <a:rPr lang="en-US" dirty="0" err="1"/>
              <a:t>feature_map</a:t>
            </a:r>
            <a:r>
              <a:rPr lang="en-US" dirty="0"/>
              <a:t> = {0: 'column1',</a:t>
            </a:r>
          </a:p>
          <a:p>
            <a:pPr marL="0" indent="0">
              <a:buNone/>
            </a:pPr>
            <a:r>
              <a:rPr lang="en-US" dirty="0"/>
              <a:t>1: 'column2',</a:t>
            </a:r>
          </a:p>
          <a:p>
            <a:pPr marL="0" indent="0">
              <a:buNone/>
            </a:pPr>
            <a:r>
              <a:rPr lang="en-US" dirty="0"/>
              <a:t>2: 'column3'}</a:t>
            </a:r>
          </a:p>
          <a:p>
            <a:pPr marL="0" indent="0">
              <a:buNone/>
            </a:pPr>
            <a:br>
              <a:rPr lang="en-US" dirty="0"/>
            </a:br>
            <a:r>
              <a:rPr lang="en-US" dirty="0" err="1"/>
              <a:t>df.rename</a:t>
            </a:r>
            <a:r>
              <a:rPr lang="en-US" dirty="0"/>
              <a:t>(columns=</a:t>
            </a:r>
            <a:r>
              <a:rPr lang="en-US" dirty="0" err="1"/>
              <a:t>feature_map</a:t>
            </a:r>
            <a:r>
              <a:rPr lang="en-US" dirty="0"/>
              <a:t>, </a:t>
            </a:r>
            <a:r>
              <a:rPr lang="en-US" dirty="0" err="1"/>
              <a:t>inplace</a:t>
            </a:r>
            <a:r>
              <a:rPr lang="en-US" dirty="0"/>
              <a:t>=True)</a:t>
            </a:r>
          </a:p>
          <a:p>
            <a:pPr marL="0" indent="0">
              <a:buNone/>
            </a:pPr>
            <a:endParaRPr lang="en-US" dirty="0"/>
          </a:p>
        </p:txBody>
      </p:sp>
      <p:pic>
        <p:nvPicPr>
          <p:cNvPr id="4" name="Picture 3">
            <a:extLst>
              <a:ext uri="{FF2B5EF4-FFF2-40B4-BE49-F238E27FC236}">
                <a16:creationId xmlns:a16="http://schemas.microsoft.com/office/drawing/2014/main" id="{7F5F963A-C0C7-CF18-5F8D-9DA1EB54A5F5}"/>
              </a:ext>
            </a:extLst>
          </p:cNvPr>
          <p:cNvPicPr>
            <a:picLocks noChangeAspect="1"/>
          </p:cNvPicPr>
          <p:nvPr/>
        </p:nvPicPr>
        <p:blipFill>
          <a:blip r:embed="rId2"/>
          <a:stretch>
            <a:fillRect/>
          </a:stretch>
        </p:blipFill>
        <p:spPr>
          <a:xfrm>
            <a:off x="5689600" y="211138"/>
            <a:ext cx="6502400" cy="3941762"/>
          </a:xfrm>
          <a:prstGeom prst="rect">
            <a:avLst/>
          </a:prstGeom>
        </p:spPr>
      </p:pic>
    </p:spTree>
    <p:extLst>
      <p:ext uri="{BB962C8B-B14F-4D97-AF65-F5344CB8AC3E}">
        <p14:creationId xmlns:p14="http://schemas.microsoft.com/office/powerpoint/2010/main" val="1688777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2786</Words>
  <Application>Microsoft Macintosh PowerPoint</Application>
  <PresentationFormat>Widescreen</PresentationFormat>
  <Paragraphs>154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Python and R for ETL</vt:lpstr>
      <vt:lpstr>Python</vt:lpstr>
      <vt:lpstr>Pythons cleaning data process</vt:lpstr>
      <vt:lpstr>Importing the needed libraries </vt:lpstr>
      <vt:lpstr>Loading data set</vt:lpstr>
      <vt:lpstr>Eliminating the inactive or unnecessary columns</vt:lpstr>
      <vt:lpstr>Renaming the columns to better suit our needs.</vt:lpstr>
      <vt:lpstr>Changing the value of the rows.</vt:lpstr>
      <vt:lpstr>Rename columns </vt:lpstr>
      <vt:lpstr>Cast a column to datetime </vt:lpstr>
      <vt:lpstr>Drop a row or column </vt:lpstr>
      <vt:lpstr>Set a column as the index </vt:lpstr>
      <vt:lpstr>R</vt:lpstr>
      <vt:lpstr>R stages in data cleaning</vt:lpstr>
      <vt:lpstr>Become familiar with the data set.</vt:lpstr>
      <vt:lpstr>Check for structural errors</vt:lpstr>
      <vt:lpstr>Check for data irregularities</vt:lpstr>
      <vt:lpstr>Decide how to deal with missing values</vt:lpstr>
      <vt:lpstr>Document data versions and changes made</vt:lpstr>
      <vt:lpstr>Python and R</vt:lpstr>
      <vt:lpstr>Python and R comparison</vt:lpstr>
      <vt:lpstr>Loading Data in Python and R</vt:lpstr>
      <vt:lpstr>Functions of Python and R comparison</vt:lpstr>
      <vt:lpstr>Python and R comparison (Continued)</vt:lpstr>
      <vt:lpstr>Python and R comparison (Continued)</vt:lpstr>
      <vt:lpstr>Python and R comparison (Continued)</vt:lpstr>
      <vt:lpstr>Python and R comparison (Continued)</vt:lpstr>
      <vt:lpstr>Python and R comparison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Mazafer Ul-Raqib</dc:creator>
  <cp:lastModifiedBy>Mazafer Ul-Raqib</cp:lastModifiedBy>
  <cp:revision>11</cp:revision>
  <dcterms:created xsi:type="dcterms:W3CDTF">2022-11-20T21:12:30Z</dcterms:created>
  <dcterms:modified xsi:type="dcterms:W3CDTF">2022-11-24T08:32:35Z</dcterms:modified>
</cp:coreProperties>
</file>