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4136"/>
    <p:restoredTop sz="96327"/>
  </p:normalViewPr>
  <p:slideViewPr>
    <p:cSldViewPr snapToGrid="0">
      <p:cViewPr>
        <p:scale>
          <a:sx n="35" d="100"/>
          <a:sy n="35" d="100"/>
        </p:scale>
        <p:origin x="384" y="14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GB"/>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12/3/22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GB"/>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12/3/22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GB"/>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12/3/22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GB"/>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12/3/22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12/3/22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12/3/22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12/3/22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351B104-9B78-4A2B-B970-FA8ABE1CE1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 name="Rectangle 9">
              <a:extLst>
                <a:ext uri="{FF2B5EF4-FFF2-40B4-BE49-F238E27FC236}">
                  <a16:creationId xmlns:a16="http://schemas.microsoft.com/office/drawing/2014/main" id="{3A130E84-D02F-40FB-9BEB-5202392713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5E142BFD-7D75-4518-BBDF-27C00AB4BC7F}"/>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le 1">
            <a:extLst>
              <a:ext uri="{FF2B5EF4-FFF2-40B4-BE49-F238E27FC236}">
                <a16:creationId xmlns:a16="http://schemas.microsoft.com/office/drawing/2014/main" id="{7CC29AC0-EC20-55F2-21B3-A844123E95E1}"/>
              </a:ext>
            </a:extLst>
          </p:cNvPr>
          <p:cNvSpPr>
            <a:spLocks noGrp="1"/>
          </p:cNvSpPr>
          <p:nvPr>
            <p:ph type="ctrTitle"/>
          </p:nvPr>
        </p:nvSpPr>
        <p:spPr>
          <a:xfrm>
            <a:off x="6615112" y="1122363"/>
            <a:ext cx="4052887" cy="2387600"/>
          </a:xfrm>
        </p:spPr>
        <p:txBody>
          <a:bodyPr>
            <a:normAutofit/>
          </a:bodyPr>
          <a:lstStyle/>
          <a:p>
            <a:r>
              <a:rPr lang="en-US" sz="4100"/>
              <a:t>Data </a:t>
            </a:r>
            <a:r>
              <a:rPr lang="en-US" sz="4100" err="1"/>
              <a:t>preperation</a:t>
            </a:r>
            <a:r>
              <a:rPr lang="en-US" sz="4100"/>
              <a:t> and excel comparison</a:t>
            </a:r>
          </a:p>
        </p:txBody>
      </p:sp>
      <p:sp>
        <p:nvSpPr>
          <p:cNvPr id="3" name="Subtitle 2">
            <a:extLst>
              <a:ext uri="{FF2B5EF4-FFF2-40B4-BE49-F238E27FC236}">
                <a16:creationId xmlns:a16="http://schemas.microsoft.com/office/drawing/2014/main" id="{48B32602-3274-00D2-7850-ED57FDDA0D2E}"/>
              </a:ext>
            </a:extLst>
          </p:cNvPr>
          <p:cNvSpPr>
            <a:spLocks noGrp="1"/>
          </p:cNvSpPr>
          <p:nvPr>
            <p:ph type="subTitle" idx="1"/>
          </p:nvPr>
        </p:nvSpPr>
        <p:spPr>
          <a:xfrm>
            <a:off x="6585702" y="3602038"/>
            <a:ext cx="4082297" cy="1655762"/>
          </a:xfrm>
        </p:spPr>
        <p:txBody>
          <a:bodyPr>
            <a:normAutofit/>
          </a:bodyPr>
          <a:lstStyle/>
          <a:p>
            <a:r>
              <a:rPr lang="en-US" dirty="0"/>
              <a:t>By </a:t>
            </a:r>
            <a:r>
              <a:rPr lang="en-US" dirty="0" err="1"/>
              <a:t>maz</a:t>
            </a:r>
            <a:endParaRPr lang="en-US"/>
          </a:p>
        </p:txBody>
      </p:sp>
      <p:pic>
        <p:nvPicPr>
          <p:cNvPr id="5" name="Picture 4" descr="Financial graphs on a dark display">
            <a:extLst>
              <a:ext uri="{FF2B5EF4-FFF2-40B4-BE49-F238E27FC236}">
                <a16:creationId xmlns:a16="http://schemas.microsoft.com/office/drawing/2014/main" id="{EAA7F005-B912-B45F-7B66-7C2DFE5DF8E8}"/>
              </a:ext>
            </a:extLst>
          </p:cNvPr>
          <p:cNvPicPr>
            <a:picLocks noChangeAspect="1"/>
          </p:cNvPicPr>
          <p:nvPr/>
        </p:nvPicPr>
        <p:blipFill rotWithShape="1">
          <a:blip r:embed="rId4"/>
          <a:srcRect l="19292" r="25101"/>
          <a:stretch/>
        </p:blipFill>
        <p:spPr>
          <a:xfrm>
            <a:off x="-5597" y="10"/>
            <a:ext cx="6101597" cy="6857990"/>
          </a:xfrm>
          <a:prstGeom prst="rect">
            <a:avLst/>
          </a:prstGeom>
        </p:spPr>
      </p:pic>
      <p:grpSp>
        <p:nvGrpSpPr>
          <p:cNvPr id="13" name="Group 12">
            <a:extLst>
              <a:ext uri="{FF2B5EF4-FFF2-40B4-BE49-F238E27FC236}">
                <a16:creationId xmlns:a16="http://schemas.microsoft.com/office/drawing/2014/main" id="{D4116A08-770E-4DC3-AAB6-E3E8E6CEC8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4" name="Rectangle 5">
              <a:extLst>
                <a:ext uri="{FF2B5EF4-FFF2-40B4-BE49-F238E27FC236}">
                  <a16:creationId xmlns:a16="http://schemas.microsoft.com/office/drawing/2014/main" id="{6ADECFB2-F615-49A9-A242-A3D04CADB0B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5" name="Freeform 6">
              <a:extLst>
                <a:ext uri="{FF2B5EF4-FFF2-40B4-BE49-F238E27FC236}">
                  <a16:creationId xmlns:a16="http://schemas.microsoft.com/office/drawing/2014/main" id="{8E1F3AC6-5FF1-401B-91E4-180D1D356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 name="Freeform 7">
              <a:extLst>
                <a:ext uri="{FF2B5EF4-FFF2-40B4-BE49-F238E27FC236}">
                  <a16:creationId xmlns:a16="http://schemas.microsoft.com/office/drawing/2014/main" id="{72BC7A9D-387B-4877-B8E6-E8ABA6B265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 name="Rectangle 8">
              <a:extLst>
                <a:ext uri="{FF2B5EF4-FFF2-40B4-BE49-F238E27FC236}">
                  <a16:creationId xmlns:a16="http://schemas.microsoft.com/office/drawing/2014/main" id="{9114560A-27D6-469D-992E-33A55B40BA0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8" name="Freeform 9">
              <a:extLst>
                <a:ext uri="{FF2B5EF4-FFF2-40B4-BE49-F238E27FC236}">
                  <a16:creationId xmlns:a16="http://schemas.microsoft.com/office/drawing/2014/main" id="{CBF136EF-7DC2-47D2-974C-70044B5E9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 name="Freeform 10">
              <a:extLst>
                <a:ext uri="{FF2B5EF4-FFF2-40B4-BE49-F238E27FC236}">
                  <a16:creationId xmlns:a16="http://schemas.microsoft.com/office/drawing/2014/main" id="{6B03084D-F566-41C4-BE37-870FB5A0D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 name="Freeform 11">
              <a:extLst>
                <a:ext uri="{FF2B5EF4-FFF2-40B4-BE49-F238E27FC236}">
                  <a16:creationId xmlns:a16="http://schemas.microsoft.com/office/drawing/2014/main" id="{049DC21B-8236-4901-9ADD-E3167ABDE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 name="Freeform 12">
              <a:extLst>
                <a:ext uri="{FF2B5EF4-FFF2-40B4-BE49-F238E27FC236}">
                  <a16:creationId xmlns:a16="http://schemas.microsoft.com/office/drawing/2014/main" id="{304F4FEB-8B5B-45BA-988C-5FBF41059E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 name="Freeform 13">
              <a:extLst>
                <a:ext uri="{FF2B5EF4-FFF2-40B4-BE49-F238E27FC236}">
                  <a16:creationId xmlns:a16="http://schemas.microsoft.com/office/drawing/2014/main" id="{E88E24C8-3D76-4C2F-84D1-BC3C2AACA4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 name="Freeform 14">
              <a:extLst>
                <a:ext uri="{FF2B5EF4-FFF2-40B4-BE49-F238E27FC236}">
                  <a16:creationId xmlns:a16="http://schemas.microsoft.com/office/drawing/2014/main" id="{91C91468-4F8A-42F1-9505-02D9241787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 name="Freeform 15">
              <a:extLst>
                <a:ext uri="{FF2B5EF4-FFF2-40B4-BE49-F238E27FC236}">
                  <a16:creationId xmlns:a16="http://schemas.microsoft.com/office/drawing/2014/main" id="{C22581B1-C426-4189-85D6-C499D6982F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 name="Freeform 16">
              <a:extLst>
                <a:ext uri="{FF2B5EF4-FFF2-40B4-BE49-F238E27FC236}">
                  <a16:creationId xmlns:a16="http://schemas.microsoft.com/office/drawing/2014/main" id="{29DFD4C4-0517-4A6B-B423-E55582618D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 name="Freeform 17">
              <a:extLst>
                <a:ext uri="{FF2B5EF4-FFF2-40B4-BE49-F238E27FC236}">
                  <a16:creationId xmlns:a16="http://schemas.microsoft.com/office/drawing/2014/main" id="{7ACD84D3-D09D-4C94-99D5-51713A1D6B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 name="Freeform 18">
              <a:extLst>
                <a:ext uri="{FF2B5EF4-FFF2-40B4-BE49-F238E27FC236}">
                  <a16:creationId xmlns:a16="http://schemas.microsoft.com/office/drawing/2014/main" id="{37C2AEAB-1CC9-4A9A-8303-E1E0C12168A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 name="Freeform 19">
              <a:extLst>
                <a:ext uri="{FF2B5EF4-FFF2-40B4-BE49-F238E27FC236}">
                  <a16:creationId xmlns:a16="http://schemas.microsoft.com/office/drawing/2014/main" id="{20ABD348-58FE-4371-AE12-C66FF8CAC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 name="Freeform 20">
              <a:extLst>
                <a:ext uri="{FF2B5EF4-FFF2-40B4-BE49-F238E27FC236}">
                  <a16:creationId xmlns:a16="http://schemas.microsoft.com/office/drawing/2014/main" id="{408E0FAA-F0C5-4CB1-95FE-D3D96830FCE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 name="Freeform 21">
              <a:extLst>
                <a:ext uri="{FF2B5EF4-FFF2-40B4-BE49-F238E27FC236}">
                  <a16:creationId xmlns:a16="http://schemas.microsoft.com/office/drawing/2014/main" id="{F83C789F-2881-4822-A724-567720953F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 name="Freeform 22">
              <a:extLst>
                <a:ext uri="{FF2B5EF4-FFF2-40B4-BE49-F238E27FC236}">
                  <a16:creationId xmlns:a16="http://schemas.microsoft.com/office/drawing/2014/main" id="{6B039120-5C84-4A03-9ADD-32EA6E5D44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 name="Freeform 23">
              <a:extLst>
                <a:ext uri="{FF2B5EF4-FFF2-40B4-BE49-F238E27FC236}">
                  <a16:creationId xmlns:a16="http://schemas.microsoft.com/office/drawing/2014/main" id="{440E956F-26EB-40C6-B500-1A4BB4ABF7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 name="Freeform 24">
              <a:extLst>
                <a:ext uri="{FF2B5EF4-FFF2-40B4-BE49-F238E27FC236}">
                  <a16:creationId xmlns:a16="http://schemas.microsoft.com/office/drawing/2014/main" id="{D2449A75-05DC-4791-90F1-335CC6732C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 name="Freeform 25">
              <a:extLst>
                <a:ext uri="{FF2B5EF4-FFF2-40B4-BE49-F238E27FC236}">
                  <a16:creationId xmlns:a16="http://schemas.microsoft.com/office/drawing/2014/main" id="{2A0F57CD-8F34-4F1D-BFF3-1293522501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 name="Freeform 26">
              <a:extLst>
                <a:ext uri="{FF2B5EF4-FFF2-40B4-BE49-F238E27FC236}">
                  <a16:creationId xmlns:a16="http://schemas.microsoft.com/office/drawing/2014/main" id="{DB0DDCCE-FA18-4790-8F10-67FC661721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 name="Freeform 27">
              <a:extLst>
                <a:ext uri="{FF2B5EF4-FFF2-40B4-BE49-F238E27FC236}">
                  <a16:creationId xmlns:a16="http://schemas.microsoft.com/office/drawing/2014/main" id="{750A8178-D049-42D4-BA77-A262FE55F9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 name="Freeform 28">
              <a:extLst>
                <a:ext uri="{FF2B5EF4-FFF2-40B4-BE49-F238E27FC236}">
                  <a16:creationId xmlns:a16="http://schemas.microsoft.com/office/drawing/2014/main" id="{B33B9383-8846-404B-85BE-E43F077379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 name="Freeform 29">
              <a:extLst>
                <a:ext uri="{FF2B5EF4-FFF2-40B4-BE49-F238E27FC236}">
                  <a16:creationId xmlns:a16="http://schemas.microsoft.com/office/drawing/2014/main" id="{79468103-A660-495B-BFDF-8E7D98A09A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9" name="Freeform 30">
              <a:extLst>
                <a:ext uri="{FF2B5EF4-FFF2-40B4-BE49-F238E27FC236}">
                  <a16:creationId xmlns:a16="http://schemas.microsoft.com/office/drawing/2014/main" id="{06F4CC44-94E1-47AF-893C-19C4A4AB40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0" name="Freeform 31">
              <a:extLst>
                <a:ext uri="{FF2B5EF4-FFF2-40B4-BE49-F238E27FC236}">
                  <a16:creationId xmlns:a16="http://schemas.microsoft.com/office/drawing/2014/main" id="{E87F601E-2166-4FAE-AF96-2A1B17E46E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 name="Freeform 32">
              <a:extLst>
                <a:ext uri="{FF2B5EF4-FFF2-40B4-BE49-F238E27FC236}">
                  <a16:creationId xmlns:a16="http://schemas.microsoft.com/office/drawing/2014/main" id="{DCDE2745-7AA5-416B-AC78-93C6EAE5D4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2" name="Rectangle 33">
              <a:extLst>
                <a:ext uri="{FF2B5EF4-FFF2-40B4-BE49-F238E27FC236}">
                  <a16:creationId xmlns:a16="http://schemas.microsoft.com/office/drawing/2014/main" id="{7D5F7E44-496F-4025-AFD8-7EEC67AC180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3" name="Freeform 34">
              <a:extLst>
                <a:ext uri="{FF2B5EF4-FFF2-40B4-BE49-F238E27FC236}">
                  <a16:creationId xmlns:a16="http://schemas.microsoft.com/office/drawing/2014/main" id="{FA8ED221-FD77-4CD0-A9B9-3F97E40DCD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4" name="Freeform 35">
              <a:extLst>
                <a:ext uri="{FF2B5EF4-FFF2-40B4-BE49-F238E27FC236}">
                  <a16:creationId xmlns:a16="http://schemas.microsoft.com/office/drawing/2014/main" id="{94922F75-95BC-435D-B4BB-BCE65BACCE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5" name="Freeform 36">
              <a:extLst>
                <a:ext uri="{FF2B5EF4-FFF2-40B4-BE49-F238E27FC236}">
                  <a16:creationId xmlns:a16="http://schemas.microsoft.com/office/drawing/2014/main" id="{CFB94884-EF28-419D-9147-20B2C9B1AB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6" name="Freeform 37">
              <a:extLst>
                <a:ext uri="{FF2B5EF4-FFF2-40B4-BE49-F238E27FC236}">
                  <a16:creationId xmlns:a16="http://schemas.microsoft.com/office/drawing/2014/main" id="{94C72871-F5AC-46D1-97EF-94E4070A70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7" name="Freeform 38">
              <a:extLst>
                <a:ext uri="{FF2B5EF4-FFF2-40B4-BE49-F238E27FC236}">
                  <a16:creationId xmlns:a16="http://schemas.microsoft.com/office/drawing/2014/main" id="{03ED1B15-6247-43B3-BEAE-DB699DE297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8" name="Freeform 39">
              <a:extLst>
                <a:ext uri="{FF2B5EF4-FFF2-40B4-BE49-F238E27FC236}">
                  <a16:creationId xmlns:a16="http://schemas.microsoft.com/office/drawing/2014/main" id="{FA3EA466-B483-4B4A-9FCB-9FFA8E538F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9" name="Freeform 40">
              <a:extLst>
                <a:ext uri="{FF2B5EF4-FFF2-40B4-BE49-F238E27FC236}">
                  <a16:creationId xmlns:a16="http://schemas.microsoft.com/office/drawing/2014/main" id="{CCE5E17C-696E-46EB-B70D-5862742169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0" name="Freeform 41">
              <a:extLst>
                <a:ext uri="{FF2B5EF4-FFF2-40B4-BE49-F238E27FC236}">
                  <a16:creationId xmlns:a16="http://schemas.microsoft.com/office/drawing/2014/main" id="{AB6022EC-6D09-4098-9A97-5A911C08C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1" name="Freeform 42">
              <a:extLst>
                <a:ext uri="{FF2B5EF4-FFF2-40B4-BE49-F238E27FC236}">
                  <a16:creationId xmlns:a16="http://schemas.microsoft.com/office/drawing/2014/main" id="{7E18073E-1315-4400-ABD9-C34AEAFBFF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2" name="Freeform 43">
              <a:extLst>
                <a:ext uri="{FF2B5EF4-FFF2-40B4-BE49-F238E27FC236}">
                  <a16:creationId xmlns:a16="http://schemas.microsoft.com/office/drawing/2014/main" id="{5510509E-411D-4F1B-BDC6-3E56668963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3" name="Freeform 44">
              <a:extLst>
                <a:ext uri="{FF2B5EF4-FFF2-40B4-BE49-F238E27FC236}">
                  <a16:creationId xmlns:a16="http://schemas.microsoft.com/office/drawing/2014/main" id="{46F1A7E1-EC01-4288-87AE-C3B6434BD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4" name="Rectangle 45">
              <a:extLst>
                <a:ext uri="{FF2B5EF4-FFF2-40B4-BE49-F238E27FC236}">
                  <a16:creationId xmlns:a16="http://schemas.microsoft.com/office/drawing/2014/main" id="{F7BBA432-5463-415B-BA54-3AA2B92D28B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55" name="Freeform 46">
              <a:extLst>
                <a:ext uri="{FF2B5EF4-FFF2-40B4-BE49-F238E27FC236}">
                  <a16:creationId xmlns:a16="http://schemas.microsoft.com/office/drawing/2014/main" id="{66E19F01-137B-4A95-9313-CE6F778066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6" name="Freeform 47">
              <a:extLst>
                <a:ext uri="{FF2B5EF4-FFF2-40B4-BE49-F238E27FC236}">
                  <a16:creationId xmlns:a16="http://schemas.microsoft.com/office/drawing/2014/main" id="{38C0AACC-51F2-424F-9988-F3B621941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7" name="Freeform 48">
              <a:extLst>
                <a:ext uri="{FF2B5EF4-FFF2-40B4-BE49-F238E27FC236}">
                  <a16:creationId xmlns:a16="http://schemas.microsoft.com/office/drawing/2014/main" id="{7364A775-01A6-4012-88CF-58FDDBE4CB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8" name="Freeform 49">
              <a:extLst>
                <a:ext uri="{FF2B5EF4-FFF2-40B4-BE49-F238E27FC236}">
                  <a16:creationId xmlns:a16="http://schemas.microsoft.com/office/drawing/2014/main" id="{C8C770C5-535A-4F1B-81CA-FD6F32C09A7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9" name="Freeform 50">
              <a:extLst>
                <a:ext uri="{FF2B5EF4-FFF2-40B4-BE49-F238E27FC236}">
                  <a16:creationId xmlns:a16="http://schemas.microsoft.com/office/drawing/2014/main" id="{55F9C3EF-BEB8-4836-8DE0-319E54496E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0" name="Freeform 51">
              <a:extLst>
                <a:ext uri="{FF2B5EF4-FFF2-40B4-BE49-F238E27FC236}">
                  <a16:creationId xmlns:a16="http://schemas.microsoft.com/office/drawing/2014/main" id="{0976D9A1-85FC-406B-8AEA-AE3C056A40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 name="Freeform 52">
              <a:extLst>
                <a:ext uri="{FF2B5EF4-FFF2-40B4-BE49-F238E27FC236}">
                  <a16:creationId xmlns:a16="http://schemas.microsoft.com/office/drawing/2014/main" id="{68BC6126-2A3A-4F1D-A565-BEF620660A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2" name="Freeform 53">
              <a:extLst>
                <a:ext uri="{FF2B5EF4-FFF2-40B4-BE49-F238E27FC236}">
                  <a16:creationId xmlns:a16="http://schemas.microsoft.com/office/drawing/2014/main" id="{D8C7B98D-F83E-485D-B01D-270242E8FD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3" name="Freeform 54">
              <a:extLst>
                <a:ext uri="{FF2B5EF4-FFF2-40B4-BE49-F238E27FC236}">
                  <a16:creationId xmlns:a16="http://schemas.microsoft.com/office/drawing/2014/main" id="{93D5E722-D236-478A-A13F-8FA4141D94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4" name="Freeform 55">
              <a:extLst>
                <a:ext uri="{FF2B5EF4-FFF2-40B4-BE49-F238E27FC236}">
                  <a16:creationId xmlns:a16="http://schemas.microsoft.com/office/drawing/2014/main" id="{ABE1456F-F283-4BD5-A1B9-EF2423B68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5" name="Freeform 56">
              <a:extLst>
                <a:ext uri="{FF2B5EF4-FFF2-40B4-BE49-F238E27FC236}">
                  <a16:creationId xmlns:a16="http://schemas.microsoft.com/office/drawing/2014/main" id="{E4D1AC66-8164-4BBC-89D5-69FE7A4FC2E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6" name="Freeform 57">
              <a:extLst>
                <a:ext uri="{FF2B5EF4-FFF2-40B4-BE49-F238E27FC236}">
                  <a16:creationId xmlns:a16="http://schemas.microsoft.com/office/drawing/2014/main" id="{845A8868-488C-447D-979F-7E01B82AC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7" name="Freeform 58">
              <a:extLst>
                <a:ext uri="{FF2B5EF4-FFF2-40B4-BE49-F238E27FC236}">
                  <a16:creationId xmlns:a16="http://schemas.microsoft.com/office/drawing/2014/main" id="{948639B9-9B88-432B-914E-6B70BAEB1D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grpSp>
        <p:nvGrpSpPr>
          <p:cNvPr id="69" name="Group 68">
            <a:extLst>
              <a:ext uri="{FF2B5EF4-FFF2-40B4-BE49-F238E27FC236}">
                <a16:creationId xmlns:a16="http://schemas.microsoft.com/office/drawing/2014/main" id="{77EB1C59-16D1-4C5E-9775-50CB40E022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70" name="Freeform 32">
              <a:extLst>
                <a:ext uri="{FF2B5EF4-FFF2-40B4-BE49-F238E27FC236}">
                  <a16:creationId xmlns:a16="http://schemas.microsoft.com/office/drawing/2014/main" id="{08680D14-7FE7-4522-B5EE-76447F8339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1" name="Freeform 33">
              <a:extLst>
                <a:ext uri="{FF2B5EF4-FFF2-40B4-BE49-F238E27FC236}">
                  <a16:creationId xmlns:a16="http://schemas.microsoft.com/office/drawing/2014/main" id="{D82C01B5-EC9C-4883-B130-115321E8B3E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2" name="Freeform 34">
              <a:extLst>
                <a:ext uri="{FF2B5EF4-FFF2-40B4-BE49-F238E27FC236}">
                  <a16:creationId xmlns:a16="http://schemas.microsoft.com/office/drawing/2014/main" id="{DBBE5E83-362F-4EA7-A96D-0BC830A217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3" name="Freeform 35">
              <a:extLst>
                <a:ext uri="{FF2B5EF4-FFF2-40B4-BE49-F238E27FC236}">
                  <a16:creationId xmlns:a16="http://schemas.microsoft.com/office/drawing/2014/main" id="{3971FE03-8B37-43AF-8842-8D4411C3C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4" name="Freeform 36">
              <a:extLst>
                <a:ext uri="{FF2B5EF4-FFF2-40B4-BE49-F238E27FC236}">
                  <a16:creationId xmlns:a16="http://schemas.microsoft.com/office/drawing/2014/main" id="{8E4E3D41-4CF7-4D15-854A-C4330D3900B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5" name="Freeform 37">
              <a:extLst>
                <a:ext uri="{FF2B5EF4-FFF2-40B4-BE49-F238E27FC236}">
                  <a16:creationId xmlns:a16="http://schemas.microsoft.com/office/drawing/2014/main" id="{78B649D7-3C5D-462D-B06A-D065135FE8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6" name="Freeform 38">
              <a:extLst>
                <a:ext uri="{FF2B5EF4-FFF2-40B4-BE49-F238E27FC236}">
                  <a16:creationId xmlns:a16="http://schemas.microsoft.com/office/drawing/2014/main" id="{7A3DDEF1-D28A-48D9-8E48-B2003DF2EE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7" name="Freeform 39">
              <a:extLst>
                <a:ext uri="{FF2B5EF4-FFF2-40B4-BE49-F238E27FC236}">
                  <a16:creationId xmlns:a16="http://schemas.microsoft.com/office/drawing/2014/main" id="{4A56A02B-D000-45AB-B7DB-E47CA8E777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8" name="Freeform 40">
              <a:extLst>
                <a:ext uri="{FF2B5EF4-FFF2-40B4-BE49-F238E27FC236}">
                  <a16:creationId xmlns:a16="http://schemas.microsoft.com/office/drawing/2014/main" id="{343CE08B-7325-4244-99EA-5E58C982DB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9" name="Rectangle 41">
              <a:extLst>
                <a:ext uri="{FF2B5EF4-FFF2-40B4-BE49-F238E27FC236}">
                  <a16:creationId xmlns:a16="http://schemas.microsoft.com/office/drawing/2014/main" id="{7F08E29E-A67F-410A-A810-7000201BFA8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grpSp>
      <p:pic>
        <p:nvPicPr>
          <p:cNvPr id="6" name="Picture 5">
            <a:extLst>
              <a:ext uri="{FF2B5EF4-FFF2-40B4-BE49-F238E27FC236}">
                <a16:creationId xmlns:a16="http://schemas.microsoft.com/office/drawing/2014/main" id="{CE2CA574-A8BB-251E-EA9D-A92D5CE1DBB6}"/>
              </a:ext>
            </a:extLst>
          </p:cNvPr>
          <p:cNvPicPr>
            <a:picLocks noChangeAspect="1"/>
          </p:cNvPicPr>
          <p:nvPr/>
        </p:nvPicPr>
        <p:blipFill>
          <a:blip r:embed="rId5"/>
          <a:stretch>
            <a:fillRect/>
          </a:stretch>
        </p:blipFill>
        <p:spPr>
          <a:xfrm>
            <a:off x="7244558" y="3419247"/>
            <a:ext cx="3556000" cy="3674382"/>
          </a:xfrm>
          <a:prstGeom prst="rect">
            <a:avLst/>
          </a:prstGeom>
        </p:spPr>
      </p:pic>
    </p:spTree>
    <p:extLst>
      <p:ext uri="{BB962C8B-B14F-4D97-AF65-F5344CB8AC3E}">
        <p14:creationId xmlns:p14="http://schemas.microsoft.com/office/powerpoint/2010/main" val="3458925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C892AB0-7D6D-4FC9-9105-0CB427161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07353E4-FA19-40CB-8AF8-3A8E6704B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11" name="Freeform 35">
              <a:extLst>
                <a:ext uri="{FF2B5EF4-FFF2-40B4-BE49-F238E27FC236}">
                  <a16:creationId xmlns:a16="http://schemas.microsoft.com/office/drawing/2014/main" id="{697D009D-8E70-460A-BE57-321BB076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12" name="Freeform 36">
              <a:extLst>
                <a:ext uri="{FF2B5EF4-FFF2-40B4-BE49-F238E27FC236}">
                  <a16:creationId xmlns:a16="http://schemas.microsoft.com/office/drawing/2014/main" id="{D0001F35-F282-403E-8D08-0D204D851F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13" name="Freeform 38">
              <a:extLst>
                <a:ext uri="{FF2B5EF4-FFF2-40B4-BE49-F238E27FC236}">
                  <a16:creationId xmlns:a16="http://schemas.microsoft.com/office/drawing/2014/main" id="{3F8A69A2-2D15-40CD-8C14-A18643ABA5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4" name="Freeform 39">
              <a:extLst>
                <a:ext uri="{FF2B5EF4-FFF2-40B4-BE49-F238E27FC236}">
                  <a16:creationId xmlns:a16="http://schemas.microsoft.com/office/drawing/2014/main" id="{B665CA2A-9D55-4786-9343-EB4667262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15" name="Freeform 40">
              <a:extLst>
                <a:ext uri="{FF2B5EF4-FFF2-40B4-BE49-F238E27FC236}">
                  <a16:creationId xmlns:a16="http://schemas.microsoft.com/office/drawing/2014/main" id="{CEE9BD85-96DF-4CDF-BC0F-C4E46062B3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6" name="Rectangle 41">
              <a:extLst>
                <a:ext uri="{FF2B5EF4-FFF2-40B4-BE49-F238E27FC236}">
                  <a16:creationId xmlns:a16="http://schemas.microsoft.com/office/drawing/2014/main" id="{6BB6F5E5-6CA3-4B20-86A7-1174D6E71F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nvGrpSpPr>
          <p:cNvPr id="18" name="Group 17">
            <a:extLst>
              <a:ext uri="{FF2B5EF4-FFF2-40B4-BE49-F238E27FC236}">
                <a16:creationId xmlns:a16="http://schemas.microsoft.com/office/drawing/2014/main" id="{0328E69E-CE3D-4110-8BF7-AD3C0C10CB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19" name="Freeform 32">
              <a:extLst>
                <a:ext uri="{FF2B5EF4-FFF2-40B4-BE49-F238E27FC236}">
                  <a16:creationId xmlns:a16="http://schemas.microsoft.com/office/drawing/2014/main" id="{30F84C80-9E12-4460-B88F-D03839F0C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0" name="Freeform 33">
              <a:extLst>
                <a:ext uri="{FF2B5EF4-FFF2-40B4-BE49-F238E27FC236}">
                  <a16:creationId xmlns:a16="http://schemas.microsoft.com/office/drawing/2014/main" id="{2F84C18C-5783-48FF-9DE0-FDA327CFC4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1" name="Freeform 34">
              <a:extLst>
                <a:ext uri="{FF2B5EF4-FFF2-40B4-BE49-F238E27FC236}">
                  <a16:creationId xmlns:a16="http://schemas.microsoft.com/office/drawing/2014/main" id="{08C6A855-346C-4589-9AD4-5E15BCBC7A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2" name="Freeform 37">
              <a:extLst>
                <a:ext uri="{FF2B5EF4-FFF2-40B4-BE49-F238E27FC236}">
                  <a16:creationId xmlns:a16="http://schemas.microsoft.com/office/drawing/2014/main" id="{7E64BEE6-1157-421C-A02A-47639E4D9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24" name="Group 23">
            <a:extLst>
              <a:ext uri="{FF2B5EF4-FFF2-40B4-BE49-F238E27FC236}">
                <a16:creationId xmlns:a16="http://schemas.microsoft.com/office/drawing/2014/main" id="{F64806C9-3599-45A7-BCFF-F762C54276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25" name="Freeform 32">
              <a:extLst>
                <a:ext uri="{FF2B5EF4-FFF2-40B4-BE49-F238E27FC236}">
                  <a16:creationId xmlns:a16="http://schemas.microsoft.com/office/drawing/2014/main" id="{41D6E755-9558-4CAA-8F56-469D231C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6" name="Freeform 33">
              <a:extLst>
                <a:ext uri="{FF2B5EF4-FFF2-40B4-BE49-F238E27FC236}">
                  <a16:creationId xmlns:a16="http://schemas.microsoft.com/office/drawing/2014/main" id="{8FCD41C4-606C-446C-8C81-6353C644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7" name="Freeform 34">
              <a:extLst>
                <a:ext uri="{FF2B5EF4-FFF2-40B4-BE49-F238E27FC236}">
                  <a16:creationId xmlns:a16="http://schemas.microsoft.com/office/drawing/2014/main" id="{274CFBE4-CEA6-4C81-BB1E-83E1896771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8" name="Freeform 37">
              <a:extLst>
                <a:ext uri="{FF2B5EF4-FFF2-40B4-BE49-F238E27FC236}">
                  <a16:creationId xmlns:a16="http://schemas.microsoft.com/office/drawing/2014/main" id="{24813D3D-7B30-42F2-9065-1B40F140C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30" name="Group 29">
            <a:extLst>
              <a:ext uri="{FF2B5EF4-FFF2-40B4-BE49-F238E27FC236}">
                <a16:creationId xmlns:a16="http://schemas.microsoft.com/office/drawing/2014/main" id="{1287AC97-A8E8-4B45-A50A-3057A88B40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31" name="Freeform 35">
              <a:extLst>
                <a:ext uri="{FF2B5EF4-FFF2-40B4-BE49-F238E27FC236}">
                  <a16:creationId xmlns:a16="http://schemas.microsoft.com/office/drawing/2014/main" id="{57D70AA8-D36C-4DF9-B7D7-4E2C9BEFD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32" name="Freeform 36">
              <a:extLst>
                <a:ext uri="{FF2B5EF4-FFF2-40B4-BE49-F238E27FC236}">
                  <a16:creationId xmlns:a16="http://schemas.microsoft.com/office/drawing/2014/main" id="{74D88556-8C5B-41AF-9FA0-92D2734708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33" name="Freeform 38">
              <a:extLst>
                <a:ext uri="{FF2B5EF4-FFF2-40B4-BE49-F238E27FC236}">
                  <a16:creationId xmlns:a16="http://schemas.microsoft.com/office/drawing/2014/main" id="{17E00558-8912-48C6-8202-D8A2D854B7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4" name="Freeform 39">
              <a:extLst>
                <a:ext uri="{FF2B5EF4-FFF2-40B4-BE49-F238E27FC236}">
                  <a16:creationId xmlns:a16="http://schemas.microsoft.com/office/drawing/2014/main" id="{7E4C092A-90EF-4870-97FC-C2D97FD2C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35" name="Freeform 40">
              <a:extLst>
                <a:ext uri="{FF2B5EF4-FFF2-40B4-BE49-F238E27FC236}">
                  <a16:creationId xmlns:a16="http://schemas.microsoft.com/office/drawing/2014/main" id="{0C8C091A-4902-4B98-BB6B-AF6FA1174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6" name="Rectangle 41">
              <a:extLst>
                <a:ext uri="{FF2B5EF4-FFF2-40B4-BE49-F238E27FC236}">
                  <a16:creationId xmlns:a16="http://schemas.microsoft.com/office/drawing/2014/main" id="{50C57AA3-5B6E-4C49-9AE3-D130A25404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sp>
        <p:nvSpPr>
          <p:cNvPr id="38" name="Rectangle 37">
            <a:extLst>
              <a:ext uri="{FF2B5EF4-FFF2-40B4-BE49-F238E27FC236}">
                <a16:creationId xmlns:a16="http://schemas.microsoft.com/office/drawing/2014/main" id="{6D29BE04-4454-4832-B83F-10D001BFF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ound Diagonal Corner Rectangle 7">
            <a:extLst>
              <a:ext uri="{FF2B5EF4-FFF2-40B4-BE49-F238E27FC236}">
                <a16:creationId xmlns:a16="http://schemas.microsoft.com/office/drawing/2014/main" id="{98714CE9-3C2C-48E1-8B8F-CFB7735C4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2A2822-DB23-6299-D58E-788128ABEBBF}"/>
              </a:ext>
            </a:extLst>
          </p:cNvPr>
          <p:cNvSpPr>
            <a:spLocks noGrp="1"/>
          </p:cNvSpPr>
          <p:nvPr>
            <p:ph type="title"/>
          </p:nvPr>
        </p:nvSpPr>
        <p:spPr>
          <a:xfrm>
            <a:off x="1577445" y="1168078"/>
            <a:ext cx="9048219" cy="1092200"/>
          </a:xfrm>
        </p:spPr>
        <p:txBody>
          <a:bodyPr anchor="ctr">
            <a:normAutofit/>
          </a:bodyPr>
          <a:lstStyle/>
          <a:p>
            <a:pPr algn="ctr"/>
            <a:r>
              <a:rPr lang="en-GB">
                <a:solidFill>
                  <a:srgbClr val="FFFFFF"/>
                </a:solidFill>
                <a:effectLst/>
                <a:latin typeface="AppleSystemUIFont"/>
                <a:ea typeface="Calibri" panose="020F0502020204030204" pitchFamily="34" charset="0"/>
                <a:cs typeface="AppleSystemUIFont"/>
              </a:rPr>
              <a:t>Introduction</a:t>
            </a:r>
            <a:endParaRPr lang="en-US">
              <a:solidFill>
                <a:srgbClr val="FFFFFF"/>
              </a:solidFill>
            </a:endParaRPr>
          </a:p>
        </p:txBody>
      </p:sp>
      <p:sp>
        <p:nvSpPr>
          <p:cNvPr id="3" name="Content Placeholder 2">
            <a:extLst>
              <a:ext uri="{FF2B5EF4-FFF2-40B4-BE49-F238E27FC236}">
                <a16:creationId xmlns:a16="http://schemas.microsoft.com/office/drawing/2014/main" id="{F6DDB595-7624-6041-7640-206828F97795}"/>
              </a:ext>
            </a:extLst>
          </p:cNvPr>
          <p:cNvSpPr>
            <a:spLocks noGrp="1"/>
          </p:cNvSpPr>
          <p:nvPr>
            <p:ph idx="1"/>
          </p:nvPr>
        </p:nvSpPr>
        <p:spPr>
          <a:xfrm>
            <a:off x="1577446" y="2413001"/>
            <a:ext cx="9048218" cy="3033180"/>
          </a:xfrm>
        </p:spPr>
        <p:txBody>
          <a:bodyPr anchor="ctr">
            <a:normAutofit/>
          </a:bodyPr>
          <a:lstStyle/>
          <a:p>
            <a:pPr marL="0" indent="0">
              <a:buNone/>
            </a:pPr>
            <a:r>
              <a:rPr lang="en-GB" sz="1900" dirty="0">
                <a:solidFill>
                  <a:srgbClr val="FFFFFF"/>
                </a:solidFill>
                <a:effectLst/>
                <a:latin typeface="AppleSystemUIFont"/>
                <a:ea typeface="Calibri" panose="020F0502020204030204" pitchFamily="34" charset="0"/>
                <a:cs typeface="AppleSystemUIFont"/>
              </a:rPr>
              <a:t>Statistical programming languages are computer languages used to manipulate data and create statistical models. They are used in a variety of ways, from preparing data for analysis to creating complex models for predictive analytics. In this essay, we will explore the various ways in which statistical programming languages can be used in preparing data for analysis and within analysis projects. We will discuss the techniques of searching, sorting, grouping, filtering, modelling and how they can be used to prepare data for analysis. We will also compare the use of statistical programming languages with Excel and discuss how they could be used in a data analysis role. </a:t>
            </a:r>
            <a:endParaRPr lang="en-GB" sz="19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sz="1900" dirty="0">
              <a:solidFill>
                <a:srgbClr val="FFFFFF"/>
              </a:solidFill>
            </a:endParaRPr>
          </a:p>
        </p:txBody>
      </p:sp>
    </p:spTree>
    <p:extLst>
      <p:ext uri="{BB962C8B-B14F-4D97-AF65-F5344CB8AC3E}">
        <p14:creationId xmlns:p14="http://schemas.microsoft.com/office/powerpoint/2010/main" val="2439464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56"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D5BF229-E16C-95C8-2F36-8DC25A96EAF7}"/>
              </a:ext>
            </a:extLst>
          </p:cNvPr>
          <p:cNvSpPr>
            <a:spLocks noGrp="1"/>
          </p:cNvSpPr>
          <p:nvPr>
            <p:ph type="title"/>
          </p:nvPr>
        </p:nvSpPr>
        <p:spPr>
          <a:xfrm>
            <a:off x="1141413" y="618518"/>
            <a:ext cx="4459286" cy="1478570"/>
          </a:xfrm>
        </p:spPr>
        <p:txBody>
          <a:bodyPr>
            <a:normAutofit/>
          </a:bodyPr>
          <a:lstStyle/>
          <a:p>
            <a:r>
              <a:rPr lang="en-GB" sz="3200">
                <a:effectLst/>
                <a:latin typeface="AppleSystemUIFont"/>
                <a:ea typeface="Calibri" panose="020F0502020204030204" pitchFamily="34" charset="0"/>
                <a:cs typeface="AppleSystemUIFont"/>
              </a:rPr>
              <a:t>Searching</a:t>
            </a:r>
            <a:endParaRPr lang="en-US" sz="3200"/>
          </a:p>
        </p:txBody>
      </p:sp>
      <p:sp>
        <p:nvSpPr>
          <p:cNvPr id="3" name="Content Placeholder 2">
            <a:extLst>
              <a:ext uri="{FF2B5EF4-FFF2-40B4-BE49-F238E27FC236}">
                <a16:creationId xmlns:a16="http://schemas.microsoft.com/office/drawing/2014/main" id="{6E392DCD-B070-22F8-6949-6746654A452A}"/>
              </a:ext>
            </a:extLst>
          </p:cNvPr>
          <p:cNvSpPr>
            <a:spLocks noGrp="1"/>
          </p:cNvSpPr>
          <p:nvPr>
            <p:ph idx="1"/>
          </p:nvPr>
        </p:nvSpPr>
        <p:spPr>
          <a:xfrm>
            <a:off x="1141412" y="2249487"/>
            <a:ext cx="4459287" cy="3965046"/>
          </a:xfrm>
        </p:spPr>
        <p:txBody>
          <a:bodyPr>
            <a:normAutofit/>
          </a:bodyPr>
          <a:lstStyle/>
          <a:p>
            <a:pPr marL="0" indent="0">
              <a:lnSpc>
                <a:spcPct val="110000"/>
              </a:lnSpc>
              <a:buNone/>
            </a:pPr>
            <a:r>
              <a:rPr lang="en-GB" sz="1700">
                <a:effectLst/>
                <a:latin typeface="Calibri" panose="020F0502020204030204" pitchFamily="34" charset="0"/>
                <a:ea typeface="Calibri" panose="020F0502020204030204" pitchFamily="34" charset="0"/>
                <a:cs typeface="Times New Roman" panose="02020603050405020304" pitchFamily="18" charset="0"/>
              </a:rPr>
              <a:t>When it comes to putting together data for analysis, searching is a crucial strategy. Powerful search features offered by statistical programming languages enable users to easily find particular records or values within a dataset. For instance, the widely used language SQL (Structured Query Language) is used to search databases. It enables users to create searches that may sift through enormous datasets and only display the records that meet specific requirements. This eliminates the need to manually search through each record in a dataset to discover particular records or values.</a:t>
            </a:r>
          </a:p>
        </p:txBody>
      </p:sp>
      <p:pic>
        <p:nvPicPr>
          <p:cNvPr id="4" name="Picture 3">
            <a:extLst>
              <a:ext uri="{FF2B5EF4-FFF2-40B4-BE49-F238E27FC236}">
                <a16:creationId xmlns:a16="http://schemas.microsoft.com/office/drawing/2014/main" id="{4501482C-7A3B-1D73-3FB6-AABCE2CC95C9}"/>
              </a:ext>
            </a:extLst>
          </p:cNvPr>
          <p:cNvPicPr>
            <a:picLocks noChangeAspect="1"/>
          </p:cNvPicPr>
          <p:nvPr/>
        </p:nvPicPr>
        <p:blipFill>
          <a:blip r:embed="rId4"/>
          <a:stretch>
            <a:fillRect/>
          </a:stretch>
        </p:blipFill>
        <p:spPr>
          <a:xfrm>
            <a:off x="6096000" y="2047686"/>
            <a:ext cx="5456279" cy="2737678"/>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58" name="Group 57">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59"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60"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1"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6"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Tree>
    <p:extLst>
      <p:ext uri="{BB962C8B-B14F-4D97-AF65-F5344CB8AC3E}">
        <p14:creationId xmlns:p14="http://schemas.microsoft.com/office/powerpoint/2010/main" val="565284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EC65A-A17C-1647-0D2A-96AF945CCC73}"/>
              </a:ext>
            </a:extLst>
          </p:cNvPr>
          <p:cNvSpPr>
            <a:spLocks noGrp="1"/>
          </p:cNvSpPr>
          <p:nvPr>
            <p:ph type="title"/>
          </p:nvPr>
        </p:nvSpPr>
        <p:spPr>
          <a:xfrm>
            <a:off x="1141413" y="618518"/>
            <a:ext cx="9905998" cy="1478570"/>
          </a:xfrm>
        </p:spPr>
        <p:txBody>
          <a:bodyPr>
            <a:normAutofit/>
          </a:bodyPr>
          <a:lstStyle/>
          <a:p>
            <a:pPr algn="ctr"/>
            <a:r>
              <a:rPr lang="en-GB">
                <a:effectLst/>
                <a:latin typeface="AppleSystemUIFont"/>
                <a:ea typeface="Calibri" panose="020F0502020204030204" pitchFamily="34" charset="0"/>
                <a:cs typeface="AppleSystemUIFont"/>
              </a:rPr>
              <a:t>Sorting</a:t>
            </a:r>
            <a:endParaRPr lang="en-US"/>
          </a:p>
        </p:txBody>
      </p:sp>
      <p:sp>
        <p:nvSpPr>
          <p:cNvPr id="3" name="Content Placeholder 2">
            <a:extLst>
              <a:ext uri="{FF2B5EF4-FFF2-40B4-BE49-F238E27FC236}">
                <a16:creationId xmlns:a16="http://schemas.microsoft.com/office/drawing/2014/main" id="{9C79BD57-184B-698E-7EFE-B27D70A708C1}"/>
              </a:ext>
            </a:extLst>
          </p:cNvPr>
          <p:cNvSpPr>
            <a:spLocks noGrp="1"/>
          </p:cNvSpPr>
          <p:nvPr>
            <p:ph idx="1"/>
          </p:nvPr>
        </p:nvSpPr>
        <p:spPr>
          <a:xfrm>
            <a:off x="1141412" y="2249487"/>
            <a:ext cx="4844521" cy="3541714"/>
          </a:xfrm>
        </p:spPr>
        <p:txBody>
          <a:bodyPr anchor="ctr">
            <a:normAutofit/>
          </a:bodyPr>
          <a:lstStyle/>
          <a:p>
            <a:pPr marL="0" indent="0">
              <a:lnSpc>
                <a:spcPct val="110000"/>
              </a:lnSpc>
              <a:buNone/>
            </a:pPr>
            <a:r>
              <a:rPr lang="en-GB" sz="1700">
                <a:effectLst/>
                <a:latin typeface="AppleSystemUIFont"/>
                <a:ea typeface="Calibri" panose="020F0502020204030204" pitchFamily="34" charset="0"/>
                <a:cs typeface="AppleSystemUIFont"/>
              </a:rPr>
              <a:t>Another crucial method for getting data ready for study is sorting. Powerful sorting features in statistical programming languages enable users to swiftly arrange their datasets into useful orderings. For instance, SQL has commands like ORDER BY that let users arrange their datasets in either ascending or descending order based on any number of columns or attributes. Large datasets can be swiftly arranged in this way into meaningful orderings that can be utilised for additional research or visualisation.</a:t>
            </a:r>
            <a:endParaRPr lang="en-GB" sz="1700">
              <a:effectLst/>
              <a:latin typeface="Calibri" panose="020F0502020204030204" pitchFamily="34" charset="0"/>
              <a:ea typeface="Calibri" panose="020F0502020204030204" pitchFamily="34" charset="0"/>
              <a:cs typeface="Times New Roman" panose="02020603050405020304" pitchFamily="18" charset="0"/>
            </a:endParaRPr>
          </a:p>
          <a:p>
            <a:pPr>
              <a:lnSpc>
                <a:spcPct val="110000"/>
              </a:lnSpc>
            </a:pPr>
            <a:endParaRPr lang="en-US" sz="1700"/>
          </a:p>
        </p:txBody>
      </p:sp>
      <p:pic>
        <p:nvPicPr>
          <p:cNvPr id="4" name="Picture 3">
            <a:extLst>
              <a:ext uri="{FF2B5EF4-FFF2-40B4-BE49-F238E27FC236}">
                <a16:creationId xmlns:a16="http://schemas.microsoft.com/office/drawing/2014/main" id="{6126760E-18DF-F536-2A98-C2748D14344E}"/>
              </a:ext>
            </a:extLst>
          </p:cNvPr>
          <p:cNvPicPr>
            <a:picLocks noChangeAspect="1"/>
          </p:cNvPicPr>
          <p:nvPr/>
        </p:nvPicPr>
        <p:blipFill rotWithShape="1">
          <a:blip r:embed="rId3"/>
          <a:srcRect t="27128" r="-2" b="16890"/>
          <a:stretch/>
        </p:blipFill>
        <p:spPr>
          <a:xfrm>
            <a:off x="6392335" y="2497720"/>
            <a:ext cx="4655075" cy="3047892"/>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193226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9AE4726C-1831-4FE3-9A11-227F0DC2F0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 name="Rectangle 9">
              <a:extLst>
                <a:ext uri="{FF2B5EF4-FFF2-40B4-BE49-F238E27FC236}">
                  <a16:creationId xmlns:a16="http://schemas.microsoft.com/office/drawing/2014/main" id="{B651D7F7-8C54-448E-A268-1CBFAD87D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E3B56E94-40E1-489A-98B2-A3238D66A06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le 1">
            <a:extLst>
              <a:ext uri="{FF2B5EF4-FFF2-40B4-BE49-F238E27FC236}">
                <a16:creationId xmlns:a16="http://schemas.microsoft.com/office/drawing/2014/main" id="{D535E3EC-0991-2B07-819A-ED67B724EFC7}"/>
              </a:ext>
            </a:extLst>
          </p:cNvPr>
          <p:cNvSpPr>
            <a:spLocks noGrp="1"/>
          </p:cNvSpPr>
          <p:nvPr>
            <p:ph type="title"/>
          </p:nvPr>
        </p:nvSpPr>
        <p:spPr>
          <a:xfrm>
            <a:off x="4996697" y="618518"/>
            <a:ext cx="6050713" cy="1478570"/>
          </a:xfrm>
        </p:spPr>
        <p:txBody>
          <a:bodyPr>
            <a:normAutofit/>
          </a:bodyPr>
          <a:lstStyle/>
          <a:p>
            <a:r>
              <a:rPr lang="en-GB">
                <a:effectLst/>
                <a:latin typeface="AppleSystemUIFont"/>
                <a:ea typeface="Calibri" panose="020F0502020204030204" pitchFamily="34" charset="0"/>
                <a:cs typeface="AppleSystemUIFont"/>
              </a:rPr>
              <a:t>Grouping</a:t>
            </a:r>
            <a:endParaRPr lang="en-US" dirty="0"/>
          </a:p>
        </p:txBody>
      </p:sp>
      <p:pic>
        <p:nvPicPr>
          <p:cNvPr id="5" name="Picture 4" descr="Many question marks on black background">
            <a:extLst>
              <a:ext uri="{FF2B5EF4-FFF2-40B4-BE49-F238E27FC236}">
                <a16:creationId xmlns:a16="http://schemas.microsoft.com/office/drawing/2014/main" id="{28769F33-20B6-AE79-E235-C5F0344DBD79}"/>
              </a:ext>
            </a:extLst>
          </p:cNvPr>
          <p:cNvPicPr>
            <a:picLocks noChangeAspect="1"/>
          </p:cNvPicPr>
          <p:nvPr/>
        </p:nvPicPr>
        <p:blipFill rotWithShape="1">
          <a:blip r:embed="rId4"/>
          <a:srcRect l="58767" r="2" b="2"/>
          <a:stretch/>
        </p:blipFill>
        <p:spPr>
          <a:xfrm>
            <a:off x="-5597" y="10"/>
            <a:ext cx="4635583" cy="6857990"/>
          </a:xfrm>
          <a:prstGeom prst="rect">
            <a:avLst/>
          </a:prstGeom>
        </p:spPr>
      </p:pic>
      <p:grpSp>
        <p:nvGrpSpPr>
          <p:cNvPr id="13" name="Group 12">
            <a:extLst>
              <a:ext uri="{FF2B5EF4-FFF2-40B4-BE49-F238E27FC236}">
                <a16:creationId xmlns:a16="http://schemas.microsoft.com/office/drawing/2014/main" id="{E916825F-759B-4F1A-BA80-AF7137691E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4" name="Rectangle 13">
              <a:extLst>
                <a:ext uri="{FF2B5EF4-FFF2-40B4-BE49-F238E27FC236}">
                  <a16:creationId xmlns:a16="http://schemas.microsoft.com/office/drawing/2014/main" id="{0AF64541-DE3B-4DBB-84E1-907956469E5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5" name="Freeform 6">
              <a:extLst>
                <a:ext uri="{FF2B5EF4-FFF2-40B4-BE49-F238E27FC236}">
                  <a16:creationId xmlns:a16="http://schemas.microsoft.com/office/drawing/2014/main" id="{9175DCC0-514A-4CA1-AD9A-1BB0FFF1B4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 name="Freeform 7">
              <a:extLst>
                <a:ext uri="{FF2B5EF4-FFF2-40B4-BE49-F238E27FC236}">
                  <a16:creationId xmlns:a16="http://schemas.microsoft.com/office/drawing/2014/main" id="{10371924-94D9-48AF-9D5B-6471775BE8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 name="Rectangle 16">
              <a:extLst>
                <a:ext uri="{FF2B5EF4-FFF2-40B4-BE49-F238E27FC236}">
                  <a16:creationId xmlns:a16="http://schemas.microsoft.com/office/drawing/2014/main" id="{7C964FF9-A41A-438C-A22B-62690C98F1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8" name="Freeform 9">
              <a:extLst>
                <a:ext uri="{FF2B5EF4-FFF2-40B4-BE49-F238E27FC236}">
                  <a16:creationId xmlns:a16="http://schemas.microsoft.com/office/drawing/2014/main" id="{61716CD6-1875-4567-B3E2-364CD0960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 name="Freeform 10">
              <a:extLst>
                <a:ext uri="{FF2B5EF4-FFF2-40B4-BE49-F238E27FC236}">
                  <a16:creationId xmlns:a16="http://schemas.microsoft.com/office/drawing/2014/main" id="{31A293D3-7189-453D-AB91-1291AAFF3D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 name="Freeform 11">
              <a:extLst>
                <a:ext uri="{FF2B5EF4-FFF2-40B4-BE49-F238E27FC236}">
                  <a16:creationId xmlns:a16="http://schemas.microsoft.com/office/drawing/2014/main" id="{87CB4EFE-58B3-4326-9CFB-A2AFADDFA5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 name="Freeform 12">
              <a:extLst>
                <a:ext uri="{FF2B5EF4-FFF2-40B4-BE49-F238E27FC236}">
                  <a16:creationId xmlns:a16="http://schemas.microsoft.com/office/drawing/2014/main" id="{249CF4D3-B5A3-4287-BC9D-E9BB8FA6E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 name="Freeform 13">
              <a:extLst>
                <a:ext uri="{FF2B5EF4-FFF2-40B4-BE49-F238E27FC236}">
                  <a16:creationId xmlns:a16="http://schemas.microsoft.com/office/drawing/2014/main" id="{4D2515F2-4D11-41AF-A6B1-7D084BEA9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 name="Freeform 14">
              <a:extLst>
                <a:ext uri="{FF2B5EF4-FFF2-40B4-BE49-F238E27FC236}">
                  <a16:creationId xmlns:a16="http://schemas.microsoft.com/office/drawing/2014/main" id="{331BCBF4-0DC2-426E-84B3-AE38E403C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 name="Freeform 15">
              <a:extLst>
                <a:ext uri="{FF2B5EF4-FFF2-40B4-BE49-F238E27FC236}">
                  <a16:creationId xmlns:a16="http://schemas.microsoft.com/office/drawing/2014/main" id="{EC8AF156-0BE9-437D-A83B-87364146D0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 name="Freeform 16">
              <a:extLst>
                <a:ext uri="{FF2B5EF4-FFF2-40B4-BE49-F238E27FC236}">
                  <a16:creationId xmlns:a16="http://schemas.microsoft.com/office/drawing/2014/main" id="{AC8CB256-3F62-4406-88F5-CE2421FF25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 name="Freeform 17">
              <a:extLst>
                <a:ext uri="{FF2B5EF4-FFF2-40B4-BE49-F238E27FC236}">
                  <a16:creationId xmlns:a16="http://schemas.microsoft.com/office/drawing/2014/main" id="{F3E812EB-415E-4B60-B0FB-65386882CE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 name="Freeform 18">
              <a:extLst>
                <a:ext uri="{FF2B5EF4-FFF2-40B4-BE49-F238E27FC236}">
                  <a16:creationId xmlns:a16="http://schemas.microsoft.com/office/drawing/2014/main" id="{EB4C95D7-8E6D-45EC-8CA1-9123D718E3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 name="Freeform 19">
              <a:extLst>
                <a:ext uri="{FF2B5EF4-FFF2-40B4-BE49-F238E27FC236}">
                  <a16:creationId xmlns:a16="http://schemas.microsoft.com/office/drawing/2014/main" id="{83F62FD2-2F62-4495-997C-8BD7F95AB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 name="Freeform 20">
              <a:extLst>
                <a:ext uri="{FF2B5EF4-FFF2-40B4-BE49-F238E27FC236}">
                  <a16:creationId xmlns:a16="http://schemas.microsoft.com/office/drawing/2014/main" id="{B7DFE0F9-22A3-4846-8D4E-0D193BD328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 name="Freeform 21">
              <a:extLst>
                <a:ext uri="{FF2B5EF4-FFF2-40B4-BE49-F238E27FC236}">
                  <a16:creationId xmlns:a16="http://schemas.microsoft.com/office/drawing/2014/main" id="{244DAF25-7415-491A-9FF6-E04BC2DC2E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 name="Freeform 22">
              <a:extLst>
                <a:ext uri="{FF2B5EF4-FFF2-40B4-BE49-F238E27FC236}">
                  <a16:creationId xmlns:a16="http://schemas.microsoft.com/office/drawing/2014/main" id="{7ACA3646-863C-4D00-A58A-62C7FE71CE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 name="Freeform 23">
              <a:extLst>
                <a:ext uri="{FF2B5EF4-FFF2-40B4-BE49-F238E27FC236}">
                  <a16:creationId xmlns:a16="http://schemas.microsoft.com/office/drawing/2014/main" id="{0EA18B38-BD42-45ED-8458-FB205DBC76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 name="Freeform 24">
              <a:extLst>
                <a:ext uri="{FF2B5EF4-FFF2-40B4-BE49-F238E27FC236}">
                  <a16:creationId xmlns:a16="http://schemas.microsoft.com/office/drawing/2014/main" id="{45302917-5DBE-4CF2-B52F-478F93FDDE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 name="Freeform 25">
              <a:extLst>
                <a:ext uri="{FF2B5EF4-FFF2-40B4-BE49-F238E27FC236}">
                  <a16:creationId xmlns:a16="http://schemas.microsoft.com/office/drawing/2014/main" id="{8E61E6FD-D40E-479C-ABE9-2B69AE20D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 name="Freeform 26">
              <a:extLst>
                <a:ext uri="{FF2B5EF4-FFF2-40B4-BE49-F238E27FC236}">
                  <a16:creationId xmlns:a16="http://schemas.microsoft.com/office/drawing/2014/main" id="{2F4DEB4F-F824-48D7-AF9B-B5D905DCD1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 name="Freeform 27">
              <a:extLst>
                <a:ext uri="{FF2B5EF4-FFF2-40B4-BE49-F238E27FC236}">
                  <a16:creationId xmlns:a16="http://schemas.microsoft.com/office/drawing/2014/main" id="{F76CFA02-6090-4464-B573-BCA350C90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 name="Freeform 28">
              <a:extLst>
                <a:ext uri="{FF2B5EF4-FFF2-40B4-BE49-F238E27FC236}">
                  <a16:creationId xmlns:a16="http://schemas.microsoft.com/office/drawing/2014/main" id="{51BE8BEC-76C7-41FE-AB76-35194C2442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 name="Freeform 29">
              <a:extLst>
                <a:ext uri="{FF2B5EF4-FFF2-40B4-BE49-F238E27FC236}">
                  <a16:creationId xmlns:a16="http://schemas.microsoft.com/office/drawing/2014/main" id="{710F61D4-3B34-45A9-B9B7-CE0373AB49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9" name="Freeform 30">
              <a:extLst>
                <a:ext uri="{FF2B5EF4-FFF2-40B4-BE49-F238E27FC236}">
                  <a16:creationId xmlns:a16="http://schemas.microsoft.com/office/drawing/2014/main" id="{451F080F-4CFB-4626-87CA-BB4CACA1C6F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0" name="Freeform 31">
              <a:extLst>
                <a:ext uri="{FF2B5EF4-FFF2-40B4-BE49-F238E27FC236}">
                  <a16:creationId xmlns:a16="http://schemas.microsoft.com/office/drawing/2014/main" id="{667BBD71-2295-4A66-B76C-F82175C2B0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 name="Freeform 32">
              <a:extLst>
                <a:ext uri="{FF2B5EF4-FFF2-40B4-BE49-F238E27FC236}">
                  <a16:creationId xmlns:a16="http://schemas.microsoft.com/office/drawing/2014/main" id="{B6644DE8-5BD1-4D5F-B245-0D3A21BCE1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2" name="Rectangle 41">
              <a:extLst>
                <a:ext uri="{FF2B5EF4-FFF2-40B4-BE49-F238E27FC236}">
                  <a16:creationId xmlns:a16="http://schemas.microsoft.com/office/drawing/2014/main" id="{A4DE8FD0-E681-4D9C-85C2-BEA4C2B3A06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3" name="Freeform 34">
              <a:extLst>
                <a:ext uri="{FF2B5EF4-FFF2-40B4-BE49-F238E27FC236}">
                  <a16:creationId xmlns:a16="http://schemas.microsoft.com/office/drawing/2014/main" id="{D46033BD-1026-4388-B926-9D11E1D7C4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4" name="Freeform 35">
              <a:extLst>
                <a:ext uri="{FF2B5EF4-FFF2-40B4-BE49-F238E27FC236}">
                  <a16:creationId xmlns:a16="http://schemas.microsoft.com/office/drawing/2014/main" id="{1FA74D4C-2E28-42C5-A7FA-3C7D6BD8B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5" name="Freeform 36">
              <a:extLst>
                <a:ext uri="{FF2B5EF4-FFF2-40B4-BE49-F238E27FC236}">
                  <a16:creationId xmlns:a16="http://schemas.microsoft.com/office/drawing/2014/main" id="{FADF7B3F-903C-456C-983E-C9868DDAB9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6" name="Freeform 37">
              <a:extLst>
                <a:ext uri="{FF2B5EF4-FFF2-40B4-BE49-F238E27FC236}">
                  <a16:creationId xmlns:a16="http://schemas.microsoft.com/office/drawing/2014/main" id="{033F8698-1549-44AD-8DAD-0055D7B80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7" name="Freeform 38">
              <a:extLst>
                <a:ext uri="{FF2B5EF4-FFF2-40B4-BE49-F238E27FC236}">
                  <a16:creationId xmlns:a16="http://schemas.microsoft.com/office/drawing/2014/main" id="{F1BDD4B6-46FD-4048-ADF1-32EADD9E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8" name="Freeform 39">
              <a:extLst>
                <a:ext uri="{FF2B5EF4-FFF2-40B4-BE49-F238E27FC236}">
                  <a16:creationId xmlns:a16="http://schemas.microsoft.com/office/drawing/2014/main" id="{E7F387A7-B3BF-4B1A-BFCA-2D21AD3DFE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9" name="Freeform 40">
              <a:extLst>
                <a:ext uri="{FF2B5EF4-FFF2-40B4-BE49-F238E27FC236}">
                  <a16:creationId xmlns:a16="http://schemas.microsoft.com/office/drawing/2014/main" id="{7A1B6BC8-EA82-459D-A0E0-4EBE394E71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0" name="Freeform 41">
              <a:extLst>
                <a:ext uri="{FF2B5EF4-FFF2-40B4-BE49-F238E27FC236}">
                  <a16:creationId xmlns:a16="http://schemas.microsoft.com/office/drawing/2014/main" id="{8B94E190-DDC2-4545-906F-A1699BD73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1" name="Freeform 42">
              <a:extLst>
                <a:ext uri="{FF2B5EF4-FFF2-40B4-BE49-F238E27FC236}">
                  <a16:creationId xmlns:a16="http://schemas.microsoft.com/office/drawing/2014/main" id="{D9807239-A5BA-4BB3-9194-BCE3B2F21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2" name="Freeform 43">
              <a:extLst>
                <a:ext uri="{FF2B5EF4-FFF2-40B4-BE49-F238E27FC236}">
                  <a16:creationId xmlns:a16="http://schemas.microsoft.com/office/drawing/2014/main" id="{04D300FD-DC53-4375-8981-09EA63BCF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3" name="Freeform 44">
              <a:extLst>
                <a:ext uri="{FF2B5EF4-FFF2-40B4-BE49-F238E27FC236}">
                  <a16:creationId xmlns:a16="http://schemas.microsoft.com/office/drawing/2014/main" id="{1DF83FFD-4C16-41FD-928F-6E88AFC451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4" name="Rectangle 53">
              <a:extLst>
                <a:ext uri="{FF2B5EF4-FFF2-40B4-BE49-F238E27FC236}">
                  <a16:creationId xmlns:a16="http://schemas.microsoft.com/office/drawing/2014/main" id="{A5B4BC2F-B667-462B-99D8-0C433124ABD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55" name="Freeform 46">
              <a:extLst>
                <a:ext uri="{FF2B5EF4-FFF2-40B4-BE49-F238E27FC236}">
                  <a16:creationId xmlns:a16="http://schemas.microsoft.com/office/drawing/2014/main" id="{0CBD9EFB-AC61-4674-B75A-56449003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6" name="Freeform 47">
              <a:extLst>
                <a:ext uri="{FF2B5EF4-FFF2-40B4-BE49-F238E27FC236}">
                  <a16:creationId xmlns:a16="http://schemas.microsoft.com/office/drawing/2014/main" id="{1AD4BBB0-F6A7-451F-BE09-DF619F38EB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7" name="Freeform 48">
              <a:extLst>
                <a:ext uri="{FF2B5EF4-FFF2-40B4-BE49-F238E27FC236}">
                  <a16:creationId xmlns:a16="http://schemas.microsoft.com/office/drawing/2014/main" id="{A258B285-AE5E-473A-AA72-3C95E1D83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8" name="Freeform 49">
              <a:extLst>
                <a:ext uri="{FF2B5EF4-FFF2-40B4-BE49-F238E27FC236}">
                  <a16:creationId xmlns:a16="http://schemas.microsoft.com/office/drawing/2014/main" id="{7BEEDDE5-CB8A-4DF9-858F-4D9462D955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9" name="Freeform 50">
              <a:extLst>
                <a:ext uri="{FF2B5EF4-FFF2-40B4-BE49-F238E27FC236}">
                  <a16:creationId xmlns:a16="http://schemas.microsoft.com/office/drawing/2014/main" id="{DA1C731B-9B66-4D65-BF47-04B118107B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0" name="Freeform 51">
              <a:extLst>
                <a:ext uri="{FF2B5EF4-FFF2-40B4-BE49-F238E27FC236}">
                  <a16:creationId xmlns:a16="http://schemas.microsoft.com/office/drawing/2014/main" id="{58DBFEC6-C6DC-4B7A-934F-5A79EC3280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 name="Freeform 52">
              <a:extLst>
                <a:ext uri="{FF2B5EF4-FFF2-40B4-BE49-F238E27FC236}">
                  <a16:creationId xmlns:a16="http://schemas.microsoft.com/office/drawing/2014/main" id="{9948D8CB-2DBE-4E48-98EA-DF9E2666A2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2" name="Freeform 53">
              <a:extLst>
                <a:ext uri="{FF2B5EF4-FFF2-40B4-BE49-F238E27FC236}">
                  <a16:creationId xmlns:a16="http://schemas.microsoft.com/office/drawing/2014/main" id="{56AB69F6-9F0B-4AB6-BCA8-AA2FD69E99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3" name="Freeform 54">
              <a:extLst>
                <a:ext uri="{FF2B5EF4-FFF2-40B4-BE49-F238E27FC236}">
                  <a16:creationId xmlns:a16="http://schemas.microsoft.com/office/drawing/2014/main" id="{0E7FB426-288D-4B0B-B73B-10CCC0EF41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4" name="Freeform 55">
              <a:extLst>
                <a:ext uri="{FF2B5EF4-FFF2-40B4-BE49-F238E27FC236}">
                  <a16:creationId xmlns:a16="http://schemas.microsoft.com/office/drawing/2014/main" id="{A5C59C6B-46C9-48C9-9F57-2EE738B53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5" name="Freeform 56">
              <a:extLst>
                <a:ext uri="{FF2B5EF4-FFF2-40B4-BE49-F238E27FC236}">
                  <a16:creationId xmlns:a16="http://schemas.microsoft.com/office/drawing/2014/main" id="{7CE85F33-17DC-4273-B06F-D171094449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6" name="Freeform 57">
              <a:extLst>
                <a:ext uri="{FF2B5EF4-FFF2-40B4-BE49-F238E27FC236}">
                  <a16:creationId xmlns:a16="http://schemas.microsoft.com/office/drawing/2014/main" id="{5CD001CF-F2C4-4810-A8D9-679F9F89E5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7" name="Freeform 58">
              <a:extLst>
                <a:ext uri="{FF2B5EF4-FFF2-40B4-BE49-F238E27FC236}">
                  <a16:creationId xmlns:a16="http://schemas.microsoft.com/office/drawing/2014/main" id="{69F4BCDD-D153-40D2-8DD1-2509EE0CE4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3" name="Content Placeholder 2">
            <a:extLst>
              <a:ext uri="{FF2B5EF4-FFF2-40B4-BE49-F238E27FC236}">
                <a16:creationId xmlns:a16="http://schemas.microsoft.com/office/drawing/2014/main" id="{C10BD2B9-229A-97E3-002A-08019AC9E309}"/>
              </a:ext>
            </a:extLst>
          </p:cNvPr>
          <p:cNvSpPr>
            <a:spLocks noGrp="1"/>
          </p:cNvSpPr>
          <p:nvPr>
            <p:ph idx="1"/>
          </p:nvPr>
        </p:nvSpPr>
        <p:spPr>
          <a:xfrm>
            <a:off x="4968958" y="2249487"/>
            <a:ext cx="6078453" cy="3541714"/>
          </a:xfrm>
        </p:spPr>
        <p:txBody>
          <a:bodyPr>
            <a:normAutofit/>
          </a:bodyPr>
          <a:lstStyle/>
          <a:p>
            <a:pPr marL="0" indent="0">
              <a:lnSpc>
                <a:spcPct val="110000"/>
              </a:lnSpc>
              <a:buNone/>
            </a:pPr>
            <a:r>
              <a:rPr lang="en-GB" sz="1700" dirty="0">
                <a:effectLst/>
                <a:latin typeface="Calibri" panose="020F0502020204030204" pitchFamily="34" charset="0"/>
                <a:ea typeface="Calibri" panose="020F0502020204030204" pitchFamily="34" charset="0"/>
                <a:cs typeface="Times New Roman" panose="02020603050405020304" pitchFamily="18" charset="0"/>
              </a:rPr>
              <a:t>Another helpful method for getting data ready for analysis is grouping. It is possible to swiftly divide datasets into useful categories or groups using the extensive grouping features that statistical computer languages offer. In order to extract useful categories or groups from a dataset, SQL, for instance, offers procedures like Classify BY that let users group their datasets by any number of columns or attributes. Large datasets can be quickly and easily arranged into useful categories or groups that can be utilised for additional research or visualisation.</a:t>
            </a:r>
          </a:p>
          <a:p>
            <a:pPr>
              <a:lnSpc>
                <a:spcPct val="110000"/>
              </a:lnSpc>
            </a:pPr>
            <a:endParaRPr lang="en-US" sz="1700" dirty="0"/>
          </a:p>
        </p:txBody>
      </p:sp>
      <p:pic>
        <p:nvPicPr>
          <p:cNvPr id="4" name="Picture 3">
            <a:extLst>
              <a:ext uri="{FF2B5EF4-FFF2-40B4-BE49-F238E27FC236}">
                <a16:creationId xmlns:a16="http://schemas.microsoft.com/office/drawing/2014/main" id="{212697DD-D571-19DB-CDE3-E7404C61E90C}"/>
              </a:ext>
            </a:extLst>
          </p:cNvPr>
          <p:cNvPicPr>
            <a:picLocks noChangeAspect="1"/>
          </p:cNvPicPr>
          <p:nvPr/>
        </p:nvPicPr>
        <p:blipFill>
          <a:blip r:embed="rId5"/>
          <a:stretch>
            <a:fillRect/>
          </a:stretch>
        </p:blipFill>
        <p:spPr>
          <a:xfrm>
            <a:off x="113166" y="2339521"/>
            <a:ext cx="4406900" cy="2721427"/>
          </a:xfrm>
          <a:prstGeom prst="rect">
            <a:avLst/>
          </a:prstGeom>
        </p:spPr>
      </p:pic>
    </p:spTree>
    <p:extLst>
      <p:ext uri="{BB962C8B-B14F-4D97-AF65-F5344CB8AC3E}">
        <p14:creationId xmlns:p14="http://schemas.microsoft.com/office/powerpoint/2010/main" val="1874386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9AE4726C-1831-4FE3-9A11-227F0DC2F0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 name="Rectangle 9">
              <a:extLst>
                <a:ext uri="{FF2B5EF4-FFF2-40B4-BE49-F238E27FC236}">
                  <a16:creationId xmlns:a16="http://schemas.microsoft.com/office/drawing/2014/main" id="{B651D7F7-8C54-448E-A268-1CBFAD87D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E3B56E94-40E1-489A-98B2-A3238D66A06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le 1">
            <a:extLst>
              <a:ext uri="{FF2B5EF4-FFF2-40B4-BE49-F238E27FC236}">
                <a16:creationId xmlns:a16="http://schemas.microsoft.com/office/drawing/2014/main" id="{CFDDB4CB-FE4A-67C5-05D9-9B390715B512}"/>
              </a:ext>
            </a:extLst>
          </p:cNvPr>
          <p:cNvSpPr>
            <a:spLocks noGrp="1"/>
          </p:cNvSpPr>
          <p:nvPr>
            <p:ph type="title"/>
          </p:nvPr>
        </p:nvSpPr>
        <p:spPr>
          <a:xfrm>
            <a:off x="4996697" y="618518"/>
            <a:ext cx="6050713" cy="1478570"/>
          </a:xfrm>
        </p:spPr>
        <p:txBody>
          <a:bodyPr>
            <a:normAutofit/>
          </a:bodyPr>
          <a:lstStyle/>
          <a:p>
            <a:r>
              <a:rPr lang="en-GB" dirty="0">
                <a:effectLst/>
                <a:latin typeface="AppleSystemUIFont"/>
                <a:ea typeface="Calibri" panose="020F0502020204030204" pitchFamily="34" charset="0"/>
                <a:cs typeface="AppleSystemUIFont"/>
              </a:rPr>
              <a:t>Filtering</a:t>
            </a:r>
            <a:endParaRPr lang="en-US" dirty="0"/>
          </a:p>
        </p:txBody>
      </p:sp>
      <p:pic>
        <p:nvPicPr>
          <p:cNvPr id="5" name="Picture 4" descr="Digital financial graph">
            <a:extLst>
              <a:ext uri="{FF2B5EF4-FFF2-40B4-BE49-F238E27FC236}">
                <a16:creationId xmlns:a16="http://schemas.microsoft.com/office/drawing/2014/main" id="{F7DD0150-FA5F-0C9B-55E0-4011E596ADAB}"/>
              </a:ext>
            </a:extLst>
          </p:cNvPr>
          <p:cNvPicPr>
            <a:picLocks noChangeAspect="1"/>
          </p:cNvPicPr>
          <p:nvPr/>
        </p:nvPicPr>
        <p:blipFill rotWithShape="1">
          <a:blip r:embed="rId4"/>
          <a:srcRect l="38632" r="23346"/>
          <a:stretch/>
        </p:blipFill>
        <p:spPr>
          <a:xfrm>
            <a:off x="-5597" y="10"/>
            <a:ext cx="4635583" cy="6857990"/>
          </a:xfrm>
          <a:prstGeom prst="rect">
            <a:avLst/>
          </a:prstGeom>
        </p:spPr>
      </p:pic>
      <p:grpSp>
        <p:nvGrpSpPr>
          <p:cNvPr id="13" name="Group 12">
            <a:extLst>
              <a:ext uri="{FF2B5EF4-FFF2-40B4-BE49-F238E27FC236}">
                <a16:creationId xmlns:a16="http://schemas.microsoft.com/office/drawing/2014/main" id="{E916825F-759B-4F1A-BA80-AF7137691E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4" name="Rectangle 13">
              <a:extLst>
                <a:ext uri="{FF2B5EF4-FFF2-40B4-BE49-F238E27FC236}">
                  <a16:creationId xmlns:a16="http://schemas.microsoft.com/office/drawing/2014/main" id="{0AF64541-DE3B-4DBB-84E1-907956469E5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5" name="Freeform 6">
              <a:extLst>
                <a:ext uri="{FF2B5EF4-FFF2-40B4-BE49-F238E27FC236}">
                  <a16:creationId xmlns:a16="http://schemas.microsoft.com/office/drawing/2014/main" id="{9175DCC0-514A-4CA1-AD9A-1BB0FFF1B4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 name="Freeform 7">
              <a:extLst>
                <a:ext uri="{FF2B5EF4-FFF2-40B4-BE49-F238E27FC236}">
                  <a16:creationId xmlns:a16="http://schemas.microsoft.com/office/drawing/2014/main" id="{10371924-94D9-48AF-9D5B-6471775BE8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 name="Rectangle 16">
              <a:extLst>
                <a:ext uri="{FF2B5EF4-FFF2-40B4-BE49-F238E27FC236}">
                  <a16:creationId xmlns:a16="http://schemas.microsoft.com/office/drawing/2014/main" id="{7C964FF9-A41A-438C-A22B-62690C98F1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8" name="Freeform 9">
              <a:extLst>
                <a:ext uri="{FF2B5EF4-FFF2-40B4-BE49-F238E27FC236}">
                  <a16:creationId xmlns:a16="http://schemas.microsoft.com/office/drawing/2014/main" id="{61716CD6-1875-4567-B3E2-364CD0960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 name="Freeform 10">
              <a:extLst>
                <a:ext uri="{FF2B5EF4-FFF2-40B4-BE49-F238E27FC236}">
                  <a16:creationId xmlns:a16="http://schemas.microsoft.com/office/drawing/2014/main" id="{31A293D3-7189-453D-AB91-1291AAFF3D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 name="Freeform 11">
              <a:extLst>
                <a:ext uri="{FF2B5EF4-FFF2-40B4-BE49-F238E27FC236}">
                  <a16:creationId xmlns:a16="http://schemas.microsoft.com/office/drawing/2014/main" id="{87CB4EFE-58B3-4326-9CFB-A2AFADDFA5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 name="Freeform 12">
              <a:extLst>
                <a:ext uri="{FF2B5EF4-FFF2-40B4-BE49-F238E27FC236}">
                  <a16:creationId xmlns:a16="http://schemas.microsoft.com/office/drawing/2014/main" id="{249CF4D3-B5A3-4287-BC9D-E9BB8FA6E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 name="Freeform 13">
              <a:extLst>
                <a:ext uri="{FF2B5EF4-FFF2-40B4-BE49-F238E27FC236}">
                  <a16:creationId xmlns:a16="http://schemas.microsoft.com/office/drawing/2014/main" id="{4D2515F2-4D11-41AF-A6B1-7D084BEA9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 name="Freeform 14">
              <a:extLst>
                <a:ext uri="{FF2B5EF4-FFF2-40B4-BE49-F238E27FC236}">
                  <a16:creationId xmlns:a16="http://schemas.microsoft.com/office/drawing/2014/main" id="{331BCBF4-0DC2-426E-84B3-AE38E403C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 name="Freeform 15">
              <a:extLst>
                <a:ext uri="{FF2B5EF4-FFF2-40B4-BE49-F238E27FC236}">
                  <a16:creationId xmlns:a16="http://schemas.microsoft.com/office/drawing/2014/main" id="{EC8AF156-0BE9-437D-A83B-87364146D0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 name="Freeform 16">
              <a:extLst>
                <a:ext uri="{FF2B5EF4-FFF2-40B4-BE49-F238E27FC236}">
                  <a16:creationId xmlns:a16="http://schemas.microsoft.com/office/drawing/2014/main" id="{AC8CB256-3F62-4406-88F5-CE2421FF25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 name="Freeform 17">
              <a:extLst>
                <a:ext uri="{FF2B5EF4-FFF2-40B4-BE49-F238E27FC236}">
                  <a16:creationId xmlns:a16="http://schemas.microsoft.com/office/drawing/2014/main" id="{F3E812EB-415E-4B60-B0FB-65386882CE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 name="Freeform 18">
              <a:extLst>
                <a:ext uri="{FF2B5EF4-FFF2-40B4-BE49-F238E27FC236}">
                  <a16:creationId xmlns:a16="http://schemas.microsoft.com/office/drawing/2014/main" id="{EB4C95D7-8E6D-45EC-8CA1-9123D718E3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 name="Freeform 19">
              <a:extLst>
                <a:ext uri="{FF2B5EF4-FFF2-40B4-BE49-F238E27FC236}">
                  <a16:creationId xmlns:a16="http://schemas.microsoft.com/office/drawing/2014/main" id="{83F62FD2-2F62-4495-997C-8BD7F95AB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 name="Freeform 20">
              <a:extLst>
                <a:ext uri="{FF2B5EF4-FFF2-40B4-BE49-F238E27FC236}">
                  <a16:creationId xmlns:a16="http://schemas.microsoft.com/office/drawing/2014/main" id="{B7DFE0F9-22A3-4846-8D4E-0D193BD328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 name="Freeform 21">
              <a:extLst>
                <a:ext uri="{FF2B5EF4-FFF2-40B4-BE49-F238E27FC236}">
                  <a16:creationId xmlns:a16="http://schemas.microsoft.com/office/drawing/2014/main" id="{244DAF25-7415-491A-9FF6-E04BC2DC2E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 name="Freeform 22">
              <a:extLst>
                <a:ext uri="{FF2B5EF4-FFF2-40B4-BE49-F238E27FC236}">
                  <a16:creationId xmlns:a16="http://schemas.microsoft.com/office/drawing/2014/main" id="{7ACA3646-863C-4D00-A58A-62C7FE71CE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 name="Freeform 23">
              <a:extLst>
                <a:ext uri="{FF2B5EF4-FFF2-40B4-BE49-F238E27FC236}">
                  <a16:creationId xmlns:a16="http://schemas.microsoft.com/office/drawing/2014/main" id="{0EA18B38-BD42-45ED-8458-FB205DBC76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 name="Freeform 24">
              <a:extLst>
                <a:ext uri="{FF2B5EF4-FFF2-40B4-BE49-F238E27FC236}">
                  <a16:creationId xmlns:a16="http://schemas.microsoft.com/office/drawing/2014/main" id="{45302917-5DBE-4CF2-B52F-478F93FDDE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 name="Freeform 25">
              <a:extLst>
                <a:ext uri="{FF2B5EF4-FFF2-40B4-BE49-F238E27FC236}">
                  <a16:creationId xmlns:a16="http://schemas.microsoft.com/office/drawing/2014/main" id="{8E61E6FD-D40E-479C-ABE9-2B69AE20D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 name="Freeform 26">
              <a:extLst>
                <a:ext uri="{FF2B5EF4-FFF2-40B4-BE49-F238E27FC236}">
                  <a16:creationId xmlns:a16="http://schemas.microsoft.com/office/drawing/2014/main" id="{2F4DEB4F-F824-48D7-AF9B-B5D905DCD1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 name="Freeform 27">
              <a:extLst>
                <a:ext uri="{FF2B5EF4-FFF2-40B4-BE49-F238E27FC236}">
                  <a16:creationId xmlns:a16="http://schemas.microsoft.com/office/drawing/2014/main" id="{F76CFA02-6090-4464-B573-BCA350C90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 name="Freeform 28">
              <a:extLst>
                <a:ext uri="{FF2B5EF4-FFF2-40B4-BE49-F238E27FC236}">
                  <a16:creationId xmlns:a16="http://schemas.microsoft.com/office/drawing/2014/main" id="{51BE8BEC-76C7-41FE-AB76-35194C2442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 name="Freeform 29">
              <a:extLst>
                <a:ext uri="{FF2B5EF4-FFF2-40B4-BE49-F238E27FC236}">
                  <a16:creationId xmlns:a16="http://schemas.microsoft.com/office/drawing/2014/main" id="{710F61D4-3B34-45A9-B9B7-CE0373AB49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9" name="Freeform 30">
              <a:extLst>
                <a:ext uri="{FF2B5EF4-FFF2-40B4-BE49-F238E27FC236}">
                  <a16:creationId xmlns:a16="http://schemas.microsoft.com/office/drawing/2014/main" id="{451F080F-4CFB-4626-87CA-BB4CACA1C6F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0" name="Freeform 31">
              <a:extLst>
                <a:ext uri="{FF2B5EF4-FFF2-40B4-BE49-F238E27FC236}">
                  <a16:creationId xmlns:a16="http://schemas.microsoft.com/office/drawing/2014/main" id="{667BBD71-2295-4A66-B76C-F82175C2B0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 name="Freeform 32">
              <a:extLst>
                <a:ext uri="{FF2B5EF4-FFF2-40B4-BE49-F238E27FC236}">
                  <a16:creationId xmlns:a16="http://schemas.microsoft.com/office/drawing/2014/main" id="{B6644DE8-5BD1-4D5F-B245-0D3A21BCE1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2" name="Rectangle 41">
              <a:extLst>
                <a:ext uri="{FF2B5EF4-FFF2-40B4-BE49-F238E27FC236}">
                  <a16:creationId xmlns:a16="http://schemas.microsoft.com/office/drawing/2014/main" id="{A4DE8FD0-E681-4D9C-85C2-BEA4C2B3A06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3" name="Freeform 34">
              <a:extLst>
                <a:ext uri="{FF2B5EF4-FFF2-40B4-BE49-F238E27FC236}">
                  <a16:creationId xmlns:a16="http://schemas.microsoft.com/office/drawing/2014/main" id="{D46033BD-1026-4388-B926-9D11E1D7C4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4" name="Freeform 35">
              <a:extLst>
                <a:ext uri="{FF2B5EF4-FFF2-40B4-BE49-F238E27FC236}">
                  <a16:creationId xmlns:a16="http://schemas.microsoft.com/office/drawing/2014/main" id="{1FA74D4C-2E28-42C5-A7FA-3C7D6BD8B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5" name="Freeform 36">
              <a:extLst>
                <a:ext uri="{FF2B5EF4-FFF2-40B4-BE49-F238E27FC236}">
                  <a16:creationId xmlns:a16="http://schemas.microsoft.com/office/drawing/2014/main" id="{FADF7B3F-903C-456C-983E-C9868DDAB9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6" name="Freeform 37">
              <a:extLst>
                <a:ext uri="{FF2B5EF4-FFF2-40B4-BE49-F238E27FC236}">
                  <a16:creationId xmlns:a16="http://schemas.microsoft.com/office/drawing/2014/main" id="{033F8698-1549-44AD-8DAD-0055D7B80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7" name="Freeform 38">
              <a:extLst>
                <a:ext uri="{FF2B5EF4-FFF2-40B4-BE49-F238E27FC236}">
                  <a16:creationId xmlns:a16="http://schemas.microsoft.com/office/drawing/2014/main" id="{F1BDD4B6-46FD-4048-ADF1-32EADD9E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8" name="Freeform 39">
              <a:extLst>
                <a:ext uri="{FF2B5EF4-FFF2-40B4-BE49-F238E27FC236}">
                  <a16:creationId xmlns:a16="http://schemas.microsoft.com/office/drawing/2014/main" id="{E7F387A7-B3BF-4B1A-BFCA-2D21AD3DFE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9" name="Freeform 40">
              <a:extLst>
                <a:ext uri="{FF2B5EF4-FFF2-40B4-BE49-F238E27FC236}">
                  <a16:creationId xmlns:a16="http://schemas.microsoft.com/office/drawing/2014/main" id="{7A1B6BC8-EA82-459D-A0E0-4EBE394E71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0" name="Freeform 41">
              <a:extLst>
                <a:ext uri="{FF2B5EF4-FFF2-40B4-BE49-F238E27FC236}">
                  <a16:creationId xmlns:a16="http://schemas.microsoft.com/office/drawing/2014/main" id="{8B94E190-DDC2-4545-906F-A1699BD73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1" name="Freeform 42">
              <a:extLst>
                <a:ext uri="{FF2B5EF4-FFF2-40B4-BE49-F238E27FC236}">
                  <a16:creationId xmlns:a16="http://schemas.microsoft.com/office/drawing/2014/main" id="{D9807239-A5BA-4BB3-9194-BCE3B2F21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2" name="Freeform 43">
              <a:extLst>
                <a:ext uri="{FF2B5EF4-FFF2-40B4-BE49-F238E27FC236}">
                  <a16:creationId xmlns:a16="http://schemas.microsoft.com/office/drawing/2014/main" id="{04D300FD-DC53-4375-8981-09EA63BCF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3" name="Freeform 44">
              <a:extLst>
                <a:ext uri="{FF2B5EF4-FFF2-40B4-BE49-F238E27FC236}">
                  <a16:creationId xmlns:a16="http://schemas.microsoft.com/office/drawing/2014/main" id="{1DF83FFD-4C16-41FD-928F-6E88AFC451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4" name="Rectangle 53">
              <a:extLst>
                <a:ext uri="{FF2B5EF4-FFF2-40B4-BE49-F238E27FC236}">
                  <a16:creationId xmlns:a16="http://schemas.microsoft.com/office/drawing/2014/main" id="{A5B4BC2F-B667-462B-99D8-0C433124ABD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55" name="Freeform 46">
              <a:extLst>
                <a:ext uri="{FF2B5EF4-FFF2-40B4-BE49-F238E27FC236}">
                  <a16:creationId xmlns:a16="http://schemas.microsoft.com/office/drawing/2014/main" id="{0CBD9EFB-AC61-4674-B75A-56449003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6" name="Freeform 47">
              <a:extLst>
                <a:ext uri="{FF2B5EF4-FFF2-40B4-BE49-F238E27FC236}">
                  <a16:creationId xmlns:a16="http://schemas.microsoft.com/office/drawing/2014/main" id="{1AD4BBB0-F6A7-451F-BE09-DF619F38EB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7" name="Freeform 48">
              <a:extLst>
                <a:ext uri="{FF2B5EF4-FFF2-40B4-BE49-F238E27FC236}">
                  <a16:creationId xmlns:a16="http://schemas.microsoft.com/office/drawing/2014/main" id="{A258B285-AE5E-473A-AA72-3C95E1D83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8" name="Freeform 49">
              <a:extLst>
                <a:ext uri="{FF2B5EF4-FFF2-40B4-BE49-F238E27FC236}">
                  <a16:creationId xmlns:a16="http://schemas.microsoft.com/office/drawing/2014/main" id="{7BEEDDE5-CB8A-4DF9-858F-4D9462D955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9" name="Freeform 50">
              <a:extLst>
                <a:ext uri="{FF2B5EF4-FFF2-40B4-BE49-F238E27FC236}">
                  <a16:creationId xmlns:a16="http://schemas.microsoft.com/office/drawing/2014/main" id="{DA1C731B-9B66-4D65-BF47-04B118107B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0" name="Freeform 51">
              <a:extLst>
                <a:ext uri="{FF2B5EF4-FFF2-40B4-BE49-F238E27FC236}">
                  <a16:creationId xmlns:a16="http://schemas.microsoft.com/office/drawing/2014/main" id="{58DBFEC6-C6DC-4B7A-934F-5A79EC3280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 name="Freeform 52">
              <a:extLst>
                <a:ext uri="{FF2B5EF4-FFF2-40B4-BE49-F238E27FC236}">
                  <a16:creationId xmlns:a16="http://schemas.microsoft.com/office/drawing/2014/main" id="{9948D8CB-2DBE-4E48-98EA-DF9E2666A2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2" name="Freeform 53">
              <a:extLst>
                <a:ext uri="{FF2B5EF4-FFF2-40B4-BE49-F238E27FC236}">
                  <a16:creationId xmlns:a16="http://schemas.microsoft.com/office/drawing/2014/main" id="{56AB69F6-9F0B-4AB6-BCA8-AA2FD69E99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3" name="Freeform 54">
              <a:extLst>
                <a:ext uri="{FF2B5EF4-FFF2-40B4-BE49-F238E27FC236}">
                  <a16:creationId xmlns:a16="http://schemas.microsoft.com/office/drawing/2014/main" id="{0E7FB426-288D-4B0B-B73B-10CCC0EF41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4" name="Freeform 55">
              <a:extLst>
                <a:ext uri="{FF2B5EF4-FFF2-40B4-BE49-F238E27FC236}">
                  <a16:creationId xmlns:a16="http://schemas.microsoft.com/office/drawing/2014/main" id="{A5C59C6B-46C9-48C9-9F57-2EE738B53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5" name="Freeform 56">
              <a:extLst>
                <a:ext uri="{FF2B5EF4-FFF2-40B4-BE49-F238E27FC236}">
                  <a16:creationId xmlns:a16="http://schemas.microsoft.com/office/drawing/2014/main" id="{7CE85F33-17DC-4273-B06F-D171094449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6" name="Freeform 57">
              <a:extLst>
                <a:ext uri="{FF2B5EF4-FFF2-40B4-BE49-F238E27FC236}">
                  <a16:creationId xmlns:a16="http://schemas.microsoft.com/office/drawing/2014/main" id="{5CD001CF-F2C4-4810-A8D9-679F9F89E5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7" name="Freeform 58">
              <a:extLst>
                <a:ext uri="{FF2B5EF4-FFF2-40B4-BE49-F238E27FC236}">
                  <a16:creationId xmlns:a16="http://schemas.microsoft.com/office/drawing/2014/main" id="{69F4BCDD-D153-40D2-8DD1-2509EE0CE4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3" name="Content Placeholder 2">
            <a:extLst>
              <a:ext uri="{FF2B5EF4-FFF2-40B4-BE49-F238E27FC236}">
                <a16:creationId xmlns:a16="http://schemas.microsoft.com/office/drawing/2014/main" id="{EFAFBD25-C778-58E0-5889-DB3FE655EBA0}"/>
              </a:ext>
            </a:extLst>
          </p:cNvPr>
          <p:cNvSpPr>
            <a:spLocks noGrp="1"/>
          </p:cNvSpPr>
          <p:nvPr>
            <p:ph idx="1"/>
          </p:nvPr>
        </p:nvSpPr>
        <p:spPr>
          <a:xfrm>
            <a:off x="4968958" y="2249487"/>
            <a:ext cx="6078453" cy="3541714"/>
          </a:xfrm>
        </p:spPr>
        <p:txBody>
          <a:bodyPr>
            <a:normAutofit/>
          </a:bodyPr>
          <a:lstStyle/>
          <a:p>
            <a:pPr marL="0" indent="0">
              <a:lnSpc>
                <a:spcPct val="110000"/>
              </a:lnSpc>
              <a:buNone/>
            </a:pPr>
            <a:r>
              <a:rPr lang="en-GB" sz="1100" dirty="0">
                <a:effectLst/>
                <a:latin typeface="Calibri" panose="020F0502020204030204" pitchFamily="34" charset="0"/>
                <a:ea typeface="Calibri" panose="020F0502020204030204" pitchFamily="34" charset="0"/>
                <a:cs typeface="Times New Roman" panose="02020603050405020304" pitchFamily="18" charset="0"/>
              </a:rPr>
              <a:t>Another vital method for getting data ready for analysis is filtering. Strong filtering features offered by statistical programming languages enable users to swiftly remove undesirable entries from their datasets in accordance with predefined criteria. To construct more concentrated subsets of the information that may then be utilised for additional analysis or visualisation, SQL, for instance, offers commands like WHERE that enable users to filter away undesired entries from their datasets based on any number of columns or fields. </a:t>
            </a:r>
            <a:r>
              <a:rPr lang="en-GB" sz="1100" dirty="0" err="1">
                <a:effectLst/>
                <a:latin typeface="Calibri" panose="020F0502020204030204" pitchFamily="34" charset="0"/>
                <a:ea typeface="Calibri" panose="020F0502020204030204" pitchFamily="34" charset="0"/>
                <a:cs typeface="Times New Roman" panose="02020603050405020304" pitchFamily="18" charset="0"/>
              </a:rPr>
              <a:t>Modeling</a:t>
            </a:r>
            <a:r>
              <a:rPr lang="en-GB" sz="1100" dirty="0">
                <a:effectLst/>
                <a:latin typeface="Calibri" panose="020F0502020204030204" pitchFamily="34" charset="0"/>
                <a:ea typeface="Calibri" panose="020F0502020204030204" pitchFamily="34" charset="0"/>
                <a:cs typeface="Times New Roman" panose="02020603050405020304" pitchFamily="18" charset="0"/>
              </a:rPr>
              <a:t> Another helpful method for getting data ready for analysis and building prediction models from the current dataset is modelling. With the help of powerful modelling capabilities offered by statistical programming languages, users can quickly build complex models from their datasets using a variety of algorithms and techniques, including decision trees, logistic regression, linear regression, and more sophisticated machine learning algorithms like neural networks and support vector machines (SVMs). Then, based on historical patterns in the relevant dataset, these models can be applied to predictive analytics tasks like anticipating future trends or customer behaviour.</a:t>
            </a:r>
          </a:p>
          <a:p>
            <a:pPr>
              <a:lnSpc>
                <a:spcPct val="110000"/>
              </a:lnSpc>
            </a:pPr>
            <a:endParaRPr lang="en-US" sz="1100" dirty="0"/>
          </a:p>
        </p:txBody>
      </p:sp>
      <p:pic>
        <p:nvPicPr>
          <p:cNvPr id="4" name="Picture 3">
            <a:extLst>
              <a:ext uri="{FF2B5EF4-FFF2-40B4-BE49-F238E27FC236}">
                <a16:creationId xmlns:a16="http://schemas.microsoft.com/office/drawing/2014/main" id="{CC5F799C-7620-0C33-F363-F14E1BF960A7}"/>
              </a:ext>
            </a:extLst>
          </p:cNvPr>
          <p:cNvPicPr>
            <a:picLocks noChangeAspect="1"/>
          </p:cNvPicPr>
          <p:nvPr/>
        </p:nvPicPr>
        <p:blipFill>
          <a:blip r:embed="rId5"/>
          <a:stretch>
            <a:fillRect/>
          </a:stretch>
        </p:blipFill>
        <p:spPr>
          <a:xfrm>
            <a:off x="257175" y="2289174"/>
            <a:ext cx="4030750" cy="2171701"/>
          </a:xfrm>
          <a:prstGeom prst="rect">
            <a:avLst/>
          </a:prstGeom>
        </p:spPr>
      </p:pic>
    </p:spTree>
    <p:extLst>
      <p:ext uri="{BB962C8B-B14F-4D97-AF65-F5344CB8AC3E}">
        <p14:creationId xmlns:p14="http://schemas.microsoft.com/office/powerpoint/2010/main" val="2474545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4872A0B-8668-4500-9509-EAA581B26C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 name="Rectangle 9">
              <a:extLst>
                <a:ext uri="{FF2B5EF4-FFF2-40B4-BE49-F238E27FC236}">
                  <a16:creationId xmlns:a16="http://schemas.microsoft.com/office/drawing/2014/main" id="{8B504305-5526-408E-85F7-F0BA7E527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5827CE64-2533-45A6-9A39-7D5052E5CEE0}"/>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le 1">
            <a:extLst>
              <a:ext uri="{FF2B5EF4-FFF2-40B4-BE49-F238E27FC236}">
                <a16:creationId xmlns:a16="http://schemas.microsoft.com/office/drawing/2014/main" id="{697315EF-C7CB-7317-BB7D-EDDC2D506DB9}"/>
              </a:ext>
            </a:extLst>
          </p:cNvPr>
          <p:cNvSpPr>
            <a:spLocks noGrp="1"/>
          </p:cNvSpPr>
          <p:nvPr>
            <p:ph type="title"/>
          </p:nvPr>
        </p:nvSpPr>
        <p:spPr>
          <a:xfrm>
            <a:off x="6448425" y="618518"/>
            <a:ext cx="4598985" cy="1478570"/>
          </a:xfrm>
        </p:spPr>
        <p:txBody>
          <a:bodyPr>
            <a:normAutofit/>
          </a:bodyPr>
          <a:lstStyle/>
          <a:p>
            <a:r>
              <a:rPr lang="en-GB">
                <a:effectLst/>
                <a:latin typeface="AppleSystemUIFont"/>
                <a:ea typeface="Calibri" panose="020F0502020204030204" pitchFamily="34" charset="0"/>
                <a:cs typeface="AppleSystemUIFont"/>
              </a:rPr>
              <a:t>Comparison with Excel</a:t>
            </a:r>
            <a:endParaRPr lang="en-US" dirty="0"/>
          </a:p>
        </p:txBody>
      </p:sp>
      <p:pic>
        <p:nvPicPr>
          <p:cNvPr id="5" name="Picture 4" descr="Graph">
            <a:extLst>
              <a:ext uri="{FF2B5EF4-FFF2-40B4-BE49-F238E27FC236}">
                <a16:creationId xmlns:a16="http://schemas.microsoft.com/office/drawing/2014/main" id="{F75D235E-3506-ABCC-9B13-7F67C78F6D90}"/>
              </a:ext>
            </a:extLst>
          </p:cNvPr>
          <p:cNvPicPr>
            <a:picLocks noChangeAspect="1"/>
          </p:cNvPicPr>
          <p:nvPr/>
        </p:nvPicPr>
        <p:blipFill rotWithShape="1">
          <a:blip r:embed="rId4"/>
          <a:srcRect l="16564" r="27830"/>
          <a:stretch/>
        </p:blipFill>
        <p:spPr>
          <a:xfrm>
            <a:off x="-5597" y="10"/>
            <a:ext cx="6101597" cy="6857990"/>
          </a:xfrm>
          <a:prstGeom prst="rect">
            <a:avLst/>
          </a:prstGeom>
        </p:spPr>
      </p:pic>
      <p:grpSp>
        <p:nvGrpSpPr>
          <p:cNvPr id="13" name="Group 12">
            <a:extLst>
              <a:ext uri="{FF2B5EF4-FFF2-40B4-BE49-F238E27FC236}">
                <a16:creationId xmlns:a16="http://schemas.microsoft.com/office/drawing/2014/main" id="{240590EE-5428-41AA-95B2-96FCC1CE67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4" name="Rectangle 13">
              <a:extLst>
                <a:ext uri="{FF2B5EF4-FFF2-40B4-BE49-F238E27FC236}">
                  <a16:creationId xmlns:a16="http://schemas.microsoft.com/office/drawing/2014/main" id="{494DCC55-99C6-45CF-B357-E3848C80934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5" name="Freeform 6">
              <a:extLst>
                <a:ext uri="{FF2B5EF4-FFF2-40B4-BE49-F238E27FC236}">
                  <a16:creationId xmlns:a16="http://schemas.microsoft.com/office/drawing/2014/main" id="{63D64E32-FF0C-4665-B9D8-D1ECAAE5BA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 name="Freeform 7">
              <a:extLst>
                <a:ext uri="{FF2B5EF4-FFF2-40B4-BE49-F238E27FC236}">
                  <a16:creationId xmlns:a16="http://schemas.microsoft.com/office/drawing/2014/main" id="{3675001D-3840-4589-8190-505A7F52F0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 name="Rectangle 16">
              <a:extLst>
                <a:ext uri="{FF2B5EF4-FFF2-40B4-BE49-F238E27FC236}">
                  <a16:creationId xmlns:a16="http://schemas.microsoft.com/office/drawing/2014/main" id="{19E34E87-395F-4023-A80E-D1CBAAEBD9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8" name="Freeform 9">
              <a:extLst>
                <a:ext uri="{FF2B5EF4-FFF2-40B4-BE49-F238E27FC236}">
                  <a16:creationId xmlns:a16="http://schemas.microsoft.com/office/drawing/2014/main" id="{6FB1B38F-1B92-41C3-AA1D-6D6440FB0D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 name="Freeform 10">
              <a:extLst>
                <a:ext uri="{FF2B5EF4-FFF2-40B4-BE49-F238E27FC236}">
                  <a16:creationId xmlns:a16="http://schemas.microsoft.com/office/drawing/2014/main" id="{02FBE453-FBD2-4348-8DDA-4A023444EC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 name="Freeform 11">
              <a:extLst>
                <a:ext uri="{FF2B5EF4-FFF2-40B4-BE49-F238E27FC236}">
                  <a16:creationId xmlns:a16="http://schemas.microsoft.com/office/drawing/2014/main" id="{60D719E8-BF78-4F42-B9D1-7F5E02A369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 name="Freeform 12">
              <a:extLst>
                <a:ext uri="{FF2B5EF4-FFF2-40B4-BE49-F238E27FC236}">
                  <a16:creationId xmlns:a16="http://schemas.microsoft.com/office/drawing/2014/main" id="{5EC70737-9C19-4CF5-84DA-B22A960D53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 name="Freeform 13">
              <a:extLst>
                <a:ext uri="{FF2B5EF4-FFF2-40B4-BE49-F238E27FC236}">
                  <a16:creationId xmlns:a16="http://schemas.microsoft.com/office/drawing/2014/main" id="{88FD042E-E56E-4360-9620-F811AB9A33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 name="Freeform 14">
              <a:extLst>
                <a:ext uri="{FF2B5EF4-FFF2-40B4-BE49-F238E27FC236}">
                  <a16:creationId xmlns:a16="http://schemas.microsoft.com/office/drawing/2014/main" id="{18F15D2B-0812-46F6-B0F4-6A6714B54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 name="Freeform 15">
              <a:extLst>
                <a:ext uri="{FF2B5EF4-FFF2-40B4-BE49-F238E27FC236}">
                  <a16:creationId xmlns:a16="http://schemas.microsoft.com/office/drawing/2014/main" id="{0C2F2A50-98DD-4F92-BDFE-B72E2357667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 name="Freeform 16">
              <a:extLst>
                <a:ext uri="{FF2B5EF4-FFF2-40B4-BE49-F238E27FC236}">
                  <a16:creationId xmlns:a16="http://schemas.microsoft.com/office/drawing/2014/main" id="{473541D9-6DAE-4718-97D4-8952F4E7CC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 name="Freeform 17">
              <a:extLst>
                <a:ext uri="{FF2B5EF4-FFF2-40B4-BE49-F238E27FC236}">
                  <a16:creationId xmlns:a16="http://schemas.microsoft.com/office/drawing/2014/main" id="{3A56C5E9-011C-44D2-AF94-3BF542043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 name="Freeform 18">
              <a:extLst>
                <a:ext uri="{FF2B5EF4-FFF2-40B4-BE49-F238E27FC236}">
                  <a16:creationId xmlns:a16="http://schemas.microsoft.com/office/drawing/2014/main" id="{CD279E0E-1CD5-4F41-96A5-3A09707E81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 name="Freeform 19">
              <a:extLst>
                <a:ext uri="{FF2B5EF4-FFF2-40B4-BE49-F238E27FC236}">
                  <a16:creationId xmlns:a16="http://schemas.microsoft.com/office/drawing/2014/main" id="{F5A6F094-9E54-4985-8738-D2067A4F0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 name="Freeform 20">
              <a:extLst>
                <a:ext uri="{FF2B5EF4-FFF2-40B4-BE49-F238E27FC236}">
                  <a16:creationId xmlns:a16="http://schemas.microsoft.com/office/drawing/2014/main" id="{99D51F59-FA93-490E-B9CF-97BB63747C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 name="Freeform 21">
              <a:extLst>
                <a:ext uri="{FF2B5EF4-FFF2-40B4-BE49-F238E27FC236}">
                  <a16:creationId xmlns:a16="http://schemas.microsoft.com/office/drawing/2014/main" id="{3CD83DC6-F4A0-4A4D-AAC3-83983F960DC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 name="Freeform 22">
              <a:extLst>
                <a:ext uri="{FF2B5EF4-FFF2-40B4-BE49-F238E27FC236}">
                  <a16:creationId xmlns:a16="http://schemas.microsoft.com/office/drawing/2014/main" id="{6E9B4028-C74F-4631-8312-68B30E6E62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 name="Freeform 23">
              <a:extLst>
                <a:ext uri="{FF2B5EF4-FFF2-40B4-BE49-F238E27FC236}">
                  <a16:creationId xmlns:a16="http://schemas.microsoft.com/office/drawing/2014/main" id="{1E3337C9-1DDE-4E2E-8519-7D2C23C95F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 name="Freeform 24">
              <a:extLst>
                <a:ext uri="{FF2B5EF4-FFF2-40B4-BE49-F238E27FC236}">
                  <a16:creationId xmlns:a16="http://schemas.microsoft.com/office/drawing/2014/main" id="{754A526E-6EC0-458A-9C4C-008F6749CD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 name="Freeform 25">
              <a:extLst>
                <a:ext uri="{FF2B5EF4-FFF2-40B4-BE49-F238E27FC236}">
                  <a16:creationId xmlns:a16="http://schemas.microsoft.com/office/drawing/2014/main" id="{6A3DA723-7448-48CF-8BD2-FED2D4FED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 name="Freeform 26">
              <a:extLst>
                <a:ext uri="{FF2B5EF4-FFF2-40B4-BE49-F238E27FC236}">
                  <a16:creationId xmlns:a16="http://schemas.microsoft.com/office/drawing/2014/main" id="{9B506EC1-D8A8-4532-B78B-A236567EE0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 name="Freeform 27">
              <a:extLst>
                <a:ext uri="{FF2B5EF4-FFF2-40B4-BE49-F238E27FC236}">
                  <a16:creationId xmlns:a16="http://schemas.microsoft.com/office/drawing/2014/main" id="{AA9DFB36-74F4-4977-ABC5-3257EDA33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 name="Freeform 28">
              <a:extLst>
                <a:ext uri="{FF2B5EF4-FFF2-40B4-BE49-F238E27FC236}">
                  <a16:creationId xmlns:a16="http://schemas.microsoft.com/office/drawing/2014/main" id="{966A7FBA-BB79-4AF0-90C2-5F2BC9F2D1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 name="Freeform 29">
              <a:extLst>
                <a:ext uri="{FF2B5EF4-FFF2-40B4-BE49-F238E27FC236}">
                  <a16:creationId xmlns:a16="http://schemas.microsoft.com/office/drawing/2014/main" id="{23BB8A47-FF1B-44E5-8D93-7ADF37F1D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9" name="Freeform 30">
              <a:extLst>
                <a:ext uri="{FF2B5EF4-FFF2-40B4-BE49-F238E27FC236}">
                  <a16:creationId xmlns:a16="http://schemas.microsoft.com/office/drawing/2014/main" id="{E463E1B7-7BED-4425-95B7-F6F75F8733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0" name="Freeform 31">
              <a:extLst>
                <a:ext uri="{FF2B5EF4-FFF2-40B4-BE49-F238E27FC236}">
                  <a16:creationId xmlns:a16="http://schemas.microsoft.com/office/drawing/2014/main" id="{749D0675-4397-4610-9807-2F7C1CC94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 name="Freeform 32">
              <a:extLst>
                <a:ext uri="{FF2B5EF4-FFF2-40B4-BE49-F238E27FC236}">
                  <a16:creationId xmlns:a16="http://schemas.microsoft.com/office/drawing/2014/main" id="{DE7617CF-8919-43C3-9557-08D67C7DAF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2" name="Rectangle 41">
              <a:extLst>
                <a:ext uri="{FF2B5EF4-FFF2-40B4-BE49-F238E27FC236}">
                  <a16:creationId xmlns:a16="http://schemas.microsoft.com/office/drawing/2014/main" id="{3DB68720-7E37-4930-9900-8632140D6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3" name="Freeform 34">
              <a:extLst>
                <a:ext uri="{FF2B5EF4-FFF2-40B4-BE49-F238E27FC236}">
                  <a16:creationId xmlns:a16="http://schemas.microsoft.com/office/drawing/2014/main" id="{202F13DF-5B76-468E-A95E-80780788BD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4" name="Freeform 35">
              <a:extLst>
                <a:ext uri="{FF2B5EF4-FFF2-40B4-BE49-F238E27FC236}">
                  <a16:creationId xmlns:a16="http://schemas.microsoft.com/office/drawing/2014/main" id="{219143C2-6062-4C2C-9563-6534108E35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5" name="Freeform 36">
              <a:extLst>
                <a:ext uri="{FF2B5EF4-FFF2-40B4-BE49-F238E27FC236}">
                  <a16:creationId xmlns:a16="http://schemas.microsoft.com/office/drawing/2014/main" id="{38413A0C-26DB-479B-B747-1D8136100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6" name="Freeform 37">
              <a:extLst>
                <a:ext uri="{FF2B5EF4-FFF2-40B4-BE49-F238E27FC236}">
                  <a16:creationId xmlns:a16="http://schemas.microsoft.com/office/drawing/2014/main" id="{CB526B5F-4FAA-4B4C-8AF8-B98EC74A3D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7" name="Freeform 38">
              <a:extLst>
                <a:ext uri="{FF2B5EF4-FFF2-40B4-BE49-F238E27FC236}">
                  <a16:creationId xmlns:a16="http://schemas.microsoft.com/office/drawing/2014/main" id="{54FFF88E-6D69-4AE9-8378-D16419155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8" name="Freeform 39">
              <a:extLst>
                <a:ext uri="{FF2B5EF4-FFF2-40B4-BE49-F238E27FC236}">
                  <a16:creationId xmlns:a16="http://schemas.microsoft.com/office/drawing/2014/main" id="{8008115A-CE00-4E36-BAF1-B511F21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9" name="Freeform 40">
              <a:extLst>
                <a:ext uri="{FF2B5EF4-FFF2-40B4-BE49-F238E27FC236}">
                  <a16:creationId xmlns:a16="http://schemas.microsoft.com/office/drawing/2014/main" id="{2935DB29-6F85-47D8-863C-11386389DB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0" name="Freeform 41">
              <a:extLst>
                <a:ext uri="{FF2B5EF4-FFF2-40B4-BE49-F238E27FC236}">
                  <a16:creationId xmlns:a16="http://schemas.microsoft.com/office/drawing/2014/main" id="{4FB8E51B-1AC1-4671-B181-473C29BECD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1" name="Freeform 42">
              <a:extLst>
                <a:ext uri="{FF2B5EF4-FFF2-40B4-BE49-F238E27FC236}">
                  <a16:creationId xmlns:a16="http://schemas.microsoft.com/office/drawing/2014/main" id="{91E6AE4F-959F-4ED7-A199-8C0307E40E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2" name="Freeform 43">
              <a:extLst>
                <a:ext uri="{FF2B5EF4-FFF2-40B4-BE49-F238E27FC236}">
                  <a16:creationId xmlns:a16="http://schemas.microsoft.com/office/drawing/2014/main" id="{A0445E55-0009-44A5-AA6A-350D9D48A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3" name="Freeform 44">
              <a:extLst>
                <a:ext uri="{FF2B5EF4-FFF2-40B4-BE49-F238E27FC236}">
                  <a16:creationId xmlns:a16="http://schemas.microsoft.com/office/drawing/2014/main" id="{B5291C75-4ECA-4829-B824-5725C32905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4" name="Rectangle 53">
              <a:extLst>
                <a:ext uri="{FF2B5EF4-FFF2-40B4-BE49-F238E27FC236}">
                  <a16:creationId xmlns:a16="http://schemas.microsoft.com/office/drawing/2014/main" id="{6793376D-3E7C-4F04-8BC8-EC4820622BE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55" name="Freeform 46">
              <a:extLst>
                <a:ext uri="{FF2B5EF4-FFF2-40B4-BE49-F238E27FC236}">
                  <a16:creationId xmlns:a16="http://schemas.microsoft.com/office/drawing/2014/main" id="{3596510A-5528-445D-AFEA-6E3F89BA8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6" name="Freeform 47">
              <a:extLst>
                <a:ext uri="{FF2B5EF4-FFF2-40B4-BE49-F238E27FC236}">
                  <a16:creationId xmlns:a16="http://schemas.microsoft.com/office/drawing/2014/main" id="{E1B69479-D8C9-4E2E-A931-4D49C4FD76D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7" name="Freeform 48">
              <a:extLst>
                <a:ext uri="{FF2B5EF4-FFF2-40B4-BE49-F238E27FC236}">
                  <a16:creationId xmlns:a16="http://schemas.microsoft.com/office/drawing/2014/main" id="{0A759A2E-A8B1-44C8-B3F9-A16714C895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8" name="Freeform 49">
              <a:extLst>
                <a:ext uri="{FF2B5EF4-FFF2-40B4-BE49-F238E27FC236}">
                  <a16:creationId xmlns:a16="http://schemas.microsoft.com/office/drawing/2014/main" id="{6C2B3B3C-1DC9-4352-BB73-801976C8F5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9" name="Freeform 50">
              <a:extLst>
                <a:ext uri="{FF2B5EF4-FFF2-40B4-BE49-F238E27FC236}">
                  <a16:creationId xmlns:a16="http://schemas.microsoft.com/office/drawing/2014/main" id="{EE22E3A8-5789-4189-9AC7-98D6826B03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0" name="Freeform 51">
              <a:extLst>
                <a:ext uri="{FF2B5EF4-FFF2-40B4-BE49-F238E27FC236}">
                  <a16:creationId xmlns:a16="http://schemas.microsoft.com/office/drawing/2014/main" id="{9AC0FC74-D003-4D0D-9CAF-F6A03739E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 name="Freeform 52">
              <a:extLst>
                <a:ext uri="{FF2B5EF4-FFF2-40B4-BE49-F238E27FC236}">
                  <a16:creationId xmlns:a16="http://schemas.microsoft.com/office/drawing/2014/main" id="{126C2057-02E1-4348-ABEB-EAC063A17E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2" name="Freeform 53">
              <a:extLst>
                <a:ext uri="{FF2B5EF4-FFF2-40B4-BE49-F238E27FC236}">
                  <a16:creationId xmlns:a16="http://schemas.microsoft.com/office/drawing/2014/main" id="{5150586D-D743-4392-844F-F2AFCCE649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3" name="Freeform 54">
              <a:extLst>
                <a:ext uri="{FF2B5EF4-FFF2-40B4-BE49-F238E27FC236}">
                  <a16:creationId xmlns:a16="http://schemas.microsoft.com/office/drawing/2014/main" id="{9E5B157A-534E-4879-8013-D02864E76F5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4" name="Freeform 55">
              <a:extLst>
                <a:ext uri="{FF2B5EF4-FFF2-40B4-BE49-F238E27FC236}">
                  <a16:creationId xmlns:a16="http://schemas.microsoft.com/office/drawing/2014/main" id="{CEE2DD73-7E8C-4F26-8E93-8C32D11B26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5" name="Freeform 56">
              <a:extLst>
                <a:ext uri="{FF2B5EF4-FFF2-40B4-BE49-F238E27FC236}">
                  <a16:creationId xmlns:a16="http://schemas.microsoft.com/office/drawing/2014/main" id="{908CAC5F-DD8E-4A58-BD4C-6D8D29FA49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6" name="Freeform 57">
              <a:extLst>
                <a:ext uri="{FF2B5EF4-FFF2-40B4-BE49-F238E27FC236}">
                  <a16:creationId xmlns:a16="http://schemas.microsoft.com/office/drawing/2014/main" id="{20F130CF-281E-408C-9884-5F8B22CA1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7" name="Freeform 58">
              <a:extLst>
                <a:ext uri="{FF2B5EF4-FFF2-40B4-BE49-F238E27FC236}">
                  <a16:creationId xmlns:a16="http://schemas.microsoft.com/office/drawing/2014/main" id="{3BC78068-9115-4D5D-9B2B-6F9BD9C296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3" name="Content Placeholder 2">
            <a:extLst>
              <a:ext uri="{FF2B5EF4-FFF2-40B4-BE49-F238E27FC236}">
                <a16:creationId xmlns:a16="http://schemas.microsoft.com/office/drawing/2014/main" id="{87BCCC86-7DC7-85A4-20B3-54D74A968DBE}"/>
              </a:ext>
            </a:extLst>
          </p:cNvPr>
          <p:cNvSpPr>
            <a:spLocks noGrp="1"/>
          </p:cNvSpPr>
          <p:nvPr>
            <p:ph idx="1"/>
          </p:nvPr>
        </p:nvSpPr>
        <p:spPr>
          <a:xfrm>
            <a:off x="6448425" y="2249487"/>
            <a:ext cx="4598986" cy="3541714"/>
          </a:xfrm>
        </p:spPr>
        <p:txBody>
          <a:bodyPr>
            <a:normAutofit/>
          </a:bodyPr>
          <a:lstStyle/>
          <a:p>
            <a:pPr marL="0" indent="0">
              <a:lnSpc>
                <a:spcPct val="110000"/>
              </a:lnSpc>
              <a:buNone/>
            </a:pPr>
            <a:r>
              <a:rPr lang="en-GB" sz="1100" dirty="0">
                <a:effectLst/>
                <a:latin typeface="Calibri" panose="020F0502020204030204" pitchFamily="34" charset="0"/>
                <a:ea typeface="Calibri" panose="020F0502020204030204" pitchFamily="34" charset="0"/>
                <a:cs typeface="Times New Roman" panose="02020603050405020304" pitchFamily="18" charset="0"/>
              </a:rPr>
              <a:t>Due to its extensive use among business professionals and its capacity to handle significant volumes of data reliably and efficiently without requiring any coding skills from its user base, statistical programming languages are frequently compared to Excel. However, Excel's capabilities are limited in comparison to those provided by statistical programming languages like R and Python, despite having several fundamental statistical functions built-in (such as SUMIFS). When it comes to efficiently processing massive volumes of data, building sophisticated models, performing predictive analytics, etc., these languages offer considerably more powerful tools than Excel. Additionally, these products call for some coding expertise, which not all business people may possess. Therefore, those who need more sophisticated tools should think about utilising one of these statistical programming languages rather than Excel, even though Excel may still have a place among business professionals who need fundamental statistical operations.</a:t>
            </a:r>
          </a:p>
          <a:p>
            <a:pPr>
              <a:lnSpc>
                <a:spcPct val="110000"/>
              </a:lnSpc>
            </a:pPr>
            <a:endParaRPr lang="en-US" sz="1100" dirty="0"/>
          </a:p>
        </p:txBody>
      </p:sp>
    </p:spTree>
    <p:extLst>
      <p:ext uri="{BB962C8B-B14F-4D97-AF65-F5344CB8AC3E}">
        <p14:creationId xmlns:p14="http://schemas.microsoft.com/office/powerpoint/2010/main" val="1463107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08BE656A-D362-094C-1E2E-058DC0F28F71}"/>
              </a:ext>
            </a:extLst>
          </p:cNvPr>
          <p:cNvSpPr>
            <a:spLocks noGrp="1"/>
          </p:cNvSpPr>
          <p:nvPr>
            <p:ph type="title"/>
          </p:nvPr>
        </p:nvSpPr>
        <p:spPr>
          <a:xfrm>
            <a:off x="1141413" y="1082673"/>
            <a:ext cx="2869416" cy="4708528"/>
          </a:xfrm>
        </p:spPr>
        <p:txBody>
          <a:bodyPr>
            <a:normAutofit/>
          </a:bodyPr>
          <a:lstStyle/>
          <a:p>
            <a:pPr algn="r"/>
            <a:r>
              <a:rPr lang="en-GB" sz="4000">
                <a:effectLst/>
                <a:latin typeface="AppleSystemUIFont"/>
                <a:ea typeface="Calibri" panose="020F0502020204030204" pitchFamily="34" charset="0"/>
                <a:cs typeface="AppleSystemUIFont"/>
              </a:rPr>
              <a:t>How could you use them in a Data Analysis Role?</a:t>
            </a:r>
            <a:endParaRPr lang="en-US" sz="4000"/>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5004400-5BC4-E4FE-30AD-199FCF1AF3A6}"/>
              </a:ext>
            </a:extLst>
          </p:cNvPr>
          <p:cNvSpPr>
            <a:spLocks noGrp="1"/>
          </p:cNvSpPr>
          <p:nvPr>
            <p:ph idx="1"/>
          </p:nvPr>
        </p:nvSpPr>
        <p:spPr>
          <a:xfrm>
            <a:off x="5297763" y="1082673"/>
            <a:ext cx="5751237" cy="4708528"/>
          </a:xfrm>
        </p:spPr>
        <p:txBody>
          <a:bodyPr anchor="ctr">
            <a:normAutofit/>
          </a:bodyPr>
          <a:lstStyle/>
          <a:p>
            <a:pPr marL="0" indent="0">
              <a:lnSpc>
                <a:spcPct val="110000"/>
              </a:lnSpc>
              <a:buNone/>
            </a:pPr>
            <a:r>
              <a:rPr lang="en-GB" sz="1700" dirty="0">
                <a:effectLst/>
                <a:latin typeface="Calibri" panose="020F0502020204030204" pitchFamily="34" charset="0"/>
                <a:ea typeface="Calibri" panose="020F0502020204030204" pitchFamily="34" charset="0"/>
                <a:cs typeface="Times New Roman" panose="02020603050405020304" pitchFamily="18" charset="0"/>
              </a:rPr>
              <a:t>One would normally use statistical programming languages like R and Python on a daily basis in a data analysis profession. These languages have strong tools, which make them the best options when working with lots of complex data. They also provide a lot of versatility when it comes to transforming this data into insightful information. These languages could be used, for instance, to execute operations like searching through massive databases, sorting through mountains of data, putting like objects together, removing unnecessary records, and building intricate models using machine learning methods. An analyst would benefit greatly from completing all of these procedures in order to acquire important insights into the underlying trends within the dataset at hand, which would then be utilised to drive judgments on potential future tactics.</a:t>
            </a:r>
          </a:p>
          <a:p>
            <a:pPr>
              <a:lnSpc>
                <a:spcPct val="110000"/>
              </a:lnSpc>
            </a:pPr>
            <a:endParaRPr lang="en-US" sz="1700" dirty="0"/>
          </a:p>
        </p:txBody>
      </p: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35404450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30</TotalTime>
  <Words>906</Words>
  <Application>Microsoft Macintosh PowerPoint</Application>
  <PresentationFormat>Widescreen</PresentationFormat>
  <Paragraphs>16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AppleSystemUIFont</vt:lpstr>
      <vt:lpstr>Arial</vt:lpstr>
      <vt:lpstr>Calibri</vt:lpstr>
      <vt:lpstr>Tw Cen MT</vt:lpstr>
      <vt:lpstr>Circuit</vt:lpstr>
      <vt:lpstr>Data preperation and excel comparison</vt:lpstr>
      <vt:lpstr>Introduction</vt:lpstr>
      <vt:lpstr>Searching</vt:lpstr>
      <vt:lpstr>Sorting</vt:lpstr>
      <vt:lpstr>Grouping</vt:lpstr>
      <vt:lpstr>Filtering</vt:lpstr>
      <vt:lpstr>Comparison with Excel</vt:lpstr>
      <vt:lpstr>How could you use them in a Data Analysis Role?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preperation and excel comparison</dc:title>
  <dc:creator>Mazafer Ul-Raqib</dc:creator>
  <cp:lastModifiedBy>Mazafer Ul-Raqib</cp:lastModifiedBy>
  <cp:revision>4</cp:revision>
  <dcterms:created xsi:type="dcterms:W3CDTF">2022-12-03T12:13:18Z</dcterms:created>
  <dcterms:modified xsi:type="dcterms:W3CDTF">2022-12-03T13:23:53Z</dcterms:modified>
</cp:coreProperties>
</file>