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68"/>
    <p:restoredTop sz="96327"/>
  </p:normalViewPr>
  <p:slideViewPr>
    <p:cSldViewPr snapToGrid="0">
      <p:cViewPr varScale="1">
        <p:scale>
          <a:sx n="76" d="100"/>
          <a:sy n="76" d="100"/>
        </p:scale>
        <p:origin x="200"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E549-C34E-5443-F9D0-E1A7E38A62D8}"/>
              </a:ext>
            </a:extLst>
          </p:cNvPr>
          <p:cNvSpPr>
            <a:spLocks noGrp="1"/>
          </p:cNvSpPr>
          <p:nvPr>
            <p:ph type="ctrTitle"/>
          </p:nvPr>
        </p:nvSpPr>
        <p:spPr/>
        <p:txBody>
          <a:bodyPr/>
          <a:lstStyle/>
          <a:p>
            <a:pPr algn="ctr"/>
            <a:r>
              <a:rPr lang="en-US" dirty="0"/>
              <a:t>Python Data profiling and excel comparison</a:t>
            </a:r>
          </a:p>
        </p:txBody>
      </p:sp>
      <p:sp>
        <p:nvSpPr>
          <p:cNvPr id="3" name="Subtitle 2">
            <a:extLst>
              <a:ext uri="{FF2B5EF4-FFF2-40B4-BE49-F238E27FC236}">
                <a16:creationId xmlns:a16="http://schemas.microsoft.com/office/drawing/2014/main" id="{1A7370D2-F464-A0AC-B31B-A67743B16EF5}"/>
              </a:ext>
            </a:extLst>
          </p:cNvPr>
          <p:cNvSpPr>
            <a:spLocks noGrp="1"/>
          </p:cNvSpPr>
          <p:nvPr>
            <p:ph type="subTitle" idx="1"/>
          </p:nvPr>
        </p:nvSpPr>
        <p:spPr/>
        <p:txBody>
          <a:bodyPr/>
          <a:lstStyle/>
          <a:p>
            <a:pPr algn="ctr"/>
            <a:r>
              <a:rPr lang="en-US" dirty="0"/>
              <a:t>By </a:t>
            </a:r>
            <a:r>
              <a:rPr lang="en-US" dirty="0" err="1"/>
              <a:t>maz</a:t>
            </a:r>
            <a:endParaRPr lang="en-US" dirty="0"/>
          </a:p>
        </p:txBody>
      </p:sp>
    </p:spTree>
    <p:extLst>
      <p:ext uri="{BB962C8B-B14F-4D97-AF65-F5344CB8AC3E}">
        <p14:creationId xmlns:p14="http://schemas.microsoft.com/office/powerpoint/2010/main" val="236952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AC2F3B5-C4F2-1BF5-5132-92BE7C1DBB79}"/>
              </a:ext>
            </a:extLst>
          </p:cNvPr>
          <p:cNvSpPr>
            <a:spLocks noGrp="1"/>
          </p:cNvSpPr>
          <p:nvPr>
            <p:ph type="title"/>
          </p:nvPr>
        </p:nvSpPr>
        <p:spPr>
          <a:xfrm>
            <a:off x="6448425" y="618518"/>
            <a:ext cx="4598985" cy="1478570"/>
          </a:xfrm>
        </p:spPr>
        <p:txBody>
          <a:bodyPr>
            <a:normAutofit/>
          </a:bodyPr>
          <a:lstStyle/>
          <a:p>
            <a:r>
              <a:rPr lang="en-US" sz="3300"/>
              <a:t>Data validation and data analysis function in excel </a:t>
            </a:r>
          </a:p>
        </p:txBody>
      </p:sp>
      <p:pic>
        <p:nvPicPr>
          <p:cNvPr id="5" name="Picture 4" descr="Graphs and plots layered on a blue digital screen">
            <a:extLst>
              <a:ext uri="{FF2B5EF4-FFF2-40B4-BE49-F238E27FC236}">
                <a16:creationId xmlns:a16="http://schemas.microsoft.com/office/drawing/2014/main" id="{91064FB5-ED4E-D2F3-65CB-19D69C76D859}"/>
              </a:ext>
            </a:extLst>
          </p:cNvPr>
          <p:cNvPicPr>
            <a:picLocks noChangeAspect="1"/>
          </p:cNvPicPr>
          <p:nvPr/>
        </p:nvPicPr>
        <p:blipFill rotWithShape="1">
          <a:blip r:embed="rId4"/>
          <a:srcRect l="15004" r="18268"/>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A4F6D5D0-A3EB-E071-275B-02E0693F66B4}"/>
              </a:ext>
            </a:extLst>
          </p:cNvPr>
          <p:cNvSpPr>
            <a:spLocks noGrp="1"/>
          </p:cNvSpPr>
          <p:nvPr>
            <p:ph idx="1"/>
          </p:nvPr>
        </p:nvSpPr>
        <p:spPr>
          <a:xfrm>
            <a:off x="6448425" y="2249487"/>
            <a:ext cx="4598986" cy="3541714"/>
          </a:xfrm>
        </p:spPr>
        <p:txBody>
          <a:bodyPr>
            <a:normAutofit/>
          </a:bodyPr>
          <a:lstStyle/>
          <a:p>
            <a:pPr marL="0" indent="0">
              <a:lnSpc>
                <a:spcPct val="110000"/>
              </a:lnSpc>
              <a:buNone/>
            </a:pPr>
            <a:r>
              <a:rPr lang="en-GB" sz="1300">
                <a:effectLst/>
                <a:latin typeface="Calibri" panose="020F0502020204030204" pitchFamily="34" charset="0"/>
                <a:ea typeface="Calibri" panose="020F0502020204030204" pitchFamily="34" charset="0"/>
                <a:cs typeface="Times New Roman" panose="02020603050405020304" pitchFamily="18" charset="0"/>
              </a:rPr>
              <a:t>Finally, before using a dataset for analysis or reporting purposes, it is critical to determine its quality. A dataset's accuracy and dependability are measured using a variety of measures, including completeness, accuracy, consistency, timeliness, etc. There are a number of features in Microsoft Excel that can be used to evaluate the quality of data, including "Data Validation," which enables users to specify criteria for validating cell entries (for example, only allowing numbers between 1 and 10), and "Data Analysis," which enables users to run statistical analyses on datasets (e.g., testing for normality). Before using a dataset for analysis or reporting, users can easily determine whether it satisfies a set of quality requirements thanks to these characteristics.</a:t>
            </a:r>
          </a:p>
          <a:p>
            <a:pPr>
              <a:lnSpc>
                <a:spcPct val="110000"/>
              </a:lnSpc>
            </a:pPr>
            <a:endParaRPr lang="en-US" sz="1300"/>
          </a:p>
        </p:txBody>
      </p:sp>
      <p:pic>
        <p:nvPicPr>
          <p:cNvPr id="4" name="Picture 3">
            <a:extLst>
              <a:ext uri="{FF2B5EF4-FFF2-40B4-BE49-F238E27FC236}">
                <a16:creationId xmlns:a16="http://schemas.microsoft.com/office/drawing/2014/main" id="{DC4A6F44-F2FE-A062-88F1-7D2ABB0E86A3}"/>
              </a:ext>
            </a:extLst>
          </p:cNvPr>
          <p:cNvPicPr>
            <a:picLocks noChangeAspect="1"/>
          </p:cNvPicPr>
          <p:nvPr/>
        </p:nvPicPr>
        <p:blipFill>
          <a:blip r:embed="rId5"/>
          <a:stretch>
            <a:fillRect/>
          </a:stretch>
        </p:blipFill>
        <p:spPr>
          <a:xfrm>
            <a:off x="1370096" y="484188"/>
            <a:ext cx="4375066" cy="2611368"/>
          </a:xfrm>
          <a:prstGeom prst="rect">
            <a:avLst/>
          </a:prstGeom>
        </p:spPr>
      </p:pic>
      <p:pic>
        <p:nvPicPr>
          <p:cNvPr id="6" name="Picture 5">
            <a:extLst>
              <a:ext uri="{FF2B5EF4-FFF2-40B4-BE49-F238E27FC236}">
                <a16:creationId xmlns:a16="http://schemas.microsoft.com/office/drawing/2014/main" id="{A22F0360-1044-13D8-0D1F-BB9775DE758B}"/>
              </a:ext>
            </a:extLst>
          </p:cNvPr>
          <p:cNvPicPr>
            <a:picLocks noChangeAspect="1"/>
          </p:cNvPicPr>
          <p:nvPr/>
        </p:nvPicPr>
        <p:blipFill>
          <a:blip r:embed="rId6"/>
          <a:stretch>
            <a:fillRect/>
          </a:stretch>
        </p:blipFill>
        <p:spPr>
          <a:xfrm>
            <a:off x="1249362" y="3938588"/>
            <a:ext cx="4495800" cy="2616200"/>
          </a:xfrm>
          <a:prstGeom prst="rect">
            <a:avLst/>
          </a:prstGeom>
        </p:spPr>
      </p:pic>
    </p:spTree>
    <p:extLst>
      <p:ext uri="{BB962C8B-B14F-4D97-AF65-F5344CB8AC3E}">
        <p14:creationId xmlns:p14="http://schemas.microsoft.com/office/powerpoint/2010/main" val="196489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FB1F6001-1E36-11E4-E2B0-DB826516D312}"/>
              </a:ext>
            </a:extLst>
          </p:cNvPr>
          <p:cNvSpPr>
            <a:spLocks noGrp="1"/>
          </p:cNvSpPr>
          <p:nvPr>
            <p:ph type="title"/>
          </p:nvPr>
        </p:nvSpPr>
        <p:spPr>
          <a:xfrm>
            <a:off x="6448425" y="618518"/>
            <a:ext cx="4598985" cy="1478570"/>
          </a:xfrm>
        </p:spPr>
        <p:txBody>
          <a:bodyPr>
            <a:normAutofit/>
          </a:bodyPr>
          <a:lstStyle/>
          <a:p>
            <a:r>
              <a:rPr lang="en-US" sz="3300" dirty="0"/>
              <a:t>Conclusion on excel for data profiling</a:t>
            </a:r>
          </a:p>
        </p:txBody>
      </p:sp>
      <p:pic>
        <p:nvPicPr>
          <p:cNvPr id="5" name="Picture 4" descr="Magnifying glass showing decling performance">
            <a:extLst>
              <a:ext uri="{FF2B5EF4-FFF2-40B4-BE49-F238E27FC236}">
                <a16:creationId xmlns:a16="http://schemas.microsoft.com/office/drawing/2014/main" id="{50609ED1-7390-6EAD-114C-2F36D67688DD}"/>
              </a:ext>
            </a:extLst>
          </p:cNvPr>
          <p:cNvPicPr>
            <a:picLocks noChangeAspect="1"/>
          </p:cNvPicPr>
          <p:nvPr/>
        </p:nvPicPr>
        <p:blipFill rotWithShape="1">
          <a:blip r:embed="rId4"/>
          <a:srcRect l="5024" r="35587"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BBCFF971-4D75-F747-5DAA-A5D11C085B1A}"/>
              </a:ext>
            </a:extLst>
          </p:cNvPr>
          <p:cNvSpPr>
            <a:spLocks noGrp="1"/>
          </p:cNvSpPr>
          <p:nvPr>
            <p:ph idx="1"/>
          </p:nvPr>
        </p:nvSpPr>
        <p:spPr>
          <a:xfrm>
            <a:off x="6448425" y="2249487"/>
            <a:ext cx="4598986" cy="3541714"/>
          </a:xfrm>
        </p:spPr>
        <p:txBody>
          <a:bodyPr>
            <a:normAutofit/>
          </a:bodyPr>
          <a:lstStyle/>
          <a:p>
            <a:pPr marL="0" indent="0">
              <a:lnSpc>
                <a:spcPct val="110000"/>
              </a:lnSpc>
              <a:buNone/>
            </a:pPr>
            <a:r>
              <a:rPr lang="en-GB" sz="1700">
                <a:effectLst/>
                <a:latin typeface="Calibri" panose="020F0502020204030204" pitchFamily="34" charset="0"/>
                <a:ea typeface="Calibri" panose="020F0502020204030204" pitchFamily="34" charset="0"/>
                <a:cs typeface="Times New Roman" panose="02020603050405020304" pitchFamily="18" charset="0"/>
              </a:rPr>
              <a:t>In conclusion, Microsoft Excel's built-in capabilities that aid in data profiling and its capacity to quickly evaluate massive datasets make it a really potent tool. Before using a dataset for analysis or reporting, it can be used to comprehend both the structure and content of the dataset as well as evaluate its quality. Microsoft Excel has all the tools required for successful data profiling projects, and data profiling is a crucial stage in any data preparation process.</a:t>
            </a:r>
          </a:p>
          <a:p>
            <a:pPr>
              <a:lnSpc>
                <a:spcPct val="110000"/>
              </a:lnSpc>
            </a:pPr>
            <a:endParaRPr lang="en-US" sz="1700"/>
          </a:p>
        </p:txBody>
      </p:sp>
    </p:spTree>
    <p:extLst>
      <p:ext uri="{BB962C8B-B14F-4D97-AF65-F5344CB8AC3E}">
        <p14:creationId xmlns:p14="http://schemas.microsoft.com/office/powerpoint/2010/main" val="264421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8269-AA69-EE28-B990-B1959186E2E1}"/>
              </a:ext>
            </a:extLst>
          </p:cNvPr>
          <p:cNvSpPr>
            <a:spLocks noGrp="1"/>
          </p:cNvSpPr>
          <p:nvPr>
            <p:ph type="title"/>
          </p:nvPr>
        </p:nvSpPr>
        <p:spPr>
          <a:xfrm>
            <a:off x="1141413" y="618518"/>
            <a:ext cx="9905998" cy="1478570"/>
          </a:xfrm>
        </p:spPr>
        <p:txBody>
          <a:bodyPr>
            <a:normAutofit/>
          </a:bodyPr>
          <a:lstStyle/>
          <a:p>
            <a:pPr algn="ctr"/>
            <a:r>
              <a:rPr lang="en-US" dirty="0"/>
              <a:t>Data profiling comparison with excel &amp; python</a:t>
            </a:r>
          </a:p>
        </p:txBody>
      </p:sp>
      <p:sp>
        <p:nvSpPr>
          <p:cNvPr id="3" name="Content Placeholder 2">
            <a:extLst>
              <a:ext uri="{FF2B5EF4-FFF2-40B4-BE49-F238E27FC236}">
                <a16:creationId xmlns:a16="http://schemas.microsoft.com/office/drawing/2014/main" id="{76479B6D-7FB4-0B93-87BD-CFADFD336BC2}"/>
              </a:ext>
            </a:extLst>
          </p:cNvPr>
          <p:cNvSpPr>
            <a:spLocks noGrp="1"/>
          </p:cNvSpPr>
          <p:nvPr>
            <p:ph idx="1"/>
          </p:nvPr>
        </p:nvSpPr>
        <p:spPr>
          <a:xfrm>
            <a:off x="1141412" y="2249487"/>
            <a:ext cx="4844521" cy="3541714"/>
          </a:xfrm>
        </p:spPr>
        <p:txBody>
          <a:bodyPr anchor="ctr">
            <a:normAutofit/>
          </a:bodyPr>
          <a:lstStyle/>
          <a:p>
            <a:pPr marL="0" indent="0">
              <a:lnSpc>
                <a:spcPct val="110000"/>
              </a:lnSpc>
              <a:buNone/>
            </a:pPr>
            <a:r>
              <a:rPr lang="en-GB" sz="1700" dirty="0">
                <a:effectLst/>
                <a:latin typeface="Calibri" panose="020F0502020204030204" pitchFamily="34" charset="0"/>
                <a:ea typeface="Calibri" panose="020F0502020204030204" pitchFamily="34" charset="0"/>
                <a:cs typeface="Times New Roman" panose="02020603050405020304" pitchFamily="18" charset="0"/>
              </a:rPr>
              <a:t>Data profiling is the process of looking at data to determine its quality, organisation, and content. Before the data is used for analysis or other reasons, it is important to detect any potential problems with it as part of the data preparation process. Using specialist software tools or manually profiling data is also options. Python and Microsoft Excel are two well-liked programmes that can be used for data profiling. In addition to discussing how data can be profiled using each tool, I will compare and contrast the features of Microsoft Excel and Python that aid in data profiling.</a:t>
            </a:r>
          </a:p>
          <a:p>
            <a:pPr>
              <a:lnSpc>
                <a:spcPct val="110000"/>
              </a:lnSpc>
            </a:pPr>
            <a:endParaRPr lang="en-US" sz="1700" dirty="0"/>
          </a:p>
        </p:txBody>
      </p:sp>
      <p:pic>
        <p:nvPicPr>
          <p:cNvPr id="4" name="Picture 3">
            <a:extLst>
              <a:ext uri="{FF2B5EF4-FFF2-40B4-BE49-F238E27FC236}">
                <a16:creationId xmlns:a16="http://schemas.microsoft.com/office/drawing/2014/main" id="{6985781E-7D33-38D3-2270-AA5792DBB685}"/>
              </a:ext>
            </a:extLst>
          </p:cNvPr>
          <p:cNvPicPr>
            <a:picLocks noChangeAspect="1"/>
          </p:cNvPicPr>
          <p:nvPr/>
        </p:nvPicPr>
        <p:blipFill rotWithShape="1">
          <a:blip r:embed="rId3"/>
          <a:srcRect l="1689" r="2857" b="4"/>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1030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6CE8258F-8074-485C-87BE-EDEF8CCC6EC2}"/>
              </a:ext>
            </a:extLst>
          </p:cNvPr>
          <p:cNvSpPr>
            <a:spLocks noGrp="1"/>
          </p:cNvSpPr>
          <p:nvPr>
            <p:ph type="title"/>
          </p:nvPr>
        </p:nvSpPr>
        <p:spPr>
          <a:xfrm>
            <a:off x="6448425" y="618518"/>
            <a:ext cx="4598985" cy="1478570"/>
          </a:xfrm>
        </p:spPr>
        <p:txBody>
          <a:bodyPr>
            <a:normAutofit fontScale="90000"/>
          </a:bodyPr>
          <a:lstStyle/>
          <a:p>
            <a:r>
              <a:rPr lang="en-US" dirty="0"/>
              <a:t>Data profiling comparison with excel &amp; python (continued)</a:t>
            </a:r>
          </a:p>
        </p:txBody>
      </p:sp>
      <p:pic>
        <p:nvPicPr>
          <p:cNvPr id="5" name="Picture 4" descr="A person reaching for a paper on a table full of paper and sticky notes">
            <a:extLst>
              <a:ext uri="{FF2B5EF4-FFF2-40B4-BE49-F238E27FC236}">
                <a16:creationId xmlns:a16="http://schemas.microsoft.com/office/drawing/2014/main" id="{18E66A62-FBDC-212A-1EAF-5580BDE5D499}"/>
              </a:ext>
            </a:extLst>
          </p:cNvPr>
          <p:cNvPicPr>
            <a:picLocks noChangeAspect="1"/>
          </p:cNvPicPr>
          <p:nvPr/>
        </p:nvPicPr>
        <p:blipFill rotWithShape="1">
          <a:blip r:embed="rId4"/>
          <a:srcRect l="19809" r="20802"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854E69CF-9FD7-1CE2-898A-89A903CD9CAB}"/>
              </a:ext>
            </a:extLst>
          </p:cNvPr>
          <p:cNvSpPr>
            <a:spLocks noGrp="1"/>
          </p:cNvSpPr>
          <p:nvPr>
            <p:ph idx="1"/>
          </p:nvPr>
        </p:nvSpPr>
        <p:spPr>
          <a:xfrm>
            <a:off x="6448425" y="2249487"/>
            <a:ext cx="4598986" cy="3541714"/>
          </a:xfrm>
        </p:spPr>
        <p:txBody>
          <a:bodyPr>
            <a:normAutofit/>
          </a:bodyPr>
          <a:lstStyle/>
          <a:p>
            <a:pPr marL="0" indent="0">
              <a:lnSpc>
                <a:spcPct val="110000"/>
              </a:lnSpc>
              <a:buNone/>
            </a:pPr>
            <a:r>
              <a:rPr lang="en-GB" sz="1500">
                <a:effectLst/>
                <a:latin typeface="Calibri" panose="020F0502020204030204" pitchFamily="34" charset="0"/>
                <a:ea typeface="Calibri" panose="020F0502020204030204" pitchFamily="34" charset="0"/>
                <a:cs typeface="Times New Roman" panose="02020603050405020304" pitchFamily="18" charset="0"/>
              </a:rPr>
              <a:t>Data profiling is the process of looking at data to determine its quality, organisation, and content. Before the data is used for analysis or other reasons, it is important to detect any potential problems with it as part of the data preparation process. Using specialist software tools or manually profiling data is also options. Python and Microsoft Excel are two well-liked programmes that can be used for data profiling. In addition to discussing how data can be profiled using each tool, I will compare and contrast the features of Microsoft Excel and Python that aid in data profiling.</a:t>
            </a:r>
          </a:p>
          <a:p>
            <a:pPr>
              <a:lnSpc>
                <a:spcPct val="110000"/>
              </a:lnSpc>
            </a:pPr>
            <a:endParaRPr lang="en-US" sz="1500"/>
          </a:p>
        </p:txBody>
      </p:sp>
      <p:pic>
        <p:nvPicPr>
          <p:cNvPr id="4" name="Picture 3">
            <a:extLst>
              <a:ext uri="{FF2B5EF4-FFF2-40B4-BE49-F238E27FC236}">
                <a16:creationId xmlns:a16="http://schemas.microsoft.com/office/drawing/2014/main" id="{4AFB43FC-E562-E27F-F02D-0F143022E04D}"/>
              </a:ext>
            </a:extLst>
          </p:cNvPr>
          <p:cNvPicPr>
            <a:picLocks noChangeAspect="1"/>
          </p:cNvPicPr>
          <p:nvPr/>
        </p:nvPicPr>
        <p:blipFill>
          <a:blip r:embed="rId5"/>
          <a:stretch>
            <a:fillRect/>
          </a:stretch>
        </p:blipFill>
        <p:spPr>
          <a:xfrm>
            <a:off x="7404310" y="5215605"/>
            <a:ext cx="2019300" cy="1003300"/>
          </a:xfrm>
          <a:prstGeom prst="rect">
            <a:avLst/>
          </a:prstGeom>
        </p:spPr>
      </p:pic>
    </p:spTree>
    <p:extLst>
      <p:ext uri="{BB962C8B-B14F-4D97-AF65-F5344CB8AC3E}">
        <p14:creationId xmlns:p14="http://schemas.microsoft.com/office/powerpoint/2010/main" val="385633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6C86E5F2-C000-DB50-C46D-F313D22CEC0E}"/>
              </a:ext>
            </a:extLst>
          </p:cNvPr>
          <p:cNvSpPr>
            <a:spLocks noGrp="1"/>
          </p:cNvSpPr>
          <p:nvPr>
            <p:ph type="title"/>
          </p:nvPr>
        </p:nvSpPr>
        <p:spPr>
          <a:xfrm>
            <a:off x="7962519" y="618518"/>
            <a:ext cx="3084891" cy="1478570"/>
          </a:xfrm>
        </p:spPr>
        <p:txBody>
          <a:bodyPr>
            <a:normAutofit fontScale="90000"/>
          </a:bodyPr>
          <a:lstStyle/>
          <a:p>
            <a:r>
              <a:rPr lang="en-US" sz="3200" dirty="0"/>
              <a:t>Data profiling comparison with excel &amp; python (continued)</a:t>
            </a:r>
          </a:p>
        </p:txBody>
      </p:sp>
      <p:pic>
        <p:nvPicPr>
          <p:cNvPr id="6" name="Picture 4" descr="Digital financial graph">
            <a:extLst>
              <a:ext uri="{FF2B5EF4-FFF2-40B4-BE49-F238E27FC236}">
                <a16:creationId xmlns:a16="http://schemas.microsoft.com/office/drawing/2014/main" id="{C830B00A-F389-B527-EE44-7F599F94F3E4}"/>
              </a:ext>
            </a:extLst>
          </p:cNvPr>
          <p:cNvPicPr>
            <a:picLocks noChangeAspect="1"/>
          </p:cNvPicPr>
          <p:nvPr/>
        </p:nvPicPr>
        <p:blipFill rotWithShape="1">
          <a:blip r:embed="rId4"/>
          <a:srcRect l="26645" r="11359"/>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8C44F1DE-9E65-6D99-0826-D0959CB281CD}"/>
              </a:ext>
            </a:extLst>
          </p:cNvPr>
          <p:cNvSpPr>
            <a:spLocks noGrp="1"/>
          </p:cNvSpPr>
          <p:nvPr>
            <p:ph idx="1"/>
          </p:nvPr>
        </p:nvSpPr>
        <p:spPr>
          <a:xfrm>
            <a:off x="7962519" y="2249487"/>
            <a:ext cx="3084892" cy="3541714"/>
          </a:xfrm>
        </p:spPr>
        <p:txBody>
          <a:bodyPr>
            <a:normAutofit/>
          </a:bodyPr>
          <a:lstStyle/>
          <a:p>
            <a:pPr marL="0" indent="0">
              <a:lnSpc>
                <a:spcPct val="110000"/>
              </a:lnSpc>
              <a:buNone/>
            </a:pPr>
            <a:r>
              <a:rPr lang="en-GB" sz="1100" dirty="0">
                <a:effectLst/>
                <a:latin typeface="Calibri" panose="020F0502020204030204" pitchFamily="34" charset="0"/>
                <a:ea typeface="Calibri" panose="020F0502020204030204" pitchFamily="34" charset="0"/>
                <a:cs typeface="Times New Roman" panose="02020603050405020304" pitchFamily="18" charset="0"/>
              </a:rPr>
              <a:t>Microsoft Excel is a spreadsheet programme that was created by Microsoft and is frequently used for manipulating and analysing data. Its many integrated features make it the perfect tool for data profiling. The "Data Analysis" tool in Excel, for instance, enables users to swiftly summarise enormous datasets by producing pivot tables, charts, and graphs. Additionally, by establishing criteria to evaluate the correctness of their data, Excel's "Data Validation" tool enables users to quickly spot mistakes in their datasets. Finally, users may easily clean up their datasets using Excel's "Data Cleaning" feature by eliminating duplicates, fixing errors, and adding missing numbers.</a:t>
            </a:r>
          </a:p>
          <a:p>
            <a:pPr>
              <a:lnSpc>
                <a:spcPct val="110000"/>
              </a:lnSpc>
            </a:pPr>
            <a:endParaRPr lang="en-US" sz="1100" dirty="0"/>
          </a:p>
        </p:txBody>
      </p:sp>
      <p:pic>
        <p:nvPicPr>
          <p:cNvPr id="7" name="Picture 6">
            <a:extLst>
              <a:ext uri="{FF2B5EF4-FFF2-40B4-BE49-F238E27FC236}">
                <a16:creationId xmlns:a16="http://schemas.microsoft.com/office/drawing/2014/main" id="{2759E35F-46E4-2BFB-1819-84357FF11CA9}"/>
              </a:ext>
            </a:extLst>
          </p:cNvPr>
          <p:cNvPicPr>
            <a:picLocks noChangeAspect="1"/>
          </p:cNvPicPr>
          <p:nvPr/>
        </p:nvPicPr>
        <p:blipFill>
          <a:blip r:embed="rId5"/>
          <a:stretch>
            <a:fillRect/>
          </a:stretch>
        </p:blipFill>
        <p:spPr>
          <a:xfrm>
            <a:off x="1638300" y="208033"/>
            <a:ext cx="4375066" cy="2611368"/>
          </a:xfrm>
          <a:prstGeom prst="rect">
            <a:avLst/>
          </a:prstGeom>
        </p:spPr>
      </p:pic>
      <p:pic>
        <p:nvPicPr>
          <p:cNvPr id="8" name="Picture 7">
            <a:extLst>
              <a:ext uri="{FF2B5EF4-FFF2-40B4-BE49-F238E27FC236}">
                <a16:creationId xmlns:a16="http://schemas.microsoft.com/office/drawing/2014/main" id="{EBA09A81-5357-D8C4-818A-09B22357BCB9}"/>
              </a:ext>
            </a:extLst>
          </p:cNvPr>
          <p:cNvPicPr>
            <a:picLocks noChangeAspect="1"/>
          </p:cNvPicPr>
          <p:nvPr/>
        </p:nvPicPr>
        <p:blipFill>
          <a:blip r:embed="rId6"/>
          <a:stretch>
            <a:fillRect/>
          </a:stretch>
        </p:blipFill>
        <p:spPr>
          <a:xfrm>
            <a:off x="1517566" y="3662433"/>
            <a:ext cx="4495800" cy="2616200"/>
          </a:xfrm>
          <a:prstGeom prst="rect">
            <a:avLst/>
          </a:prstGeom>
        </p:spPr>
      </p:pic>
    </p:spTree>
    <p:extLst>
      <p:ext uri="{BB962C8B-B14F-4D97-AF65-F5344CB8AC3E}">
        <p14:creationId xmlns:p14="http://schemas.microsoft.com/office/powerpoint/2010/main" val="253159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978B-68B6-D20A-0DF8-48F4151921D2}"/>
              </a:ext>
            </a:extLst>
          </p:cNvPr>
          <p:cNvSpPr>
            <a:spLocks noGrp="1"/>
          </p:cNvSpPr>
          <p:nvPr>
            <p:ph type="title"/>
          </p:nvPr>
        </p:nvSpPr>
        <p:spPr>
          <a:xfrm>
            <a:off x="1141413" y="618518"/>
            <a:ext cx="9905998" cy="1478570"/>
          </a:xfrm>
        </p:spPr>
        <p:txBody>
          <a:bodyPr>
            <a:normAutofit/>
          </a:bodyPr>
          <a:lstStyle/>
          <a:p>
            <a:r>
              <a:rPr lang="en-US" dirty="0"/>
              <a:t>Pythons </a:t>
            </a:r>
            <a:r>
              <a:rPr lang="en-US" dirty="0" err="1"/>
              <a:t>libaries</a:t>
            </a:r>
            <a:endParaRPr lang="en-US" dirty="0"/>
          </a:p>
        </p:txBody>
      </p:sp>
      <p:pic>
        <p:nvPicPr>
          <p:cNvPr id="4" name="Picture 3">
            <a:extLst>
              <a:ext uri="{FF2B5EF4-FFF2-40B4-BE49-F238E27FC236}">
                <a16:creationId xmlns:a16="http://schemas.microsoft.com/office/drawing/2014/main" id="{CEA61BD2-262D-ECD7-F0B0-3BB260E5464F}"/>
              </a:ext>
            </a:extLst>
          </p:cNvPr>
          <p:cNvPicPr>
            <a:picLocks noChangeAspect="1"/>
          </p:cNvPicPr>
          <p:nvPr/>
        </p:nvPicPr>
        <p:blipFill>
          <a:blip r:embed="rId3"/>
          <a:stretch>
            <a:fillRect/>
          </a:stretch>
        </p:blipFill>
        <p:spPr>
          <a:xfrm>
            <a:off x="1141411" y="3455217"/>
            <a:ext cx="3494597" cy="113818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B80EF51F-FE24-F7B3-09B2-61E1BD50C327}"/>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GB" sz="1700">
                <a:effectLst/>
                <a:latin typeface="Calibri" panose="020F0502020204030204" pitchFamily="34" charset="0"/>
                <a:ea typeface="Calibri" panose="020F0502020204030204" pitchFamily="34" charset="0"/>
                <a:cs typeface="Times New Roman" panose="02020603050405020304" pitchFamily="18" charset="0"/>
              </a:rPr>
              <a:t>Because of its adaptability and usability, Python, a high-level programming language created by Guido van Rossum in 1991, has grown in popularity for data analysis and manipulation. Python is a great tool for data profiling because it offers a number of other built-in functions. For instance, the "Pandas" module in Python offers effective methods for summarising big datasets into pivot tables, charts, and graphs. Furthermore, the Python "NumPy" library offers strong tools for ensuring the accuracy of datasets, including algorithms for looking for outliers and missing values. Last but not least, the "SciPy" module in Python offers robust routines for cleaning up datasets, such as eliminating duplicates or fixing mistakes.</a:t>
            </a:r>
          </a:p>
          <a:p>
            <a:pPr>
              <a:lnSpc>
                <a:spcPct val="110000"/>
              </a:lnSpc>
            </a:pPr>
            <a:endParaRPr lang="en-US" sz="1700"/>
          </a:p>
        </p:txBody>
      </p:sp>
    </p:spTree>
    <p:extLst>
      <p:ext uri="{BB962C8B-B14F-4D97-AF65-F5344CB8AC3E}">
        <p14:creationId xmlns:p14="http://schemas.microsoft.com/office/powerpoint/2010/main" val="47002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CD15E04E-B93B-008A-F9FD-33CE437FF987}"/>
              </a:ext>
            </a:extLst>
          </p:cNvPr>
          <p:cNvSpPr>
            <a:spLocks noGrp="1"/>
          </p:cNvSpPr>
          <p:nvPr>
            <p:ph type="title"/>
          </p:nvPr>
        </p:nvSpPr>
        <p:spPr>
          <a:xfrm>
            <a:off x="4996697" y="618518"/>
            <a:ext cx="6050713" cy="1478570"/>
          </a:xfrm>
        </p:spPr>
        <p:txBody>
          <a:bodyPr>
            <a:normAutofit fontScale="90000"/>
          </a:bodyPr>
          <a:lstStyle/>
          <a:p>
            <a:r>
              <a:rPr lang="en-US" sz="3600" dirty="0"/>
              <a:t>Data profiling comparison with excel &amp; python (continued)</a:t>
            </a:r>
            <a:endParaRPr lang="en-US" dirty="0"/>
          </a:p>
        </p:txBody>
      </p:sp>
      <p:pic>
        <p:nvPicPr>
          <p:cNvPr id="5" name="Picture 4" descr="close up of man finger on stock market charts">
            <a:extLst>
              <a:ext uri="{FF2B5EF4-FFF2-40B4-BE49-F238E27FC236}">
                <a16:creationId xmlns:a16="http://schemas.microsoft.com/office/drawing/2014/main" id="{E273F224-6D3C-205F-3D0F-8402EA913A49}"/>
              </a:ext>
            </a:extLst>
          </p:cNvPr>
          <p:cNvPicPr>
            <a:picLocks noChangeAspect="1"/>
          </p:cNvPicPr>
          <p:nvPr/>
        </p:nvPicPr>
        <p:blipFill rotWithShape="1">
          <a:blip r:embed="rId4"/>
          <a:srcRect l="15389" r="39492"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A0E563C6-364D-DB63-BF44-6DF810D422B3}"/>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GB" sz="1500" dirty="0">
                <a:effectLst/>
                <a:latin typeface="Calibri" panose="020F0502020204030204" pitchFamily="34" charset="0"/>
                <a:ea typeface="Calibri" panose="020F0502020204030204" pitchFamily="34" charset="0"/>
                <a:cs typeface="Times New Roman" panose="02020603050405020304" pitchFamily="18" charset="0"/>
              </a:rPr>
              <a:t>There are several significant variations between the two programmes that should be taken into account when choosing which one to utilise when undertaking data profiling with either Microsoft Excel or Python. For instance, Excel does not have any built-in functions for checking the accuracy of datasets like Python provides with NumPy or SciPy libraries, despite the fact that both tools allow users to quickly summarise large datasets using pivot tables and charts/graphs. Additionally, Excel has built-in methods expressly created for this goal, unlike Python, which has Pandas library functions like drop duplicates() and </a:t>
            </a:r>
            <a:r>
              <a:rPr lang="en-GB" sz="1500" dirty="0" err="1">
                <a:effectLst/>
                <a:latin typeface="Calibri" panose="020F0502020204030204" pitchFamily="34" charset="0"/>
                <a:ea typeface="Calibri" panose="020F0502020204030204" pitchFamily="34" charset="0"/>
                <a:cs typeface="Times New Roman" panose="02020603050405020304" pitchFamily="18" charset="0"/>
              </a:rPr>
              <a:t>fillna</a:t>
            </a:r>
            <a:r>
              <a:rPr lang="en-GB" sz="1500" dirty="0">
                <a:effectLst/>
                <a:latin typeface="Calibri" panose="020F0502020204030204" pitchFamily="34" charset="0"/>
                <a:ea typeface="Calibri" panose="020F0502020204030204" pitchFamily="34" charset="0"/>
                <a:cs typeface="Times New Roman" panose="02020603050405020304" pitchFamily="18" charset="0"/>
              </a:rPr>
              <a:t> that allow users to quickly clean up their datasets by removing duplicates, correcting typos/missing values, etc ().</a:t>
            </a:r>
          </a:p>
          <a:p>
            <a:pPr>
              <a:lnSpc>
                <a:spcPct val="110000"/>
              </a:lnSpc>
            </a:pPr>
            <a:r>
              <a:rPr lang="en-GB" sz="15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0000"/>
              </a:lnSpc>
            </a:pPr>
            <a:endParaRPr lang="en-US" sz="1500" dirty="0"/>
          </a:p>
        </p:txBody>
      </p:sp>
      <p:pic>
        <p:nvPicPr>
          <p:cNvPr id="4" name="Picture 3">
            <a:extLst>
              <a:ext uri="{FF2B5EF4-FFF2-40B4-BE49-F238E27FC236}">
                <a16:creationId xmlns:a16="http://schemas.microsoft.com/office/drawing/2014/main" id="{565749BD-29D7-D5BF-08A9-4D093507B885}"/>
              </a:ext>
            </a:extLst>
          </p:cNvPr>
          <p:cNvPicPr>
            <a:picLocks noChangeAspect="1"/>
          </p:cNvPicPr>
          <p:nvPr/>
        </p:nvPicPr>
        <p:blipFill>
          <a:blip r:embed="rId5"/>
          <a:stretch>
            <a:fillRect/>
          </a:stretch>
        </p:blipFill>
        <p:spPr>
          <a:xfrm>
            <a:off x="643609" y="1272257"/>
            <a:ext cx="3385301" cy="4508500"/>
          </a:xfrm>
          <a:prstGeom prst="rect">
            <a:avLst/>
          </a:prstGeom>
        </p:spPr>
      </p:pic>
    </p:spTree>
    <p:extLst>
      <p:ext uri="{BB962C8B-B14F-4D97-AF65-F5344CB8AC3E}">
        <p14:creationId xmlns:p14="http://schemas.microsoft.com/office/powerpoint/2010/main" val="978802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2A8764F-214F-33CF-40DC-914C52FD1567}"/>
              </a:ext>
            </a:extLst>
          </p:cNvPr>
          <p:cNvSpPr>
            <a:spLocks noGrp="1"/>
          </p:cNvSpPr>
          <p:nvPr>
            <p:ph type="title"/>
          </p:nvPr>
        </p:nvSpPr>
        <p:spPr>
          <a:xfrm>
            <a:off x="4996697" y="618518"/>
            <a:ext cx="6050713" cy="1478570"/>
          </a:xfrm>
        </p:spPr>
        <p:txBody>
          <a:bodyPr>
            <a:normAutofit/>
          </a:bodyPr>
          <a:lstStyle/>
          <a:p>
            <a:r>
              <a:rPr lang="en-US" dirty="0"/>
              <a:t>conclusion</a:t>
            </a:r>
          </a:p>
        </p:txBody>
      </p:sp>
      <p:pic>
        <p:nvPicPr>
          <p:cNvPr id="5" name="Picture 4" descr="Graph on document with pen">
            <a:extLst>
              <a:ext uri="{FF2B5EF4-FFF2-40B4-BE49-F238E27FC236}">
                <a16:creationId xmlns:a16="http://schemas.microsoft.com/office/drawing/2014/main" id="{6DA70C82-8FAE-2D94-E713-7365647AB25A}"/>
              </a:ext>
            </a:extLst>
          </p:cNvPr>
          <p:cNvPicPr>
            <a:picLocks noChangeAspect="1"/>
          </p:cNvPicPr>
          <p:nvPr/>
        </p:nvPicPr>
        <p:blipFill rotWithShape="1">
          <a:blip r:embed="rId4"/>
          <a:srcRect l="34302" r="20579"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DCF439D-6442-F4F4-C550-1168B28374CC}"/>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GB" sz="1300" dirty="0">
                <a:effectLst/>
                <a:latin typeface="Calibri" panose="020F0502020204030204" pitchFamily="34" charset="0"/>
                <a:ea typeface="Calibri" panose="020F0502020204030204" pitchFamily="34" charset="0"/>
                <a:cs typeface="Times New Roman" panose="02020603050405020304" pitchFamily="18" charset="0"/>
              </a:rPr>
              <a:t>Finally, it should be noted that both Python and Microsoft Excel are strong programmes that may be used to great advantage for data profiling tasks like summarising sizable datasets or validating/cleaning up already existing ones. However, there are some significant differences between them that should be taken into account when deciding which one to use depending on the specific task at hand. For example, while Excel offers more features when it comes to summarising large datasets using pivot tables, charts, and graphs, etc., it does not have any built-in functions specifically designed for validating or cleaning up existing ones, like those provided by NumPy/SciPy libraries in Python (Pandas). However, in the end, it will come down to personal preference. For example, if you enjoy dealing with spreadsheets, Microsoft Excel would be a better choice, whereas if you prefer working with code, Python might be a better choice, depending on your particular needs/requirements.</a:t>
            </a:r>
          </a:p>
          <a:p>
            <a:pPr>
              <a:lnSpc>
                <a:spcPct val="110000"/>
              </a:lnSpc>
            </a:pPr>
            <a:endParaRPr lang="en-US" sz="1300" dirty="0"/>
          </a:p>
        </p:txBody>
      </p:sp>
    </p:spTree>
    <p:extLst>
      <p:ext uri="{BB962C8B-B14F-4D97-AF65-F5344CB8AC3E}">
        <p14:creationId xmlns:p14="http://schemas.microsoft.com/office/powerpoint/2010/main" val="396165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9450-9546-464A-64D9-E3B16CF877A9}"/>
              </a:ext>
            </a:extLst>
          </p:cNvPr>
          <p:cNvSpPr>
            <a:spLocks noGrp="1"/>
          </p:cNvSpPr>
          <p:nvPr>
            <p:ph type="title"/>
          </p:nvPr>
        </p:nvSpPr>
        <p:spPr>
          <a:xfrm>
            <a:off x="1141413" y="618518"/>
            <a:ext cx="9905998" cy="1478570"/>
          </a:xfrm>
        </p:spPr>
        <p:txBody>
          <a:bodyPr>
            <a:normAutofit/>
          </a:bodyPr>
          <a:lstStyle/>
          <a:p>
            <a:pPr algn="ctr"/>
            <a:r>
              <a:rPr lang="en-GB" dirty="0">
                <a:effectLst/>
                <a:latin typeface="Calibri" panose="020F0502020204030204" pitchFamily="34" charset="0"/>
                <a:ea typeface="Calibri" panose="020F0502020204030204" pitchFamily="34" charset="0"/>
                <a:cs typeface="Times New Roman" panose="02020603050405020304" pitchFamily="18" charset="0"/>
              </a:rPr>
              <a:t>Data profiling</a:t>
            </a:r>
            <a:endParaRPr lang="en-US" dirty="0"/>
          </a:p>
        </p:txBody>
      </p:sp>
      <p:pic>
        <p:nvPicPr>
          <p:cNvPr id="4" name="Picture 3">
            <a:extLst>
              <a:ext uri="{FF2B5EF4-FFF2-40B4-BE49-F238E27FC236}">
                <a16:creationId xmlns:a16="http://schemas.microsoft.com/office/drawing/2014/main" id="{E7BF053F-F2C2-D457-F7FA-8ABE2E917D7E}"/>
              </a:ext>
            </a:extLst>
          </p:cNvPr>
          <p:cNvPicPr>
            <a:picLocks noChangeAspect="1"/>
          </p:cNvPicPr>
          <p:nvPr/>
        </p:nvPicPr>
        <p:blipFill rotWithShape="1">
          <a:blip r:embed="rId3"/>
          <a:srcRect r="-3" b="187"/>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EDED6754-0011-C5E1-C547-EB6191AA804A}"/>
              </a:ext>
            </a:extLst>
          </p:cNvPr>
          <p:cNvSpPr>
            <a:spLocks noGrp="1"/>
          </p:cNvSpPr>
          <p:nvPr>
            <p:ph idx="1"/>
          </p:nvPr>
        </p:nvSpPr>
        <p:spPr>
          <a:xfrm>
            <a:off x="6204479" y="2249487"/>
            <a:ext cx="4844521" cy="3541714"/>
          </a:xfrm>
        </p:spPr>
        <p:txBody>
          <a:bodyPr anchor="ctr">
            <a:normAutofit/>
          </a:bodyPr>
          <a:lstStyle/>
          <a:p>
            <a:pPr marL="0" indent="0">
              <a:lnSpc>
                <a:spcPct val="110000"/>
              </a:lnSpc>
              <a:buNone/>
            </a:pPr>
            <a:r>
              <a:rPr lang="en-GB" sz="1500">
                <a:effectLst/>
                <a:latin typeface="Calibri" panose="020F0502020204030204" pitchFamily="34" charset="0"/>
                <a:ea typeface="Calibri" panose="020F0502020204030204" pitchFamily="34" charset="0"/>
                <a:cs typeface="Times New Roman" panose="02020603050405020304" pitchFamily="18" charset="0"/>
              </a:rPr>
              <a:t>Data profiling is the process of looking at data to determine its quality, organisation, and content. It is a crucial step in the processing of the data and aids in identifying any problems that must be fixed before the data can be used for analysis. The computer language Python is effective and can be used for data profiling. The capacity to read and write data from many sources, support for statistical analysis, and the ability to edit and visualise data are just a few of the built-in capabilities that make it useful for data profiling. In this essay, we will examine some of Python's built-in features that help with data profiling and describe how Python might be utilised for this purpose.</a:t>
            </a:r>
          </a:p>
          <a:p>
            <a:pPr>
              <a:lnSpc>
                <a:spcPct val="110000"/>
              </a:lnSpc>
            </a:pPr>
            <a:endParaRPr lang="en-US" sz="1500"/>
          </a:p>
        </p:txBody>
      </p:sp>
    </p:spTree>
    <p:extLst>
      <p:ext uri="{BB962C8B-B14F-4D97-AF65-F5344CB8AC3E}">
        <p14:creationId xmlns:p14="http://schemas.microsoft.com/office/powerpoint/2010/main" val="358992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6EDA509-13D4-2D7A-B780-65054001FD5F}"/>
              </a:ext>
            </a:extLst>
          </p:cNvPr>
          <p:cNvSpPr>
            <a:spLocks noGrp="1"/>
          </p:cNvSpPr>
          <p:nvPr>
            <p:ph type="title"/>
          </p:nvPr>
        </p:nvSpPr>
        <p:spPr>
          <a:xfrm>
            <a:off x="6448425" y="618518"/>
            <a:ext cx="4598985" cy="1478570"/>
          </a:xfrm>
        </p:spPr>
        <p:txBody>
          <a:bodyPr>
            <a:normAutofit/>
          </a:bodyPr>
          <a:lstStyle/>
          <a:p>
            <a:r>
              <a:rPr lang="en-US" dirty="0"/>
              <a:t>Pythons data profiling</a:t>
            </a:r>
          </a:p>
        </p:txBody>
      </p:sp>
      <p:pic>
        <p:nvPicPr>
          <p:cNvPr id="5" name="Picture 4" descr="Computer script on a screen">
            <a:extLst>
              <a:ext uri="{FF2B5EF4-FFF2-40B4-BE49-F238E27FC236}">
                <a16:creationId xmlns:a16="http://schemas.microsoft.com/office/drawing/2014/main" id="{8920C4E0-0AE7-D035-8C81-80AC60045B15}"/>
              </a:ext>
            </a:extLst>
          </p:cNvPr>
          <p:cNvPicPr>
            <a:picLocks noChangeAspect="1"/>
          </p:cNvPicPr>
          <p:nvPr/>
        </p:nvPicPr>
        <p:blipFill rotWithShape="1">
          <a:blip r:embed="rId4"/>
          <a:srcRect l="419" r="40192"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C89F54F4-D832-4851-3C75-962AD7DC3FB1}"/>
              </a:ext>
            </a:extLst>
          </p:cNvPr>
          <p:cNvSpPr>
            <a:spLocks noGrp="1"/>
          </p:cNvSpPr>
          <p:nvPr>
            <p:ph idx="1"/>
          </p:nvPr>
        </p:nvSpPr>
        <p:spPr>
          <a:xfrm>
            <a:off x="6448425" y="2249487"/>
            <a:ext cx="4598986" cy="3541714"/>
          </a:xfrm>
        </p:spPr>
        <p:txBody>
          <a:bodyPr>
            <a:normAutofit/>
          </a:bodyPr>
          <a:lstStyle/>
          <a:p>
            <a:pPr marL="0" indent="0">
              <a:lnSpc>
                <a:spcPct val="110000"/>
              </a:lnSpc>
              <a:buNone/>
            </a:pPr>
            <a:r>
              <a:rPr lang="en-GB" sz="1300">
                <a:effectLst/>
                <a:latin typeface="Calibri" panose="020F0502020204030204" pitchFamily="34" charset="0"/>
                <a:ea typeface="Calibri" panose="020F0502020204030204" pitchFamily="34" charset="0"/>
                <a:cs typeface="Times New Roman" panose="02020603050405020304" pitchFamily="18" charset="0"/>
              </a:rPr>
              <a:t>Python is a well-liked programming language because of its adaptability and simplicity. It is simple to read and write data from many different sources, including databases, text files, spreadsheets, web services, etc., thanks to the variety of libraries that are readily available. Because we can rapidly access the relevant data from various sources without having to manually enter it into our application, it is perfect for data profiling. Python also has statistical analysis capabilities, allowing us to quickly spot patterns or trends in our dataset. This can assist us in locating any potential problems with our dataset, such as outliers or missing values, that must be fixed before conducting more research.</a:t>
            </a:r>
          </a:p>
          <a:p>
            <a:pPr>
              <a:lnSpc>
                <a:spcPct val="110000"/>
              </a:lnSpc>
            </a:pPr>
            <a:endParaRPr lang="en-US" sz="1300"/>
          </a:p>
        </p:txBody>
      </p:sp>
    </p:spTree>
    <p:extLst>
      <p:ext uri="{BB962C8B-B14F-4D97-AF65-F5344CB8AC3E}">
        <p14:creationId xmlns:p14="http://schemas.microsoft.com/office/powerpoint/2010/main" val="119965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7B0C-25DB-AD4F-391D-5F78C62D98F3}"/>
              </a:ext>
            </a:extLst>
          </p:cNvPr>
          <p:cNvSpPr>
            <a:spLocks noGrp="1"/>
          </p:cNvSpPr>
          <p:nvPr>
            <p:ph type="title"/>
          </p:nvPr>
        </p:nvSpPr>
        <p:spPr>
          <a:xfrm>
            <a:off x="1141413" y="618518"/>
            <a:ext cx="9905998" cy="1478570"/>
          </a:xfrm>
        </p:spPr>
        <p:txBody>
          <a:bodyPr>
            <a:normAutofit/>
          </a:bodyPr>
          <a:lstStyle/>
          <a:p>
            <a:pPr algn="ctr"/>
            <a:r>
              <a:rPr lang="en-US" dirty="0"/>
              <a:t>Removing column or rows in python</a:t>
            </a:r>
            <a:endParaRPr lang="en-US"/>
          </a:p>
        </p:txBody>
      </p:sp>
      <p:pic>
        <p:nvPicPr>
          <p:cNvPr id="4" name="Picture 3">
            <a:extLst>
              <a:ext uri="{FF2B5EF4-FFF2-40B4-BE49-F238E27FC236}">
                <a16:creationId xmlns:a16="http://schemas.microsoft.com/office/drawing/2014/main" id="{23BF4C7A-2398-0F16-274E-58277668EAFC}"/>
              </a:ext>
            </a:extLst>
          </p:cNvPr>
          <p:cNvPicPr>
            <a:picLocks noChangeAspect="1"/>
          </p:cNvPicPr>
          <p:nvPr/>
        </p:nvPicPr>
        <p:blipFill rotWithShape="1">
          <a:blip r:embed="rId3"/>
          <a:srcRect l="10694" r="12822" b="-3"/>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7BEE581-C825-FD01-599C-8305F0B8941F}"/>
              </a:ext>
            </a:extLst>
          </p:cNvPr>
          <p:cNvSpPr>
            <a:spLocks noGrp="1"/>
          </p:cNvSpPr>
          <p:nvPr>
            <p:ph idx="1"/>
          </p:nvPr>
        </p:nvSpPr>
        <p:spPr>
          <a:xfrm>
            <a:off x="6204479" y="2249487"/>
            <a:ext cx="4844521" cy="3541714"/>
          </a:xfrm>
        </p:spPr>
        <p:txBody>
          <a:bodyPr anchor="ctr">
            <a:normAutofit/>
          </a:bodyPr>
          <a:lstStyle/>
          <a:p>
            <a:pPr marL="0" indent="0">
              <a:lnSpc>
                <a:spcPct val="110000"/>
              </a:lnSpc>
              <a:buNone/>
            </a:pPr>
            <a:r>
              <a:rPr lang="en-GB" sz="1500" dirty="0">
                <a:effectLst/>
                <a:latin typeface="Calibri" panose="020F0502020204030204" pitchFamily="34" charset="0"/>
                <a:ea typeface="Calibri" panose="020F0502020204030204" pitchFamily="34" charset="0"/>
                <a:cs typeface="Times New Roman" panose="02020603050405020304" pitchFamily="18" charset="0"/>
              </a:rPr>
              <a:t>Python also offers strong capabilities for altering and displaying data, which helps speed up the process of gaining insights into our dataset compared to alternative approaches like manual inspection or spreadsheet programmes. For instance, we may make graphs or charts with the Python matplotlib module that enable us to rapidly spot any patterns or trends in our dataset. Additionally, we may modify our dataset using Python's pandas package by removing unnecessary rows or columns or by running calculations on particular columns. This makes it possible for us to swiftly spot any potential problems with our dataset, such as inaccurate or missing numbers, which must be fixed before further analysis can be done.</a:t>
            </a:r>
          </a:p>
          <a:p>
            <a:pPr>
              <a:lnSpc>
                <a:spcPct val="110000"/>
              </a:lnSpc>
            </a:pPr>
            <a:endParaRPr lang="en-US" sz="1500" dirty="0"/>
          </a:p>
        </p:txBody>
      </p:sp>
    </p:spTree>
    <p:extLst>
      <p:ext uri="{BB962C8B-B14F-4D97-AF65-F5344CB8AC3E}">
        <p14:creationId xmlns:p14="http://schemas.microsoft.com/office/powerpoint/2010/main" val="309843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60AD-272A-1AD3-BF65-E9773CD6901B}"/>
              </a:ext>
            </a:extLst>
          </p:cNvPr>
          <p:cNvSpPr>
            <a:spLocks noGrp="1"/>
          </p:cNvSpPr>
          <p:nvPr>
            <p:ph type="title"/>
          </p:nvPr>
        </p:nvSpPr>
        <p:spPr>
          <a:xfrm>
            <a:off x="1141413" y="618518"/>
            <a:ext cx="9905998" cy="1478570"/>
          </a:xfrm>
        </p:spPr>
        <p:txBody>
          <a:bodyPr>
            <a:normAutofit/>
          </a:bodyPr>
          <a:lstStyle/>
          <a:p>
            <a:r>
              <a:rPr lang="en-GB" dirty="0">
                <a:effectLst/>
                <a:latin typeface="Calibri" panose="020F0502020204030204" pitchFamily="34" charset="0"/>
                <a:ea typeface="Calibri" panose="020F0502020204030204" pitchFamily="34" charset="0"/>
                <a:cs typeface="Times New Roman" panose="02020603050405020304" pitchFamily="18" charset="0"/>
              </a:rPr>
              <a:t>Python's scikit-learn module</a:t>
            </a:r>
            <a:endParaRPr lang="en-US" dirty="0"/>
          </a:p>
        </p:txBody>
      </p:sp>
      <p:pic>
        <p:nvPicPr>
          <p:cNvPr id="4" name="Picture 3">
            <a:extLst>
              <a:ext uri="{FF2B5EF4-FFF2-40B4-BE49-F238E27FC236}">
                <a16:creationId xmlns:a16="http://schemas.microsoft.com/office/drawing/2014/main" id="{BEA2A441-54F9-30A3-6288-9D03C0170BE3}"/>
              </a:ext>
            </a:extLst>
          </p:cNvPr>
          <p:cNvPicPr>
            <a:picLocks noChangeAspect="1"/>
          </p:cNvPicPr>
          <p:nvPr/>
        </p:nvPicPr>
        <p:blipFill>
          <a:blip r:embed="rId3"/>
          <a:stretch>
            <a:fillRect/>
          </a:stretch>
        </p:blipFill>
        <p:spPr>
          <a:xfrm>
            <a:off x="1141411" y="2993963"/>
            <a:ext cx="4689234" cy="206069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811F5604-A2AC-2D08-1F9F-5FB08F32A24D}"/>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GB" sz="1300">
                <a:effectLst/>
                <a:latin typeface="Calibri" panose="020F0502020204030204" pitchFamily="34" charset="0"/>
                <a:ea typeface="Calibri" panose="020F0502020204030204" pitchFamily="34" charset="0"/>
                <a:cs typeface="Times New Roman" panose="02020603050405020304" pitchFamily="18" charset="0"/>
              </a:rPr>
              <a:t>Finally, Python offers strong capabilities for automating the data profiling process. For automated feature selection and model construction tasks like clustering or classification, for instance, we can utilise Python's scikit-learn module, which offers a variety of machine learning methods. This spares us from having to manually analyse each row or column to find any potential problems with our dataset. Furthermore, we can employ Python's </a:t>
            </a:r>
            <a:r>
              <a:rPr lang="en-GB" sz="1300" err="1">
                <a:effectLst/>
                <a:latin typeface="Calibri" panose="020F0502020204030204" pitchFamily="34" charset="0"/>
                <a:ea typeface="Calibri" panose="020F0502020204030204" pitchFamily="34" charset="0"/>
                <a:cs typeface="Times New Roman" panose="02020603050405020304" pitchFamily="18" charset="0"/>
              </a:rPr>
              <a:t>numpy</a:t>
            </a:r>
            <a:r>
              <a:rPr lang="en-GB" sz="1300">
                <a:effectLst/>
                <a:latin typeface="Calibri" panose="020F0502020204030204" pitchFamily="34" charset="0"/>
                <a:ea typeface="Calibri" panose="020F0502020204030204" pitchFamily="34" charset="0"/>
                <a:cs typeface="Times New Roman" panose="02020603050405020304" pitchFamily="18" charset="0"/>
              </a:rPr>
              <a:t> module, which offers functions for carrying out numerical operations on datasets, such as computing summary statistics (for example, mean) or running correlation analyses between variables (e.g., Pearson correlation). By doing this, we can instantly spot any possible problems with our dataset without having to manually check each row or column.</a:t>
            </a:r>
          </a:p>
          <a:p>
            <a:pPr>
              <a:lnSpc>
                <a:spcPct val="110000"/>
              </a:lnSpc>
            </a:pPr>
            <a:endParaRPr lang="en-US" sz="1300"/>
          </a:p>
        </p:txBody>
      </p:sp>
    </p:spTree>
    <p:extLst>
      <p:ext uri="{BB962C8B-B14F-4D97-AF65-F5344CB8AC3E}">
        <p14:creationId xmlns:p14="http://schemas.microsoft.com/office/powerpoint/2010/main" val="93751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544F-21C5-F54F-2115-1E33E2D4DB27}"/>
              </a:ext>
            </a:extLst>
          </p:cNvPr>
          <p:cNvSpPr>
            <a:spLocks noGrp="1"/>
          </p:cNvSpPr>
          <p:nvPr>
            <p:ph type="title"/>
          </p:nvPr>
        </p:nvSpPr>
        <p:spPr>
          <a:xfrm>
            <a:off x="1141413" y="618518"/>
            <a:ext cx="9905998" cy="1478570"/>
          </a:xfrm>
        </p:spPr>
        <p:txBody>
          <a:bodyPr>
            <a:normAutofit/>
          </a:bodyPr>
          <a:lstStyle/>
          <a:p>
            <a:pPr algn="ctr"/>
            <a:r>
              <a:rPr lang="en-US" dirty="0"/>
              <a:t>Data cleaning in python</a:t>
            </a:r>
          </a:p>
        </p:txBody>
      </p:sp>
      <p:sp>
        <p:nvSpPr>
          <p:cNvPr id="3" name="Content Placeholder 2">
            <a:extLst>
              <a:ext uri="{FF2B5EF4-FFF2-40B4-BE49-F238E27FC236}">
                <a16:creationId xmlns:a16="http://schemas.microsoft.com/office/drawing/2014/main" id="{6FAC2C7F-5221-437D-CA98-E47CC1F791E6}"/>
              </a:ext>
            </a:extLst>
          </p:cNvPr>
          <p:cNvSpPr>
            <a:spLocks noGrp="1"/>
          </p:cNvSpPr>
          <p:nvPr>
            <p:ph idx="1"/>
          </p:nvPr>
        </p:nvSpPr>
        <p:spPr>
          <a:xfrm>
            <a:off x="1141412" y="2249487"/>
            <a:ext cx="4844521" cy="3541714"/>
          </a:xfrm>
        </p:spPr>
        <p:txBody>
          <a:bodyPr anchor="ctr">
            <a:normAutofit/>
          </a:bodyPr>
          <a:lstStyle/>
          <a:p>
            <a:pPr marL="0" indent="0">
              <a:lnSpc>
                <a:spcPct val="110000"/>
              </a:lnSpc>
              <a:buNone/>
            </a:pPr>
            <a:r>
              <a:rPr lang="en-GB" sz="1700">
                <a:effectLst/>
                <a:latin typeface="Calibri" panose="020F0502020204030204" pitchFamily="34" charset="0"/>
                <a:ea typeface="Calibri" panose="020F0502020204030204" pitchFamily="34" charset="0"/>
                <a:cs typeface="Times New Roman" panose="02020603050405020304" pitchFamily="18" charset="0"/>
              </a:rPr>
              <a:t>As a result of its many built-in features that help with this process, such as its ability to read from and write to a variety of sources, support for statistical analysis, ability to manipulate and visualise datasets, and automation capabilities via machine learning algorithms/numerical operations functions, Python is a great tool for performing data profiling tasks. We can make sure that our datasets are clean and prepared for further analysis before they are used in production systems by properly utilising these aspects during the data preparation process.</a:t>
            </a:r>
          </a:p>
          <a:p>
            <a:pPr>
              <a:lnSpc>
                <a:spcPct val="110000"/>
              </a:lnSpc>
            </a:pPr>
            <a:endParaRPr lang="en-US" sz="1700"/>
          </a:p>
        </p:txBody>
      </p:sp>
      <p:pic>
        <p:nvPicPr>
          <p:cNvPr id="4" name="Picture 3">
            <a:extLst>
              <a:ext uri="{FF2B5EF4-FFF2-40B4-BE49-F238E27FC236}">
                <a16:creationId xmlns:a16="http://schemas.microsoft.com/office/drawing/2014/main" id="{FEDBF785-4CB8-374F-E15B-29224ECF7723}"/>
              </a:ext>
            </a:extLst>
          </p:cNvPr>
          <p:cNvPicPr>
            <a:picLocks noChangeAspect="1"/>
          </p:cNvPicPr>
          <p:nvPr/>
        </p:nvPicPr>
        <p:blipFill rotWithShape="1">
          <a:blip r:embed="rId3"/>
          <a:srcRect t="2277" r="3" b="3"/>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68290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F6A2-0B06-5269-7DC8-F24CDAE65A6A}"/>
              </a:ext>
            </a:extLst>
          </p:cNvPr>
          <p:cNvSpPr>
            <a:spLocks noGrp="1"/>
          </p:cNvSpPr>
          <p:nvPr>
            <p:ph type="title"/>
          </p:nvPr>
        </p:nvSpPr>
        <p:spPr>
          <a:xfrm>
            <a:off x="1141413" y="618518"/>
            <a:ext cx="9905998" cy="1478570"/>
          </a:xfrm>
        </p:spPr>
        <p:txBody>
          <a:bodyPr>
            <a:normAutofit/>
          </a:bodyPr>
          <a:lstStyle/>
          <a:p>
            <a:pPr algn="ctr"/>
            <a:r>
              <a:rPr lang="en-US" dirty="0"/>
              <a:t>Data profiling with Microsoft excel</a:t>
            </a:r>
          </a:p>
        </p:txBody>
      </p:sp>
      <p:pic>
        <p:nvPicPr>
          <p:cNvPr id="4" name="Picture 3">
            <a:extLst>
              <a:ext uri="{FF2B5EF4-FFF2-40B4-BE49-F238E27FC236}">
                <a16:creationId xmlns:a16="http://schemas.microsoft.com/office/drawing/2014/main" id="{C059F69E-2AF5-E4CE-BCDF-D062E9F2CC32}"/>
              </a:ext>
            </a:extLst>
          </p:cNvPr>
          <p:cNvPicPr>
            <a:picLocks noChangeAspect="1"/>
          </p:cNvPicPr>
          <p:nvPr/>
        </p:nvPicPr>
        <p:blipFill rotWithShape="1">
          <a:blip r:embed="rId3"/>
          <a:srcRect l="18270" r="26351" b="-1"/>
          <a:stretch/>
        </p:blipFill>
        <p:spPr>
          <a:xfrm>
            <a:off x="1141411" y="2249487"/>
            <a:ext cx="349459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436E5C1C-7E50-CF8D-81A8-676EC9F55BA6}"/>
              </a:ext>
            </a:extLst>
          </p:cNvPr>
          <p:cNvSpPr>
            <a:spLocks noGrp="1"/>
          </p:cNvSpPr>
          <p:nvPr>
            <p:ph idx="1"/>
          </p:nvPr>
        </p:nvSpPr>
        <p:spPr>
          <a:xfrm>
            <a:off x="5034579" y="2249487"/>
            <a:ext cx="6012832" cy="3541714"/>
          </a:xfrm>
        </p:spPr>
        <p:txBody>
          <a:bodyPr>
            <a:normAutofit/>
          </a:bodyPr>
          <a:lstStyle/>
          <a:p>
            <a:pPr marL="0" indent="0">
              <a:buNone/>
            </a:pPr>
            <a:r>
              <a:rPr lang="en-GB">
                <a:effectLst/>
                <a:latin typeface="Calibri" panose="020F0502020204030204" pitchFamily="34" charset="0"/>
                <a:ea typeface="Calibri" panose="020F0502020204030204" pitchFamily="34" charset="0"/>
                <a:cs typeface="Times New Roman" panose="02020603050405020304" pitchFamily="18" charset="0"/>
              </a:rPr>
              <a:t>Due to its built-in capabilities that support data profiling and its capacity to analyse huge datasets fast, Microsoft Excel is a potent tool for data profiling. The built-in capabilities of Microsoft Excel that help with data profiling will be covered in this essay.</a:t>
            </a:r>
          </a:p>
          <a:p>
            <a:endParaRPr lang="en-US" dirty="0"/>
          </a:p>
        </p:txBody>
      </p:sp>
    </p:spTree>
    <p:extLst>
      <p:ext uri="{BB962C8B-B14F-4D97-AF65-F5344CB8AC3E}">
        <p14:creationId xmlns:p14="http://schemas.microsoft.com/office/powerpoint/2010/main" val="385578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01C2250-112B-D51C-5C72-CC8F4A3CC2C9}"/>
              </a:ext>
            </a:extLst>
          </p:cNvPr>
          <p:cNvSpPr>
            <a:spLocks noGrp="1"/>
          </p:cNvSpPr>
          <p:nvPr>
            <p:ph type="title"/>
          </p:nvPr>
        </p:nvSpPr>
        <p:spPr>
          <a:xfrm>
            <a:off x="6569957" y="618518"/>
            <a:ext cx="4747088" cy="1478570"/>
          </a:xfrm>
        </p:spPr>
        <p:txBody>
          <a:bodyPr>
            <a:normAutofit/>
          </a:bodyPr>
          <a:lstStyle/>
          <a:p>
            <a:r>
              <a:rPr lang="en-GB" sz="33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comprehend the dataset's structure in excel</a:t>
            </a:r>
            <a:endParaRPr lang="en-US" sz="3300" dirty="0">
              <a:solidFill>
                <a:srgbClr val="FFFFFF"/>
              </a:solidFill>
            </a:endParaRPr>
          </a:p>
        </p:txBody>
      </p:sp>
      <p:sp useBgFill="1">
        <p:nvSpPr>
          <p:cNvPr id="54"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32AB57-D712-00F7-44F2-909348376A44}"/>
              </a:ext>
            </a:extLst>
          </p:cNvPr>
          <p:cNvPicPr>
            <a:picLocks noChangeAspect="1"/>
          </p:cNvPicPr>
          <p:nvPr/>
        </p:nvPicPr>
        <p:blipFill>
          <a:blip r:embed="rId3"/>
          <a:stretch>
            <a:fillRect/>
          </a:stretch>
        </p:blipFill>
        <p:spPr>
          <a:xfrm>
            <a:off x="1118988" y="1698483"/>
            <a:ext cx="4635583" cy="3465097"/>
          </a:xfrm>
          <a:prstGeom prst="rect">
            <a:avLst/>
          </a:prstGeom>
        </p:spPr>
      </p:pic>
      <p:sp>
        <p:nvSpPr>
          <p:cNvPr id="3" name="Content Placeholder 2">
            <a:extLst>
              <a:ext uri="{FF2B5EF4-FFF2-40B4-BE49-F238E27FC236}">
                <a16:creationId xmlns:a16="http://schemas.microsoft.com/office/drawing/2014/main" id="{54B82D1D-4A6A-D601-09C4-C1CE6A22D93B}"/>
              </a:ext>
            </a:extLst>
          </p:cNvPr>
          <p:cNvSpPr>
            <a:spLocks noGrp="1"/>
          </p:cNvSpPr>
          <p:nvPr>
            <p:ph idx="1"/>
          </p:nvPr>
        </p:nvSpPr>
        <p:spPr>
          <a:xfrm>
            <a:off x="6569957" y="2249487"/>
            <a:ext cx="4747087" cy="3541714"/>
          </a:xfrm>
        </p:spPr>
        <p:txBody>
          <a:bodyPr>
            <a:normAutofit/>
          </a:bodyPr>
          <a:lstStyle/>
          <a:p>
            <a:pPr marL="0" indent="0">
              <a:lnSpc>
                <a:spcPct val="110000"/>
              </a:lnSpc>
              <a:buNone/>
            </a:pPr>
            <a:r>
              <a:rPr lang="en-GB" sz="15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first step in data profiling is to comprehend the dataset's structure. This includes specifying the quantity, names, and kinds of the columns (e.g., numeric, text, date). There are a number of features in Microsoft Excel that can be useful for this purpose. Users can rapidly turn a dataset into a table with column headings and row labels using the "Format as Table" tool. This makes it simpler to quickly recognise the types of columns. Additionally, by highlighting distinct column types in different colours, the "Data Kinds" functionality enables users to readily identify column types (e.g., numeric columns are highlighted in green).</a:t>
            </a:r>
          </a:p>
          <a:p>
            <a:pPr>
              <a:lnSpc>
                <a:spcPct val="110000"/>
              </a:lnSpc>
            </a:pPr>
            <a:endParaRPr lang="en-US" sz="1500">
              <a:solidFill>
                <a:srgbClr val="FFFFFF"/>
              </a:solidFill>
            </a:endParaRPr>
          </a:p>
        </p:txBody>
      </p:sp>
    </p:spTree>
    <p:extLst>
      <p:ext uri="{BB962C8B-B14F-4D97-AF65-F5344CB8AC3E}">
        <p14:creationId xmlns:p14="http://schemas.microsoft.com/office/powerpoint/2010/main" val="12907885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1EB105D9-FA5B-4C7E-12AE-CAE186B2FC5F}"/>
              </a:ext>
            </a:extLst>
          </p:cNvPr>
          <p:cNvSpPr>
            <a:spLocks noGrp="1"/>
          </p:cNvSpPr>
          <p:nvPr>
            <p:ph type="title"/>
          </p:nvPr>
        </p:nvSpPr>
        <p:spPr>
          <a:xfrm>
            <a:off x="6448425" y="618518"/>
            <a:ext cx="4598985" cy="1478570"/>
          </a:xfrm>
        </p:spPr>
        <p:txBody>
          <a:bodyPr>
            <a:normAutofit fontScale="90000"/>
          </a:bodyPr>
          <a:lstStyle/>
          <a:p>
            <a:r>
              <a:rPr lang="en-US" dirty="0"/>
              <a:t>Conditional formatting and pivot tables in excel</a:t>
            </a:r>
          </a:p>
        </p:txBody>
      </p:sp>
      <p:pic>
        <p:nvPicPr>
          <p:cNvPr id="5" name="Picture 4">
            <a:extLst>
              <a:ext uri="{FF2B5EF4-FFF2-40B4-BE49-F238E27FC236}">
                <a16:creationId xmlns:a16="http://schemas.microsoft.com/office/drawing/2014/main" id="{506A6354-C819-EBDE-6FB2-A18598EE514E}"/>
              </a:ext>
            </a:extLst>
          </p:cNvPr>
          <p:cNvPicPr>
            <a:picLocks noChangeAspect="1"/>
          </p:cNvPicPr>
          <p:nvPr/>
        </p:nvPicPr>
        <p:blipFill rotWithShape="1">
          <a:blip r:embed="rId4"/>
          <a:srcRect r="49731" b="-445"/>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34476C31-1979-F342-071F-1F6D88819B75}"/>
              </a:ext>
            </a:extLst>
          </p:cNvPr>
          <p:cNvSpPr>
            <a:spLocks noGrp="1"/>
          </p:cNvSpPr>
          <p:nvPr>
            <p:ph idx="1"/>
          </p:nvPr>
        </p:nvSpPr>
        <p:spPr>
          <a:xfrm>
            <a:off x="6448425" y="2249487"/>
            <a:ext cx="4598986" cy="3541714"/>
          </a:xfrm>
        </p:spPr>
        <p:txBody>
          <a:bodyPr>
            <a:normAutofit/>
          </a:bodyPr>
          <a:lstStyle/>
          <a:p>
            <a:pPr marL="0" indent="0">
              <a:lnSpc>
                <a:spcPct val="110000"/>
              </a:lnSpc>
              <a:buNone/>
            </a:pPr>
            <a:r>
              <a:rPr lang="en-GB" sz="1300" dirty="0">
                <a:effectLst/>
                <a:latin typeface="Calibri" panose="020F0502020204030204" pitchFamily="34" charset="0"/>
                <a:ea typeface="Calibri" panose="020F0502020204030204" pitchFamily="34" charset="0"/>
                <a:cs typeface="Times New Roman" panose="02020603050405020304" pitchFamily="18" charset="0"/>
              </a:rPr>
              <a:t>Understanding the dataset's content is crucial after the structure of the dataset has been determined. The dataset's missing values and outliers, as well as any patterns or trends that could be present, are all part of this process. Multiple functions in Microsoft Excel are available to assist with this task as well. Users can readily identify missing values by using the "Conditional Formatting" function to highlight them in various colours (e.g., red for missing values). Additionally, by producing data summaries based on certain criteria, the "PivotTable" function enables users to easily analyse massive datasets (e.g., summing up all sales figures for each month). This can be used to spot outliers that might be present outside of any patterns or trends in the dataset as well.</a:t>
            </a:r>
          </a:p>
          <a:p>
            <a:pPr>
              <a:lnSpc>
                <a:spcPct val="110000"/>
              </a:lnSpc>
            </a:pPr>
            <a:endParaRPr lang="en-US" sz="1300" dirty="0"/>
          </a:p>
        </p:txBody>
      </p:sp>
      <p:pic>
        <p:nvPicPr>
          <p:cNvPr id="4" name="Picture 3">
            <a:extLst>
              <a:ext uri="{FF2B5EF4-FFF2-40B4-BE49-F238E27FC236}">
                <a16:creationId xmlns:a16="http://schemas.microsoft.com/office/drawing/2014/main" id="{A33AC5B8-9C06-32C3-46AB-B59A19ECD62A}"/>
              </a:ext>
            </a:extLst>
          </p:cNvPr>
          <p:cNvPicPr>
            <a:picLocks noChangeAspect="1"/>
          </p:cNvPicPr>
          <p:nvPr/>
        </p:nvPicPr>
        <p:blipFill>
          <a:blip r:embed="rId5"/>
          <a:stretch>
            <a:fillRect/>
          </a:stretch>
        </p:blipFill>
        <p:spPr>
          <a:xfrm>
            <a:off x="1219200" y="201527"/>
            <a:ext cx="4543049" cy="3043546"/>
          </a:xfrm>
          <a:prstGeom prst="rect">
            <a:avLst/>
          </a:prstGeom>
        </p:spPr>
      </p:pic>
      <p:pic>
        <p:nvPicPr>
          <p:cNvPr id="6" name="Picture 5">
            <a:extLst>
              <a:ext uri="{FF2B5EF4-FFF2-40B4-BE49-F238E27FC236}">
                <a16:creationId xmlns:a16="http://schemas.microsoft.com/office/drawing/2014/main" id="{136A40C5-5035-11E9-2EDD-45E99D954F13}"/>
              </a:ext>
            </a:extLst>
          </p:cNvPr>
          <p:cNvPicPr>
            <a:picLocks noChangeAspect="1"/>
          </p:cNvPicPr>
          <p:nvPr/>
        </p:nvPicPr>
        <p:blipFill>
          <a:blip r:embed="rId6"/>
          <a:stretch>
            <a:fillRect/>
          </a:stretch>
        </p:blipFill>
        <p:spPr>
          <a:xfrm>
            <a:off x="1190625" y="3496233"/>
            <a:ext cx="4519235" cy="3197572"/>
          </a:xfrm>
          <a:prstGeom prst="rect">
            <a:avLst/>
          </a:prstGeom>
        </p:spPr>
      </p:pic>
    </p:spTree>
    <p:extLst>
      <p:ext uri="{BB962C8B-B14F-4D97-AF65-F5344CB8AC3E}">
        <p14:creationId xmlns:p14="http://schemas.microsoft.com/office/powerpoint/2010/main" val="2982652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66</TotalTime>
  <Words>2019</Words>
  <Application>Microsoft Macintosh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Python Data profiling and excel comparison</vt:lpstr>
      <vt:lpstr>Data profiling</vt:lpstr>
      <vt:lpstr>Pythons data profiling</vt:lpstr>
      <vt:lpstr>Removing column or rows in python</vt:lpstr>
      <vt:lpstr>Python's scikit-learn module</vt:lpstr>
      <vt:lpstr>Data cleaning in python</vt:lpstr>
      <vt:lpstr>Data profiling with Microsoft excel</vt:lpstr>
      <vt:lpstr>comprehend the dataset's structure in excel</vt:lpstr>
      <vt:lpstr>Conditional formatting and pivot tables in excel</vt:lpstr>
      <vt:lpstr>Data validation and data analysis function in excel </vt:lpstr>
      <vt:lpstr>Conclusion on excel for data profiling</vt:lpstr>
      <vt:lpstr>Data profiling comparison with excel &amp; python</vt:lpstr>
      <vt:lpstr>Data profiling comparison with excel &amp; python (continued)</vt:lpstr>
      <vt:lpstr>Data profiling comparison with excel &amp; python (continued)</vt:lpstr>
      <vt:lpstr>Pythons libaries</vt:lpstr>
      <vt:lpstr>Data profiling comparison with excel &amp; python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profiling and excel comparison</dc:title>
  <dc:creator>Mazafer Ul-Raqib</dc:creator>
  <cp:lastModifiedBy>Mazafer Ul-Raqib (Student)</cp:lastModifiedBy>
  <cp:revision>6</cp:revision>
  <dcterms:created xsi:type="dcterms:W3CDTF">2022-12-03T12:19:04Z</dcterms:created>
  <dcterms:modified xsi:type="dcterms:W3CDTF">2022-12-04T11:29:55Z</dcterms:modified>
</cp:coreProperties>
</file>