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8" r:id="rId1"/>
  </p:sldMasterIdLst>
  <p:notesMasterIdLst>
    <p:notesMasterId r:id="rId25"/>
  </p:notesMasterIdLst>
  <p:sldIdLst>
    <p:sldId id="287" r:id="rId2"/>
    <p:sldId id="305" r:id="rId3"/>
    <p:sldId id="274" r:id="rId4"/>
    <p:sldId id="307" r:id="rId5"/>
    <p:sldId id="308" r:id="rId6"/>
    <p:sldId id="261" r:id="rId7"/>
    <p:sldId id="260" r:id="rId8"/>
    <p:sldId id="304" r:id="rId9"/>
    <p:sldId id="288" r:id="rId10"/>
    <p:sldId id="262" r:id="rId11"/>
    <p:sldId id="291" r:id="rId12"/>
    <p:sldId id="293" r:id="rId13"/>
    <p:sldId id="297" r:id="rId14"/>
    <p:sldId id="298" r:id="rId15"/>
    <p:sldId id="301" r:id="rId16"/>
    <p:sldId id="309" r:id="rId17"/>
    <p:sldId id="312" r:id="rId18"/>
    <p:sldId id="295" r:id="rId19"/>
    <p:sldId id="302" r:id="rId20"/>
    <p:sldId id="271" r:id="rId21"/>
    <p:sldId id="306" r:id="rId22"/>
    <p:sldId id="310" r:id="rId23"/>
    <p:sldId id="311" r:id="rId2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угаков" initials="П.Ю." lastIdx="1" clrIdx="0">
    <p:extLst>
      <p:ext uri="{19B8F6BF-5375-455C-9EA6-DF929625EA0E}">
        <p15:presenceInfo xmlns:p15="http://schemas.microsoft.com/office/powerpoint/2012/main" userId="Бугако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9F5"/>
    <a:srgbClr val="F4F3EB"/>
    <a:srgbClr val="5E86C2"/>
    <a:srgbClr val="422C16"/>
    <a:srgbClr val="0C788E"/>
    <a:srgbClr val="006666"/>
    <a:srgbClr val="0099CC"/>
    <a:srgbClr val="660066"/>
    <a:srgbClr val="5F5F5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3" autoAdjust="0"/>
    <p:restoredTop sz="94255" autoAdjust="0"/>
  </p:normalViewPr>
  <p:slideViewPr>
    <p:cSldViewPr>
      <p:cViewPr varScale="1">
        <p:scale>
          <a:sx n="68" d="100"/>
          <a:sy n="68" d="100"/>
        </p:scale>
        <p:origin x="13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2F865-9C79-4088-99BC-F1FF0A28A2BD}" type="datetimeFigureOut">
              <a:rPr lang="ru-RU" smtClean="0"/>
              <a:t>17.06.2020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347D4-9E00-46B5-BD18-CFF941B0A6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37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347D4-9E00-46B5-BD18-CFF941B0A61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3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347D4-9E00-46B5-BD18-CFF941B0A61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07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347D4-9E00-46B5-BD18-CFF941B0A61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88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347D4-9E00-46B5-BD18-CFF941B0A61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177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347D4-9E00-46B5-BD18-CFF941B0A61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10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347D4-9E00-46B5-BD18-CFF941B0A61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02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5BB9D-1320-4FDE-9513-2C435CB7E198}" type="slidenum">
              <a:rPr lang="es-ES" altLang="ru-RU" smtClean="0"/>
              <a:pPr/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325401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DCE3-8300-4D7B-9034-5FB62E644A1B}" type="slidenum">
              <a:rPr lang="es-ES" altLang="ru-RU" smtClean="0"/>
              <a:pPr/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324873634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DCE3-8300-4D7B-9034-5FB62E644A1B}" type="slidenum">
              <a:rPr lang="es-ES" altLang="ru-RU" smtClean="0"/>
              <a:pPr/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22254587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2F70-252B-4E28-AC06-011E093FA344}" type="slidenum">
              <a:rPr lang="es-ES" altLang="ru-RU" smtClean="0"/>
              <a:pPr/>
              <a:t>‹#›</a:t>
            </a:fld>
            <a:endParaRPr lang="es-ES" altLang="ru-RU" dirty="0"/>
          </a:p>
        </p:txBody>
      </p:sp>
    </p:spTree>
    <p:extLst>
      <p:ext uri="{BB962C8B-B14F-4D97-AF65-F5344CB8AC3E}">
        <p14:creationId xmlns:p14="http://schemas.microsoft.com/office/powerpoint/2010/main" val="82424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DCE3-8300-4D7B-9034-5FB62E644A1B}" type="slidenum">
              <a:rPr lang="es-ES" altLang="ru-RU" smtClean="0"/>
              <a:pPr/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193867669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DCE3-8300-4D7B-9034-5FB62E644A1B}" type="slidenum">
              <a:rPr lang="es-ES" altLang="ru-RU" smtClean="0"/>
              <a:pPr/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414812276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DCE3-8300-4D7B-9034-5FB62E644A1B}" type="slidenum">
              <a:rPr lang="es-ES" altLang="ru-RU" smtClean="0"/>
              <a:pPr/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366292360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DCE3-8300-4D7B-9034-5FB62E644A1B}" type="slidenum">
              <a:rPr lang="es-ES" altLang="ru-RU" smtClean="0"/>
              <a:pPr/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329352893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4521-A3F9-4C60-AE06-0963E2FDAD45}" type="slidenum">
              <a:rPr lang="es-ES" altLang="ru-RU" smtClean="0"/>
              <a:pPr/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155929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DCE3-8300-4D7B-9034-5FB62E644A1B}" type="slidenum">
              <a:rPr lang="es-ES" altLang="ru-RU" smtClean="0"/>
              <a:pPr/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11569243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4DCE3-8300-4D7B-9034-5FB62E644A1B}" type="slidenum">
              <a:rPr lang="es-ES" altLang="ru-RU" smtClean="0"/>
              <a:pPr/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11471588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4DCE3-8300-4D7B-9034-5FB62E644A1B}" type="slidenum">
              <a:rPr lang="es-ES" altLang="ru-RU" smtClean="0"/>
              <a:pPr/>
              <a:t>‹#›</a:t>
            </a:fld>
            <a:endParaRPr lang="es-ES" altLang="ru-RU"/>
          </a:p>
        </p:txBody>
      </p:sp>
    </p:spTree>
    <p:extLst>
      <p:ext uri="{BB962C8B-B14F-4D97-AF65-F5344CB8AC3E}">
        <p14:creationId xmlns:p14="http://schemas.microsoft.com/office/powerpoint/2010/main" val="127242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eshkin-95@mail.r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eshkin-95@mail.r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extBox 2"/>
          <p:cNvSpPr txBox="1">
            <a:spLocks noChangeArrowheads="1"/>
          </p:cNvSpPr>
          <p:nvPr/>
        </p:nvSpPr>
        <p:spPr bwMode="auto">
          <a:xfrm>
            <a:off x="3087291" y="6084004"/>
            <a:ext cx="29694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ru-RU" altLang="ru-RU" dirty="0">
                <a:latin typeface="Arial" panose="020B0604020202020204" pitchFamily="34" charset="0"/>
              </a:rPr>
              <a:t>Новосибирск – 2020</a:t>
            </a:r>
          </a:p>
        </p:txBody>
      </p:sp>
      <p:pic>
        <p:nvPicPr>
          <p:cNvPr id="7" name="Picture 5" descr="C:\Users\Петр\Desktop\Вектор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096" y="116632"/>
            <a:ext cx="987425" cy="100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4"/>
          <p:cNvSpPr txBox="1">
            <a:spLocks/>
          </p:cNvSpPr>
          <p:nvPr/>
        </p:nvSpPr>
        <p:spPr>
          <a:xfrm>
            <a:off x="1267521" y="61234"/>
            <a:ext cx="7772400" cy="1582221"/>
          </a:xfrm>
          <a:prstGeom prst="rect">
            <a:avLst/>
          </a:prstGeom>
        </p:spPr>
        <p:txBody>
          <a:bodyPr vert="horz" lIns="103235" tIns="51618" rIns="103235" bIns="51618" rtlCol="0" anchor="ctr">
            <a:noAutofit/>
          </a:bodyPr>
          <a:lstStyle>
            <a:lvl1pPr algn="ctr" defTabSz="1032474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b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cap="all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1400" cap="all" dirty="0" err="1">
                <a:latin typeface="Arial" panose="020B0604020202020204" pitchFamily="34" charset="0"/>
                <a:cs typeface="Arial" panose="020B0604020202020204" pitchFamily="34" charset="0"/>
              </a:rPr>
              <a:t>СибирскИЙ</a:t>
            </a:r>
            <a:r>
              <a:rPr lang="ru-RU" sz="14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cap="all" dirty="0" err="1">
                <a:latin typeface="Arial" panose="020B0604020202020204" pitchFamily="34" charset="0"/>
                <a:cs typeface="Arial" panose="020B0604020202020204" pitchFamily="34" charset="0"/>
              </a:rPr>
              <a:t>государственнЫЙ</a:t>
            </a:r>
            <a:r>
              <a:rPr lang="ru-RU" sz="1400" cap="all" dirty="0">
                <a:latin typeface="Arial" panose="020B0604020202020204" pitchFamily="34" charset="0"/>
                <a:cs typeface="Arial" panose="020B0604020202020204" pitchFamily="34" charset="0"/>
              </a:rPr>
              <a:t> Университет </a:t>
            </a:r>
            <a:r>
              <a:rPr lang="ru-RU" sz="1400" cap="all" dirty="0" err="1">
                <a:latin typeface="Arial" panose="020B0604020202020204" pitchFamily="34" charset="0"/>
                <a:cs typeface="Arial" panose="020B0604020202020204" pitchFamily="34" charset="0"/>
              </a:rPr>
              <a:t>геоСИСТЕМ</a:t>
            </a:r>
            <a:r>
              <a:rPr lang="ru-RU" sz="1400" cap="all" dirty="0">
                <a:latin typeface="Arial" panose="020B0604020202020204" pitchFamily="34" charset="0"/>
                <a:cs typeface="Arial" panose="020B0604020202020204" pitchFamily="34" charset="0"/>
              </a:rPr>
              <a:t> И ТЕХНОЛОГИЙ»</a:t>
            </a:r>
            <a:b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СГУГиТ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Кафедра прикладной информатики и информационных систем</a:t>
            </a:r>
            <a:br>
              <a:rPr lang="ru-RU" sz="1400" dirty="0"/>
            </a:br>
            <a:endParaRPr lang="ru-RU" sz="1400" dirty="0"/>
          </a:p>
        </p:txBody>
      </p:sp>
      <p:sp>
        <p:nvSpPr>
          <p:cNvPr id="11" name="Заголовок 3"/>
          <p:cNvSpPr txBox="1">
            <a:spLocks/>
          </p:cNvSpPr>
          <p:nvPr/>
        </p:nvSpPr>
        <p:spPr>
          <a:xfrm>
            <a:off x="1082379" y="2091607"/>
            <a:ext cx="7772401" cy="1944215"/>
          </a:xfrm>
          <a:prstGeom prst="rect">
            <a:avLst/>
          </a:prstGeom>
        </p:spPr>
        <p:txBody>
          <a:bodyPr vert="horz" lIns="103235" tIns="51618" rIns="103235" bIns="51618" rtlCol="0" anchor="ctr">
            <a:normAutofit fontScale="90000" lnSpcReduction="10000"/>
          </a:bodyPr>
          <a:lstStyle>
            <a:lvl1pPr algn="ctr" defTabSz="1032474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03247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РАЗРАБОТКА АВТОМАТИЗИРОВАННОЙ СИСТЕМЫ ПРОВЕРКИ РЕЗУЛЬТАТОВ ТЕСТИРОВАНИЯ С ИСПОЛЬЗОВАНИЕМ ТЕХНОЛОГИИ МАШИННОГО ЗРЕНИЯ</a:t>
            </a:r>
          </a:p>
        </p:txBody>
      </p:sp>
      <p:sp>
        <p:nvSpPr>
          <p:cNvPr id="12" name="Подзаголовок 4"/>
          <p:cNvSpPr txBox="1">
            <a:spLocks/>
          </p:cNvSpPr>
          <p:nvPr/>
        </p:nvSpPr>
        <p:spPr>
          <a:xfrm>
            <a:off x="712098" y="4967943"/>
            <a:ext cx="8142682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/>
            <a:r>
              <a:rPr lang="ru-RU" sz="2400" dirty="0">
                <a:solidFill>
                  <a:schemeClr val="tx1"/>
                </a:solidFill>
              </a:rPr>
              <a:t>Обучающийся: </a:t>
            </a:r>
            <a:r>
              <a:rPr lang="ru-RU" sz="2400" dirty="0" err="1">
                <a:solidFill>
                  <a:schemeClr val="tx1"/>
                </a:solidFill>
              </a:rPr>
              <a:t>Бедрин</a:t>
            </a:r>
            <a:r>
              <a:rPr lang="ru-RU" sz="2400" dirty="0">
                <a:solidFill>
                  <a:schemeClr val="tx1"/>
                </a:solidFill>
              </a:rPr>
              <a:t> А. А., гр. БИ-41</a:t>
            </a:r>
          </a:p>
          <a:p>
            <a:pPr algn="r" fontAlgn="auto"/>
            <a:r>
              <a:rPr lang="en-US" sz="2400" dirty="0">
                <a:solidFill>
                  <a:schemeClr val="tx1"/>
                </a:solidFill>
                <a:hlinkClick r:id="rId4"/>
              </a:rPr>
              <a:t>Leshkin-95@mail.ru</a:t>
            </a:r>
            <a:r>
              <a:rPr lang="en-US" sz="2400" dirty="0">
                <a:solidFill>
                  <a:schemeClr val="tx1"/>
                </a:solidFill>
              </a:rPr>
              <a:t>, +7 (913) 726 28 06</a:t>
            </a:r>
            <a:endParaRPr lang="ru-RU" sz="2400" dirty="0">
              <a:solidFill>
                <a:schemeClr val="tx1"/>
              </a:solidFill>
            </a:endParaRPr>
          </a:p>
          <a:p>
            <a:pPr algn="r" fontAlgn="auto"/>
            <a:r>
              <a:rPr lang="ru-RU" sz="2400" dirty="0">
                <a:solidFill>
                  <a:schemeClr val="tx1"/>
                </a:solidFill>
              </a:rPr>
              <a:t>Руководитель: </a:t>
            </a:r>
            <a:r>
              <a:rPr lang="ru-RU" sz="2400" dirty="0" err="1">
                <a:solidFill>
                  <a:schemeClr val="tx1"/>
                </a:solidFill>
              </a:rPr>
              <a:t>Бугаков</a:t>
            </a:r>
            <a:r>
              <a:rPr lang="ru-RU" sz="2400" dirty="0">
                <a:solidFill>
                  <a:schemeClr val="tx1"/>
                </a:solidFill>
              </a:rPr>
              <a:t> П.Ю., к.т.н., доцент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995158" y="146587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89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405113" y="1484783"/>
            <a:ext cx="4464504" cy="4592841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041162" y="148956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47882306-E603-441C-BF40-F07FC366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9617" y="226964"/>
            <a:ext cx="2057400" cy="365125"/>
          </a:xfrm>
        </p:spPr>
        <p:txBody>
          <a:bodyPr/>
          <a:lstStyle/>
          <a:p>
            <a:fld id="{435C2F70-252B-4E28-AC06-011E093FA344}" type="slidenum">
              <a:rPr lang="es-ES" altLang="ru-RU" sz="1600" smtClean="0"/>
              <a:pPr/>
              <a:t>10</a:t>
            </a:fld>
            <a:endParaRPr lang="es-ES" altLang="ru-RU" sz="1600" dirty="0"/>
          </a:p>
        </p:txBody>
      </p:sp>
      <p:sp>
        <p:nvSpPr>
          <p:cNvPr id="11" name="Заголовок 4"/>
          <p:cNvSpPr>
            <a:spLocks noGrp="1"/>
          </p:cNvSpPr>
          <p:nvPr>
            <p:ph type="title"/>
          </p:nvPr>
        </p:nvSpPr>
        <p:spPr>
          <a:xfrm>
            <a:off x="597917" y="435033"/>
            <a:ext cx="7213094" cy="1004690"/>
          </a:xfrm>
        </p:spPr>
        <p:txBody>
          <a:bodyPr>
            <a:noAutofit/>
          </a:bodyPr>
          <a:lstStyle/>
          <a:p>
            <a:r>
              <a:rPr lang="ru-RU" dirty="0"/>
              <a:t>Разработка и тестирование прототипа приложения: работа прототипа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447488" y="6077625"/>
            <a:ext cx="6242375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13 – Работа формы «Эталон»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3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434070" y="1659235"/>
            <a:ext cx="8222187" cy="43243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995158" y="146587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5232147" y="4869160"/>
            <a:ext cx="144016" cy="7048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62FB53DA-E50A-4F6B-AC00-E866D342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9617" y="226964"/>
            <a:ext cx="2057400" cy="365125"/>
          </a:xfrm>
        </p:spPr>
        <p:txBody>
          <a:bodyPr/>
          <a:lstStyle/>
          <a:p>
            <a:fld id="{435C2F70-252B-4E28-AC06-011E093FA344}" type="slidenum">
              <a:rPr lang="es-ES" altLang="ru-RU" sz="1600" smtClean="0"/>
              <a:pPr/>
              <a:t>11</a:t>
            </a:fld>
            <a:endParaRPr lang="es-ES" altLang="ru-RU" sz="1600" dirty="0"/>
          </a:p>
        </p:txBody>
      </p:sp>
      <p:sp>
        <p:nvSpPr>
          <p:cNvPr id="14" name="Заголовок 4"/>
          <p:cNvSpPr>
            <a:spLocks noGrp="1"/>
          </p:cNvSpPr>
          <p:nvPr>
            <p:ph type="title"/>
          </p:nvPr>
        </p:nvSpPr>
        <p:spPr>
          <a:xfrm>
            <a:off x="597917" y="435033"/>
            <a:ext cx="7213094" cy="1004690"/>
          </a:xfrm>
        </p:spPr>
        <p:txBody>
          <a:bodyPr>
            <a:noAutofit/>
          </a:bodyPr>
          <a:lstStyle/>
          <a:p>
            <a:r>
              <a:rPr lang="ru-RU" dirty="0"/>
              <a:t>Разработка и тестирование прототипа приложения: работа прототипа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423977" y="6148529"/>
            <a:ext cx="6242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14 – Загрузка изображения в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pictureBox1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7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458137" y="1580510"/>
            <a:ext cx="8198590" cy="431331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995158" y="146587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83C5AEF9-1E15-4C40-9953-1F953003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9617" y="226964"/>
            <a:ext cx="2057400" cy="365125"/>
          </a:xfrm>
        </p:spPr>
        <p:txBody>
          <a:bodyPr/>
          <a:lstStyle/>
          <a:p>
            <a:fld id="{435C2F70-252B-4E28-AC06-011E093FA344}" type="slidenum">
              <a:rPr lang="es-ES" altLang="ru-RU" sz="1600" smtClean="0"/>
              <a:pPr/>
              <a:t>12</a:t>
            </a:fld>
            <a:endParaRPr lang="es-ES" altLang="ru-RU" sz="1600" dirty="0"/>
          </a:p>
        </p:txBody>
      </p:sp>
      <p:sp>
        <p:nvSpPr>
          <p:cNvPr id="13" name="Заголовок 4"/>
          <p:cNvSpPr>
            <a:spLocks noGrp="1"/>
          </p:cNvSpPr>
          <p:nvPr>
            <p:ph type="title"/>
          </p:nvPr>
        </p:nvSpPr>
        <p:spPr>
          <a:xfrm>
            <a:off x="597917" y="435033"/>
            <a:ext cx="7213094" cy="1004690"/>
          </a:xfrm>
        </p:spPr>
        <p:txBody>
          <a:bodyPr>
            <a:noAutofit/>
          </a:bodyPr>
          <a:lstStyle/>
          <a:p>
            <a:r>
              <a:rPr lang="ru-RU" dirty="0"/>
              <a:t>Разработка и тестирование прототипа приложения: работа прототипа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549521" y="5934382"/>
            <a:ext cx="6242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15 – Результат обработки изображения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19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681103" y="1652702"/>
            <a:ext cx="7788663" cy="410445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995158" y="146587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559178" y="3231964"/>
            <a:ext cx="720080" cy="21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6804248" y="1268760"/>
            <a:ext cx="216024" cy="864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3684D635-EA88-4A8A-A022-12499C15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9617" y="226964"/>
            <a:ext cx="2057400" cy="365125"/>
          </a:xfrm>
        </p:spPr>
        <p:txBody>
          <a:bodyPr/>
          <a:lstStyle/>
          <a:p>
            <a:fld id="{435C2F70-252B-4E28-AC06-011E093FA344}" type="slidenum">
              <a:rPr lang="es-ES" altLang="ru-RU" sz="1600" smtClean="0"/>
              <a:pPr/>
              <a:t>13</a:t>
            </a:fld>
            <a:endParaRPr lang="es-ES" altLang="ru-RU" sz="1600" dirty="0"/>
          </a:p>
        </p:txBody>
      </p:sp>
      <p:sp>
        <p:nvSpPr>
          <p:cNvPr id="15" name="Заголовок 4"/>
          <p:cNvSpPr>
            <a:spLocks noGrp="1"/>
          </p:cNvSpPr>
          <p:nvPr>
            <p:ph type="title"/>
          </p:nvPr>
        </p:nvSpPr>
        <p:spPr>
          <a:xfrm>
            <a:off x="597917" y="435033"/>
            <a:ext cx="7213094" cy="1004690"/>
          </a:xfrm>
        </p:spPr>
        <p:txBody>
          <a:bodyPr>
            <a:noAutofit/>
          </a:bodyPr>
          <a:lstStyle/>
          <a:p>
            <a:r>
              <a:rPr lang="ru-RU" dirty="0"/>
              <a:t>Разработка и тестирование прототипа приложения: работа прототипа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437990" y="6115190"/>
            <a:ext cx="6242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16 – Результат работы программы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175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1" y="1916832"/>
            <a:ext cx="2852752" cy="291460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3283166" y="1916832"/>
            <a:ext cx="5503602" cy="29108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995158" y="146587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6300192" y="2996952"/>
            <a:ext cx="432048" cy="144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1050DFCD-0691-46D8-A563-7136E553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9617" y="226964"/>
            <a:ext cx="2057400" cy="365125"/>
          </a:xfrm>
        </p:spPr>
        <p:txBody>
          <a:bodyPr/>
          <a:lstStyle/>
          <a:p>
            <a:fld id="{435C2F70-252B-4E28-AC06-011E093FA344}" type="slidenum">
              <a:rPr lang="es-ES" altLang="ru-RU" sz="1600" smtClean="0"/>
              <a:pPr/>
              <a:t>14</a:t>
            </a:fld>
            <a:endParaRPr lang="es-ES" altLang="ru-RU" sz="1600" dirty="0"/>
          </a:p>
        </p:txBody>
      </p:sp>
      <p:sp>
        <p:nvSpPr>
          <p:cNvPr id="15" name="Заголовок 4"/>
          <p:cNvSpPr>
            <a:spLocks noGrp="1"/>
          </p:cNvSpPr>
          <p:nvPr>
            <p:ph type="title"/>
          </p:nvPr>
        </p:nvSpPr>
        <p:spPr>
          <a:xfrm>
            <a:off x="597917" y="435033"/>
            <a:ext cx="7213094" cy="1004690"/>
          </a:xfrm>
        </p:spPr>
        <p:txBody>
          <a:bodyPr>
            <a:noAutofit/>
          </a:bodyPr>
          <a:lstStyle/>
          <a:p>
            <a:r>
              <a:rPr lang="ru-RU" dirty="0"/>
              <a:t>Разработка и тестирование прототипа приложения: тестирование №1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216983" y="4977664"/>
            <a:ext cx="2854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17 – Отмеченные варианты ответов для первого тестирования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139689" y="5033079"/>
            <a:ext cx="56470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18 – Результат первого тестирования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950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806993"/>
            <a:ext cx="2767323" cy="2855175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3236136" y="1772816"/>
            <a:ext cx="5571200" cy="2889353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995158" y="146587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6084168" y="3607109"/>
            <a:ext cx="360040" cy="12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3">
            <a:extLst>
              <a:ext uri="{FF2B5EF4-FFF2-40B4-BE49-F238E27FC236}">
                <a16:creationId xmlns:a16="http://schemas.microsoft.com/office/drawing/2014/main" id="{85F6031C-3224-4045-BEBF-E018626D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9617" y="226964"/>
            <a:ext cx="2057400" cy="365125"/>
          </a:xfrm>
        </p:spPr>
        <p:txBody>
          <a:bodyPr/>
          <a:lstStyle/>
          <a:p>
            <a:fld id="{435C2F70-252B-4E28-AC06-011E093FA344}" type="slidenum">
              <a:rPr lang="es-ES" altLang="ru-RU" sz="1600" smtClean="0"/>
              <a:pPr/>
              <a:t>15</a:t>
            </a:fld>
            <a:endParaRPr lang="es-ES" altLang="ru-RU" sz="1600" dirty="0"/>
          </a:p>
        </p:txBody>
      </p:sp>
      <p:sp>
        <p:nvSpPr>
          <p:cNvPr id="16" name="Заголовок 4"/>
          <p:cNvSpPr>
            <a:spLocks noGrp="1"/>
          </p:cNvSpPr>
          <p:nvPr>
            <p:ph type="title"/>
          </p:nvPr>
        </p:nvSpPr>
        <p:spPr>
          <a:xfrm>
            <a:off x="597917" y="435033"/>
            <a:ext cx="7213094" cy="1004690"/>
          </a:xfrm>
        </p:spPr>
        <p:txBody>
          <a:bodyPr>
            <a:noAutofit/>
          </a:bodyPr>
          <a:lstStyle/>
          <a:p>
            <a:r>
              <a:rPr lang="ru-RU" dirty="0"/>
              <a:t>Разработка и тестирование прототипа приложения: тестирование №2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236286" y="4816933"/>
            <a:ext cx="2854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19 – Отмеченные варианты ответов для второго тестирования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257404" y="4810596"/>
            <a:ext cx="557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20 – Результат второго тестирования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9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995158" y="146587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Номер слайда 3">
            <a:extLst>
              <a:ext uri="{FF2B5EF4-FFF2-40B4-BE49-F238E27FC236}">
                <a16:creationId xmlns:a16="http://schemas.microsoft.com/office/drawing/2014/main" id="{85F6031C-3224-4045-BEBF-E018626D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9617" y="226964"/>
            <a:ext cx="2057400" cy="365125"/>
          </a:xfrm>
        </p:spPr>
        <p:txBody>
          <a:bodyPr/>
          <a:lstStyle/>
          <a:p>
            <a:fld id="{435C2F70-252B-4E28-AC06-011E093FA344}" type="slidenum">
              <a:rPr lang="es-ES" altLang="ru-RU" sz="1600" smtClean="0"/>
              <a:pPr/>
              <a:t>16</a:t>
            </a:fld>
            <a:endParaRPr lang="es-ES" altLang="ru-RU" sz="1600" dirty="0"/>
          </a:p>
        </p:txBody>
      </p:sp>
      <p:sp>
        <p:nvSpPr>
          <p:cNvPr id="16" name="Заголовок 4"/>
          <p:cNvSpPr>
            <a:spLocks noGrp="1"/>
          </p:cNvSpPr>
          <p:nvPr>
            <p:ph type="title"/>
          </p:nvPr>
        </p:nvSpPr>
        <p:spPr>
          <a:xfrm>
            <a:off x="597917" y="435033"/>
            <a:ext cx="7213094" cy="1004690"/>
          </a:xfrm>
        </p:spPr>
        <p:txBody>
          <a:bodyPr>
            <a:noAutofit/>
          </a:bodyPr>
          <a:lstStyle/>
          <a:p>
            <a:r>
              <a:rPr lang="ru-RU" dirty="0"/>
              <a:t>Разработка и тестирование прототипа приложения: тестирование №3</a:t>
            </a:r>
          </a:p>
        </p:txBody>
      </p:sp>
      <p:pic>
        <p:nvPicPr>
          <p:cNvPr id="2050" name="Picture 2" descr="Безымянный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40" y="1665774"/>
            <a:ext cx="2619110" cy="30208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/>
          <p:cNvPicPr/>
          <p:nvPr/>
        </p:nvPicPr>
        <p:blipFill>
          <a:blip r:embed="rId3"/>
          <a:stretch>
            <a:fillRect/>
          </a:stretch>
        </p:blipFill>
        <p:spPr>
          <a:xfrm>
            <a:off x="2921198" y="1640935"/>
            <a:ext cx="5814899" cy="3045683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>
            <a:off x="6228184" y="2580092"/>
            <a:ext cx="360040" cy="128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66633" y="4852617"/>
            <a:ext cx="28545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21 – Заполненный бланк для третьего тестирования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004444" y="4852617"/>
            <a:ext cx="56762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22 – Результат третьего тестирования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34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67585"/>
            <a:ext cx="8280919" cy="773183"/>
          </a:xfrm>
        </p:spPr>
        <p:txBody>
          <a:bodyPr>
            <a:noAutofit/>
          </a:bodyPr>
          <a:lstStyle/>
          <a:p>
            <a:r>
              <a:rPr lang="ru-RU" dirty="0"/>
              <a:t>Подготовка к </a:t>
            </a:r>
            <a:r>
              <a:rPr lang="ru-RU" dirty="0" err="1"/>
              <a:t>портированию</a:t>
            </a:r>
            <a:r>
              <a:rPr lang="ru-RU" dirty="0"/>
              <a:t> приложения на мобильные платформы</a:t>
            </a:r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11827" y="1435642"/>
            <a:ext cx="4980453" cy="3025856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259606" y="4956210"/>
            <a:ext cx="8617919" cy="126222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995158" y="146587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Номер слайда 3">
            <a:extLst>
              <a:ext uri="{FF2B5EF4-FFF2-40B4-BE49-F238E27FC236}">
                <a16:creationId xmlns:a16="http://schemas.microsoft.com/office/drawing/2014/main" id="{63A2897E-BFAE-4ECD-886F-B06422CDBC66}"/>
              </a:ext>
            </a:extLst>
          </p:cNvPr>
          <p:cNvSpPr txBox="1">
            <a:spLocks/>
          </p:cNvSpPr>
          <p:nvPr/>
        </p:nvSpPr>
        <p:spPr>
          <a:xfrm>
            <a:off x="6869617" y="2269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435C2F70-252B-4E28-AC06-011E093FA344}" type="slidenum">
              <a:rPr lang="es-ES" altLang="ru-RU" sz="1600" smtClean="0"/>
              <a:pPr/>
              <a:t>17</a:t>
            </a:fld>
            <a:endParaRPr lang="es-ES" altLang="ru-RU" sz="16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07504" y="4427820"/>
            <a:ext cx="8771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23 – Обновление стандартных пакетов и установка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Xam.Plugin.Media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66475" y="6165304"/>
            <a:ext cx="86605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24 – Создание директории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xml,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файл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file_paths.xml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его наполнение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58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67585"/>
            <a:ext cx="8280919" cy="773183"/>
          </a:xfrm>
        </p:spPr>
        <p:txBody>
          <a:bodyPr>
            <a:noAutofit/>
          </a:bodyPr>
          <a:lstStyle/>
          <a:p>
            <a:r>
              <a:rPr lang="ru-RU" dirty="0"/>
              <a:t>Подготовка к </a:t>
            </a:r>
            <a:r>
              <a:rPr lang="ru-RU" dirty="0" err="1"/>
              <a:t>портированию</a:t>
            </a:r>
            <a:r>
              <a:rPr lang="ru-RU" dirty="0"/>
              <a:t> приложения на мобильные платформы</a:t>
            </a:r>
          </a:p>
        </p:txBody>
      </p:sp>
      <p:pic>
        <p:nvPicPr>
          <p:cNvPr id="7" name="Рисунок 6"/>
          <p:cNvPicPr/>
          <p:nvPr/>
        </p:nvPicPr>
        <p:blipFill rotWithShape="1">
          <a:blip r:embed="rId3"/>
          <a:srcRect b="20330"/>
          <a:stretch/>
        </p:blipFill>
        <p:spPr>
          <a:xfrm>
            <a:off x="155711" y="1546790"/>
            <a:ext cx="8950526" cy="3314486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2771800" y="5341533"/>
            <a:ext cx="3372183" cy="94888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995158" y="146587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Номер слайда 3">
            <a:extLst>
              <a:ext uri="{FF2B5EF4-FFF2-40B4-BE49-F238E27FC236}">
                <a16:creationId xmlns:a16="http://schemas.microsoft.com/office/drawing/2014/main" id="{63A2897E-BFAE-4ECD-886F-B06422CDBC66}"/>
              </a:ext>
            </a:extLst>
          </p:cNvPr>
          <p:cNvSpPr txBox="1">
            <a:spLocks/>
          </p:cNvSpPr>
          <p:nvPr/>
        </p:nvSpPr>
        <p:spPr>
          <a:xfrm>
            <a:off x="6869617" y="2269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435C2F70-252B-4E28-AC06-011E093FA344}" type="slidenum">
              <a:rPr lang="es-ES" altLang="ru-RU" sz="1600" smtClean="0"/>
              <a:pPr/>
              <a:t>18</a:t>
            </a:fld>
            <a:endParaRPr lang="es-ES" altLang="ru-RU" sz="1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55711" y="4869160"/>
            <a:ext cx="8664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25 – Внесённые изменения в файл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AndroidManifest.xml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349365" y="6228020"/>
            <a:ext cx="8606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26 – Подключение директив пакета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Xam.Plugin.Media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964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995158" y="146587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763680F-94B2-43C5-B031-68688572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9617" y="226964"/>
            <a:ext cx="2057400" cy="365125"/>
          </a:xfrm>
        </p:spPr>
        <p:txBody>
          <a:bodyPr/>
          <a:lstStyle/>
          <a:p>
            <a:fld id="{435C2F70-252B-4E28-AC06-011E093FA344}" type="slidenum">
              <a:rPr lang="es-ES" altLang="ru-RU" sz="1600" smtClean="0"/>
              <a:pPr/>
              <a:t>19</a:t>
            </a:fld>
            <a:endParaRPr lang="es-ES" altLang="ru-RU" sz="1600" dirty="0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539552" y="567585"/>
            <a:ext cx="8280919" cy="773183"/>
          </a:xfrm>
        </p:spPr>
        <p:txBody>
          <a:bodyPr>
            <a:noAutofit/>
          </a:bodyPr>
          <a:lstStyle/>
          <a:p>
            <a:r>
              <a:rPr lang="ru-RU" dirty="0"/>
              <a:t>Подготовка к </a:t>
            </a:r>
            <a:r>
              <a:rPr lang="ru-RU" dirty="0" err="1"/>
              <a:t>портированию</a:t>
            </a:r>
            <a:r>
              <a:rPr lang="ru-RU" dirty="0"/>
              <a:t> приложения на мобильные платформы</a:t>
            </a:r>
          </a:p>
        </p:txBody>
      </p:sp>
      <p:pic>
        <p:nvPicPr>
          <p:cNvPr id="16" name="Рисунок 15"/>
          <p:cNvPicPr/>
          <p:nvPr/>
        </p:nvPicPr>
        <p:blipFill>
          <a:blip r:embed="rId2"/>
          <a:stretch>
            <a:fillRect/>
          </a:stretch>
        </p:blipFill>
        <p:spPr>
          <a:xfrm>
            <a:off x="1022378" y="1433515"/>
            <a:ext cx="2706269" cy="4369282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3"/>
          <a:stretch>
            <a:fillRect/>
          </a:stretch>
        </p:blipFill>
        <p:spPr>
          <a:xfrm>
            <a:off x="5071265" y="1433514"/>
            <a:ext cx="2715770" cy="436928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Прямоугольник 17"/>
          <p:cNvSpPr/>
          <p:nvPr/>
        </p:nvSpPr>
        <p:spPr>
          <a:xfrm>
            <a:off x="529288" y="5802797"/>
            <a:ext cx="3676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27 – Фото, сделанное на камеру смартфона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4586119" y="5808149"/>
            <a:ext cx="3676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28 – Фото, выбранное из галереи устройства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7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541402" y="1412776"/>
            <a:ext cx="8351078" cy="485313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2800" dirty="0"/>
              <a:t>В настоящее время тесты стали одним из основных видов контроля знаний. Они активно используются как в системе образования, так и для подтверждения квалификации сотрудников компаний. </a:t>
            </a:r>
          </a:p>
          <a:p>
            <a:pPr marL="0" indent="0" algn="just">
              <a:lnSpc>
                <a:spcPct val="140000"/>
              </a:lnSpc>
              <a:spcBef>
                <a:spcPts val="0"/>
              </a:spcBef>
              <a:buNone/>
            </a:pPr>
            <a:endParaRPr lang="ru-RU" sz="2800" dirty="0"/>
          </a:p>
          <a:p>
            <a:pPr marL="0" indent="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2800" dirty="0"/>
              <a:t>Основное неудобство при работе с тестами заключается в большом объеме однообразных действий при составлении бланков и их дальнейшей проверке. </a:t>
            </a:r>
          </a:p>
          <a:p>
            <a:pPr marL="0" indent="0" algn="just">
              <a:lnSpc>
                <a:spcPct val="140000"/>
              </a:lnSpc>
              <a:spcBef>
                <a:spcPts val="0"/>
              </a:spcBef>
              <a:buNone/>
            </a:pPr>
            <a:endParaRPr lang="ru-RU" sz="2800" dirty="0"/>
          </a:p>
          <a:p>
            <a:pPr marL="0" indent="0"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ru-RU" sz="2800" dirty="0"/>
              <a:t>Особенно это проявляется при одновременном тестировании большого количества респондентов). Для устранения данного недостатка необходимы средства автоматизации процесса проверки результатов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869617" y="226964"/>
            <a:ext cx="2057400" cy="365125"/>
          </a:xfrm>
        </p:spPr>
        <p:txBody>
          <a:bodyPr/>
          <a:lstStyle/>
          <a:p>
            <a:fld id="{435C2F70-252B-4E28-AC06-011E093FA344}" type="slidenum">
              <a:rPr lang="es-ES" altLang="ru-RU" sz="1600" smtClean="0"/>
              <a:pPr/>
              <a:t>2</a:t>
            </a:fld>
            <a:endParaRPr lang="es-ES" alt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995158" y="146587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485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95536" y="1411217"/>
            <a:ext cx="8523845" cy="403002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В ходе выполнения выпускной квалификационной работы была разработана автоматизированная система проверки тестирования с использованием технологии машинного зрения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Решены следующие задачи:</a:t>
            </a:r>
          </a:p>
          <a:p>
            <a:pPr lvl="0"/>
            <a:r>
              <a:rPr lang="ru-RU" sz="2000" dirty="0"/>
              <a:t>Выполнен обзор существующих разработок;</a:t>
            </a:r>
          </a:p>
          <a:p>
            <a:pPr lvl="0"/>
            <a:r>
              <a:rPr lang="ru-RU" sz="2000" dirty="0"/>
              <a:t>Выбраны программные средства реализации;</a:t>
            </a:r>
          </a:p>
          <a:p>
            <a:pPr lvl="0"/>
            <a:r>
              <a:rPr lang="ru-RU" sz="2000" dirty="0"/>
              <a:t>Подготовлен типовой бланк ответов;</a:t>
            </a:r>
          </a:p>
          <a:p>
            <a:pPr lvl="0"/>
            <a:r>
              <a:rPr lang="ru-RU" sz="2000" dirty="0"/>
              <a:t>Разработан и протестирован прототип приложения;</a:t>
            </a:r>
          </a:p>
          <a:p>
            <a:pPr lvl="0"/>
            <a:r>
              <a:rPr lang="ru-RU" sz="2000" dirty="0"/>
              <a:t>Выполнена подготовка к портированию на мобильные платформы.</a:t>
            </a:r>
          </a:p>
          <a:p>
            <a:pPr lvl="0"/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995158" y="146587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3">
            <a:extLst>
              <a:ext uri="{FF2B5EF4-FFF2-40B4-BE49-F238E27FC236}">
                <a16:creationId xmlns:a16="http://schemas.microsoft.com/office/drawing/2014/main" id="{5F7FF1C9-7C1E-4A43-93A9-C4489E72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9617" y="226964"/>
            <a:ext cx="2057400" cy="365125"/>
          </a:xfrm>
        </p:spPr>
        <p:txBody>
          <a:bodyPr/>
          <a:lstStyle/>
          <a:p>
            <a:fld id="{435C2F70-252B-4E28-AC06-011E093FA344}" type="slidenum">
              <a:rPr lang="es-ES" altLang="ru-RU" sz="1600" smtClean="0"/>
              <a:pPr/>
              <a:t>20</a:t>
            </a:fld>
            <a:endParaRPr lang="es-ES" altLang="ru-RU" sz="16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21FB8CD-8AB6-43F8-861B-8B122289235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" t="3644" r="2253" b="3476"/>
          <a:stretch/>
        </p:blipFill>
        <p:spPr>
          <a:xfrm>
            <a:off x="276226" y="5483225"/>
            <a:ext cx="2044700" cy="10699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2E97C5-B246-4C04-8D05-B8A6BDA3867D}"/>
              </a:ext>
            </a:extLst>
          </p:cNvPr>
          <p:cNvSpPr txBox="1"/>
          <p:nvPr/>
        </p:nvSpPr>
        <p:spPr>
          <a:xfrm>
            <a:off x="2371458" y="5546260"/>
            <a:ext cx="6377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buNone/>
            </a:pPr>
            <a:r>
              <a:rPr lang="ru-RU" sz="1800" b="1" dirty="0"/>
              <a:t>Работа выполнена на базе Центра трансфера технологий </a:t>
            </a:r>
            <a:r>
              <a:rPr lang="ru-RU" sz="1800" b="1" dirty="0" err="1"/>
              <a:t>СГУГиТ</a:t>
            </a:r>
            <a:r>
              <a:rPr lang="ru-RU" sz="1800" b="1" dirty="0"/>
              <a:t> в рамках проекта «Разработка программного обеспечения для учебного процесса». </a:t>
            </a:r>
          </a:p>
        </p:txBody>
      </p:sp>
    </p:spTree>
    <p:extLst>
      <p:ext uri="{BB962C8B-B14F-4D97-AF65-F5344CB8AC3E}">
        <p14:creationId xmlns:p14="http://schemas.microsoft.com/office/powerpoint/2010/main" val="1935576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0711"/>
          </a:xfrm>
        </p:spPr>
        <p:txBody>
          <a:bodyPr/>
          <a:lstStyle/>
          <a:p>
            <a:r>
              <a:rPr lang="ru-RU" dirty="0"/>
              <a:t>Апробация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4221088"/>
            <a:ext cx="8352927" cy="187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Приложение применимо для преподавателей и иных проводящих опросы и тестирования лиц, имеющих возможность распечатать типовые бланки, перенести с памяти устройства фото на компьютер или воспользоваться сканером.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995158" y="146587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9826D61B-19AB-41A4-B4CB-52FFF72D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9617" y="226964"/>
            <a:ext cx="2057400" cy="365125"/>
          </a:xfrm>
        </p:spPr>
        <p:txBody>
          <a:bodyPr/>
          <a:lstStyle/>
          <a:p>
            <a:fld id="{435C2F70-252B-4E28-AC06-011E093FA344}" type="slidenum">
              <a:rPr lang="es-ES" altLang="ru-RU" sz="1600" smtClean="0"/>
              <a:pPr/>
              <a:t>21</a:t>
            </a:fld>
            <a:endParaRPr lang="es-ES" altLang="ru-RU" sz="1600" dirty="0"/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311424" y="1465878"/>
            <a:ext cx="8509048" cy="23951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ru-RU" sz="2000" dirty="0"/>
              <a:t>Работы над данным проектом опубликованы в:</a:t>
            </a:r>
          </a:p>
          <a:p>
            <a:pPr algn="just" fontAlgn="auto">
              <a:spcAft>
                <a:spcPts val="0"/>
              </a:spcAft>
            </a:pPr>
            <a:r>
              <a:rPr lang="ru-RU" sz="2000" dirty="0"/>
              <a:t>LXVIII региональная студенческая научная конференция, 6–11 апреля 2020 г., Новосибирск : сб. тезисов докладов : в 2 ч. Ч. 2. – Новосибирск : </a:t>
            </a:r>
            <a:r>
              <a:rPr lang="ru-RU" sz="2000" dirty="0" err="1"/>
              <a:t>СГУГиТ</a:t>
            </a:r>
            <a:r>
              <a:rPr lang="ru-RU" sz="2000" dirty="0"/>
              <a:t>, 2020;</a:t>
            </a:r>
          </a:p>
          <a:p>
            <a:pPr algn="just" fontAlgn="auto">
              <a:spcAft>
                <a:spcPts val="0"/>
              </a:spcAft>
            </a:pPr>
            <a:r>
              <a:rPr lang="ru-RU" sz="2000" dirty="0" err="1"/>
              <a:t>Интерэкспо</a:t>
            </a:r>
            <a:r>
              <a:rPr lang="ru-RU" sz="2000" dirty="0"/>
              <a:t> ГЕО-Сибирь. XVI </a:t>
            </a:r>
            <a:r>
              <a:rPr lang="ru-RU" sz="2000" dirty="0" err="1"/>
              <a:t>Междунар</a:t>
            </a:r>
            <a:r>
              <a:rPr lang="ru-RU" sz="2000" dirty="0"/>
              <a:t>. науч. </a:t>
            </a:r>
            <a:r>
              <a:rPr lang="ru-RU" sz="2000" dirty="0" err="1"/>
              <a:t>конгр</a:t>
            </a:r>
            <a:r>
              <a:rPr lang="ru-RU" sz="2000" dirty="0"/>
              <a:t>., Новосибирск : сб. материалов в 9 т. Т. 7 : Международная научно-технологическая конференция студентов и молодых ученых «Молодежь. Инновации. Технологии». – Новосибирск : </a:t>
            </a:r>
            <a:r>
              <a:rPr lang="ru-RU" sz="2000" dirty="0" err="1"/>
              <a:t>СГУГиТ</a:t>
            </a:r>
            <a:r>
              <a:rPr lang="ru-RU" sz="2000" dirty="0"/>
              <a:t>, 2020.</a:t>
            </a:r>
          </a:p>
        </p:txBody>
      </p:sp>
    </p:spTree>
    <p:extLst>
      <p:ext uri="{BB962C8B-B14F-4D97-AF65-F5344CB8AC3E}">
        <p14:creationId xmlns:p14="http://schemas.microsoft.com/office/powerpoint/2010/main" val="1871872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36154"/>
          </a:xfrm>
        </p:spPr>
        <p:txBody>
          <a:bodyPr/>
          <a:lstStyle/>
          <a:p>
            <a:r>
              <a:rPr lang="ru-RU" dirty="0"/>
              <a:t>Апробация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995158" y="146587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9826D61B-19AB-41A4-B4CB-52FFF72D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9617" y="226964"/>
            <a:ext cx="2057400" cy="365125"/>
          </a:xfrm>
        </p:spPr>
        <p:txBody>
          <a:bodyPr/>
          <a:lstStyle/>
          <a:p>
            <a:fld id="{435C2F70-252B-4E28-AC06-011E093FA344}" type="slidenum">
              <a:rPr lang="es-ES" altLang="ru-RU" sz="1600" smtClean="0"/>
              <a:pPr/>
              <a:t>22</a:t>
            </a:fld>
            <a:endParaRPr lang="es-ES" altLang="ru-RU" sz="1600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504678"/>
              </p:ext>
            </p:extLst>
          </p:nvPr>
        </p:nvGraphicFramePr>
        <p:xfrm>
          <a:off x="2885199" y="1101281"/>
          <a:ext cx="3578445" cy="5064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Acrobat Document" r:id="rId3" imgW="5667359" imgH="8020022" progId="AcroExch.Document.11">
                  <p:embed/>
                </p:oleObj>
              </mc:Choice>
              <mc:Fallback>
                <p:oleObj name="Acrobat Document" r:id="rId3" imgW="5667359" imgH="8020022" progId="AcroExch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5199" y="1101281"/>
                        <a:ext cx="3578445" cy="5064023"/>
                      </a:xfrm>
                      <a:prstGeom prst="rect">
                        <a:avLst/>
                      </a:prstGeom>
                      <a:ln w="3175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1507511" y="6165304"/>
            <a:ext cx="6242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29 – Сертификат участия в СНК 2020 года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478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TextBox 2"/>
          <p:cNvSpPr txBox="1">
            <a:spLocks noChangeArrowheads="1"/>
          </p:cNvSpPr>
          <p:nvPr/>
        </p:nvSpPr>
        <p:spPr bwMode="auto">
          <a:xfrm>
            <a:off x="3087291" y="6084004"/>
            <a:ext cx="29694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ru-RU" altLang="ru-RU" dirty="0">
                <a:latin typeface="Arial" panose="020B0604020202020204" pitchFamily="34" charset="0"/>
              </a:rPr>
              <a:t>Новосибирск – 2020</a:t>
            </a:r>
          </a:p>
        </p:txBody>
      </p:sp>
      <p:pic>
        <p:nvPicPr>
          <p:cNvPr id="7" name="Picture 5" descr="C:\Users\Петр\Desktop\Вектор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096" y="116632"/>
            <a:ext cx="987425" cy="100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Заголовок 4"/>
          <p:cNvSpPr txBox="1">
            <a:spLocks/>
          </p:cNvSpPr>
          <p:nvPr/>
        </p:nvSpPr>
        <p:spPr>
          <a:xfrm>
            <a:off x="1267521" y="61234"/>
            <a:ext cx="7772400" cy="1582221"/>
          </a:xfrm>
          <a:prstGeom prst="rect">
            <a:avLst/>
          </a:prstGeom>
        </p:spPr>
        <p:txBody>
          <a:bodyPr vert="horz" lIns="103235" tIns="51618" rIns="103235" bIns="51618" rtlCol="0" anchor="ctr">
            <a:noAutofit/>
          </a:bodyPr>
          <a:lstStyle>
            <a:lvl1pPr algn="ctr" defTabSz="1032474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defRPr/>
            </a:pPr>
            <a:b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cap="all" dirty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sz="1400" cap="all" dirty="0" err="1">
                <a:latin typeface="Arial" panose="020B0604020202020204" pitchFamily="34" charset="0"/>
                <a:cs typeface="Arial" panose="020B0604020202020204" pitchFamily="34" charset="0"/>
              </a:rPr>
              <a:t>СибирскИЙ</a:t>
            </a:r>
            <a:r>
              <a:rPr lang="ru-RU" sz="1400" cap="al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cap="all" dirty="0" err="1">
                <a:latin typeface="Arial" panose="020B0604020202020204" pitchFamily="34" charset="0"/>
                <a:cs typeface="Arial" panose="020B0604020202020204" pitchFamily="34" charset="0"/>
              </a:rPr>
              <a:t>государственнЫЙ</a:t>
            </a:r>
            <a:r>
              <a:rPr lang="ru-RU" sz="1400" cap="all" dirty="0">
                <a:latin typeface="Arial" panose="020B0604020202020204" pitchFamily="34" charset="0"/>
                <a:cs typeface="Arial" panose="020B0604020202020204" pitchFamily="34" charset="0"/>
              </a:rPr>
              <a:t> Университет </a:t>
            </a:r>
            <a:r>
              <a:rPr lang="ru-RU" sz="1400" cap="all" dirty="0" err="1">
                <a:latin typeface="Arial" panose="020B0604020202020204" pitchFamily="34" charset="0"/>
                <a:cs typeface="Arial" panose="020B0604020202020204" pitchFamily="34" charset="0"/>
              </a:rPr>
              <a:t>геоСИСТЕМ</a:t>
            </a:r>
            <a:r>
              <a:rPr lang="ru-RU" sz="1400" cap="all" dirty="0">
                <a:latin typeface="Arial" panose="020B0604020202020204" pitchFamily="34" charset="0"/>
                <a:cs typeface="Arial" panose="020B0604020202020204" pitchFamily="34" charset="0"/>
              </a:rPr>
              <a:t> И ТЕХНОЛОГИЙ»</a:t>
            </a:r>
            <a:b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400" dirty="0" err="1">
                <a:latin typeface="Arial" panose="020B0604020202020204" pitchFamily="34" charset="0"/>
                <a:cs typeface="Arial" panose="020B0604020202020204" pitchFamily="34" charset="0"/>
              </a:rPr>
              <a:t>СГУГиТ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Кафедра прикладной информатики и информационных систем</a:t>
            </a:r>
            <a:br>
              <a:rPr lang="ru-RU" sz="1400" dirty="0"/>
            </a:br>
            <a:endParaRPr lang="ru-RU" sz="1400" dirty="0"/>
          </a:p>
        </p:txBody>
      </p:sp>
      <p:sp>
        <p:nvSpPr>
          <p:cNvPr id="11" name="Заголовок 3"/>
          <p:cNvSpPr txBox="1">
            <a:spLocks/>
          </p:cNvSpPr>
          <p:nvPr/>
        </p:nvSpPr>
        <p:spPr>
          <a:xfrm>
            <a:off x="1082379" y="2091607"/>
            <a:ext cx="7772401" cy="1944215"/>
          </a:xfrm>
          <a:prstGeom prst="rect">
            <a:avLst/>
          </a:prstGeom>
        </p:spPr>
        <p:txBody>
          <a:bodyPr vert="horz" lIns="103235" tIns="51618" rIns="103235" bIns="51618" rtlCol="0" anchor="ctr">
            <a:normAutofit fontScale="90000" lnSpcReduction="10000"/>
          </a:bodyPr>
          <a:lstStyle>
            <a:lvl1pPr algn="ctr" defTabSz="1032474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032474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РАЗРАБОТКА АВТОМАТИЗИРОВАННОЙ СИСТЕМЫ ПРОВЕРКИ РЕЗУЛЬТАТОВ ТЕСТИРОВАНИЯ С ИСПОЛЬЗОВАНИЕМ ТЕХНОЛОГИИ МАШИННОГО ЗРЕНИЯ</a:t>
            </a:r>
          </a:p>
        </p:txBody>
      </p:sp>
      <p:sp>
        <p:nvSpPr>
          <p:cNvPr id="12" name="Подзаголовок 4"/>
          <p:cNvSpPr txBox="1">
            <a:spLocks/>
          </p:cNvSpPr>
          <p:nvPr/>
        </p:nvSpPr>
        <p:spPr>
          <a:xfrm>
            <a:off x="712098" y="4967943"/>
            <a:ext cx="8142682" cy="10801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/>
            <a:r>
              <a:rPr lang="ru-RU" sz="2400" dirty="0">
                <a:solidFill>
                  <a:schemeClr val="tx1"/>
                </a:solidFill>
              </a:rPr>
              <a:t>Обучающийся: </a:t>
            </a:r>
            <a:r>
              <a:rPr lang="ru-RU" sz="2400" dirty="0" err="1">
                <a:solidFill>
                  <a:schemeClr val="tx1"/>
                </a:solidFill>
              </a:rPr>
              <a:t>Бедрин</a:t>
            </a:r>
            <a:r>
              <a:rPr lang="ru-RU" sz="2400" dirty="0">
                <a:solidFill>
                  <a:schemeClr val="tx1"/>
                </a:solidFill>
              </a:rPr>
              <a:t> А. А., гр. БИ-41</a:t>
            </a:r>
          </a:p>
          <a:p>
            <a:pPr algn="r" fontAlgn="auto"/>
            <a:r>
              <a:rPr lang="en-US" sz="2400" dirty="0">
                <a:solidFill>
                  <a:schemeClr val="tx1"/>
                </a:solidFill>
                <a:hlinkClick r:id="rId4"/>
              </a:rPr>
              <a:t>Leshkin-95@mail.ru</a:t>
            </a:r>
            <a:r>
              <a:rPr lang="en-US" sz="2400" dirty="0">
                <a:solidFill>
                  <a:schemeClr val="tx1"/>
                </a:solidFill>
              </a:rPr>
              <a:t>, +7 (913) 726 28 06</a:t>
            </a:r>
            <a:endParaRPr lang="ru-RU" sz="2400" dirty="0">
              <a:solidFill>
                <a:schemeClr val="tx1"/>
              </a:solidFill>
            </a:endParaRPr>
          </a:p>
          <a:p>
            <a:pPr algn="r" fontAlgn="auto"/>
            <a:r>
              <a:rPr lang="ru-RU" sz="2400" dirty="0">
                <a:solidFill>
                  <a:schemeClr val="tx1"/>
                </a:solidFill>
              </a:rPr>
              <a:t>Руководитель: </a:t>
            </a:r>
            <a:r>
              <a:rPr lang="ru-RU" sz="2400" dirty="0" err="1">
                <a:solidFill>
                  <a:schemeClr val="tx1"/>
                </a:solidFill>
              </a:rPr>
              <a:t>Бугаков</a:t>
            </a:r>
            <a:r>
              <a:rPr lang="ru-RU" sz="2400" dirty="0">
                <a:solidFill>
                  <a:schemeClr val="tx1"/>
                </a:solidFill>
              </a:rPr>
              <a:t> П.Ю., к.т.н., доцент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995158" y="146587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1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628800"/>
            <a:ext cx="7920879" cy="4104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Цель:</a:t>
            </a:r>
          </a:p>
          <a:p>
            <a:pPr marL="0" indent="0">
              <a:buNone/>
            </a:pPr>
            <a:r>
              <a:rPr lang="ru-RU" sz="2000" dirty="0"/>
              <a:t>Разработка автоматизированной системы проверки результатов тестирования с использованием технологии машинного зрения</a:t>
            </a:r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r>
              <a:rPr lang="ru-RU" sz="2000" b="1" dirty="0"/>
              <a:t>Задачи:</a:t>
            </a:r>
          </a:p>
          <a:p>
            <a:pPr lvl="0"/>
            <a:r>
              <a:rPr lang="ru-RU" sz="2000" dirty="0"/>
              <a:t>Обзор существующих разработок;</a:t>
            </a:r>
          </a:p>
          <a:p>
            <a:pPr lvl="0"/>
            <a:r>
              <a:rPr lang="ru-RU" sz="2000" dirty="0"/>
              <a:t>Выбор программных средств реализации;</a:t>
            </a:r>
          </a:p>
          <a:p>
            <a:pPr lvl="0"/>
            <a:r>
              <a:rPr lang="ru-RU" sz="2000" dirty="0"/>
              <a:t>Подготовка типового бланка ответов;</a:t>
            </a:r>
          </a:p>
          <a:p>
            <a:pPr lvl="0"/>
            <a:r>
              <a:rPr lang="ru-RU" sz="2000" dirty="0"/>
              <a:t>Разработка и тестирование прототипа приложения;</a:t>
            </a:r>
          </a:p>
          <a:p>
            <a:pPr lvl="0"/>
            <a:r>
              <a:rPr lang="ru-RU" sz="2000" dirty="0"/>
              <a:t>Подготовка к портированию на мобильные платформы.</a:t>
            </a:r>
          </a:p>
        </p:txBody>
      </p:sp>
      <p:sp>
        <p:nvSpPr>
          <p:cNvPr id="1024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fld id="{D206451C-2DCD-45B2-94D8-578F19192DBF}" type="slidenum">
              <a:rPr lang="en-US" altLang="ru-RU" b="1">
                <a:solidFill>
                  <a:srgbClr val="FEFFFF"/>
                </a:solidFill>
                <a:latin typeface="Arial" panose="020B0604020202020204" pitchFamily="34" charset="0"/>
              </a:rPr>
              <a:pPr>
                <a:defRPr/>
              </a:pPr>
              <a:t>3</a:t>
            </a:fld>
            <a:endParaRPr lang="en-US" altLang="ru-RU" b="1" dirty="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995158" y="146587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F0FF114A-68BF-4589-8C5D-67B20F516C97}"/>
              </a:ext>
            </a:extLst>
          </p:cNvPr>
          <p:cNvSpPr txBox="1">
            <a:spLocks/>
          </p:cNvSpPr>
          <p:nvPr/>
        </p:nvSpPr>
        <p:spPr>
          <a:xfrm>
            <a:off x="6869617" y="2269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435C2F70-252B-4E28-AC06-011E093FA344}" type="slidenum">
              <a:rPr lang="es-ES" altLang="ru-RU" sz="1600" smtClean="0"/>
              <a:pPr/>
              <a:t>3</a:t>
            </a:fld>
            <a:endParaRPr lang="es-ES" altLang="ru-RU" sz="1600" dirty="0"/>
          </a:p>
        </p:txBody>
      </p:sp>
    </p:spTree>
    <p:extLst>
      <p:ext uri="{BB962C8B-B14F-4D97-AF65-F5344CB8AC3E}">
        <p14:creationId xmlns:p14="http://schemas.microsoft.com/office/powerpoint/2010/main" val="6154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существующих разработок</a:t>
            </a:r>
          </a:p>
        </p:txBody>
      </p:sp>
      <p:sp>
        <p:nvSpPr>
          <p:cNvPr id="1024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fld id="{D206451C-2DCD-45B2-94D8-578F19192DBF}" type="slidenum">
              <a:rPr lang="en-US" altLang="ru-RU" b="1">
                <a:solidFill>
                  <a:srgbClr val="FEFFFF"/>
                </a:solidFill>
                <a:latin typeface="Arial" panose="020B0604020202020204" pitchFamily="34" charset="0"/>
              </a:rPr>
              <a:pPr>
                <a:defRPr/>
              </a:pPr>
              <a:t>4</a:t>
            </a:fld>
            <a:endParaRPr lang="en-US" altLang="ru-RU" b="1" dirty="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995158" y="146587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F0FF114A-68BF-4589-8C5D-67B20F516C97}"/>
              </a:ext>
            </a:extLst>
          </p:cNvPr>
          <p:cNvSpPr txBox="1">
            <a:spLocks/>
          </p:cNvSpPr>
          <p:nvPr/>
        </p:nvSpPr>
        <p:spPr>
          <a:xfrm>
            <a:off x="6869617" y="2269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435C2F70-252B-4E28-AC06-011E093FA344}" type="slidenum">
              <a:rPr lang="es-ES" altLang="ru-RU" sz="1600" smtClean="0"/>
              <a:pPr/>
              <a:t>4</a:t>
            </a:fld>
            <a:endParaRPr lang="es-ES" altLang="ru-RU" sz="1600" dirty="0"/>
          </a:p>
        </p:txBody>
      </p:sp>
      <p:pic>
        <p:nvPicPr>
          <p:cNvPr id="11" name="Рисунок 10" descr="Tweet Image MsGonzalesGTSci's Twee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1" y="1998381"/>
            <a:ext cx="4189145" cy="313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/>
          <p:cNvPicPr/>
          <p:nvPr/>
        </p:nvPicPr>
        <p:blipFill>
          <a:blip r:embed="rId3"/>
          <a:stretch>
            <a:fillRect/>
          </a:stretch>
        </p:blipFill>
        <p:spPr>
          <a:xfrm>
            <a:off x="4472266" y="1998382"/>
            <a:ext cx="4462312" cy="316828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03004" y="5196015"/>
            <a:ext cx="4188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1 – Процесс проведения опроса с помощью приложения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Plicker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179511" y="516666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23570"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2 – Интерфейс приложения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ZipGrade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31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программных средств реализации</a:t>
            </a:r>
          </a:p>
        </p:txBody>
      </p:sp>
      <p:sp>
        <p:nvSpPr>
          <p:cNvPr id="10245" name="Номер слайда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fld id="{D206451C-2DCD-45B2-94D8-578F19192DBF}" type="slidenum">
              <a:rPr lang="en-US" altLang="ru-RU" b="1">
                <a:solidFill>
                  <a:srgbClr val="FEFFFF"/>
                </a:solidFill>
                <a:latin typeface="Arial" panose="020B0604020202020204" pitchFamily="34" charset="0"/>
              </a:rPr>
              <a:pPr>
                <a:defRPr/>
              </a:pPr>
              <a:t>5</a:t>
            </a:fld>
            <a:endParaRPr lang="en-US" altLang="ru-RU" b="1" dirty="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995158" y="146587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F0FF114A-68BF-4589-8C5D-67B20F516C97}"/>
              </a:ext>
            </a:extLst>
          </p:cNvPr>
          <p:cNvSpPr txBox="1">
            <a:spLocks/>
          </p:cNvSpPr>
          <p:nvPr/>
        </p:nvSpPr>
        <p:spPr>
          <a:xfrm>
            <a:off x="6869617" y="2269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fld id="{435C2F70-252B-4E28-AC06-011E093FA344}" type="slidenum">
              <a:rPr lang="es-ES" altLang="ru-RU" sz="1600" smtClean="0"/>
              <a:pPr/>
              <a:t>5</a:t>
            </a:fld>
            <a:endParaRPr lang="es-ES" altLang="ru-RU" sz="1600" dirty="0"/>
          </a:p>
        </p:txBody>
      </p:sp>
      <p:pic>
        <p:nvPicPr>
          <p:cNvPr id="1026" name="Picture 2" descr="https://cracksoftpro.com/wp-content/uploads/2019/04/vs-300x1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96963"/>
            <a:ext cx="317099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it72.com/upload/attach/wp/2015/07/37d12f_2015071021545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429" y="1459707"/>
            <a:ext cx="1258642" cy="155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338" y="3957704"/>
            <a:ext cx="1464283" cy="1362125"/>
          </a:xfrm>
          <a:prstGeom prst="rect">
            <a:avLst/>
          </a:prstGeom>
        </p:spPr>
      </p:pic>
      <p:pic>
        <p:nvPicPr>
          <p:cNvPr id="1030" name="Picture 6" descr="https://www.twinengines.com/wp-content/uploads/2019/07/xamarin-300x18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830" y="3798823"/>
            <a:ext cx="28575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395536" y="2849091"/>
            <a:ext cx="3563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VisualStudio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2019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695347" y="2934038"/>
            <a:ext cx="3563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Библиотека машинного зрения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OpenCV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38795" y="5225107"/>
            <a:ext cx="3563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.NET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оболочка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Emgu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cv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библиотеки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OpenCV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137627" y="539829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Фреймворк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Xamarin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кроссплатформенных разработок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39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5"/>
          <p:cNvSpPr>
            <a:spLocks noGrp="1"/>
          </p:cNvSpPr>
          <p:nvPr>
            <p:ph type="title"/>
          </p:nvPr>
        </p:nvSpPr>
        <p:spPr>
          <a:xfrm>
            <a:off x="679572" y="515911"/>
            <a:ext cx="7213094" cy="936104"/>
          </a:xfrm>
        </p:spPr>
        <p:txBody>
          <a:bodyPr>
            <a:noAutofit/>
          </a:bodyPr>
          <a:lstStyle/>
          <a:p>
            <a:r>
              <a:rPr lang="ru-RU" dirty="0"/>
              <a:t>Подготовка типового бланка ответов</a:t>
            </a:r>
          </a:p>
        </p:txBody>
      </p:sp>
      <p:sp>
        <p:nvSpPr>
          <p:cNvPr id="25603" name="AutoShape 4" descr="data:image/jpeg;base64,/9j/4AAQSkZJRgABAQAAAQABAAD/2wCEAAkGBxMSERQUERQWFRUUFxAVGBEVExcWFBgVFBQWFhQVFxYaHyggGRolHBQUITEhJSkrLi4uFx8zODMuNygtLisBCgoKDg0OGxAQGy8lHyQuLSwsLywsLS8sLCwsLCwsLCwsLC8sLCwsLCwsLCwsLCwsLCwsLCwsLCwsLCwsLCwsLP/AABEIAOEA4AMBEQACEQEDEQH/xAAcAAEAAgMBAQEAAAAAAAAAAAAABQYBAwQCBwj/xABFEAACAgACBAoGBwYFBQEAAAABAgADBBEFBjFxBxIhMlFhgZGhsSJBQlJywRMzQ4KS0dIjU2KissJEY4OT4RQWF3PTFf/EABsBAQACAwEBAAAAAAAAAAAAAAABAwIEBQYH/8QAMhEAAgECAwQJBAMBAQEAAAAAAAECAwQFETEhQVGREhMyQmFxobHRFIHh8BUiUvHBM//aAAwDAQACEQMRAD8A+4yAIAgCAIAgCAIB5dwBmSABtJOQ75DaSzYIjGazUJyAlz0IMx+I8ndNOpiFGGjz8vkwdRIhsTrdYfq0VetiWPymlPE5vsxS9fgrdV7iNu09iG22kdSgL5DOa0ryvLvGLnI5Hxljc6xzvdj85S6s3rJ82RmzSx6ZjHtIxehXFYjYSNxn1drM8SpNaHTVpO5ebdYN1jD5yt0qb1iuRcrmtHSb5skMNrZjE2XFh0OFbxIz8ZTKyoy7pswxS6h3s/PImsFwh2D66pW60JQ9xzB8JrTwyL7MuZvUsdmv/pFPy2fJY9Ha54W3kLmo9Fg4o/EM18ZpVLGtDdn5HTo4rbVN+T8fnQsCOCAQQQdhBzB7ZqNZanRTTWaPUgkQBAEAQBAEAQBAEAQBAEAQDxdaqAsxCgbSTkJEpKKzk8kM8itaS1sAzFC5/wAbbOxdp7cpy62JJbKa+7KpVeBWcZjbLTnY5bqOwbhsE5dSrOo85vMqbb1NErIEAQBAMGZR7SIehW59YZ4gSAIAgCAd2jdL3Yc502Mv8Oeanep5DKqlCnU7SNihd1qDzhLL25F20Lr8jZLiV4h/eLmU7RtXx7Jy62HSW2m8/Ded+1xqEtlZZPitPwXOm5XUMhDKeUMpBBHUROa008mdqMlJZxeaPcgyEAQBAEAQBAEAQBAEAidM6dSjk51nqQHZ1sfV5zUubyFHZq+HyYSmkUrSGkbLmzsbPoUcijcPntnDrV51XnN/BQ5N6nLKSBAEAQBAEAwZlHtIh6Fbn1hniBIAgCAIAgCASWhdOXYVs6m9E86s8qNvHqPWOWUVreFZZSX3Nu1vKtu84PZvW5n03V7WWrFjIehYBmaieXep9oTiXFrOi9u1cT1Vnf0rlZLZLh8cSbmqbwgCAIAgCAIAgCARusOJevDu1fOGQz6ATkTNa8qSp0XKOpjNtLYfPGJJzPKTyknaTPOa6msJAEAQBAEAQBAMGZR7SIehW59YZ4gSAIAgCAIAgCAe6rCpDKSpBzDA5EHpBkNJrJmUZOLzi8mfY9WcXZbharLR6bKczllmASFbLrAB7Z5u5hGFVxjoe3sqs6lCM56v9z+5KSg2hAEAQBAEAQBAMEQCvaW1WR82pyRvd9g7vd8uqc2vh0Zbaex8N34K5U09Cp4zBWVHKxSp9Wew7jsM5FSlOm8prIpaa1NErIEAQBAEAQDBmUe0iHoVufWGeIEgCAIAgCAIB26L0TdiG4tKFultijex5B5yqrWhSWcmbFva1a7yprP25n0DQGpFVWT35Wvt4uX7NTuPO7e6ci4v5z2Q2L1PR2mEU6X9qn9n6fn78i2ic87AgCAIAgCAIAgCAIAgHi6lXBVwGB9RGYkSipLKSzQK/j9U625amKH3T6S/mPGc6rhsJbYPL2KnSW4r2N0HfVtQsPeT0h4co7ROdUs61PVZ+W0rcGiOmqYiAIAgGDMo9pEPQrc+sM8QJAEAQDIGfIO6AlnoTejdU8VdllWUX3rPQHdzj3TVqXlGG/PyOhQwy4q93JeOz8+hb9E6hU15G9ja3u81O4cp7+yc6riM5bIbPc7VvgtKG2o+k+SLXRSqKFRQqjYqgADcBOe5OTzZ14xUVlFZI2SDIQBAEAQBAEA8u4AzJAA2knISG0lmwc1ek6WOS2oT0Bx+crjcUpPJSXMjpI6gZaSZgCAIAgCAc2K0fVZ9ZWrdZHL37ZVOjTqdqKZDinqRWI1Uobml03NmP5sz4zUnhtF6Zr98TB00R9upzexaD1MuXiCZrywt92XoY9V4nK+qd42Gs/ePzEqeG1t2XP8ABHVM1HVjE+6v4xIWH1k1sXMh05EONR8Z7qD/AFBPevEKPF8jzP8ADXPhzN9eoGKO1qh95j5LMHiVLg/37liwS4erXN/B34fg6P2l4HUtefiT8pVLE1uj6mxDAf8AU+S/JLYTUPCpz+PZ8TZDuUDzmvPEaz0yRuU8Gto65vzfxkTuC0XTT9VUidaqMzvbaZqTqzn2m2dClb0qXYil9jslZcIAgCAIBhjltgHDZpnDqeK19QPQbFz85aqFVrNRfIod1RTyc1n5o7lOYzGw+uVF5mAIBStb9I8ez6JT6Kbet/8AjzznExGv0p9WtF7/AIKKks3kV6c0rNtN7pzGZfhYjymUZyj2W15BNo7qdPYhdlpPxAN5jObEbyvHvexl05HbVrZcOcqN2EHzl8cSqrVJmXWs66tcfeq7Q/yI+cujinGPr+Cet8Dqr1upO1bB2KfnLVidJ6p/v3MutR0prNhj7ZG9G+QlixCg9/oyesib005hz9qvbyectV3QfeRPTjxNy6UoOy2v8a/nMlcUnpJc0T0lxNi4ys7HQ7mEzVSD0a5jNGwXL7w7xMukuJOZnjjpHfGaBg2r0jvEyyZHSR5OIQbWX8Qk9F8COnHia30hSNttY3uo+clU5vRPkYutTWslzND6cww24in/AHU/OZq3qvuvkVu7oLWa5o57NaMGu29OwlvITJWlZ91lcsQtlrNHLZrtghssLbq3+YEsVhXe71RS8WtV3vR/BxW8IOGHNS1uxQP6pasNq72iiWN0Fom+XycN3CN7mH7Ws+QX5y2OF8Zen5NeWPLuw9fwR1+v+JPNWpfusT4nLwl0cNpLVtmtPHK77KS/fMjMRrVjH23sPhCp4qAZfGzoR7pqzxO6lrPlkiMxGKez6x2f4mLecvjCMeysjTnVnPtNvzZpmRgXbg500Vc4dz6LZmvM7GHKyjqIzO8dc5eI0M11i+538Fu2pdTJ7Hp8H0Scc9Icuk8WKanc+yOQdLHkUd5Eqr1eqpufAiTyWZ81ZiSSeUkkk9JPKTPMNtvNmqYkAQBAEAQBAEAQDEAZQBlGSBgiTFLNEPQrmU+sniBlIAgCAIAgCAIAgCAIAgGzD3Mjq6nJlIYHrBzEiUVJNPeZU5uElJao+2aLxovpS1djqDl0H1jsOY7J5irTdObi9x7yhVVWmpreiv674vmVDrc+S/3d04uJ1OzTXn8Cq9xVJyCkQBAEAQBAEAQBAEAQBAMGZR1RD0K3Pq54gQBAEAQBAEAQBAEAQBAEA+i8GeP41dlJPMIdfhfaBuIz+9ONiVPKSmt56bA6/SpypvdtXk/z7nBrFiOPibD6geINy8h8c++eIvJ9OtJ/bkdSbzkR01jEQBAEAQBAEAQBAEAQBAMGZR1RD0K3Pq54gQBAEAQBAEAQBAEAQBAEAsGouM+jxtfRZxqz94Zr/MFmpfQ6VF+G06WE1ehcrx2fv3JrTOiLa7HPFZlJZg6gkZE58uWwz57c2tSE28s1xPUyi0yJmmYGYAgCAIAgCAIAgCAIAgGDMo6oh6Fbn1c8QIAgCAIAgCAIAgCAIAgGQPUO6AlnoWTVTV2+zEVuyMlaMrl2BXPinjALntzImldXVONNxTzb2HVw+wrTrRlJNJPPb4H1WcA9caMRhK356K3xKDMJ04T7STIaTI6/VnDtsUr1qx8jmJqysKEt2XkzF04kffqcvsWkdTKD4gia8sLXdlzX/DF0jgu1TvHNKN2kHxHzlEsNqrRpmPVM4rdBYhdtTHcQ3kZRKzrrumPQkcduEsXnI670I8xKHTnHWL5MjJmnOYEGYAgCAIAgGDMo6oh6Fbn1c8QIAgCAIAgCAdVGjrn5lVjfDWx8hMJVYR1kuZdG2rS7MG/syQo1TxjbKWHxFV8zKZXlBd42Y4XdS7nsSeH4P8See9aDeWPcBl4yiWJUlomzbhgdd9ppErheDpB9Zcx6kQL4nOa8sTl3Y8/1G3TwKC7c2/JZfJL4XUvBp9mXI9bux8BkPCa8r6tLfl5G7DCrWHdz83+omcLgaqvq60T4VC+U1pVJS7TzN2FKFPZCKXkjomBYIAgCAIAgCAIBrsoVucqneAZi4xeqGRzPomg7aa+xAPKVO2ovuLkY9FcDQ+r2GP2Y7GYeRmDsqD7vuR0ImltV8MfZYbnb5zB4fQ4erHVxNbap0dNg+8PmJg8No+PP8EdUjx/2hT79ven6Zj/F0v8AT9PgdUjydUKvfs71/TCwymnn0n6fBHVI4v8Ax5h/3l3en6Z6T+TqcF6/Jyv4Oh/p+nwZHB7hv3l34k/RI/kqvBevyT/B2/GXNfBtTUHCjabTvcfJRMXiNZ8DKOC2y1zf3/BuTUjBjajHfY3yImLv6/H0LFhFqu76s6K9UsGuykHeznzMwd7XfeLY4Zax7nuddegcKuzD1bzWpPeRK3cVX3nzLVZ260guSOyrDovNVV3KB5Styb1ZeoRWiNsxMhAEAQBAEAQBAEAQBAEAQBAMMwG05b4JSb0OW3SlC866sb7FHzmDqwWrXMtjb1ZaRfJnK+smEG2+vsbjeUwdzS/0i1WFy+4znfXDBj7XPdXYf7Zg7yit/o/gtWF3T7vqvk1NrrhPfY7q2+YkfW0uPoZLCbnguaNZ14wv+Yfuf8yPraXjyMv4i48OZ5OvWF6LfwD9UfW0vEn+HuPDn+CNHCrgei//AGx+qdP6aZo/TzPa8KWA/wA4b6vyMfTTH08zavCdo712WDfTZ8gZH01QfTz/AFm+rhG0a3+Iy+Km4eJTKHb1Fu9iHQqLd7HbVrpo9tmLpHxOF/qymPUz4GPVT4Hfh9N4Z+ZiKW+G1D5GYOElqjFxktUdysCMwcx0iYmJmAIAgCAIAgCAIBqvxCIM3ZVHSzBR3mRKSjtbMoQlN5RTfkROJ1rwifahj0IC/iBl4yiV3SW/kbkMNuZ93Lz2EViNf6h9XU7fEVUeBMplfx3Jm3DBaj7Ukub+CMxGv1x5lda7yzn5Sl389yX7yNuGC0l2pN8l8kdfrdjG+14vUqKPEgmUyu6r3mzHDLaPdz82yPu0viH511p6vpGA7gZW6tR6yfM2I2tGOkFyRxuxY5scz0nlPjK3t1L0stiMZQBAEAQBAMGStSGUwT3J5gSCRAEAQARJB6pcoc0JU9Kkqe8SHt1D26knhtZMZXzMVeOo2uw7mJExdOD1SMHCL3EthOEXSKbbw/VZUh8VAPjMHQpvcYuhB7iZwnC3iR9bRU/ws9Z8eNK3ax3MrdtHcycwfC3hj9bRcnWvEdR4g+ErdrLczB20tzJ/Ba/aOt2YlU6rQ1Xi4A8ZW6FRbit0ZrcWDDYpLBxq3V195GDDvEqaa1K2mtTdIIPl+n9Zb7LXVLGrRWZQqHinJTlmWHKScpx61zOUmk8kertLCjCmnKKbaz27Svu5Y5sST0k5nvM1Xt2s6CSSyRiCRAEAQBAEAQBAEAQBAMGStSGUwT3J5gSCRAEAQBAEAQBAEAQBAPdNjIeMjFW95SVbvHLD26h7dS6aja7YqvE01W2vdVa6VlbCXZS54qsrn0uQkchJGWcoq0YuLaW0oq0ouLaW0k9asJ9Fi7l9Rbjjc/peZI7J5O4j0asl+7T0dhU6y3g/DLlsImUm2IAgCAIAgCAIAgCAIAgGDJWpDKYJ7k8wJBIgCAIAgCAIAgCAIAgCAWjg1wH02kqOirjXNuQej/OUlVeWUGVVnlBn0PhJwPLVcOutvFk/v8J5y/hpP7G/gtbtUn5r2f8A4Uic47ogCAIAgCAIAgCAIAgCAYMlakMpgnuTzAkEiAIAgCAIAgCAIAgCAIB9Z4FtFZV3YlhzyKk+FOVyN7ED7k07qW1RNS5ltUS+6d0f/wBRRZX62HonoYcqnvAmhWp9ZBxMbWv1NWM+GvlvPjzKQSCMiMwR6wRtE4J7NNPajEEiAIAgCAIAgCAIAgDOAYJhahlLDCe6PMGc4AkAQBAEAQBAEAQBAEA2UUs7KiDNnZVVelmICjtJEZ5bSND9I6v6LXC4aqhfs1AJ6W2u3axJ7Zy5y6Umzmzl0pNkhMDE+ba+aINV30yj0LeUkbBZ689+3fnOTeUujPpLR+56bCbnrKfVt7Y+3405FXmmdY9VoWOSgsegAk9whbdCJNRWb2Ehh9AYp+bRZ95eJ/VlLY0KstIv98zWne28NZr39iRp1JxbbRWnxP8ApBlqsqr4czWli1stM35L5yJCng/f27lHwoW8SRLVYS3yNeWNw7sHz/6dtXB/V7V1h+EKvmDLFYR3yZRLGqndivX8HZXqPhRt+kbe+X9IEsVlS8eZTLF7h6ZL7fJ016o4MfZZ73c/3TNWlFbvcqeJ3T73ovg6E1cwg+wr7VB85l9PS/yit31y+++ZtXQuGGyikf6SflJVCmtIrkYO7rvWcubNo0bSNlVf+2v5TLq4cFyMHXqvvPmzP/QVfu0/Av5SehHgiOuqf6fNnj/8nD/uav8AaT8pZ0nxMOk+J4bQuGO3D0nfUn5R05cSek+Jos1YwTc7CYc76K/ymSqzW98yVUmt7Od9S9Hn/CUjcgXyk9dU4k9bPicdvB3o1v8AD5fDbaPJpKuKnElV5recV/BbgG5v0yfDbn/WDMlczMlcTI6/gio9jE3D41R/ILM/qnwMvqXwIvE8EVw+rxNbdAetk8QW8pkrpb0Zq5W9ETieDHSCbFqs+C39YWWK4pmf1ECFxmqmOq5+Fu3qn0g768xM1Ug9GZqpB6MiLkKHJwVPusCp7jM1t0M1t0PMA+h8EOrxtvOLsH7OnNa8xyNaeQkdIUZ9rDomtczyXR4mvcTyXRPsU0TSEA8W1K6lWAZTyFSAQd4MhpNZMmMnF5xeTI6rV7CqcxRXn1qCOwHkEqVvSXdRsyvrhrJzfMka6lUZKAB0AADwlySWhrOTk82z3BAgCAIAgHPi8bXUM7XVB/EwHdntmMpxj2nkWU6VSo8oRb8iFxWumETYzOf4EPm2QmvK9pLTab1PCbiWqS838ZkVfwgj2KCetnA8AD5yh3/CPqbccEfenyX/AA4rNfr/AGa6xv4zfMSt389yRfHBaO+T9PhmhtesV0Vfgb9UhXtXPdy/Jn/D2/jzXwV5OFbH+tcMf9Kz/wCk9M7an4/v2ON9PDx/fsdlPC5iRz8PS3ws6efGmP0seJj9NHiSeF4Xq/tcK6/+uxX8GC+cwdq9zMXbPcyewHCRo+zIG1qifVZWwHawzUd8rdvNbit0Jos2Cx9Vy8amxLF95HDDvBlLi1qVNNanTIIEAQBAEA1X4dHGTqrDoZQw7jJTaJTyIe3U3AM3GOEpz6kAHao5D2iWddPiZ9bPiTVNSooVFCqoyCqAAAPUANglbeZWe5AEAQBAEAQBAPNlgUEsQAOUknIDeTDaSzZMYuTyWpWNKa70V5ioG1ukein4jt7AZp1L2EdkdvsdWhhFWe2f9V68iqaR1sxVvt/Rr7tfo/zc7xmjO6qz35eR16OG29Pdm/H40INmJJJOZO0nlJ3ma/ib6WSyRiAIAgGDJWpDKYJ7k8wJBIgCAe6bGRgyMVYbHUlWG5hyiHt2MFs0NwjY6jIO4vT3bRm2XVYMmz6znKZW8JeBTKhB+Bf9A8JmEvyW7PDuf3hzrz6rByD7wWa07aS02mvO3ktNpda3DAFSCDygg5gjpBmuUHqAIAgCAIAgCAIAgCAIBV9O65VU5rTla/SD+zU9be1uHeJp1ryMNkdr9Dq2uFVKv9qn9V6v98SiaU0tdiDna5PQg5EG5dnbtnNqVZ1HnJnoKFtSoLKmvvv5nDKy8QBAEAQBAMGStSGUwT3J5gSCRAEAQBAEAmNX9ZsVgj+wsIX10tm1R+5nyHrXI9cwnTjPUwnTjPU+s6q8ImHxWVdv7C45AKx/Zsf4H6eo5HozmnUt5R2rajUqUJR2rai6TXKBAEAQBAEAQBAEAh9bMPbZhbFpzLHi+iNrKCOMo7PV69nrlFzGUqbUTdw+dOFxGVTT/wB3HyYicQ9eIAgCAIAgCAIBgyVqQymCe5PMCQSIAgCAIAgCAZC58gGZOQAAzJJ5AAPWeqSD9Eak4e+vA0Jic/pQpzDHNgvGJRWPSF4o7Jy6ri5vo6HOqtObyJyVlYgCAIAgCAIAgCAV3WPVWvE5umVdvvZei3xj57d81a9rGptWx/up0rPEZ0P6y2x9vL4PnektG20PxLVKn1H2W61PrnKqU5U3lJHpKNenWj0oPP8Ad5yTAuEAQBAEAQDBkrUhlME9yeYEgkQBAEAQBAJHQeg78ZZ9Hh0LH1seRE63fYN20+oGYynGCzZjKSis2fZ9TdRKcFlY37W/96R6KcnKK19W/aeock0atdz2bjSqVnPZuLbKCkQBAEAQBAEAQBAEAQDRi8IlqlLFDqfURn29R65jKEZLKSM6dSdOXSg8mUvTGohGbYZs/wDKc8v3X/PvnPq2O+m/szuW2MLSsvuv/V8cioYzB2VNxbUZD0MMs9x2HsmjKEoPKSyOzTqwqLODzRomJYIAgCAYMlakMpgnuTzAkEiAIAgHXo3Rt2IfiYetrW9YQZ5fEdijrJEiUlHayHJR2s+jat8FOx8c/wDoVHwez5L3zVndf5Nadz/k+mYDA10IK6UWtF2KoyG/rPXNRybebNVtt5s6JBAgCAIAgCAIAgCAIAgCAIAgGvEYdbFKuoZT7LAEdxkSipLJoyhOUHnF5PwK5pDUjDvma+NUf4Txl/C3yImpOypy02HTo4vXhsllL35lfxmouIX6tksG8o3ceTxmrKxqLRpnRp4xRl2k16/vIh8ToDFJzqLN6rxx3rnKJUKkdYs3YXtvPSa9vc4LKmXnKV3gjzlbTWpfGUZaPM1Fh0yE1mZNMpfHHSO+e6yPMJG6mln5is3wqW8pD2akPZqSuC1Ux1vMwt290NY77MgZg6kFqzF1ILVlk0bwVYx+W56qRvNj/hXJf5pVK5gtNpU7iK0LfojgvwdWRu497fxnip+Bcsx1EmUSuZvTYUyuJPTYXPCYVKlCVIqKNiIoVRuAlDbe1lLbe1m6QQIAgCAIAgCAIAgCAIAgCAIAgCAIAgCAIB4t2QyY6kJjdpmu9Tep6EJovaOyb8jWZc8LzZSUs3SAIAgCAIAgCAIAgCAIAg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ru-RU" dirty="0">
              <a:latin typeface="Corbel" pitchFamily="34" charset="0"/>
            </a:endParaRPr>
          </a:p>
        </p:txBody>
      </p:sp>
      <p:pic>
        <p:nvPicPr>
          <p:cNvPr id="9" name="Рисунок 8" descr="Безымянный2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30" y="1450367"/>
            <a:ext cx="3990340" cy="45999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995158" y="146587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Номер слайда 3">
            <a:extLst>
              <a:ext uri="{FF2B5EF4-FFF2-40B4-BE49-F238E27FC236}">
                <a16:creationId xmlns:a16="http://schemas.microsoft.com/office/drawing/2014/main" id="{A178C2E9-FEF4-41A7-9EE3-3305E093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9617" y="226964"/>
            <a:ext cx="2057400" cy="365125"/>
          </a:xfrm>
        </p:spPr>
        <p:txBody>
          <a:bodyPr/>
          <a:lstStyle/>
          <a:p>
            <a:fld id="{435C2F70-252B-4E28-AC06-011E093FA344}" type="slidenum">
              <a:rPr lang="es-ES" altLang="ru-RU" sz="1600" smtClean="0"/>
              <a:pPr/>
              <a:t>6</a:t>
            </a:fld>
            <a:endParaRPr lang="es-ES" altLang="ru-RU" sz="16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286000" y="59727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7 – Структура бланка ответов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4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97917" y="435033"/>
            <a:ext cx="7213094" cy="1004690"/>
          </a:xfrm>
        </p:spPr>
        <p:txBody>
          <a:bodyPr>
            <a:noAutofit/>
          </a:bodyPr>
          <a:lstStyle/>
          <a:p>
            <a:r>
              <a:rPr lang="ru-RU" dirty="0"/>
              <a:t>Разработка и тестирование прототипа приложения: настройка рабочей среды</a:t>
            </a:r>
          </a:p>
        </p:txBody>
      </p:sp>
      <p:pic>
        <p:nvPicPr>
          <p:cNvPr id="17" name="Рисунок 16"/>
          <p:cNvPicPr/>
          <p:nvPr/>
        </p:nvPicPr>
        <p:blipFill>
          <a:blip r:embed="rId3"/>
          <a:stretch>
            <a:fillRect/>
          </a:stretch>
        </p:blipFill>
        <p:spPr>
          <a:xfrm>
            <a:off x="491345" y="1351405"/>
            <a:ext cx="3559856" cy="3745235"/>
          </a:xfrm>
          <a:prstGeom prst="rect">
            <a:avLst/>
          </a:prstGeom>
        </p:spPr>
      </p:pic>
      <p:pic>
        <p:nvPicPr>
          <p:cNvPr id="18" name="Рисунок 17"/>
          <p:cNvPicPr/>
          <p:nvPr/>
        </p:nvPicPr>
        <p:blipFill>
          <a:blip r:embed="rId4"/>
          <a:stretch>
            <a:fillRect/>
          </a:stretch>
        </p:blipFill>
        <p:spPr>
          <a:xfrm>
            <a:off x="5093779" y="1352224"/>
            <a:ext cx="3060898" cy="3744416"/>
          </a:xfrm>
          <a:prstGeom prst="rect">
            <a:avLst/>
          </a:prstGeom>
        </p:spPr>
      </p:pic>
      <p:pic>
        <p:nvPicPr>
          <p:cNvPr id="19" name="Рисунок 18"/>
          <p:cNvPicPr/>
          <p:nvPr/>
        </p:nvPicPr>
        <p:blipFill>
          <a:blip r:embed="rId5"/>
          <a:stretch>
            <a:fillRect/>
          </a:stretch>
        </p:blipFill>
        <p:spPr>
          <a:xfrm>
            <a:off x="491345" y="5887195"/>
            <a:ext cx="2520280" cy="662487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8995158" y="146587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6228184" y="1484784"/>
            <a:ext cx="792088" cy="21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E0100270-1E3B-448F-92D2-6FBCB29C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9617" y="226964"/>
            <a:ext cx="2057400" cy="365125"/>
          </a:xfrm>
        </p:spPr>
        <p:txBody>
          <a:bodyPr/>
          <a:lstStyle/>
          <a:p>
            <a:fld id="{435C2F70-252B-4E28-AC06-011E093FA344}" type="slidenum">
              <a:rPr lang="es-ES" altLang="ru-RU" sz="1600" smtClean="0"/>
              <a:pPr/>
              <a:t>7</a:t>
            </a:fld>
            <a:endParaRPr lang="es-ES" altLang="ru-RU" sz="1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67544" y="5124701"/>
            <a:ext cx="38229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8 – Установка пакета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ZedGraph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704063" y="5118511"/>
            <a:ext cx="3802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Установка пакета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Emgu.CV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версии 4.1.1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011625" y="5909066"/>
            <a:ext cx="5135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10 – Подключение директив для работы с пакетом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Emgu.CV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1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2267744" y="1465975"/>
            <a:ext cx="4616849" cy="469932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995158" y="146587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Номер слайда 3">
            <a:extLst>
              <a:ext uri="{FF2B5EF4-FFF2-40B4-BE49-F238E27FC236}">
                <a16:creationId xmlns:a16="http://schemas.microsoft.com/office/drawing/2014/main" id="{0BF22CB1-199D-4231-9BCF-21579D88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9617" y="226964"/>
            <a:ext cx="2057400" cy="365125"/>
          </a:xfrm>
        </p:spPr>
        <p:txBody>
          <a:bodyPr/>
          <a:lstStyle/>
          <a:p>
            <a:fld id="{435C2F70-252B-4E28-AC06-011E093FA344}" type="slidenum">
              <a:rPr lang="es-ES" altLang="ru-RU" sz="1600" smtClean="0"/>
              <a:pPr/>
              <a:t>8</a:t>
            </a:fld>
            <a:endParaRPr lang="es-ES" altLang="ru-RU" sz="1600" dirty="0"/>
          </a:p>
        </p:txBody>
      </p:sp>
      <p:sp>
        <p:nvSpPr>
          <p:cNvPr id="14" name="Заголовок 4"/>
          <p:cNvSpPr>
            <a:spLocks noGrp="1"/>
          </p:cNvSpPr>
          <p:nvPr>
            <p:ph type="title"/>
          </p:nvPr>
        </p:nvSpPr>
        <p:spPr>
          <a:xfrm>
            <a:off x="597917" y="435033"/>
            <a:ext cx="7213094" cy="1004690"/>
          </a:xfrm>
        </p:spPr>
        <p:txBody>
          <a:bodyPr>
            <a:noAutofit/>
          </a:bodyPr>
          <a:lstStyle/>
          <a:p>
            <a:r>
              <a:rPr lang="ru-RU" dirty="0"/>
              <a:t>Разработка и тестирование прототипа приложения: создание прототипа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463268" y="6165304"/>
            <a:ext cx="6242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11 – Внешний вид формы «Эталон»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43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751337" y="1399500"/>
            <a:ext cx="7725909" cy="468052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7862095" y="6664044"/>
            <a:ext cx="1288775" cy="19878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8995158" y="1465879"/>
            <a:ext cx="155713" cy="5396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6664044"/>
            <a:ext cx="5396947" cy="1987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 rot="5400000">
            <a:off x="-566532" y="6140584"/>
            <a:ext cx="1288775" cy="15571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Номер слайда 3">
            <a:extLst>
              <a:ext uri="{FF2B5EF4-FFF2-40B4-BE49-F238E27FC236}">
                <a16:creationId xmlns:a16="http://schemas.microsoft.com/office/drawing/2014/main" id="{FC0024A8-4A54-4489-B41B-669AD7EC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9617" y="226964"/>
            <a:ext cx="2057400" cy="365125"/>
          </a:xfrm>
        </p:spPr>
        <p:txBody>
          <a:bodyPr/>
          <a:lstStyle/>
          <a:p>
            <a:fld id="{435C2F70-252B-4E28-AC06-011E093FA344}" type="slidenum">
              <a:rPr lang="es-ES" altLang="ru-RU" sz="1600" smtClean="0"/>
              <a:pPr/>
              <a:t>9</a:t>
            </a:fld>
            <a:endParaRPr lang="es-ES" altLang="ru-RU" sz="1600" dirty="0"/>
          </a:p>
        </p:txBody>
      </p:sp>
      <p:sp>
        <p:nvSpPr>
          <p:cNvPr id="11" name="Заголовок 4"/>
          <p:cNvSpPr>
            <a:spLocks noGrp="1"/>
          </p:cNvSpPr>
          <p:nvPr>
            <p:ph type="title"/>
          </p:nvPr>
        </p:nvSpPr>
        <p:spPr>
          <a:xfrm>
            <a:off x="597917" y="435033"/>
            <a:ext cx="7213094" cy="1004690"/>
          </a:xfrm>
        </p:spPr>
        <p:txBody>
          <a:bodyPr>
            <a:noAutofit/>
          </a:bodyPr>
          <a:lstStyle/>
          <a:p>
            <a:r>
              <a:rPr lang="ru-RU" dirty="0"/>
              <a:t>Разработка и тестирование прототипа приложения: создание прототипа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835696" y="6129126"/>
            <a:ext cx="6242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Рисунок 12 – Внешний вид формы «Сканер тестов»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54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6859</TotalTime>
  <Words>858</Words>
  <Application>Microsoft Office PowerPoint</Application>
  <PresentationFormat>Экран (4:3)</PresentationFormat>
  <Paragraphs>120</Paragraphs>
  <Slides>23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Corbel</vt:lpstr>
      <vt:lpstr>Times New Roman</vt:lpstr>
      <vt:lpstr>Wingdings 3</vt:lpstr>
      <vt:lpstr>Тема Office</vt:lpstr>
      <vt:lpstr>Acrobat Document</vt:lpstr>
      <vt:lpstr>Презентация PowerPoint</vt:lpstr>
      <vt:lpstr>Проблема</vt:lpstr>
      <vt:lpstr>Цель и задачи</vt:lpstr>
      <vt:lpstr>Обзор существующих разработок</vt:lpstr>
      <vt:lpstr>Выбор программных средств реализации</vt:lpstr>
      <vt:lpstr>Подготовка типового бланка ответов</vt:lpstr>
      <vt:lpstr>Разработка и тестирование прототипа приложения: настройка рабочей среды</vt:lpstr>
      <vt:lpstr>Разработка и тестирование прототипа приложения: создание прототипа</vt:lpstr>
      <vt:lpstr>Разработка и тестирование прототипа приложения: создание прототипа</vt:lpstr>
      <vt:lpstr>Разработка и тестирование прототипа приложения: работа прототипа</vt:lpstr>
      <vt:lpstr>Разработка и тестирование прототипа приложения: работа прототипа</vt:lpstr>
      <vt:lpstr>Разработка и тестирование прототипа приложения: работа прототипа</vt:lpstr>
      <vt:lpstr>Разработка и тестирование прототипа приложения: работа прототипа</vt:lpstr>
      <vt:lpstr>Разработка и тестирование прототипа приложения: тестирование №1</vt:lpstr>
      <vt:lpstr>Разработка и тестирование прототипа приложения: тестирование №2</vt:lpstr>
      <vt:lpstr>Разработка и тестирование прототипа приложения: тестирование №3</vt:lpstr>
      <vt:lpstr>Подготовка к портированию приложения на мобильные платформы</vt:lpstr>
      <vt:lpstr>Подготовка к портированию приложения на мобильные платформы</vt:lpstr>
      <vt:lpstr>Подготовка к портированию приложения на мобильные платформы</vt:lpstr>
      <vt:lpstr>Заключение</vt:lpstr>
      <vt:lpstr>Апробация</vt:lpstr>
      <vt:lpstr>Апробация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АНИМИРОВАННЫХ ТРЕХМЕРНЫХ МОДЕЛЕЙ ЯДЕРНЫХ  РЕАКЦЫЙ В СРЕДЕ AUTODESK 3DS MAX</dc:title>
  <dc:creator>Кузьма</dc:creator>
  <cp:lastModifiedBy>Петр Бугаков</cp:lastModifiedBy>
  <cp:revision>54</cp:revision>
  <dcterms:created xsi:type="dcterms:W3CDTF">2010-05-23T14:28:12Z</dcterms:created>
  <dcterms:modified xsi:type="dcterms:W3CDTF">2020-06-16T17:44:23Z</dcterms:modified>
</cp:coreProperties>
</file>