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63" r:id="rId3"/>
    <p:sldId id="258" r:id="rId4"/>
    <p:sldId id="259" r:id="rId5"/>
    <p:sldId id="260" r:id="rId6"/>
    <p:sldId id="261" r:id="rId7"/>
    <p:sldId id="262" r:id="rId8"/>
    <p:sldId id="268" r:id="rId9"/>
    <p:sldId id="269" r:id="rId10"/>
    <p:sldId id="267" r:id="rId11"/>
    <p:sldId id="264" r:id="rId12"/>
    <p:sldId id="265"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ulanoire, Khalil" initials="BK" lastIdx="1" clrIdx="0">
    <p:extLst>
      <p:ext uri="{19B8F6BF-5375-455C-9EA6-DF929625EA0E}">
        <p15:presenceInfo xmlns:p15="http://schemas.microsoft.com/office/powerpoint/2012/main" userId="S::zceebou@ucl.ac.uk::ff70ee6a-fefb-4fb7-97cb-e19a6828b4b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75"/>
    <p:restoredTop sz="86121"/>
  </p:normalViewPr>
  <p:slideViewPr>
    <p:cSldViewPr snapToGrid="0" snapToObjects="1">
      <p:cViewPr varScale="1">
        <p:scale>
          <a:sx n="75" d="100"/>
          <a:sy n="75" d="100"/>
        </p:scale>
        <p:origin x="979"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2-13T10:42:46.634" idx="1">
    <p:pos x="10" y="10"/>
    <p:text/>
    <p:extLst>
      <p:ext uri="{C676402C-5697-4E1C-873F-D02D1690AC5C}">
        <p15:threadingInfo xmlns:p15="http://schemas.microsoft.com/office/powerpoint/2012/main" timeZoneBias="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7F932A-FECF-D14F-AE15-E49398D08725}" type="datetimeFigureOut">
              <a:rPr lang="en-US" smtClean="0"/>
              <a:t>12/17/2019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9FC45A-89DD-924C-B6FA-BC4641C788CC}" type="slidenum">
              <a:rPr lang="en-US" smtClean="0"/>
              <a:t>‹#›</a:t>
            </a:fld>
            <a:endParaRPr lang="en-US"/>
          </a:p>
        </p:txBody>
      </p:sp>
    </p:spTree>
    <p:extLst>
      <p:ext uri="{BB962C8B-B14F-4D97-AF65-F5344CB8AC3E}">
        <p14:creationId xmlns:p14="http://schemas.microsoft.com/office/powerpoint/2010/main" val="2131658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Analysing the original and scrambles signal in the time domain</a:t>
            </a:r>
          </a:p>
          <a:p>
            <a:r>
              <a:rPr lang="en-GB" dirty="0"/>
              <a:t>-Reveals constant noise source of large amplitude after being scrambled</a:t>
            </a:r>
          </a:p>
          <a:p>
            <a:r>
              <a:rPr lang="en-GB" dirty="0"/>
              <a:t>-Peaks mostly occur in similar positions with slightly altered amplitudes</a:t>
            </a:r>
          </a:p>
        </p:txBody>
      </p:sp>
      <p:sp>
        <p:nvSpPr>
          <p:cNvPr id="4" name="Slide Number Placeholder 3"/>
          <p:cNvSpPr>
            <a:spLocks noGrp="1"/>
          </p:cNvSpPr>
          <p:nvPr>
            <p:ph type="sldNum" sz="quarter" idx="5"/>
          </p:nvPr>
        </p:nvSpPr>
        <p:spPr/>
        <p:txBody>
          <a:bodyPr/>
          <a:lstStyle/>
          <a:p>
            <a:fld id="{E09FC45A-89DD-924C-B6FA-BC4641C788CC}" type="slidenum">
              <a:rPr lang="en-US" smtClean="0"/>
              <a:t>3</a:t>
            </a:fld>
            <a:endParaRPr lang="en-US"/>
          </a:p>
        </p:txBody>
      </p:sp>
    </p:spTree>
    <p:extLst>
      <p:ext uri="{BB962C8B-B14F-4D97-AF65-F5344CB8AC3E}">
        <p14:creationId xmlns:p14="http://schemas.microsoft.com/office/powerpoint/2010/main" val="1593113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GB" sz="1200" b="1" dirty="0"/>
              <a:t>Frequency shifted signal  (about 7000Hz shift).</a:t>
            </a:r>
          </a:p>
          <a:p>
            <a:pPr marL="285750" indent="-285750">
              <a:buFont typeface="Arial" panose="020B0604020202020204" pitchFamily="34" charset="0"/>
              <a:buChar char="•"/>
            </a:pPr>
            <a:r>
              <a:rPr lang="en-GB" sz="1200" b="1" dirty="0"/>
              <a:t>Frequency bands mirrored along y-axis.</a:t>
            </a:r>
          </a:p>
          <a:p>
            <a:pPr marL="285750" indent="-285750">
              <a:buFont typeface="Arial" panose="020B0604020202020204" pitchFamily="34" charset="0"/>
              <a:buChar char="•"/>
            </a:pPr>
            <a:r>
              <a:rPr lang="en-GB" sz="1200" b="1" dirty="0"/>
              <a:t>Sharp peak of large magnitude at 8kHz corresponding to constant noise source.</a:t>
            </a:r>
          </a:p>
        </p:txBody>
      </p:sp>
      <p:sp>
        <p:nvSpPr>
          <p:cNvPr id="4" name="Slide Number Placeholder 3"/>
          <p:cNvSpPr>
            <a:spLocks noGrp="1"/>
          </p:cNvSpPr>
          <p:nvPr>
            <p:ph type="sldNum" sz="quarter" idx="10"/>
          </p:nvPr>
        </p:nvSpPr>
        <p:spPr/>
        <p:txBody>
          <a:bodyPr/>
          <a:lstStyle/>
          <a:p>
            <a:fld id="{E09FC45A-89DD-924C-B6FA-BC4641C788CC}" type="slidenum">
              <a:rPr lang="en-US" smtClean="0"/>
              <a:t>4</a:t>
            </a:fld>
            <a:endParaRPr lang="en-US"/>
          </a:p>
        </p:txBody>
      </p:sp>
    </p:spTree>
    <p:extLst>
      <p:ext uri="{BB962C8B-B14F-4D97-AF65-F5344CB8AC3E}">
        <p14:creationId xmlns:p14="http://schemas.microsoft.com/office/powerpoint/2010/main" val="322609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Confirms strong noise source is from this 8kHz band</a:t>
            </a:r>
          </a:p>
          <a:p>
            <a:r>
              <a:rPr lang="en-GB" dirty="0"/>
              <a:t>-Confirms exact shift of frequency spectrum by 7kHz</a:t>
            </a:r>
          </a:p>
        </p:txBody>
      </p:sp>
      <p:sp>
        <p:nvSpPr>
          <p:cNvPr id="4" name="Slide Number Placeholder 3"/>
          <p:cNvSpPr>
            <a:spLocks noGrp="1"/>
          </p:cNvSpPr>
          <p:nvPr>
            <p:ph type="sldNum" sz="quarter" idx="5"/>
          </p:nvPr>
        </p:nvSpPr>
        <p:spPr/>
        <p:txBody>
          <a:bodyPr/>
          <a:lstStyle/>
          <a:p>
            <a:fld id="{E09FC45A-89DD-924C-B6FA-BC4641C788CC}" type="slidenum">
              <a:rPr lang="en-US" smtClean="0"/>
              <a:t>5</a:t>
            </a:fld>
            <a:endParaRPr lang="en-US"/>
          </a:p>
        </p:txBody>
      </p:sp>
    </p:spTree>
    <p:extLst>
      <p:ext uri="{BB962C8B-B14F-4D97-AF65-F5344CB8AC3E}">
        <p14:creationId xmlns:p14="http://schemas.microsoft.com/office/powerpoint/2010/main" val="2341617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Simplified block diagram for what is needed to be completed by the team throughout the week</a:t>
            </a:r>
          </a:p>
        </p:txBody>
      </p:sp>
      <p:sp>
        <p:nvSpPr>
          <p:cNvPr id="4" name="Slide Number Placeholder 3"/>
          <p:cNvSpPr>
            <a:spLocks noGrp="1"/>
          </p:cNvSpPr>
          <p:nvPr>
            <p:ph type="sldNum" sz="quarter" idx="5"/>
          </p:nvPr>
        </p:nvSpPr>
        <p:spPr/>
        <p:txBody>
          <a:bodyPr/>
          <a:lstStyle/>
          <a:p>
            <a:fld id="{E09FC45A-89DD-924C-B6FA-BC4641C788CC}" type="slidenum">
              <a:rPr lang="en-US" smtClean="0"/>
              <a:t>6</a:t>
            </a:fld>
            <a:endParaRPr lang="en-US"/>
          </a:p>
        </p:txBody>
      </p:sp>
    </p:spTree>
    <p:extLst>
      <p:ext uri="{BB962C8B-B14F-4D97-AF65-F5344CB8AC3E}">
        <p14:creationId xmlns:p14="http://schemas.microsoft.com/office/powerpoint/2010/main" val="13913381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Bias using the reference pin on the MSP by 0.6V to capture all parts of the input signal (MSP can only read positive integer values)</a:t>
            </a:r>
          </a:p>
        </p:txBody>
      </p:sp>
      <p:sp>
        <p:nvSpPr>
          <p:cNvPr id="4" name="Slide Number Placeholder 3"/>
          <p:cNvSpPr>
            <a:spLocks noGrp="1"/>
          </p:cNvSpPr>
          <p:nvPr>
            <p:ph type="sldNum" sz="quarter" idx="5"/>
          </p:nvPr>
        </p:nvSpPr>
        <p:spPr/>
        <p:txBody>
          <a:bodyPr/>
          <a:lstStyle/>
          <a:p>
            <a:fld id="{E09FC45A-89DD-924C-B6FA-BC4641C788CC}" type="slidenum">
              <a:rPr lang="en-US" smtClean="0"/>
              <a:t>9</a:t>
            </a:fld>
            <a:endParaRPr lang="en-US"/>
          </a:p>
        </p:txBody>
      </p:sp>
    </p:spTree>
    <p:extLst>
      <p:ext uri="{BB962C8B-B14F-4D97-AF65-F5344CB8AC3E}">
        <p14:creationId xmlns:p14="http://schemas.microsoft.com/office/powerpoint/2010/main" val="39533762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DAC converts our 8-bit output into a total </a:t>
            </a:r>
            <a:r>
              <a:rPr lang="en-GB" dirty="0" err="1"/>
              <a:t>analog</a:t>
            </a:r>
            <a:r>
              <a:rPr lang="en-GB" dirty="0"/>
              <a:t> voltage where each stage of the DAC corresponds to a ‘step’ in amplitude levels adding up to a total of 256 (8-bits)</a:t>
            </a:r>
          </a:p>
        </p:txBody>
      </p:sp>
      <p:sp>
        <p:nvSpPr>
          <p:cNvPr id="4" name="Slide Number Placeholder 3"/>
          <p:cNvSpPr>
            <a:spLocks noGrp="1"/>
          </p:cNvSpPr>
          <p:nvPr>
            <p:ph type="sldNum" sz="quarter" idx="5"/>
          </p:nvPr>
        </p:nvSpPr>
        <p:spPr/>
        <p:txBody>
          <a:bodyPr/>
          <a:lstStyle/>
          <a:p>
            <a:fld id="{E09FC45A-89DD-924C-B6FA-BC4641C788CC}" type="slidenum">
              <a:rPr lang="en-US" smtClean="0"/>
              <a:t>10</a:t>
            </a:fld>
            <a:endParaRPr lang="en-US"/>
          </a:p>
        </p:txBody>
      </p:sp>
    </p:spTree>
    <p:extLst>
      <p:ext uri="{BB962C8B-B14F-4D97-AF65-F5344CB8AC3E}">
        <p14:creationId xmlns:p14="http://schemas.microsoft.com/office/powerpoint/2010/main" val="25698906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3rd order low pass filter circuit with 5kHz cut off to get rid of unwanted shifted sideband at 11kHz</a:t>
            </a:r>
          </a:p>
          <a:p>
            <a:r>
              <a:rPr lang="en-US" dirty="0"/>
              <a:t>Roll off of around -60dB/decade (very sharp)</a:t>
            </a:r>
          </a:p>
        </p:txBody>
      </p:sp>
      <p:sp>
        <p:nvSpPr>
          <p:cNvPr id="4" name="Slide Number Placeholder 3"/>
          <p:cNvSpPr>
            <a:spLocks noGrp="1"/>
          </p:cNvSpPr>
          <p:nvPr>
            <p:ph type="sldNum" sz="quarter" idx="5"/>
          </p:nvPr>
        </p:nvSpPr>
        <p:spPr/>
        <p:txBody>
          <a:bodyPr/>
          <a:lstStyle/>
          <a:p>
            <a:fld id="{E09FC45A-89DD-924C-B6FA-BC4641C788CC}" type="slidenum">
              <a:rPr lang="en-US" smtClean="0"/>
              <a:t>12</a:t>
            </a:fld>
            <a:endParaRPr lang="en-US"/>
          </a:p>
        </p:txBody>
      </p:sp>
    </p:spTree>
    <p:extLst>
      <p:ext uri="{BB962C8B-B14F-4D97-AF65-F5344CB8AC3E}">
        <p14:creationId xmlns:p14="http://schemas.microsoft.com/office/powerpoint/2010/main" val="15488853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Power amplifier circuit for speaker</a:t>
            </a:r>
          </a:p>
          <a:p>
            <a:r>
              <a:rPr lang="en-SG" dirty="0"/>
              <a:t>Push – Pull FET transistor circuit used.</a:t>
            </a:r>
          </a:p>
        </p:txBody>
      </p:sp>
      <p:sp>
        <p:nvSpPr>
          <p:cNvPr id="4" name="Slide Number Placeholder 3"/>
          <p:cNvSpPr>
            <a:spLocks noGrp="1"/>
          </p:cNvSpPr>
          <p:nvPr>
            <p:ph type="sldNum" sz="quarter" idx="5"/>
          </p:nvPr>
        </p:nvSpPr>
        <p:spPr/>
        <p:txBody>
          <a:bodyPr/>
          <a:lstStyle/>
          <a:p>
            <a:fld id="{E09FC45A-89DD-924C-B6FA-BC4641C788CC}" type="slidenum">
              <a:rPr lang="en-US" smtClean="0"/>
              <a:t>13</a:t>
            </a:fld>
            <a:endParaRPr lang="en-US"/>
          </a:p>
        </p:txBody>
      </p:sp>
    </p:spTree>
    <p:extLst>
      <p:ext uri="{BB962C8B-B14F-4D97-AF65-F5344CB8AC3E}">
        <p14:creationId xmlns:p14="http://schemas.microsoft.com/office/powerpoint/2010/main" val="4192825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12/17/2019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12/17/2019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12/17/2019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12/17/2019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12/17/2019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12/17/2019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12/17/2019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12/17/2019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12/17/2019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12/17/2019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12/17/2019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12/17/2019</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jpe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1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l"/>
            <a:br>
              <a:rPr lang="en-US" sz="2000" dirty="0"/>
            </a:br>
            <a:r>
              <a:rPr lang="en-US" sz="2000" dirty="0"/>
              <a:t>Team Leader: Mazin Abdulmahmood</a:t>
            </a:r>
            <a:br>
              <a:rPr lang="en-US" sz="2000" dirty="0"/>
            </a:br>
            <a:br>
              <a:rPr lang="en-US" sz="2000" dirty="0"/>
            </a:br>
            <a:r>
              <a:rPr lang="en-US" sz="2000" dirty="0"/>
              <a:t>Team Members:</a:t>
            </a:r>
            <a:br>
              <a:rPr lang="en-US" sz="2000" dirty="0"/>
            </a:br>
            <a:r>
              <a:rPr lang="en-US" sz="2000" dirty="0"/>
              <a:t>Matthew </a:t>
            </a:r>
            <a:r>
              <a:rPr lang="en-US" sz="2000" dirty="0" err="1"/>
              <a:t>Fedoseev</a:t>
            </a:r>
            <a:br>
              <a:rPr lang="en-US" sz="2000" dirty="0"/>
            </a:br>
            <a:r>
              <a:rPr lang="en-US" sz="2000" dirty="0"/>
              <a:t>Goh </a:t>
            </a:r>
            <a:r>
              <a:rPr lang="en-US" sz="2000" dirty="0" err="1"/>
              <a:t>Zhi</a:t>
            </a:r>
            <a:r>
              <a:rPr lang="en-US" sz="2000" dirty="0"/>
              <a:t> </a:t>
            </a:r>
            <a:r>
              <a:rPr lang="en-US" sz="2000" dirty="0" err="1"/>
              <a:t>Hwee</a:t>
            </a:r>
            <a:br>
              <a:rPr lang="en-US" sz="2000" dirty="0"/>
            </a:br>
            <a:r>
              <a:rPr lang="en-US" sz="2000" dirty="0"/>
              <a:t>Khalil </a:t>
            </a:r>
            <a:r>
              <a:rPr lang="en-US" sz="2000" dirty="0" err="1"/>
              <a:t>Boulanoire</a:t>
            </a:r>
            <a:br>
              <a:rPr lang="en-US" sz="2000" dirty="0"/>
            </a:br>
            <a:r>
              <a:rPr lang="en-US" sz="2000" dirty="0" err="1"/>
              <a:t>Abdulaziz</a:t>
            </a:r>
            <a:r>
              <a:rPr lang="en-US" sz="2000" dirty="0"/>
              <a:t> </a:t>
            </a:r>
            <a:r>
              <a:rPr lang="en-US" sz="2000" dirty="0" err="1"/>
              <a:t>AlGhamdi</a:t>
            </a:r>
            <a:endParaRPr lang="en-US" sz="2000" dirty="0"/>
          </a:p>
        </p:txBody>
      </p:sp>
      <p:sp>
        <p:nvSpPr>
          <p:cNvPr id="3" name="Subtitle 2"/>
          <p:cNvSpPr>
            <a:spLocks noGrp="1"/>
          </p:cNvSpPr>
          <p:nvPr>
            <p:ph type="subTitle" idx="1"/>
          </p:nvPr>
        </p:nvSpPr>
        <p:spPr/>
        <p:txBody>
          <a:bodyPr/>
          <a:lstStyle/>
          <a:p>
            <a:r>
              <a:rPr lang="en-US" dirty="0"/>
              <a:t>Group 21</a:t>
            </a:r>
          </a:p>
        </p:txBody>
      </p:sp>
      <p:sp>
        <p:nvSpPr>
          <p:cNvPr id="5" name="TextBox 4"/>
          <p:cNvSpPr txBox="1"/>
          <p:nvPr/>
        </p:nvSpPr>
        <p:spPr>
          <a:xfrm>
            <a:off x="1055076" y="956603"/>
            <a:ext cx="7074798" cy="1754326"/>
          </a:xfrm>
          <a:prstGeom prst="rect">
            <a:avLst/>
          </a:prstGeom>
          <a:noFill/>
        </p:spPr>
        <p:txBody>
          <a:bodyPr wrap="square" rtlCol="0">
            <a:spAutoFit/>
          </a:bodyPr>
          <a:lstStyle/>
          <a:p>
            <a:r>
              <a:rPr lang="en-US" sz="3600" dirty="0"/>
              <a:t>Scenario X: Real-time Audio Descrambler</a:t>
            </a:r>
          </a:p>
          <a:p>
            <a:endParaRPr lang="en-US" sz="3600" dirty="0"/>
          </a:p>
        </p:txBody>
      </p:sp>
    </p:spTree>
    <p:extLst>
      <p:ext uri="{BB962C8B-B14F-4D97-AF65-F5344CB8AC3E}">
        <p14:creationId xmlns:p14="http://schemas.microsoft.com/office/powerpoint/2010/main" val="1159961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94830-D982-4181-8B72-5D06A27ECEB9}"/>
              </a:ext>
            </a:extLst>
          </p:cNvPr>
          <p:cNvSpPr>
            <a:spLocks noGrp="1"/>
          </p:cNvSpPr>
          <p:nvPr>
            <p:ph type="title"/>
          </p:nvPr>
        </p:nvSpPr>
        <p:spPr>
          <a:xfrm>
            <a:off x="2380802" y="568225"/>
            <a:ext cx="7958331" cy="1077229"/>
          </a:xfrm>
        </p:spPr>
        <p:txBody>
          <a:bodyPr/>
          <a:lstStyle/>
          <a:p>
            <a:pPr algn="ctr"/>
            <a:r>
              <a:rPr lang="en-SG" dirty="0"/>
              <a:t>Digital-to-Analogue Converter (DAC)</a:t>
            </a:r>
          </a:p>
        </p:txBody>
      </p:sp>
      <p:sp>
        <p:nvSpPr>
          <p:cNvPr id="3" name="Content Placeholder 2">
            <a:extLst>
              <a:ext uri="{FF2B5EF4-FFF2-40B4-BE49-F238E27FC236}">
                <a16:creationId xmlns:a16="http://schemas.microsoft.com/office/drawing/2014/main" id="{AE8E9837-080E-472D-9907-29B2B4D951B4}"/>
              </a:ext>
            </a:extLst>
          </p:cNvPr>
          <p:cNvSpPr>
            <a:spLocks noGrp="1"/>
          </p:cNvSpPr>
          <p:nvPr>
            <p:ph idx="1"/>
          </p:nvPr>
        </p:nvSpPr>
        <p:spPr>
          <a:xfrm>
            <a:off x="896955" y="1645454"/>
            <a:ext cx="5463012" cy="4432900"/>
          </a:xfrm>
        </p:spPr>
        <p:txBody>
          <a:bodyPr/>
          <a:lstStyle/>
          <a:p>
            <a:r>
              <a:rPr lang="en-SG" dirty="0"/>
              <a:t>Configuration used is a R-2R ladder DAC</a:t>
            </a:r>
          </a:p>
          <a:p>
            <a:pPr lvl="1"/>
            <a:r>
              <a:rPr lang="en-SG" dirty="0"/>
              <a:t>Cascaded L-shaped networks of R and 2R – voltage supplied to each section can be calculated and summed (calculation using repeated reduction of left joints of the circuit into Thevenin equivalents) </a:t>
            </a:r>
          </a:p>
        </p:txBody>
      </p:sp>
      <p:pic>
        <p:nvPicPr>
          <p:cNvPr id="6" name="Picture 5" descr="A close up of a clock&#10;&#10;Description automatically generated">
            <a:extLst>
              <a:ext uri="{FF2B5EF4-FFF2-40B4-BE49-F238E27FC236}">
                <a16:creationId xmlns:a16="http://schemas.microsoft.com/office/drawing/2014/main" id="{955570F3-722A-DE42-B4A9-51C43A8F569A}"/>
              </a:ext>
            </a:extLst>
          </p:cNvPr>
          <p:cNvPicPr>
            <a:picLocks noChangeAspect="1"/>
          </p:cNvPicPr>
          <p:nvPr/>
        </p:nvPicPr>
        <p:blipFill>
          <a:blip r:embed="rId3"/>
          <a:stretch>
            <a:fillRect/>
          </a:stretch>
        </p:blipFill>
        <p:spPr>
          <a:xfrm>
            <a:off x="6359967" y="2067233"/>
            <a:ext cx="5373512" cy="3261124"/>
          </a:xfrm>
          <a:prstGeom prst="rect">
            <a:avLst/>
          </a:prstGeom>
        </p:spPr>
      </p:pic>
    </p:spTree>
    <p:extLst>
      <p:ext uri="{BB962C8B-B14F-4D97-AF65-F5344CB8AC3E}">
        <p14:creationId xmlns:p14="http://schemas.microsoft.com/office/powerpoint/2010/main" val="4230205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CF237-3539-4206-BF48-9517EFE5012E}"/>
              </a:ext>
            </a:extLst>
          </p:cNvPr>
          <p:cNvSpPr>
            <a:spLocks noGrp="1"/>
          </p:cNvSpPr>
          <p:nvPr>
            <p:ph type="title"/>
          </p:nvPr>
        </p:nvSpPr>
        <p:spPr/>
        <p:txBody>
          <a:bodyPr/>
          <a:lstStyle/>
          <a:p>
            <a:pPr algn="ctr"/>
            <a:r>
              <a:rPr lang="en-SG" dirty="0"/>
              <a:t>Analogue Components</a:t>
            </a:r>
          </a:p>
        </p:txBody>
      </p:sp>
      <p:sp>
        <p:nvSpPr>
          <p:cNvPr id="3" name="Text Placeholder 2">
            <a:extLst>
              <a:ext uri="{FF2B5EF4-FFF2-40B4-BE49-F238E27FC236}">
                <a16:creationId xmlns:a16="http://schemas.microsoft.com/office/drawing/2014/main" id="{BB16C386-6A5B-4089-8C5D-E316475BAF71}"/>
              </a:ext>
            </a:extLst>
          </p:cNvPr>
          <p:cNvSpPr>
            <a:spLocks noGrp="1"/>
          </p:cNvSpPr>
          <p:nvPr>
            <p:ph type="body" idx="1"/>
          </p:nvPr>
        </p:nvSpPr>
        <p:spPr/>
        <p:txBody>
          <a:bodyPr/>
          <a:lstStyle/>
          <a:p>
            <a:r>
              <a:rPr lang="en-SG" dirty="0"/>
              <a:t>Low-Pass Anti-Aliasing Filter</a:t>
            </a:r>
          </a:p>
        </p:txBody>
      </p:sp>
      <p:sp>
        <p:nvSpPr>
          <p:cNvPr id="4" name="Content Placeholder 3">
            <a:extLst>
              <a:ext uri="{FF2B5EF4-FFF2-40B4-BE49-F238E27FC236}">
                <a16:creationId xmlns:a16="http://schemas.microsoft.com/office/drawing/2014/main" id="{E486B6CE-ADC4-4E91-A978-9F0BF2E87E19}"/>
              </a:ext>
            </a:extLst>
          </p:cNvPr>
          <p:cNvSpPr>
            <a:spLocks noGrp="1"/>
          </p:cNvSpPr>
          <p:nvPr>
            <p:ph sz="half" idx="2"/>
          </p:nvPr>
        </p:nvSpPr>
        <p:spPr/>
        <p:txBody>
          <a:bodyPr>
            <a:normAutofit lnSpcReduction="10000"/>
          </a:bodyPr>
          <a:lstStyle/>
          <a:p>
            <a:r>
              <a:rPr lang="en-SG" dirty="0"/>
              <a:t>Built with a cut-off frequency of 5kHz and designed to be third order therefore giving it a roll-off of -60dB/decade</a:t>
            </a:r>
          </a:p>
          <a:p>
            <a:r>
              <a:rPr lang="en-SG" dirty="0"/>
              <a:t>Cuts off extra sideband that is present due to frequency shift</a:t>
            </a:r>
          </a:p>
        </p:txBody>
      </p:sp>
      <p:sp>
        <p:nvSpPr>
          <p:cNvPr id="5" name="Text Placeholder 4">
            <a:extLst>
              <a:ext uri="{FF2B5EF4-FFF2-40B4-BE49-F238E27FC236}">
                <a16:creationId xmlns:a16="http://schemas.microsoft.com/office/drawing/2014/main" id="{E580F4EC-51AB-45CD-95CE-58E9E6396A61}"/>
              </a:ext>
            </a:extLst>
          </p:cNvPr>
          <p:cNvSpPr>
            <a:spLocks noGrp="1"/>
          </p:cNvSpPr>
          <p:nvPr>
            <p:ph type="body" sz="quarter" idx="3"/>
          </p:nvPr>
        </p:nvSpPr>
        <p:spPr/>
        <p:txBody>
          <a:bodyPr/>
          <a:lstStyle/>
          <a:p>
            <a:r>
              <a:rPr lang="en-SG" dirty="0"/>
              <a:t>Power Amplifier</a:t>
            </a:r>
          </a:p>
        </p:txBody>
      </p:sp>
      <p:sp>
        <p:nvSpPr>
          <p:cNvPr id="6" name="Content Placeholder 5">
            <a:extLst>
              <a:ext uri="{FF2B5EF4-FFF2-40B4-BE49-F238E27FC236}">
                <a16:creationId xmlns:a16="http://schemas.microsoft.com/office/drawing/2014/main" id="{B3F26338-530E-44F4-ADA3-B29108C31EAF}"/>
              </a:ext>
            </a:extLst>
          </p:cNvPr>
          <p:cNvSpPr>
            <a:spLocks noGrp="1"/>
          </p:cNvSpPr>
          <p:nvPr>
            <p:ph sz="quarter" idx="4"/>
          </p:nvPr>
        </p:nvSpPr>
        <p:spPr/>
        <p:txBody>
          <a:bodyPr>
            <a:normAutofit lnSpcReduction="10000"/>
          </a:bodyPr>
          <a:lstStyle/>
          <a:p>
            <a:r>
              <a:rPr lang="en-SG" dirty="0"/>
              <a:t>Signal is attenuated and distorted as it passes through the low-pass filter, leaving a weak signal</a:t>
            </a:r>
          </a:p>
          <a:p>
            <a:r>
              <a:rPr lang="en-SG" dirty="0"/>
              <a:t>An amplifier which boosts the current of the signal paired with a voltage amplifier to boost volume of the speaker</a:t>
            </a:r>
          </a:p>
        </p:txBody>
      </p:sp>
    </p:spTree>
    <p:extLst>
      <p:ext uri="{BB962C8B-B14F-4D97-AF65-F5344CB8AC3E}">
        <p14:creationId xmlns:p14="http://schemas.microsoft.com/office/powerpoint/2010/main" val="3160684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1779C6DC-C1E4-4DC2-92BB-0AEA1DB6567A}"/>
              </a:ext>
            </a:extLst>
          </p:cNvPr>
          <p:cNvPicPr>
            <a:picLocks noGrp="1" noChangeAspect="1"/>
          </p:cNvPicPr>
          <p:nvPr>
            <p:ph type="pic" idx="1"/>
          </p:nvPr>
        </p:nvPicPr>
        <p:blipFill rotWithShape="1">
          <a:blip r:embed="rId3"/>
          <a:srcRect t="-64494" b="-52121"/>
          <a:stretch/>
        </p:blipFill>
        <p:spPr>
          <a:xfrm>
            <a:off x="6112242" y="9625"/>
            <a:ext cx="6079758" cy="6858000"/>
          </a:xfrm>
        </p:spPr>
      </p:pic>
      <p:sp>
        <p:nvSpPr>
          <p:cNvPr id="3" name="Title 2">
            <a:extLst>
              <a:ext uri="{FF2B5EF4-FFF2-40B4-BE49-F238E27FC236}">
                <a16:creationId xmlns:a16="http://schemas.microsoft.com/office/drawing/2014/main" id="{F890DE41-5FDC-499C-8F35-2121EDBD2B89}"/>
              </a:ext>
            </a:extLst>
          </p:cNvPr>
          <p:cNvSpPr>
            <a:spLocks noGrp="1"/>
          </p:cNvSpPr>
          <p:nvPr>
            <p:ph type="title"/>
          </p:nvPr>
        </p:nvSpPr>
        <p:spPr>
          <a:xfrm>
            <a:off x="1971241" y="594194"/>
            <a:ext cx="3970986" cy="595508"/>
          </a:xfrm>
        </p:spPr>
        <p:txBody>
          <a:bodyPr>
            <a:normAutofit fontScale="90000"/>
          </a:bodyPr>
          <a:lstStyle/>
          <a:p>
            <a:r>
              <a:rPr lang="en-SG" dirty="0"/>
              <a:t>Low-Pass Anti-Aliasing Filter</a:t>
            </a: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9FF84246-5DE7-43F1-9B21-BEEF5338C887}"/>
                  </a:ext>
                </a:extLst>
              </p:cNvPr>
              <p:cNvSpPr>
                <a:spLocks noGrp="1"/>
              </p:cNvSpPr>
              <p:nvPr>
                <p:ph type="body" sz="half" idx="2"/>
              </p:nvPr>
            </p:nvSpPr>
            <p:spPr>
              <a:xfrm>
                <a:off x="1145437" y="1362955"/>
                <a:ext cx="4796790" cy="5671528"/>
              </a:xfrm>
            </p:spPr>
            <p:txBody>
              <a:bodyPr>
                <a:normAutofit fontScale="25000" lnSpcReduction="20000"/>
              </a:bodyPr>
              <a:lstStyle/>
              <a:p>
                <a:pPr marL="342900" indent="-342900">
                  <a:buFont typeface="Arial" panose="020B0604020202020204" pitchFamily="34" charset="0"/>
                  <a:buChar char="•"/>
                </a:pPr>
                <a:r>
                  <a:rPr lang="en-SG" sz="4800" dirty="0"/>
                  <a:t>Chebyshev Type II Filter with a ~0.29 dB ripple</a:t>
                </a:r>
              </a:p>
              <a:p>
                <a:pPr marL="800100" lvl="1" indent="-342900">
                  <a:buFont typeface="Arial" panose="020B0604020202020204" pitchFamily="34" charset="0"/>
                  <a:buChar char="•"/>
                </a:pPr>
                <a:r>
                  <a:rPr lang="en-SG" sz="4800" dirty="0"/>
                  <a:t>Trade-off between complexity (number of stages) and accuracy (ripple in output voltage)</a:t>
                </a:r>
              </a:p>
              <a:p>
                <a:pPr marL="800100" lvl="1" indent="-342900">
                  <a:buFont typeface="Arial" panose="020B0604020202020204" pitchFamily="34" charset="0"/>
                  <a:buChar char="•"/>
                </a:pPr>
                <a:r>
                  <a:rPr lang="en-SG" sz="4800" dirty="0"/>
                  <a:t>Consists of 3 cascaded </a:t>
                </a:r>
                <a:r>
                  <a:rPr lang="en-SG" sz="4800" dirty="0" err="1"/>
                  <a:t>Sallen</a:t>
                </a:r>
                <a:r>
                  <a:rPr lang="en-SG" sz="4800" dirty="0"/>
                  <a:t>-Key configurations</a:t>
                </a:r>
              </a:p>
              <a:p>
                <a:pPr marL="1257300" lvl="2" indent="-342900">
                  <a:buFont typeface="Arial" panose="020B0604020202020204" pitchFamily="34" charset="0"/>
                  <a:buChar char="•"/>
                </a:pPr>
                <a:r>
                  <a:rPr lang="en-SG" sz="4800" dirty="0"/>
                  <a:t>The </a:t>
                </a:r>
                <a:r>
                  <a:rPr lang="en-SG" sz="4800" dirty="0" err="1"/>
                  <a:t>Sallen</a:t>
                </a:r>
                <a:r>
                  <a:rPr lang="en-SG" sz="4800" dirty="0"/>
                  <a:t>-Key amplifier is an active filter with a voltage gain ~ inversely proportional to the square of the supplied frequency (quadratic function in the supplied frequency </a:t>
                </a:r>
                <a14:m>
                  <m:oMath xmlns:m="http://schemas.openxmlformats.org/officeDocument/2006/math">
                    <m:r>
                      <a:rPr lang="en-SG" sz="4800" i="1" smtClean="0">
                        <a:latin typeface="Cambria Math" panose="02040503050406030204" pitchFamily="18" charset="0"/>
                        <a:ea typeface="Cambria Math" panose="02040503050406030204" pitchFamily="18" charset="0"/>
                      </a:rPr>
                      <m:t>𝜔</m:t>
                    </m:r>
                    <m:r>
                      <a:rPr lang="en-SG" sz="4800" i="1" smtClean="0">
                        <a:latin typeface="Cambria Math" panose="02040503050406030204" pitchFamily="18" charset="0"/>
                        <a:ea typeface="Cambria Math" panose="02040503050406030204" pitchFamily="18" charset="0"/>
                      </a:rPr>
                      <m:t>→</m:t>
                    </m:r>
                    <m:r>
                      <a:rPr lang="en-SG" sz="4800" b="0" i="1" smtClean="0">
                        <a:latin typeface="Cambria Math" panose="02040503050406030204" pitchFamily="18" charset="0"/>
                        <a:ea typeface="Cambria Math" panose="02040503050406030204" pitchFamily="18" charset="0"/>
                      </a:rPr>
                      <m:t>𝑓</m:t>
                    </m:r>
                  </m:oMath>
                </a14:m>
                <a:r>
                  <a:rPr lang="en-SG" sz="4800" dirty="0"/>
                  <a:t>)</a:t>
                </a:r>
              </a:p>
              <a:p>
                <a:pPr marL="1257300" lvl="2" indent="-342900">
                  <a:buFont typeface="Arial" panose="020B0604020202020204" pitchFamily="34" charset="0"/>
                  <a:buChar char="•"/>
                </a:pPr>
                <a:r>
                  <a:rPr lang="en-SG" sz="4800" dirty="0"/>
                  <a:t>Is useful for both amplification of low frequency voltage signals</a:t>
                </a:r>
              </a:p>
              <a:p>
                <a:pPr lvl="2"/>
                <a14:m>
                  <m:oMath xmlns:m="http://schemas.openxmlformats.org/officeDocument/2006/math">
                    <m:f>
                      <m:fPr>
                        <m:ctrlPr>
                          <a:rPr lang="en-GB" sz="6400" i="1">
                            <a:latin typeface="Cambria Math" panose="02040503050406030204" pitchFamily="18" charset="0"/>
                          </a:rPr>
                        </m:ctrlPr>
                      </m:fPr>
                      <m:num>
                        <m:sSub>
                          <m:sSubPr>
                            <m:ctrlPr>
                              <a:rPr lang="en-GB" sz="6400" i="1">
                                <a:latin typeface="Cambria Math" panose="02040503050406030204" pitchFamily="18" charset="0"/>
                              </a:rPr>
                            </m:ctrlPr>
                          </m:sSubPr>
                          <m:e>
                            <m:r>
                              <a:rPr lang="en-GB" sz="6400" i="1">
                                <a:latin typeface="Cambria Math" panose="02040503050406030204" pitchFamily="18" charset="0"/>
                              </a:rPr>
                              <m:t>𝑉</m:t>
                            </m:r>
                          </m:e>
                          <m:sub>
                            <m:r>
                              <a:rPr lang="en-GB" sz="6400">
                                <a:latin typeface="Cambria Math" panose="02040503050406030204" pitchFamily="18" charset="0"/>
                              </a:rPr>
                              <m:t>2</m:t>
                            </m:r>
                          </m:sub>
                        </m:sSub>
                      </m:num>
                      <m:den>
                        <m:sSub>
                          <m:sSubPr>
                            <m:ctrlPr>
                              <a:rPr lang="en-GB" sz="6400" i="1">
                                <a:latin typeface="Cambria Math" panose="02040503050406030204" pitchFamily="18" charset="0"/>
                              </a:rPr>
                            </m:ctrlPr>
                          </m:sSubPr>
                          <m:e>
                            <m:r>
                              <a:rPr lang="en-GB" sz="6400" i="1">
                                <a:latin typeface="Cambria Math" panose="02040503050406030204" pitchFamily="18" charset="0"/>
                              </a:rPr>
                              <m:t>𝑉</m:t>
                            </m:r>
                          </m:e>
                          <m:sub>
                            <m:r>
                              <a:rPr lang="en-GB" sz="6400">
                                <a:latin typeface="Cambria Math" panose="02040503050406030204" pitchFamily="18" charset="0"/>
                              </a:rPr>
                              <m:t>1</m:t>
                            </m:r>
                          </m:sub>
                        </m:sSub>
                      </m:den>
                    </m:f>
                    <m:r>
                      <a:rPr lang="en-GB" sz="6400">
                        <a:latin typeface="Cambria Math" panose="02040503050406030204" pitchFamily="18" charset="0"/>
                      </a:rPr>
                      <m:t>=</m:t>
                    </m:r>
                    <m:f>
                      <m:fPr>
                        <m:ctrlPr>
                          <a:rPr lang="en-GB" sz="6400" i="1">
                            <a:latin typeface="Cambria Math" panose="02040503050406030204" pitchFamily="18" charset="0"/>
                          </a:rPr>
                        </m:ctrlPr>
                      </m:fPr>
                      <m:num>
                        <m:f>
                          <m:fPr>
                            <m:ctrlPr>
                              <a:rPr lang="en-GB" sz="6400" i="1">
                                <a:latin typeface="Cambria Math" panose="02040503050406030204" pitchFamily="18" charset="0"/>
                              </a:rPr>
                            </m:ctrlPr>
                          </m:fPr>
                          <m:num>
                            <m:r>
                              <a:rPr lang="en-GB" sz="6400" i="1">
                                <a:latin typeface="Cambria Math" panose="02040503050406030204" pitchFamily="18" charset="0"/>
                              </a:rPr>
                              <m:t>𝐾</m:t>
                            </m:r>
                          </m:num>
                          <m:den>
                            <m:sSub>
                              <m:sSubPr>
                                <m:ctrlPr>
                                  <a:rPr lang="en-GB" sz="6400" i="1">
                                    <a:latin typeface="Cambria Math" panose="02040503050406030204" pitchFamily="18" charset="0"/>
                                  </a:rPr>
                                </m:ctrlPr>
                              </m:sSubPr>
                              <m:e>
                                <m:r>
                                  <a:rPr lang="en-GB" sz="6400" i="1">
                                    <a:latin typeface="Cambria Math" panose="02040503050406030204" pitchFamily="18" charset="0"/>
                                  </a:rPr>
                                  <m:t>𝑅</m:t>
                                </m:r>
                              </m:e>
                              <m:sub>
                                <m:r>
                                  <a:rPr lang="en-GB" sz="6400">
                                    <a:latin typeface="Cambria Math" panose="02040503050406030204" pitchFamily="18" charset="0"/>
                                  </a:rPr>
                                  <m:t>1</m:t>
                                </m:r>
                              </m:sub>
                            </m:sSub>
                            <m:sSub>
                              <m:sSubPr>
                                <m:ctrlPr>
                                  <a:rPr lang="en-GB" sz="6400" i="1">
                                    <a:latin typeface="Cambria Math" panose="02040503050406030204" pitchFamily="18" charset="0"/>
                                  </a:rPr>
                                </m:ctrlPr>
                              </m:sSubPr>
                              <m:e>
                                <m:r>
                                  <a:rPr lang="en-GB" sz="6400" i="1">
                                    <a:latin typeface="Cambria Math" panose="02040503050406030204" pitchFamily="18" charset="0"/>
                                  </a:rPr>
                                  <m:t>𝑅</m:t>
                                </m:r>
                              </m:e>
                              <m:sub>
                                <m:r>
                                  <a:rPr lang="en-GB" sz="6400">
                                    <a:latin typeface="Cambria Math" panose="02040503050406030204" pitchFamily="18" charset="0"/>
                                  </a:rPr>
                                  <m:t>2</m:t>
                                </m:r>
                              </m:sub>
                            </m:sSub>
                            <m:sSub>
                              <m:sSubPr>
                                <m:ctrlPr>
                                  <a:rPr lang="en-GB" sz="6400" i="1">
                                    <a:latin typeface="Cambria Math" panose="02040503050406030204" pitchFamily="18" charset="0"/>
                                  </a:rPr>
                                </m:ctrlPr>
                              </m:sSubPr>
                              <m:e>
                                <m:r>
                                  <a:rPr lang="en-GB" sz="6400" i="1">
                                    <a:latin typeface="Cambria Math" panose="02040503050406030204" pitchFamily="18" charset="0"/>
                                  </a:rPr>
                                  <m:t>𝐶</m:t>
                                </m:r>
                              </m:e>
                              <m:sub>
                                <m:r>
                                  <a:rPr lang="en-GB" sz="6400">
                                    <a:latin typeface="Cambria Math" panose="02040503050406030204" pitchFamily="18" charset="0"/>
                                  </a:rPr>
                                  <m:t>1</m:t>
                                </m:r>
                              </m:sub>
                            </m:sSub>
                            <m:sSub>
                              <m:sSubPr>
                                <m:ctrlPr>
                                  <a:rPr lang="en-GB" sz="6400" i="1">
                                    <a:latin typeface="Cambria Math" panose="02040503050406030204" pitchFamily="18" charset="0"/>
                                  </a:rPr>
                                </m:ctrlPr>
                              </m:sSubPr>
                              <m:e>
                                <m:r>
                                  <a:rPr lang="en-GB" sz="6400" i="1">
                                    <a:latin typeface="Cambria Math" panose="02040503050406030204" pitchFamily="18" charset="0"/>
                                  </a:rPr>
                                  <m:t>𝐶</m:t>
                                </m:r>
                              </m:e>
                              <m:sub>
                                <m:r>
                                  <a:rPr lang="en-GB" sz="6400">
                                    <a:latin typeface="Cambria Math" panose="02040503050406030204" pitchFamily="18" charset="0"/>
                                  </a:rPr>
                                  <m:t>2</m:t>
                                </m:r>
                              </m:sub>
                            </m:sSub>
                          </m:den>
                        </m:f>
                      </m:num>
                      <m:den>
                        <m:sSup>
                          <m:sSupPr>
                            <m:ctrlPr>
                              <a:rPr lang="en-GB" sz="6400" i="1">
                                <a:latin typeface="Cambria Math" panose="02040503050406030204" pitchFamily="18" charset="0"/>
                              </a:rPr>
                            </m:ctrlPr>
                          </m:sSupPr>
                          <m:e>
                            <m:r>
                              <a:rPr lang="en-GB" sz="6400" i="1">
                                <a:latin typeface="Cambria Math" panose="02040503050406030204" pitchFamily="18" charset="0"/>
                              </a:rPr>
                              <m:t>𝑠</m:t>
                            </m:r>
                          </m:e>
                          <m:sup>
                            <m:r>
                              <a:rPr lang="en-GB" sz="6400">
                                <a:latin typeface="Cambria Math" panose="02040503050406030204" pitchFamily="18" charset="0"/>
                              </a:rPr>
                              <m:t>2</m:t>
                            </m:r>
                          </m:sup>
                        </m:sSup>
                        <m:r>
                          <a:rPr lang="en-GB" sz="6400">
                            <a:latin typeface="Cambria Math" panose="02040503050406030204" pitchFamily="18" charset="0"/>
                          </a:rPr>
                          <m:t>+</m:t>
                        </m:r>
                        <m:d>
                          <m:dPr>
                            <m:ctrlPr>
                              <a:rPr lang="en-GB" sz="6400" i="1">
                                <a:latin typeface="Cambria Math" panose="02040503050406030204" pitchFamily="18" charset="0"/>
                              </a:rPr>
                            </m:ctrlPr>
                          </m:dPr>
                          <m:e>
                            <m:f>
                              <m:fPr>
                                <m:ctrlPr>
                                  <a:rPr lang="en-GB" sz="6400" i="1">
                                    <a:latin typeface="Cambria Math" panose="02040503050406030204" pitchFamily="18" charset="0"/>
                                  </a:rPr>
                                </m:ctrlPr>
                              </m:fPr>
                              <m:num>
                                <m:r>
                                  <a:rPr lang="en-GB" sz="6400">
                                    <a:latin typeface="Cambria Math" panose="02040503050406030204" pitchFamily="18" charset="0"/>
                                  </a:rPr>
                                  <m:t>1</m:t>
                                </m:r>
                              </m:num>
                              <m:den>
                                <m:sSub>
                                  <m:sSubPr>
                                    <m:ctrlPr>
                                      <a:rPr lang="en-GB" sz="6400" i="1">
                                        <a:latin typeface="Cambria Math" panose="02040503050406030204" pitchFamily="18" charset="0"/>
                                      </a:rPr>
                                    </m:ctrlPr>
                                  </m:sSubPr>
                                  <m:e>
                                    <m:r>
                                      <a:rPr lang="en-GB" sz="6400" i="1">
                                        <a:latin typeface="Cambria Math" panose="02040503050406030204" pitchFamily="18" charset="0"/>
                                      </a:rPr>
                                      <m:t>𝑅</m:t>
                                    </m:r>
                                  </m:e>
                                  <m:sub>
                                    <m:r>
                                      <a:rPr lang="en-GB" sz="6400">
                                        <a:latin typeface="Cambria Math" panose="02040503050406030204" pitchFamily="18" charset="0"/>
                                      </a:rPr>
                                      <m:t>1</m:t>
                                    </m:r>
                                  </m:sub>
                                </m:sSub>
                                <m:sSub>
                                  <m:sSubPr>
                                    <m:ctrlPr>
                                      <a:rPr lang="en-GB" sz="6400" i="1">
                                        <a:latin typeface="Cambria Math" panose="02040503050406030204" pitchFamily="18" charset="0"/>
                                      </a:rPr>
                                    </m:ctrlPr>
                                  </m:sSubPr>
                                  <m:e>
                                    <m:r>
                                      <a:rPr lang="en-GB" sz="6400" i="1">
                                        <a:latin typeface="Cambria Math" panose="02040503050406030204" pitchFamily="18" charset="0"/>
                                      </a:rPr>
                                      <m:t>𝐶</m:t>
                                    </m:r>
                                  </m:e>
                                  <m:sub>
                                    <m:r>
                                      <a:rPr lang="en-GB" sz="6400">
                                        <a:latin typeface="Cambria Math" panose="02040503050406030204" pitchFamily="18" charset="0"/>
                                      </a:rPr>
                                      <m:t>1</m:t>
                                    </m:r>
                                  </m:sub>
                                </m:sSub>
                              </m:den>
                            </m:f>
                            <m:r>
                              <a:rPr lang="en-GB" sz="6400">
                                <a:latin typeface="Cambria Math" panose="02040503050406030204" pitchFamily="18" charset="0"/>
                              </a:rPr>
                              <m:t>+</m:t>
                            </m:r>
                            <m:f>
                              <m:fPr>
                                <m:ctrlPr>
                                  <a:rPr lang="en-GB" sz="6400" i="1">
                                    <a:latin typeface="Cambria Math" panose="02040503050406030204" pitchFamily="18" charset="0"/>
                                  </a:rPr>
                                </m:ctrlPr>
                              </m:fPr>
                              <m:num>
                                <m:r>
                                  <a:rPr lang="en-GB" sz="6400">
                                    <a:latin typeface="Cambria Math" panose="02040503050406030204" pitchFamily="18" charset="0"/>
                                  </a:rPr>
                                  <m:t>1</m:t>
                                </m:r>
                              </m:num>
                              <m:den>
                                <m:sSub>
                                  <m:sSubPr>
                                    <m:ctrlPr>
                                      <a:rPr lang="en-GB" sz="6400" i="1">
                                        <a:latin typeface="Cambria Math" panose="02040503050406030204" pitchFamily="18" charset="0"/>
                                      </a:rPr>
                                    </m:ctrlPr>
                                  </m:sSubPr>
                                  <m:e>
                                    <m:r>
                                      <a:rPr lang="en-GB" sz="6400" i="1">
                                        <a:latin typeface="Cambria Math" panose="02040503050406030204" pitchFamily="18" charset="0"/>
                                      </a:rPr>
                                      <m:t>𝑅</m:t>
                                    </m:r>
                                  </m:e>
                                  <m:sub>
                                    <m:r>
                                      <a:rPr lang="en-GB" sz="6400">
                                        <a:latin typeface="Cambria Math" panose="02040503050406030204" pitchFamily="18" charset="0"/>
                                      </a:rPr>
                                      <m:t>2</m:t>
                                    </m:r>
                                  </m:sub>
                                </m:sSub>
                                <m:sSub>
                                  <m:sSubPr>
                                    <m:ctrlPr>
                                      <a:rPr lang="en-GB" sz="6400" i="1">
                                        <a:latin typeface="Cambria Math" panose="02040503050406030204" pitchFamily="18" charset="0"/>
                                      </a:rPr>
                                    </m:ctrlPr>
                                  </m:sSubPr>
                                  <m:e>
                                    <m:r>
                                      <a:rPr lang="en-GB" sz="6400" i="1">
                                        <a:latin typeface="Cambria Math" panose="02040503050406030204" pitchFamily="18" charset="0"/>
                                      </a:rPr>
                                      <m:t>𝐶</m:t>
                                    </m:r>
                                  </m:e>
                                  <m:sub>
                                    <m:r>
                                      <a:rPr lang="en-GB" sz="6400">
                                        <a:latin typeface="Cambria Math" panose="02040503050406030204" pitchFamily="18" charset="0"/>
                                      </a:rPr>
                                      <m:t>1</m:t>
                                    </m:r>
                                  </m:sub>
                                </m:sSub>
                              </m:den>
                            </m:f>
                            <m:r>
                              <a:rPr lang="en-GB" sz="6400">
                                <a:latin typeface="Cambria Math" panose="02040503050406030204" pitchFamily="18" charset="0"/>
                              </a:rPr>
                              <m:t>+</m:t>
                            </m:r>
                            <m:f>
                              <m:fPr>
                                <m:ctrlPr>
                                  <a:rPr lang="en-GB" sz="6400" i="1">
                                    <a:latin typeface="Cambria Math" panose="02040503050406030204" pitchFamily="18" charset="0"/>
                                  </a:rPr>
                                </m:ctrlPr>
                              </m:fPr>
                              <m:num>
                                <m:d>
                                  <m:dPr>
                                    <m:ctrlPr>
                                      <a:rPr lang="en-GB" sz="6400" i="1">
                                        <a:latin typeface="Cambria Math" panose="02040503050406030204" pitchFamily="18" charset="0"/>
                                      </a:rPr>
                                    </m:ctrlPr>
                                  </m:dPr>
                                  <m:e>
                                    <m:r>
                                      <a:rPr lang="en-GB" sz="6400">
                                        <a:latin typeface="Cambria Math" panose="02040503050406030204" pitchFamily="18" charset="0"/>
                                      </a:rPr>
                                      <m:t>1−</m:t>
                                    </m:r>
                                    <m:r>
                                      <a:rPr lang="en-GB" sz="6400" i="1">
                                        <a:latin typeface="Cambria Math" panose="02040503050406030204" pitchFamily="18" charset="0"/>
                                      </a:rPr>
                                      <m:t>𝐾</m:t>
                                    </m:r>
                                  </m:e>
                                </m:d>
                              </m:num>
                              <m:den>
                                <m:sSub>
                                  <m:sSubPr>
                                    <m:ctrlPr>
                                      <a:rPr lang="en-GB" sz="6400" i="1">
                                        <a:latin typeface="Cambria Math" panose="02040503050406030204" pitchFamily="18" charset="0"/>
                                      </a:rPr>
                                    </m:ctrlPr>
                                  </m:sSubPr>
                                  <m:e>
                                    <m:r>
                                      <a:rPr lang="en-GB" sz="6400" i="1">
                                        <a:latin typeface="Cambria Math" panose="02040503050406030204" pitchFamily="18" charset="0"/>
                                      </a:rPr>
                                      <m:t>𝑅</m:t>
                                    </m:r>
                                  </m:e>
                                  <m:sub>
                                    <m:r>
                                      <a:rPr lang="en-GB" sz="6400">
                                        <a:latin typeface="Cambria Math" panose="02040503050406030204" pitchFamily="18" charset="0"/>
                                      </a:rPr>
                                      <m:t>2</m:t>
                                    </m:r>
                                  </m:sub>
                                </m:sSub>
                                <m:sSub>
                                  <m:sSubPr>
                                    <m:ctrlPr>
                                      <a:rPr lang="en-GB" sz="6400" i="1">
                                        <a:latin typeface="Cambria Math" panose="02040503050406030204" pitchFamily="18" charset="0"/>
                                      </a:rPr>
                                    </m:ctrlPr>
                                  </m:sSubPr>
                                  <m:e>
                                    <m:r>
                                      <a:rPr lang="en-GB" sz="6400" i="1">
                                        <a:latin typeface="Cambria Math" panose="02040503050406030204" pitchFamily="18" charset="0"/>
                                      </a:rPr>
                                      <m:t>𝐶</m:t>
                                    </m:r>
                                  </m:e>
                                  <m:sub>
                                    <m:r>
                                      <a:rPr lang="en-GB" sz="6400">
                                        <a:latin typeface="Cambria Math" panose="02040503050406030204" pitchFamily="18" charset="0"/>
                                      </a:rPr>
                                      <m:t>2</m:t>
                                    </m:r>
                                  </m:sub>
                                </m:sSub>
                              </m:den>
                            </m:f>
                          </m:e>
                        </m:d>
                        <m:r>
                          <a:rPr lang="en-GB" sz="6400" i="1">
                            <a:latin typeface="Cambria Math" panose="02040503050406030204" pitchFamily="18" charset="0"/>
                          </a:rPr>
                          <m:t>𝑠</m:t>
                        </m:r>
                        <m:r>
                          <a:rPr lang="en-GB" sz="6400">
                            <a:latin typeface="Cambria Math" panose="02040503050406030204" pitchFamily="18" charset="0"/>
                          </a:rPr>
                          <m:t>+</m:t>
                        </m:r>
                        <m:f>
                          <m:fPr>
                            <m:ctrlPr>
                              <a:rPr lang="en-GB" sz="6400" i="1">
                                <a:latin typeface="Cambria Math" panose="02040503050406030204" pitchFamily="18" charset="0"/>
                              </a:rPr>
                            </m:ctrlPr>
                          </m:fPr>
                          <m:num>
                            <m:r>
                              <a:rPr lang="en-GB" sz="6400">
                                <a:latin typeface="Cambria Math" panose="02040503050406030204" pitchFamily="18" charset="0"/>
                              </a:rPr>
                              <m:t>1</m:t>
                            </m:r>
                          </m:num>
                          <m:den>
                            <m:sSub>
                              <m:sSubPr>
                                <m:ctrlPr>
                                  <a:rPr lang="en-GB" sz="6400" i="1">
                                    <a:latin typeface="Cambria Math" panose="02040503050406030204" pitchFamily="18" charset="0"/>
                                  </a:rPr>
                                </m:ctrlPr>
                              </m:sSubPr>
                              <m:e>
                                <m:r>
                                  <a:rPr lang="en-GB" sz="6400" i="1">
                                    <a:latin typeface="Cambria Math" panose="02040503050406030204" pitchFamily="18" charset="0"/>
                                  </a:rPr>
                                  <m:t>𝑅</m:t>
                                </m:r>
                              </m:e>
                              <m:sub>
                                <m:r>
                                  <a:rPr lang="en-GB" sz="6400">
                                    <a:latin typeface="Cambria Math" panose="02040503050406030204" pitchFamily="18" charset="0"/>
                                  </a:rPr>
                                  <m:t>1</m:t>
                                </m:r>
                              </m:sub>
                            </m:sSub>
                            <m:sSub>
                              <m:sSubPr>
                                <m:ctrlPr>
                                  <a:rPr lang="en-GB" sz="6400" i="1">
                                    <a:latin typeface="Cambria Math" panose="02040503050406030204" pitchFamily="18" charset="0"/>
                                  </a:rPr>
                                </m:ctrlPr>
                              </m:sSubPr>
                              <m:e>
                                <m:r>
                                  <a:rPr lang="en-GB" sz="6400" i="1">
                                    <a:latin typeface="Cambria Math" panose="02040503050406030204" pitchFamily="18" charset="0"/>
                                  </a:rPr>
                                  <m:t>𝑅</m:t>
                                </m:r>
                              </m:e>
                              <m:sub>
                                <m:r>
                                  <a:rPr lang="en-GB" sz="6400">
                                    <a:latin typeface="Cambria Math" panose="02040503050406030204" pitchFamily="18" charset="0"/>
                                  </a:rPr>
                                  <m:t>2</m:t>
                                </m:r>
                              </m:sub>
                            </m:sSub>
                            <m:sSub>
                              <m:sSubPr>
                                <m:ctrlPr>
                                  <a:rPr lang="en-GB" sz="6400" i="1">
                                    <a:latin typeface="Cambria Math" panose="02040503050406030204" pitchFamily="18" charset="0"/>
                                  </a:rPr>
                                </m:ctrlPr>
                              </m:sSubPr>
                              <m:e>
                                <m:r>
                                  <a:rPr lang="en-GB" sz="6400" i="1">
                                    <a:latin typeface="Cambria Math" panose="02040503050406030204" pitchFamily="18" charset="0"/>
                                  </a:rPr>
                                  <m:t>𝐶</m:t>
                                </m:r>
                              </m:e>
                              <m:sub>
                                <m:r>
                                  <a:rPr lang="en-GB" sz="6400">
                                    <a:latin typeface="Cambria Math" panose="02040503050406030204" pitchFamily="18" charset="0"/>
                                  </a:rPr>
                                  <m:t>1</m:t>
                                </m:r>
                              </m:sub>
                            </m:sSub>
                            <m:sSub>
                              <m:sSubPr>
                                <m:ctrlPr>
                                  <a:rPr lang="en-GB" sz="6400" i="1">
                                    <a:latin typeface="Cambria Math" panose="02040503050406030204" pitchFamily="18" charset="0"/>
                                  </a:rPr>
                                </m:ctrlPr>
                              </m:sSubPr>
                              <m:e>
                                <m:r>
                                  <a:rPr lang="en-GB" sz="6400" i="1">
                                    <a:latin typeface="Cambria Math" panose="02040503050406030204" pitchFamily="18" charset="0"/>
                                  </a:rPr>
                                  <m:t>𝐶</m:t>
                                </m:r>
                              </m:e>
                              <m:sub>
                                <m:r>
                                  <a:rPr lang="en-GB" sz="6400">
                                    <a:latin typeface="Cambria Math" panose="02040503050406030204" pitchFamily="18" charset="0"/>
                                  </a:rPr>
                                  <m:t>2</m:t>
                                </m:r>
                              </m:sub>
                            </m:sSub>
                          </m:den>
                        </m:f>
                      </m:den>
                    </m:f>
                  </m:oMath>
                </a14:m>
                <a:r>
                  <a:rPr lang="en-GB" sz="6400" dirty="0"/>
                  <a:t> </a:t>
                </a:r>
              </a:p>
              <a:p>
                <a:pPr lvl="2"/>
                <a:r>
                  <a:rPr lang="en-GB" sz="5600" dirty="0"/>
                  <a:t>Derivation of this formula will show that identical imaginary components amplified by the gain block </a:t>
                </a:r>
                <a14:m>
                  <m:oMath xmlns:m="http://schemas.openxmlformats.org/officeDocument/2006/math">
                    <m:r>
                      <a:rPr lang="en-GB" sz="5600" i="1">
                        <a:latin typeface="Cambria Math" panose="02040503050406030204" pitchFamily="18" charset="0"/>
                      </a:rPr>
                      <m:t>𝐾</m:t>
                    </m:r>
                  </m:oMath>
                </a14:m>
                <a:r>
                  <a:rPr lang="en-GB" sz="5600" dirty="0"/>
                  <a:t> appear in both the numerator and denominator. Their impacts are ~equal and they can thus be neglected</a:t>
                </a:r>
              </a:p>
              <a:p>
                <a:pPr lvl="3"/>
                <a:endParaRPr lang="en-SG" dirty="0"/>
              </a:p>
              <a:p>
                <a:pPr marL="1257300" lvl="2" indent="-342900">
                  <a:buFont typeface="Arial" panose="020B0604020202020204" pitchFamily="34" charset="0"/>
                  <a:buChar char="•"/>
                </a:pPr>
                <a:endParaRPr lang="en-SG" dirty="0"/>
              </a:p>
              <a:p>
                <a:pPr marL="1257300" lvl="2" indent="-342900">
                  <a:buFont typeface="Arial" panose="020B0604020202020204" pitchFamily="34" charset="0"/>
                  <a:buChar char="•"/>
                </a:pPr>
                <a:endParaRPr lang="en-SG" dirty="0"/>
              </a:p>
              <a:p>
                <a:pPr lvl="2"/>
                <a:r>
                  <a:rPr lang="en-SG" dirty="0"/>
                  <a:t> </a:t>
                </a:r>
              </a:p>
            </p:txBody>
          </p:sp>
        </mc:Choice>
        <mc:Fallback xmlns="">
          <p:sp>
            <p:nvSpPr>
              <p:cNvPr id="4" name="Text Placeholder 3">
                <a:extLst>
                  <a:ext uri="{FF2B5EF4-FFF2-40B4-BE49-F238E27FC236}">
                    <a16:creationId xmlns:a16="http://schemas.microsoft.com/office/drawing/2014/main" id="{9FF84246-5DE7-43F1-9B21-BEEF5338C887}"/>
                  </a:ext>
                </a:extLst>
              </p:cNvPr>
              <p:cNvSpPr>
                <a:spLocks noGrp="1" noRot="1" noChangeAspect="1" noMove="1" noResize="1" noEditPoints="1" noAdjustHandles="1" noChangeArrowheads="1" noChangeShapeType="1" noTextEdit="1"/>
              </p:cNvSpPr>
              <p:nvPr>
                <p:ph type="body" sz="half" idx="2"/>
              </p:nvPr>
            </p:nvSpPr>
            <p:spPr>
              <a:xfrm>
                <a:off x="1145437" y="1362955"/>
                <a:ext cx="4796790" cy="5671528"/>
              </a:xfr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78162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761B4128-F3A8-4C5F-88BF-1AABACA597EF}"/>
              </a:ext>
            </a:extLst>
          </p:cNvPr>
          <p:cNvPicPr>
            <a:picLocks noGrp="1" noChangeAspect="1"/>
          </p:cNvPicPr>
          <p:nvPr>
            <p:ph type="pic" idx="1"/>
          </p:nvPr>
        </p:nvPicPr>
        <p:blipFill rotWithShape="1">
          <a:blip r:embed="rId3"/>
          <a:srcRect t="-40455" b="-28841"/>
          <a:stretch/>
        </p:blipFill>
        <p:spPr>
          <a:xfrm>
            <a:off x="6718186" y="13558"/>
            <a:ext cx="4629734" cy="6858000"/>
          </a:xfrm>
        </p:spPr>
      </p:pic>
      <p:sp>
        <p:nvSpPr>
          <p:cNvPr id="3" name="Title 2">
            <a:extLst>
              <a:ext uri="{FF2B5EF4-FFF2-40B4-BE49-F238E27FC236}">
                <a16:creationId xmlns:a16="http://schemas.microsoft.com/office/drawing/2014/main" id="{EAAB2D7E-5A7A-4CED-91D3-33BE470EF305}"/>
              </a:ext>
            </a:extLst>
          </p:cNvPr>
          <p:cNvSpPr>
            <a:spLocks noGrp="1"/>
          </p:cNvSpPr>
          <p:nvPr>
            <p:ph type="title"/>
          </p:nvPr>
        </p:nvSpPr>
        <p:spPr>
          <a:xfrm>
            <a:off x="1971241" y="604026"/>
            <a:ext cx="3970986" cy="497187"/>
          </a:xfrm>
        </p:spPr>
        <p:txBody>
          <a:bodyPr>
            <a:normAutofit fontScale="90000"/>
          </a:bodyPr>
          <a:lstStyle/>
          <a:p>
            <a:pPr algn="ctr"/>
            <a:r>
              <a:rPr lang="en-SG" dirty="0"/>
              <a:t>Power Amplifier</a:t>
            </a:r>
          </a:p>
        </p:txBody>
      </p:sp>
      <p:sp>
        <p:nvSpPr>
          <p:cNvPr id="4" name="Text Placeholder 3">
            <a:extLst>
              <a:ext uri="{FF2B5EF4-FFF2-40B4-BE49-F238E27FC236}">
                <a16:creationId xmlns:a16="http://schemas.microsoft.com/office/drawing/2014/main" id="{19BD03F5-89A3-44B5-A0F3-D33408B58B0B}"/>
              </a:ext>
            </a:extLst>
          </p:cNvPr>
          <p:cNvSpPr>
            <a:spLocks noGrp="1"/>
          </p:cNvSpPr>
          <p:nvPr>
            <p:ph type="body" sz="half" idx="2"/>
          </p:nvPr>
        </p:nvSpPr>
        <p:spPr>
          <a:xfrm>
            <a:off x="1970322" y="1199535"/>
            <a:ext cx="3971874" cy="5658465"/>
          </a:xfrm>
        </p:spPr>
        <p:txBody>
          <a:bodyPr/>
          <a:lstStyle/>
          <a:p>
            <a:pPr marL="342900" indent="-342900">
              <a:buFont typeface="Arial" panose="020B0604020202020204" pitchFamily="34" charset="0"/>
              <a:buChar char="•"/>
            </a:pPr>
            <a:r>
              <a:rPr lang="en-SG" dirty="0"/>
              <a:t>Comprises a non-inverting buffer op-amp configuration, a push pull amplifier and an inverting op-amp configuration cascaded in that order</a:t>
            </a:r>
          </a:p>
          <a:p>
            <a:pPr marL="342900" indent="-342900">
              <a:buFont typeface="Arial" panose="020B0604020202020204" pitchFamily="34" charset="0"/>
              <a:buChar char="•"/>
            </a:pPr>
            <a:r>
              <a:rPr lang="en-SG" dirty="0"/>
              <a:t>Voltage amplification is achieved by the last op-amp configurations with a gain of 8.</a:t>
            </a:r>
          </a:p>
          <a:p>
            <a:pPr marL="342900" indent="-342900">
              <a:buFont typeface="Arial" panose="020B0604020202020204" pitchFamily="34" charset="0"/>
              <a:buChar char="•"/>
            </a:pPr>
            <a:r>
              <a:rPr lang="en-SG" dirty="0"/>
              <a:t>The N channel FET provides power amplification for the positive part of the signal whilst the P channel FET amplifies the negative.</a:t>
            </a:r>
          </a:p>
        </p:txBody>
      </p:sp>
    </p:spTree>
    <p:extLst>
      <p:ext uri="{BB962C8B-B14F-4D97-AF65-F5344CB8AC3E}">
        <p14:creationId xmlns:p14="http://schemas.microsoft.com/office/powerpoint/2010/main" val="3212734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6C24A-50F4-4CCE-A1B3-C809322BA22F}"/>
              </a:ext>
            </a:extLst>
          </p:cNvPr>
          <p:cNvSpPr>
            <a:spLocks noGrp="1"/>
          </p:cNvSpPr>
          <p:nvPr>
            <p:ph type="title"/>
          </p:nvPr>
        </p:nvSpPr>
        <p:spPr/>
        <p:txBody>
          <a:bodyPr/>
          <a:lstStyle/>
          <a:p>
            <a:pPr algn="ctr"/>
            <a:r>
              <a:rPr lang="en-SG" dirty="0"/>
              <a:t>The Challenge</a:t>
            </a:r>
          </a:p>
        </p:txBody>
      </p:sp>
      <p:sp>
        <p:nvSpPr>
          <p:cNvPr id="3" name="Content Placeholder 2">
            <a:extLst>
              <a:ext uri="{FF2B5EF4-FFF2-40B4-BE49-F238E27FC236}">
                <a16:creationId xmlns:a16="http://schemas.microsoft.com/office/drawing/2014/main" id="{C53A4D96-D0E6-470E-BC26-D02C4C1557D6}"/>
              </a:ext>
            </a:extLst>
          </p:cNvPr>
          <p:cNvSpPr>
            <a:spLocks noGrp="1"/>
          </p:cNvSpPr>
          <p:nvPr>
            <p:ph idx="1"/>
          </p:nvPr>
        </p:nvSpPr>
        <p:spPr/>
        <p:txBody>
          <a:bodyPr/>
          <a:lstStyle/>
          <a:p>
            <a:r>
              <a:rPr lang="en-SG" dirty="0"/>
              <a:t>An audio message signal has been halved and separated in the frequency domain, scrambling its contents</a:t>
            </a:r>
          </a:p>
          <a:p>
            <a:r>
              <a:rPr lang="en-SG" dirty="0"/>
              <a:t>Design a circuit which shifts the frequency of half the audio message signal to match the other half, thereby completing the message </a:t>
            </a:r>
          </a:p>
        </p:txBody>
      </p:sp>
    </p:spTree>
    <p:extLst>
      <p:ext uri="{BB962C8B-B14F-4D97-AF65-F5344CB8AC3E}">
        <p14:creationId xmlns:p14="http://schemas.microsoft.com/office/powerpoint/2010/main" val="2013489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34C99-0B6D-4C3E-8AF1-AF30C75EDB59}"/>
              </a:ext>
            </a:extLst>
          </p:cNvPr>
          <p:cNvSpPr>
            <a:spLocks noGrp="1"/>
          </p:cNvSpPr>
          <p:nvPr>
            <p:ph type="title"/>
          </p:nvPr>
        </p:nvSpPr>
        <p:spPr>
          <a:xfrm>
            <a:off x="1070903" y="697319"/>
            <a:ext cx="8468751" cy="883384"/>
          </a:xfrm>
        </p:spPr>
        <p:txBody>
          <a:bodyPr/>
          <a:lstStyle/>
          <a:p>
            <a:r>
              <a:rPr lang="en-GB" dirty="0"/>
              <a:t>Time Domain Signal Comparison</a:t>
            </a:r>
          </a:p>
        </p:txBody>
      </p:sp>
      <p:pic>
        <p:nvPicPr>
          <p:cNvPr id="11" name="Content Placeholder 10" descr="A picture containing sky, red&#10;&#10;Description automatically generated">
            <a:extLst>
              <a:ext uri="{FF2B5EF4-FFF2-40B4-BE49-F238E27FC236}">
                <a16:creationId xmlns:a16="http://schemas.microsoft.com/office/drawing/2014/main" id="{2108D5B5-C56A-455F-8293-B29932E0167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77313" y="2045812"/>
            <a:ext cx="4843255" cy="3632441"/>
          </a:xfrm>
        </p:spPr>
      </p:pic>
      <p:pic>
        <p:nvPicPr>
          <p:cNvPr id="13" name="Picture 12" descr="A red and white text&#10;&#10;Description automatically generated">
            <a:extLst>
              <a:ext uri="{FF2B5EF4-FFF2-40B4-BE49-F238E27FC236}">
                <a16:creationId xmlns:a16="http://schemas.microsoft.com/office/drawing/2014/main" id="{EA16D98C-3191-4CE7-8852-36CD689EA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585" y="2080115"/>
            <a:ext cx="4916657" cy="3687493"/>
          </a:xfrm>
          <a:prstGeom prst="rect">
            <a:avLst/>
          </a:prstGeom>
        </p:spPr>
      </p:pic>
      <p:cxnSp>
        <p:nvCxnSpPr>
          <p:cNvPr id="15" name="Straight Connector 14">
            <a:extLst>
              <a:ext uri="{FF2B5EF4-FFF2-40B4-BE49-F238E27FC236}">
                <a16:creationId xmlns:a16="http://schemas.microsoft.com/office/drawing/2014/main" id="{97DEE7B4-3FC8-457A-A0CB-E8F505504180}"/>
              </a:ext>
            </a:extLst>
          </p:cNvPr>
          <p:cNvCxnSpPr/>
          <p:nvPr/>
        </p:nvCxnSpPr>
        <p:spPr>
          <a:xfrm flipH="1">
            <a:off x="6541476" y="3610131"/>
            <a:ext cx="4026877"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Straight Connector 15">
            <a:extLst>
              <a:ext uri="{FF2B5EF4-FFF2-40B4-BE49-F238E27FC236}">
                <a16:creationId xmlns:a16="http://schemas.microsoft.com/office/drawing/2014/main" id="{709A92EC-7C6E-44B8-A25D-44C2B1E1BC66}"/>
              </a:ext>
            </a:extLst>
          </p:cNvPr>
          <p:cNvCxnSpPr/>
          <p:nvPr/>
        </p:nvCxnSpPr>
        <p:spPr>
          <a:xfrm flipH="1">
            <a:off x="6541476" y="4001737"/>
            <a:ext cx="4026877"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8" name="Straight Arrow Connector 17">
            <a:extLst>
              <a:ext uri="{FF2B5EF4-FFF2-40B4-BE49-F238E27FC236}">
                <a16:creationId xmlns:a16="http://schemas.microsoft.com/office/drawing/2014/main" id="{7B032345-B1C3-407C-8F8E-8B7B8E37FE04}"/>
              </a:ext>
            </a:extLst>
          </p:cNvPr>
          <p:cNvCxnSpPr/>
          <p:nvPr/>
        </p:nvCxnSpPr>
        <p:spPr>
          <a:xfrm flipV="1">
            <a:off x="6774023" y="4697873"/>
            <a:ext cx="0" cy="6280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0DC88978-77BB-4918-A48D-8A5E1AF331F0}"/>
              </a:ext>
            </a:extLst>
          </p:cNvPr>
          <p:cNvSpPr txBox="1"/>
          <p:nvPr/>
        </p:nvSpPr>
        <p:spPr>
          <a:xfrm>
            <a:off x="6803347" y="3610131"/>
            <a:ext cx="3648948" cy="369332"/>
          </a:xfrm>
          <a:prstGeom prst="rect">
            <a:avLst/>
          </a:prstGeom>
          <a:noFill/>
        </p:spPr>
        <p:txBody>
          <a:bodyPr wrap="square" rtlCol="0">
            <a:spAutoFit/>
          </a:bodyPr>
          <a:lstStyle/>
          <a:p>
            <a:r>
              <a:rPr lang="en-GB" dirty="0"/>
              <a:t>Constant amplitude noise source</a:t>
            </a:r>
          </a:p>
        </p:txBody>
      </p:sp>
      <p:cxnSp>
        <p:nvCxnSpPr>
          <p:cNvPr id="21" name="Straight Connector 20">
            <a:extLst>
              <a:ext uri="{FF2B5EF4-FFF2-40B4-BE49-F238E27FC236}">
                <a16:creationId xmlns:a16="http://schemas.microsoft.com/office/drawing/2014/main" id="{1283694E-33CA-4CBB-99D0-1261F5934FE1}"/>
              </a:ext>
            </a:extLst>
          </p:cNvPr>
          <p:cNvCxnSpPr>
            <a:cxnSpLocks/>
          </p:cNvCxnSpPr>
          <p:nvPr/>
        </p:nvCxnSpPr>
        <p:spPr>
          <a:xfrm>
            <a:off x="2499537" y="2545097"/>
            <a:ext cx="0" cy="265378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 name="Straight Connector 22">
            <a:extLst>
              <a:ext uri="{FF2B5EF4-FFF2-40B4-BE49-F238E27FC236}">
                <a16:creationId xmlns:a16="http://schemas.microsoft.com/office/drawing/2014/main" id="{FC2866EF-DB4A-4656-86FC-48FC6ED67976}"/>
              </a:ext>
            </a:extLst>
          </p:cNvPr>
          <p:cNvCxnSpPr>
            <a:cxnSpLocks/>
          </p:cNvCxnSpPr>
          <p:nvPr/>
        </p:nvCxnSpPr>
        <p:spPr>
          <a:xfrm>
            <a:off x="3097218" y="2545097"/>
            <a:ext cx="0" cy="265378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Straight Connector 23">
            <a:extLst>
              <a:ext uri="{FF2B5EF4-FFF2-40B4-BE49-F238E27FC236}">
                <a16:creationId xmlns:a16="http://schemas.microsoft.com/office/drawing/2014/main" id="{C70F2399-592D-4A93-88AF-82AAC4AAAEE3}"/>
              </a:ext>
            </a:extLst>
          </p:cNvPr>
          <p:cNvCxnSpPr>
            <a:cxnSpLocks/>
          </p:cNvCxnSpPr>
          <p:nvPr/>
        </p:nvCxnSpPr>
        <p:spPr>
          <a:xfrm>
            <a:off x="7524300" y="2383077"/>
            <a:ext cx="0" cy="286873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 name="Straight Connector 24">
            <a:extLst>
              <a:ext uri="{FF2B5EF4-FFF2-40B4-BE49-F238E27FC236}">
                <a16:creationId xmlns:a16="http://schemas.microsoft.com/office/drawing/2014/main" id="{BD1FB5DD-B750-4CBD-9BB0-D6BDEA203E72}"/>
              </a:ext>
            </a:extLst>
          </p:cNvPr>
          <p:cNvCxnSpPr>
            <a:cxnSpLocks/>
          </p:cNvCxnSpPr>
          <p:nvPr/>
        </p:nvCxnSpPr>
        <p:spPr>
          <a:xfrm>
            <a:off x="8151485" y="2545097"/>
            <a:ext cx="0" cy="286873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6" name="TextBox 25">
            <a:extLst>
              <a:ext uri="{FF2B5EF4-FFF2-40B4-BE49-F238E27FC236}">
                <a16:creationId xmlns:a16="http://schemas.microsoft.com/office/drawing/2014/main" id="{A5D10F46-12D3-4728-B804-965E9EC96C43}"/>
              </a:ext>
            </a:extLst>
          </p:cNvPr>
          <p:cNvSpPr txBox="1"/>
          <p:nvPr/>
        </p:nvSpPr>
        <p:spPr>
          <a:xfrm>
            <a:off x="3852566" y="5907893"/>
            <a:ext cx="4136004" cy="307777"/>
          </a:xfrm>
          <a:prstGeom prst="rect">
            <a:avLst/>
          </a:prstGeom>
          <a:noFill/>
        </p:spPr>
        <p:txBody>
          <a:bodyPr wrap="none" rtlCol="0">
            <a:spAutoFit/>
          </a:bodyPr>
          <a:lstStyle/>
          <a:p>
            <a:r>
              <a:rPr lang="en-GB" sz="1400" dirty="0"/>
              <a:t>Peaks at similar times but slightly altered amplitudes</a:t>
            </a:r>
          </a:p>
        </p:txBody>
      </p:sp>
      <p:cxnSp>
        <p:nvCxnSpPr>
          <p:cNvPr id="28" name="Connector: Elbow 27">
            <a:extLst>
              <a:ext uri="{FF2B5EF4-FFF2-40B4-BE49-F238E27FC236}">
                <a16:creationId xmlns:a16="http://schemas.microsoft.com/office/drawing/2014/main" id="{CF5C51A9-960C-4E59-8E4C-BAE7EF5E6A82}"/>
              </a:ext>
            </a:extLst>
          </p:cNvPr>
          <p:cNvCxnSpPr>
            <a:cxnSpLocks/>
            <a:stCxn id="26" idx="3"/>
          </p:cNvCxnSpPr>
          <p:nvPr/>
        </p:nvCxnSpPr>
        <p:spPr>
          <a:xfrm flipV="1">
            <a:off x="7988570" y="5597007"/>
            <a:ext cx="162915" cy="46477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8C8F03CB-4DB7-4331-B36D-93E1B1E305DE}"/>
              </a:ext>
            </a:extLst>
          </p:cNvPr>
          <p:cNvCxnSpPr>
            <a:cxnSpLocks/>
          </p:cNvCxnSpPr>
          <p:nvPr/>
        </p:nvCxnSpPr>
        <p:spPr>
          <a:xfrm rot="16200000" flipV="1">
            <a:off x="3082363" y="5370757"/>
            <a:ext cx="772222" cy="71902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3795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1434C99-0B6D-4C3E-8AF1-AF30C75EDB59}"/>
              </a:ext>
            </a:extLst>
          </p:cNvPr>
          <p:cNvSpPr>
            <a:spLocks noGrp="1"/>
          </p:cNvSpPr>
          <p:nvPr>
            <p:ph type="title"/>
          </p:nvPr>
        </p:nvSpPr>
        <p:spPr>
          <a:xfrm>
            <a:off x="2053176" y="715478"/>
            <a:ext cx="7958331" cy="1077229"/>
          </a:xfrm>
        </p:spPr>
        <p:txBody>
          <a:bodyPr>
            <a:normAutofit/>
          </a:bodyPr>
          <a:lstStyle/>
          <a:p>
            <a:r>
              <a:rPr lang="en-GB"/>
              <a:t>Frequency Signal Domain </a:t>
            </a:r>
            <a:r>
              <a:rPr lang="en-GB" dirty="0"/>
              <a:t>Comparison</a:t>
            </a:r>
          </a:p>
        </p:txBody>
      </p:sp>
      <p:pic>
        <p:nvPicPr>
          <p:cNvPr id="5" name="Picture 4" descr="A screenshot of a cell phone&#10;&#10;Description automatically generated">
            <a:extLst>
              <a:ext uri="{FF2B5EF4-FFF2-40B4-BE49-F238E27FC236}">
                <a16:creationId xmlns:a16="http://schemas.microsoft.com/office/drawing/2014/main" id="{83230F0D-8ABB-4B8F-9C1C-58A1F2B38F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4719" y="1997827"/>
            <a:ext cx="4834974" cy="3626230"/>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7EAB1DB8-949E-4C54-B7D5-E5AE1B8CE7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0433" y="1997827"/>
            <a:ext cx="4834973" cy="3626230"/>
          </a:xfrm>
          <a:prstGeom prst="rect">
            <a:avLst/>
          </a:prstGeom>
        </p:spPr>
      </p:pic>
      <p:cxnSp>
        <p:nvCxnSpPr>
          <p:cNvPr id="7" name="Straight Connector 6">
            <a:extLst>
              <a:ext uri="{FF2B5EF4-FFF2-40B4-BE49-F238E27FC236}">
                <a16:creationId xmlns:a16="http://schemas.microsoft.com/office/drawing/2014/main" id="{FC2866EF-DB4A-4656-86FC-48FC6ED67976}"/>
              </a:ext>
            </a:extLst>
          </p:cNvPr>
          <p:cNvCxnSpPr>
            <a:cxnSpLocks/>
          </p:cNvCxnSpPr>
          <p:nvPr/>
        </p:nvCxnSpPr>
        <p:spPr>
          <a:xfrm>
            <a:off x="3739661" y="2192006"/>
            <a:ext cx="0" cy="343205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 name="Straight Connector 7">
            <a:extLst>
              <a:ext uri="{FF2B5EF4-FFF2-40B4-BE49-F238E27FC236}">
                <a16:creationId xmlns:a16="http://schemas.microsoft.com/office/drawing/2014/main" id="{E80DE1AD-E23F-4AFB-A327-4B9C3FE26BAB}"/>
              </a:ext>
            </a:extLst>
          </p:cNvPr>
          <p:cNvCxnSpPr>
            <a:cxnSpLocks/>
          </p:cNvCxnSpPr>
          <p:nvPr/>
        </p:nvCxnSpPr>
        <p:spPr>
          <a:xfrm>
            <a:off x="10025575" y="2192006"/>
            <a:ext cx="0" cy="343205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 name="TextBox 8">
            <a:extLst>
              <a:ext uri="{FF2B5EF4-FFF2-40B4-BE49-F238E27FC236}">
                <a16:creationId xmlns:a16="http://schemas.microsoft.com/office/drawing/2014/main" id="{A5D10F46-12D3-4728-B804-965E9EC96C43}"/>
              </a:ext>
            </a:extLst>
          </p:cNvPr>
          <p:cNvSpPr txBox="1"/>
          <p:nvPr/>
        </p:nvSpPr>
        <p:spPr>
          <a:xfrm>
            <a:off x="4748811" y="5903205"/>
            <a:ext cx="1214948" cy="523220"/>
          </a:xfrm>
          <a:prstGeom prst="rect">
            <a:avLst/>
          </a:prstGeom>
          <a:noFill/>
        </p:spPr>
        <p:txBody>
          <a:bodyPr wrap="square" rtlCol="0">
            <a:spAutoFit/>
          </a:bodyPr>
          <a:lstStyle/>
          <a:p>
            <a:r>
              <a:rPr lang="en-GB" sz="1400" dirty="0"/>
              <a:t>Peak at 400Hz</a:t>
            </a:r>
          </a:p>
        </p:txBody>
      </p:sp>
      <p:cxnSp>
        <p:nvCxnSpPr>
          <p:cNvPr id="10" name="Connector: Elbow 27">
            <a:extLst>
              <a:ext uri="{FF2B5EF4-FFF2-40B4-BE49-F238E27FC236}">
                <a16:creationId xmlns:a16="http://schemas.microsoft.com/office/drawing/2014/main" id="{CF5C51A9-960C-4E59-8E4C-BAE7EF5E6A82}"/>
              </a:ext>
            </a:extLst>
          </p:cNvPr>
          <p:cNvCxnSpPr>
            <a:cxnSpLocks/>
          </p:cNvCxnSpPr>
          <p:nvPr/>
        </p:nvCxnSpPr>
        <p:spPr>
          <a:xfrm flipV="1">
            <a:off x="7494335" y="5691432"/>
            <a:ext cx="2531240" cy="43303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34">
            <a:extLst>
              <a:ext uri="{FF2B5EF4-FFF2-40B4-BE49-F238E27FC236}">
                <a16:creationId xmlns:a16="http://schemas.microsoft.com/office/drawing/2014/main" id="{8C8F03CB-4DB7-4331-B36D-93E1B1E305DE}"/>
              </a:ext>
            </a:extLst>
          </p:cNvPr>
          <p:cNvCxnSpPr>
            <a:cxnSpLocks/>
          </p:cNvCxnSpPr>
          <p:nvPr/>
        </p:nvCxnSpPr>
        <p:spPr>
          <a:xfrm rot="10800000">
            <a:off x="3739661" y="5662557"/>
            <a:ext cx="1009152" cy="43303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CEEF64F-B44C-485A-AA9A-53625ADB22B3}"/>
              </a:ext>
            </a:extLst>
          </p:cNvPr>
          <p:cNvSpPr txBox="1"/>
          <p:nvPr/>
        </p:nvSpPr>
        <p:spPr>
          <a:xfrm>
            <a:off x="6279390" y="5903557"/>
            <a:ext cx="1306320" cy="523220"/>
          </a:xfrm>
          <a:prstGeom prst="rect">
            <a:avLst/>
          </a:prstGeom>
          <a:noFill/>
        </p:spPr>
        <p:txBody>
          <a:bodyPr wrap="square" rtlCol="0">
            <a:spAutoFit/>
          </a:bodyPr>
          <a:lstStyle/>
          <a:p>
            <a:r>
              <a:rPr lang="en-GB" sz="1400" dirty="0"/>
              <a:t>Peak at 6600Hz</a:t>
            </a:r>
          </a:p>
        </p:txBody>
      </p:sp>
    </p:spTree>
    <p:extLst>
      <p:ext uri="{BB962C8B-B14F-4D97-AF65-F5344CB8AC3E}">
        <p14:creationId xmlns:p14="http://schemas.microsoft.com/office/powerpoint/2010/main" val="736347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Frequency Domain Signal Comparison</a:t>
            </a:r>
            <a:endParaRPr lang="en-US" dirty="0"/>
          </a:p>
        </p:txBody>
      </p:sp>
      <p:pic>
        <p:nvPicPr>
          <p:cNvPr id="4" name="Picture 3" descr="A screenshot of a cell phone&#10;&#10;Description automatically generated">
            <a:extLst>
              <a:ext uri="{FF2B5EF4-FFF2-40B4-BE49-F238E27FC236}">
                <a16:creationId xmlns:a16="http://schemas.microsoft.com/office/drawing/2014/main" id="{E9DEDE17-1C7A-436C-925E-C96609DCE8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383" y="1885285"/>
            <a:ext cx="4847669" cy="3635752"/>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24F4BCC7-BCDA-4949-94A1-D14679E652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8566" y="1885285"/>
            <a:ext cx="4936475" cy="3702356"/>
          </a:xfrm>
          <a:prstGeom prst="rect">
            <a:avLst/>
          </a:prstGeom>
        </p:spPr>
      </p:pic>
    </p:spTree>
    <p:extLst>
      <p:ext uri="{BB962C8B-B14F-4D97-AF65-F5344CB8AC3E}">
        <p14:creationId xmlns:p14="http://schemas.microsoft.com/office/powerpoint/2010/main" val="818655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a:t>  Block </a:t>
            </a:r>
            <a:r>
              <a:rPr lang="en-GB" dirty="0"/>
              <a:t>Diagram</a:t>
            </a:r>
            <a:endParaRPr lang="en-US" dirty="0"/>
          </a:p>
        </p:txBody>
      </p:sp>
      <p:sp>
        <p:nvSpPr>
          <p:cNvPr id="4" name="Rectangle 3">
            <a:extLst>
              <a:ext uri="{FF2B5EF4-FFF2-40B4-BE49-F238E27FC236}">
                <a16:creationId xmlns:a16="http://schemas.microsoft.com/office/drawing/2014/main" id="{A84B5469-4577-432B-845B-8E0192CA49CA}"/>
              </a:ext>
            </a:extLst>
          </p:cNvPr>
          <p:cNvSpPr/>
          <p:nvPr/>
        </p:nvSpPr>
        <p:spPr>
          <a:xfrm>
            <a:off x="193433" y="2919046"/>
            <a:ext cx="2031023" cy="170570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Scrambled Signal</a:t>
            </a:r>
          </a:p>
        </p:txBody>
      </p:sp>
      <p:sp>
        <p:nvSpPr>
          <p:cNvPr id="5" name="Rectangle 4">
            <a:extLst>
              <a:ext uri="{FF2B5EF4-FFF2-40B4-BE49-F238E27FC236}">
                <a16:creationId xmlns:a16="http://schemas.microsoft.com/office/drawing/2014/main" id="{67531F23-1674-4E13-AB10-8B6835A74DF3}"/>
              </a:ext>
            </a:extLst>
          </p:cNvPr>
          <p:cNvSpPr/>
          <p:nvPr/>
        </p:nvSpPr>
        <p:spPr>
          <a:xfrm>
            <a:off x="2658210" y="2919046"/>
            <a:ext cx="2031023" cy="170570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Band-stop filter to remove the 8kHz frequency</a:t>
            </a:r>
          </a:p>
        </p:txBody>
      </p:sp>
      <p:sp>
        <p:nvSpPr>
          <p:cNvPr id="6" name="Rectangle 5">
            <a:extLst>
              <a:ext uri="{FF2B5EF4-FFF2-40B4-BE49-F238E27FC236}">
                <a16:creationId xmlns:a16="http://schemas.microsoft.com/office/drawing/2014/main" id="{B39AB42F-984A-4FA5-B8CA-3F4BF5DE32F0}"/>
              </a:ext>
            </a:extLst>
          </p:cNvPr>
          <p:cNvSpPr/>
          <p:nvPr/>
        </p:nvSpPr>
        <p:spPr>
          <a:xfrm>
            <a:off x="5122987" y="2805193"/>
            <a:ext cx="2031023" cy="195278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Multiplying the signal with a 7kHz carrier signal to shift it in the time domain</a:t>
            </a:r>
          </a:p>
        </p:txBody>
      </p:sp>
      <p:sp>
        <p:nvSpPr>
          <p:cNvPr id="7" name="Rectangle 6">
            <a:extLst>
              <a:ext uri="{FF2B5EF4-FFF2-40B4-BE49-F238E27FC236}">
                <a16:creationId xmlns:a16="http://schemas.microsoft.com/office/drawing/2014/main" id="{3A97CA31-79E1-4CA1-928A-CE7BF74F73B6}"/>
              </a:ext>
            </a:extLst>
          </p:cNvPr>
          <p:cNvSpPr/>
          <p:nvPr/>
        </p:nvSpPr>
        <p:spPr>
          <a:xfrm>
            <a:off x="7587764" y="2919046"/>
            <a:ext cx="2031023" cy="170570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Low pass filter to filter extra positive sideband leaving just our initial audio signal</a:t>
            </a:r>
          </a:p>
        </p:txBody>
      </p:sp>
      <p:sp>
        <p:nvSpPr>
          <p:cNvPr id="8" name="Rectangle 7">
            <a:extLst>
              <a:ext uri="{FF2B5EF4-FFF2-40B4-BE49-F238E27FC236}">
                <a16:creationId xmlns:a16="http://schemas.microsoft.com/office/drawing/2014/main" id="{A94D6FA1-3451-4BB1-8359-A98BA6076B43}"/>
              </a:ext>
            </a:extLst>
          </p:cNvPr>
          <p:cNvSpPr/>
          <p:nvPr/>
        </p:nvSpPr>
        <p:spPr>
          <a:xfrm>
            <a:off x="10052541" y="2919046"/>
            <a:ext cx="2031023" cy="170570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Original Signal</a:t>
            </a:r>
          </a:p>
        </p:txBody>
      </p:sp>
      <p:cxnSp>
        <p:nvCxnSpPr>
          <p:cNvPr id="9" name="Straight Arrow Connector 8">
            <a:extLst>
              <a:ext uri="{FF2B5EF4-FFF2-40B4-BE49-F238E27FC236}">
                <a16:creationId xmlns:a16="http://schemas.microsoft.com/office/drawing/2014/main" id="{3CF35086-E6D2-4020-B4A0-3D510D356B3B}"/>
              </a:ext>
            </a:extLst>
          </p:cNvPr>
          <p:cNvCxnSpPr>
            <a:stCxn id="6" idx="3"/>
            <a:endCxn id="7" idx="1"/>
          </p:cNvCxnSpPr>
          <p:nvPr/>
        </p:nvCxnSpPr>
        <p:spPr>
          <a:xfrm flipV="1">
            <a:off x="7154010" y="3771900"/>
            <a:ext cx="433754" cy="9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21DBA53-9B29-4423-90EE-A8E176844252}"/>
              </a:ext>
            </a:extLst>
          </p:cNvPr>
          <p:cNvCxnSpPr>
            <a:stCxn id="7" idx="3"/>
            <a:endCxn id="8" idx="1"/>
          </p:cNvCxnSpPr>
          <p:nvPr/>
        </p:nvCxnSpPr>
        <p:spPr>
          <a:xfrm>
            <a:off x="4689233" y="3771900"/>
            <a:ext cx="4337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FCFD132-B9F9-4F97-ADEB-2E7F895CE7F5}"/>
              </a:ext>
            </a:extLst>
          </p:cNvPr>
          <p:cNvCxnSpPr>
            <a:stCxn id="8" idx="3"/>
            <a:endCxn id="9" idx="1"/>
          </p:cNvCxnSpPr>
          <p:nvPr/>
        </p:nvCxnSpPr>
        <p:spPr>
          <a:xfrm>
            <a:off x="7154010" y="3771900"/>
            <a:ext cx="4337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775C15B-847F-402B-AD46-FDC088C9AA6E}"/>
              </a:ext>
            </a:extLst>
          </p:cNvPr>
          <p:cNvCxnSpPr>
            <a:stCxn id="9" idx="3"/>
            <a:endCxn id="10" idx="1"/>
          </p:cNvCxnSpPr>
          <p:nvPr/>
        </p:nvCxnSpPr>
        <p:spPr>
          <a:xfrm>
            <a:off x="9618787" y="3771900"/>
            <a:ext cx="4337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21DBA53-9B29-4423-90EE-A8E176844252}"/>
              </a:ext>
            </a:extLst>
          </p:cNvPr>
          <p:cNvCxnSpPr/>
          <p:nvPr/>
        </p:nvCxnSpPr>
        <p:spPr>
          <a:xfrm>
            <a:off x="2224456" y="3759631"/>
            <a:ext cx="4337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Left Brace 22"/>
          <p:cNvSpPr/>
          <p:nvPr/>
        </p:nvSpPr>
        <p:spPr>
          <a:xfrm rot="5400000" flipH="1">
            <a:off x="4657826" y="2892667"/>
            <a:ext cx="628207" cy="4627439"/>
          </a:xfrm>
          <a:prstGeom prst="leftBrace">
            <a:avLst>
              <a:gd name="adj1" fmla="val 182919"/>
              <a:gd name="adj2" fmla="val 5033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p:cNvSpPr txBox="1"/>
          <p:nvPr/>
        </p:nvSpPr>
        <p:spPr>
          <a:xfrm>
            <a:off x="4339526" y="5624244"/>
            <a:ext cx="1124424" cy="646331"/>
          </a:xfrm>
          <a:prstGeom prst="rect">
            <a:avLst/>
          </a:prstGeom>
          <a:noFill/>
        </p:spPr>
        <p:txBody>
          <a:bodyPr wrap="square" rtlCol="0">
            <a:spAutoFit/>
          </a:bodyPr>
          <a:lstStyle/>
          <a:p>
            <a:r>
              <a:rPr lang="en-US" dirty="0"/>
              <a:t>MSP432 (Digital)</a:t>
            </a:r>
          </a:p>
        </p:txBody>
      </p:sp>
      <p:sp>
        <p:nvSpPr>
          <p:cNvPr id="25" name="Left Brace 24"/>
          <p:cNvSpPr/>
          <p:nvPr/>
        </p:nvSpPr>
        <p:spPr>
          <a:xfrm rot="5400000" flipH="1">
            <a:off x="894840" y="4396201"/>
            <a:ext cx="628207" cy="1620370"/>
          </a:xfrm>
          <a:prstGeom prst="leftBrace">
            <a:avLst>
              <a:gd name="adj1" fmla="val 27139"/>
              <a:gd name="adj2" fmla="val 5033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p:cNvSpPr txBox="1"/>
          <p:nvPr/>
        </p:nvSpPr>
        <p:spPr>
          <a:xfrm>
            <a:off x="929899" y="5603352"/>
            <a:ext cx="728421" cy="369332"/>
          </a:xfrm>
          <a:prstGeom prst="rect">
            <a:avLst/>
          </a:prstGeom>
          <a:noFill/>
        </p:spPr>
        <p:txBody>
          <a:bodyPr wrap="square" rtlCol="0">
            <a:spAutoFit/>
          </a:bodyPr>
          <a:lstStyle/>
          <a:p>
            <a:r>
              <a:rPr lang="en-US" dirty="0"/>
              <a:t>Input</a:t>
            </a:r>
          </a:p>
        </p:txBody>
      </p:sp>
      <p:sp>
        <p:nvSpPr>
          <p:cNvPr id="29" name="Left Brace 28"/>
          <p:cNvSpPr/>
          <p:nvPr/>
        </p:nvSpPr>
        <p:spPr>
          <a:xfrm rot="5400000" flipH="1">
            <a:off x="8284949" y="4313339"/>
            <a:ext cx="628207" cy="1620370"/>
          </a:xfrm>
          <a:prstGeom prst="leftBrace">
            <a:avLst>
              <a:gd name="adj1" fmla="val 27139"/>
              <a:gd name="adj2" fmla="val 5033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TextBox 29"/>
          <p:cNvSpPr txBox="1"/>
          <p:nvPr/>
        </p:nvSpPr>
        <p:spPr>
          <a:xfrm>
            <a:off x="7882256" y="5520490"/>
            <a:ext cx="1433592" cy="646331"/>
          </a:xfrm>
          <a:prstGeom prst="rect">
            <a:avLst/>
          </a:prstGeom>
          <a:noFill/>
        </p:spPr>
        <p:txBody>
          <a:bodyPr wrap="square" rtlCol="0">
            <a:spAutoFit/>
          </a:bodyPr>
          <a:lstStyle/>
          <a:p>
            <a:pPr algn="ctr"/>
            <a:r>
              <a:rPr lang="en-US" dirty="0"/>
              <a:t>Breadboard (Analogue)</a:t>
            </a:r>
          </a:p>
        </p:txBody>
      </p:sp>
      <p:sp>
        <p:nvSpPr>
          <p:cNvPr id="31" name="Left Brace 30"/>
          <p:cNvSpPr/>
          <p:nvPr/>
        </p:nvSpPr>
        <p:spPr>
          <a:xfrm rot="5400000" flipH="1">
            <a:off x="10834418" y="4232427"/>
            <a:ext cx="628207" cy="1620370"/>
          </a:xfrm>
          <a:prstGeom prst="leftBrace">
            <a:avLst>
              <a:gd name="adj1" fmla="val 27139"/>
              <a:gd name="adj2" fmla="val 5033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TextBox 31"/>
          <p:cNvSpPr txBox="1"/>
          <p:nvPr/>
        </p:nvSpPr>
        <p:spPr>
          <a:xfrm>
            <a:off x="10570139" y="5439578"/>
            <a:ext cx="1027759" cy="369332"/>
          </a:xfrm>
          <a:prstGeom prst="rect">
            <a:avLst/>
          </a:prstGeom>
          <a:noFill/>
        </p:spPr>
        <p:txBody>
          <a:bodyPr wrap="square" rtlCol="0">
            <a:spAutoFit/>
          </a:bodyPr>
          <a:lstStyle/>
          <a:p>
            <a:r>
              <a:rPr lang="en-US"/>
              <a:t>Output</a:t>
            </a:r>
            <a:endParaRPr lang="en-US" dirty="0"/>
          </a:p>
        </p:txBody>
      </p:sp>
    </p:spTree>
    <p:extLst>
      <p:ext uri="{BB962C8B-B14F-4D97-AF65-F5344CB8AC3E}">
        <p14:creationId xmlns:p14="http://schemas.microsoft.com/office/powerpoint/2010/main" val="2078138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1808" y="974887"/>
            <a:ext cx="7958331" cy="1077229"/>
          </a:xfrm>
        </p:spPr>
        <p:txBody>
          <a:bodyPr/>
          <a:lstStyle/>
          <a:p>
            <a:pPr algn="l"/>
            <a:r>
              <a:rPr lang="en-US" dirty="0"/>
              <a:t>General Flow Process of the Descrambler </a:t>
            </a:r>
          </a:p>
        </p:txBody>
      </p:sp>
      <p:sp>
        <p:nvSpPr>
          <p:cNvPr id="3" name="Content Placeholder 2"/>
          <p:cNvSpPr>
            <a:spLocks noGrp="1"/>
          </p:cNvSpPr>
          <p:nvPr>
            <p:ph idx="1"/>
          </p:nvPr>
        </p:nvSpPr>
        <p:spPr/>
        <p:txBody>
          <a:bodyPr/>
          <a:lstStyle/>
          <a:p>
            <a:r>
              <a:rPr lang="en-GB" dirty="0"/>
              <a:t>Scrambled Signal </a:t>
            </a:r>
            <a:r>
              <a:rPr lang="en-GB" dirty="0">
                <a:sym typeface="Wingdings"/>
              </a:rPr>
              <a:t> </a:t>
            </a:r>
            <a:r>
              <a:rPr lang="en-GB" dirty="0"/>
              <a:t>DC Biasing Circuit (External) </a:t>
            </a:r>
            <a:r>
              <a:rPr lang="en-GB" dirty="0">
                <a:sym typeface="Wingdings"/>
              </a:rPr>
              <a:t></a:t>
            </a:r>
            <a:r>
              <a:rPr lang="en-GB" dirty="0"/>
              <a:t> ADC (MSP) </a:t>
            </a:r>
            <a:r>
              <a:rPr lang="en-GB" dirty="0">
                <a:sym typeface="Wingdings"/>
              </a:rPr>
              <a:t> </a:t>
            </a:r>
            <a:r>
              <a:rPr lang="en-GB" dirty="0"/>
              <a:t>BANDSTOP FILTER (MSP) </a:t>
            </a:r>
            <a:r>
              <a:rPr lang="en-GB" dirty="0">
                <a:sym typeface="Wingdings"/>
              </a:rPr>
              <a:t> Signal Shifting (MSP)</a:t>
            </a:r>
            <a:r>
              <a:rPr lang="en-GB" dirty="0"/>
              <a:t> DAC (EXTERNAL) </a:t>
            </a:r>
            <a:r>
              <a:rPr lang="en-GB" dirty="0">
                <a:sym typeface="Wingdings" panose="05000000000000000000" pitchFamily="2" charset="2"/>
              </a:rPr>
              <a:t></a:t>
            </a:r>
            <a:r>
              <a:rPr lang="en-GB" dirty="0"/>
              <a:t> LOW PASS -ANTI ALIASING- Filter  (External) </a:t>
            </a:r>
            <a:r>
              <a:rPr lang="en-GB" dirty="0">
                <a:sym typeface="Wingdings" panose="05000000000000000000" pitchFamily="2" charset="2"/>
              </a:rPr>
              <a:t> Power Amplifier (External)  SPEAKER</a:t>
            </a:r>
          </a:p>
          <a:p>
            <a:endParaRPr lang="en-US" dirty="0"/>
          </a:p>
        </p:txBody>
      </p:sp>
    </p:spTree>
    <p:extLst>
      <p:ext uri="{BB962C8B-B14F-4D97-AF65-F5344CB8AC3E}">
        <p14:creationId xmlns:p14="http://schemas.microsoft.com/office/powerpoint/2010/main" val="1268019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65D28-08DC-D547-A087-1C9EA09D757E}"/>
              </a:ext>
            </a:extLst>
          </p:cNvPr>
          <p:cNvSpPr>
            <a:spLocks noGrp="1"/>
          </p:cNvSpPr>
          <p:nvPr>
            <p:ph type="title"/>
          </p:nvPr>
        </p:nvSpPr>
        <p:spPr/>
        <p:txBody>
          <a:bodyPr/>
          <a:lstStyle/>
          <a:p>
            <a:pPr algn="ctr"/>
            <a:r>
              <a:rPr lang="en-GB" dirty="0"/>
              <a:t>Analog-Digital-Converter</a:t>
            </a:r>
            <a:endParaRPr lang="en-US" dirty="0"/>
          </a:p>
        </p:txBody>
      </p:sp>
      <p:sp>
        <p:nvSpPr>
          <p:cNvPr id="3" name="Content Placeholder 2">
            <a:extLst>
              <a:ext uri="{FF2B5EF4-FFF2-40B4-BE49-F238E27FC236}">
                <a16:creationId xmlns:a16="http://schemas.microsoft.com/office/drawing/2014/main" id="{3706495F-BC9C-414F-AE21-C476254BE128}"/>
              </a:ext>
            </a:extLst>
          </p:cNvPr>
          <p:cNvSpPr>
            <a:spLocks noGrp="1"/>
          </p:cNvSpPr>
          <p:nvPr>
            <p:ph idx="1"/>
          </p:nvPr>
        </p:nvSpPr>
        <p:spPr>
          <a:xfrm>
            <a:off x="1222407" y="1501541"/>
            <a:ext cx="10414535" cy="1927460"/>
          </a:xfrm>
        </p:spPr>
        <p:txBody>
          <a:bodyPr/>
          <a:lstStyle/>
          <a:p>
            <a:r>
              <a:rPr lang="en-GB" dirty="0"/>
              <a:t>This input of the circuit transforms the 14-bit </a:t>
            </a:r>
            <a:r>
              <a:rPr lang="en-GB" dirty="0" err="1"/>
              <a:t>analog</a:t>
            </a:r>
            <a:r>
              <a:rPr lang="en-GB" dirty="0"/>
              <a:t> input from our aux into an 8-bit value that our MSP432 can then process and output. First, we must design our filter using ‘</a:t>
            </a:r>
            <a:r>
              <a:rPr lang="en-GB" dirty="0" err="1"/>
              <a:t>fdatool</a:t>
            </a:r>
            <a:r>
              <a:rPr lang="en-GB" dirty="0"/>
              <a:t>’ command in MATLAB. These output filter coefficients that we can use with our IIR digital filter design </a:t>
            </a:r>
          </a:p>
          <a:p>
            <a:endParaRPr lang="en-US" dirty="0"/>
          </a:p>
        </p:txBody>
      </p:sp>
      <p:pic>
        <p:nvPicPr>
          <p:cNvPr id="4" name="Picture 3">
            <a:extLst>
              <a:ext uri="{FF2B5EF4-FFF2-40B4-BE49-F238E27FC236}">
                <a16:creationId xmlns:a16="http://schemas.microsoft.com/office/drawing/2014/main" id="{00BDBFBC-A10B-3140-BEFD-EF66CAFF679B}"/>
              </a:ext>
            </a:extLst>
          </p:cNvPr>
          <p:cNvPicPr>
            <a:picLocks noChangeAspect="1"/>
          </p:cNvPicPr>
          <p:nvPr/>
        </p:nvPicPr>
        <p:blipFill>
          <a:blip r:embed="rId2"/>
          <a:stretch>
            <a:fillRect/>
          </a:stretch>
        </p:blipFill>
        <p:spPr>
          <a:xfrm>
            <a:off x="1543117" y="2993930"/>
            <a:ext cx="4304931" cy="3511683"/>
          </a:xfrm>
          <a:prstGeom prst="rect">
            <a:avLst/>
          </a:prstGeom>
        </p:spPr>
      </p:pic>
      <p:pic>
        <p:nvPicPr>
          <p:cNvPr id="5" name="Picture 4">
            <a:extLst>
              <a:ext uri="{FF2B5EF4-FFF2-40B4-BE49-F238E27FC236}">
                <a16:creationId xmlns:a16="http://schemas.microsoft.com/office/drawing/2014/main" id="{4BD727ED-17AF-4740-A05D-0CD4B7B4446A}"/>
              </a:ext>
            </a:extLst>
          </p:cNvPr>
          <p:cNvPicPr>
            <a:picLocks noChangeAspect="1"/>
          </p:cNvPicPr>
          <p:nvPr/>
        </p:nvPicPr>
        <p:blipFill>
          <a:blip r:embed="rId3"/>
          <a:stretch>
            <a:fillRect/>
          </a:stretch>
        </p:blipFill>
        <p:spPr>
          <a:xfrm>
            <a:off x="7184682" y="3154922"/>
            <a:ext cx="3964059" cy="2640240"/>
          </a:xfrm>
          <a:prstGeom prst="rect">
            <a:avLst/>
          </a:prstGeom>
        </p:spPr>
      </p:pic>
      <p:sp>
        <p:nvSpPr>
          <p:cNvPr id="7" name="TextBox 6">
            <a:extLst>
              <a:ext uri="{FF2B5EF4-FFF2-40B4-BE49-F238E27FC236}">
                <a16:creationId xmlns:a16="http://schemas.microsoft.com/office/drawing/2014/main" id="{5D59CD14-47DF-EE46-995B-2A7DCE15C0B2}"/>
              </a:ext>
            </a:extLst>
          </p:cNvPr>
          <p:cNvSpPr txBox="1"/>
          <p:nvPr/>
        </p:nvSpPr>
        <p:spPr>
          <a:xfrm>
            <a:off x="7657301" y="3628077"/>
            <a:ext cx="1077790" cy="369332"/>
          </a:xfrm>
          <a:prstGeom prst="rect">
            <a:avLst/>
          </a:prstGeom>
          <a:noFill/>
        </p:spPr>
        <p:txBody>
          <a:bodyPr wrap="square" rtlCol="0">
            <a:spAutoFit/>
          </a:bodyPr>
          <a:lstStyle/>
          <a:p>
            <a:r>
              <a:rPr lang="en-GB" dirty="0">
                <a:solidFill>
                  <a:srgbClr val="FF0000"/>
                </a:solidFill>
              </a:rPr>
              <a:t>B = </a:t>
            </a:r>
          </a:p>
        </p:txBody>
      </p:sp>
      <p:sp>
        <p:nvSpPr>
          <p:cNvPr id="8" name="TextBox 7">
            <a:extLst>
              <a:ext uri="{FF2B5EF4-FFF2-40B4-BE49-F238E27FC236}">
                <a16:creationId xmlns:a16="http://schemas.microsoft.com/office/drawing/2014/main" id="{8534DD2D-AC95-8249-A137-94F679F160C4}"/>
              </a:ext>
            </a:extLst>
          </p:cNvPr>
          <p:cNvSpPr txBox="1"/>
          <p:nvPr/>
        </p:nvSpPr>
        <p:spPr>
          <a:xfrm>
            <a:off x="7657301" y="5356459"/>
            <a:ext cx="1077790" cy="369332"/>
          </a:xfrm>
          <a:prstGeom prst="rect">
            <a:avLst/>
          </a:prstGeom>
          <a:noFill/>
        </p:spPr>
        <p:txBody>
          <a:bodyPr wrap="square" rtlCol="0">
            <a:spAutoFit/>
          </a:bodyPr>
          <a:lstStyle/>
          <a:p>
            <a:r>
              <a:rPr lang="en-GB" dirty="0">
                <a:solidFill>
                  <a:srgbClr val="FF0000"/>
                </a:solidFill>
              </a:rPr>
              <a:t>A = </a:t>
            </a:r>
          </a:p>
        </p:txBody>
      </p:sp>
      <p:cxnSp>
        <p:nvCxnSpPr>
          <p:cNvPr id="9" name="Straight Arrow Connector 8">
            <a:extLst>
              <a:ext uri="{FF2B5EF4-FFF2-40B4-BE49-F238E27FC236}">
                <a16:creationId xmlns:a16="http://schemas.microsoft.com/office/drawing/2014/main" id="{C00D3A80-338B-F949-9663-43C1D07F3C5F}"/>
              </a:ext>
            </a:extLst>
          </p:cNvPr>
          <p:cNvCxnSpPr/>
          <p:nvPr/>
        </p:nvCxnSpPr>
        <p:spPr>
          <a:xfrm>
            <a:off x="6096000" y="4475744"/>
            <a:ext cx="8572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6447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stretch/>
        </a:blip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A7E617A3-F974-4922-BA84-7BF66A191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9" name="Picture 88">
            <a:extLst>
              <a:ext uri="{FF2B5EF4-FFF2-40B4-BE49-F238E27FC236}">
                <a16:creationId xmlns:a16="http://schemas.microsoft.com/office/drawing/2014/main" id="{99364C0E-1C8A-4DAD-9000-347CF9C79EF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91" name="Picture 90">
            <a:extLst>
              <a:ext uri="{FF2B5EF4-FFF2-40B4-BE49-F238E27FC236}">
                <a16:creationId xmlns:a16="http://schemas.microsoft.com/office/drawing/2014/main" id="{742B00E3-57BA-4973-9543-EFC7C04A8D4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93" name="Rectangle 92">
            <a:extLst>
              <a:ext uri="{FF2B5EF4-FFF2-40B4-BE49-F238E27FC236}">
                <a16:creationId xmlns:a16="http://schemas.microsoft.com/office/drawing/2014/main" id="{4DEFD0A1-376C-4D72-B2CC-465A4366D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11079CE8-28B1-4258-BE64-91C28B6DE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AB2C6784-71FC-4DB2-93C6-221706A47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A11E1E-66CA-B447-8719-A29795873A9D}"/>
              </a:ext>
            </a:extLst>
          </p:cNvPr>
          <p:cNvSpPr>
            <a:spLocks noGrp="1"/>
          </p:cNvSpPr>
          <p:nvPr>
            <p:ph type="title"/>
          </p:nvPr>
        </p:nvSpPr>
        <p:spPr>
          <a:xfrm>
            <a:off x="7548117" y="808056"/>
            <a:ext cx="3024722" cy="1077229"/>
          </a:xfrm>
        </p:spPr>
        <p:txBody>
          <a:bodyPr>
            <a:normAutofit/>
          </a:bodyPr>
          <a:lstStyle/>
          <a:p>
            <a:pPr algn="l"/>
            <a:r>
              <a:rPr lang="en-GB" sz="3200"/>
              <a:t>Analog-Digital-Converter</a:t>
            </a:r>
            <a:endParaRPr lang="en-US" sz="3200"/>
          </a:p>
        </p:txBody>
      </p:sp>
      <p:sp>
        <p:nvSpPr>
          <p:cNvPr id="99" name="Rectangle 98">
            <a:extLst>
              <a:ext uri="{FF2B5EF4-FFF2-40B4-BE49-F238E27FC236}">
                <a16:creationId xmlns:a16="http://schemas.microsoft.com/office/drawing/2014/main" id="{1596CB14-E11E-476F-A1DE-5E18BC1450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761" y="0"/>
            <a:ext cx="556745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indoor&#10;&#10;Description automatically generated">
            <a:extLst>
              <a:ext uri="{FF2B5EF4-FFF2-40B4-BE49-F238E27FC236}">
                <a16:creationId xmlns:a16="http://schemas.microsoft.com/office/drawing/2014/main" id="{CDE848DA-405D-C149-BEF2-87C6085D8ED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71355" y="2918904"/>
            <a:ext cx="4086169" cy="1215599"/>
          </a:xfrm>
          <a:prstGeom prst="rect">
            <a:avLst/>
          </a:prstGeom>
          <a:ln w="12700">
            <a:noFill/>
          </a:ln>
        </p:spPr>
      </p:pic>
      <p:pic>
        <p:nvPicPr>
          <p:cNvPr id="45" name="Picture 44" descr="A picture containing object, antenna&#10;&#10;Description automatically generated">
            <a:extLst>
              <a:ext uri="{FF2B5EF4-FFF2-40B4-BE49-F238E27FC236}">
                <a16:creationId xmlns:a16="http://schemas.microsoft.com/office/drawing/2014/main" id="{3319D517-990B-9B43-8FCA-B5D2C99972B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34433" y="316485"/>
            <a:ext cx="1530724" cy="2291610"/>
          </a:xfrm>
          <a:prstGeom prst="rect">
            <a:avLst/>
          </a:prstGeom>
          <a:ln w="12700">
            <a:noFill/>
          </a:ln>
        </p:spPr>
      </p:pic>
      <p:sp>
        <p:nvSpPr>
          <p:cNvPr id="113" name="Rectangle 100">
            <a:extLst>
              <a:ext uri="{FF2B5EF4-FFF2-40B4-BE49-F238E27FC236}">
                <a16:creationId xmlns:a16="http://schemas.microsoft.com/office/drawing/2014/main" id="{3837C4F6-EEDC-4AE1-8512-B23702B6A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4208" y="236475"/>
            <a:ext cx="2466201" cy="2445954"/>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02">
            <a:extLst>
              <a:ext uri="{FF2B5EF4-FFF2-40B4-BE49-F238E27FC236}">
                <a16:creationId xmlns:a16="http://schemas.microsoft.com/office/drawing/2014/main" id="{E8B4BF43-7DB0-4653-A7B6-27BF5E4D8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66738" y="236475"/>
            <a:ext cx="2466201" cy="2445954"/>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A screenshot of a cell phone&#10;&#10;Description automatically generated">
            <a:extLst>
              <a:ext uri="{FF2B5EF4-FFF2-40B4-BE49-F238E27FC236}">
                <a16:creationId xmlns:a16="http://schemas.microsoft.com/office/drawing/2014/main" id="{048470F2-9B10-CA4F-B40D-5D0B2E30CDC7}"/>
              </a:ext>
            </a:extLst>
          </p:cNvPr>
          <p:cNvPicPr>
            <a:picLocks noChangeAspect="1"/>
          </p:cNvPicPr>
          <p:nvPr/>
        </p:nvPicPr>
        <p:blipFill rotWithShape="1">
          <a:blip r:embed="rId8"/>
          <a:srcRect r="44955"/>
          <a:stretch/>
        </p:blipFill>
        <p:spPr>
          <a:xfrm>
            <a:off x="1492978" y="4106801"/>
            <a:ext cx="4603022" cy="2445954"/>
          </a:xfrm>
          <a:prstGeom prst="rect">
            <a:avLst/>
          </a:prstGeom>
          <a:ln w="12700">
            <a:noFill/>
          </a:ln>
        </p:spPr>
      </p:pic>
      <p:sp>
        <p:nvSpPr>
          <p:cNvPr id="115" name="Rectangle 104">
            <a:extLst>
              <a:ext uri="{FF2B5EF4-FFF2-40B4-BE49-F238E27FC236}">
                <a16:creationId xmlns:a16="http://schemas.microsoft.com/office/drawing/2014/main" id="{560DAF81-0AA1-400B-B5C5-951A154CA3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38672" y="2860894"/>
            <a:ext cx="5094267" cy="3748940"/>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F9FC5B9-9A56-AB48-8C3E-E94D6E38E401}"/>
              </a:ext>
            </a:extLst>
          </p:cNvPr>
          <p:cNvSpPr>
            <a:spLocks noGrp="1"/>
          </p:cNvSpPr>
          <p:nvPr>
            <p:ph idx="1"/>
          </p:nvPr>
        </p:nvSpPr>
        <p:spPr>
          <a:xfrm>
            <a:off x="7554123" y="2052116"/>
            <a:ext cx="3018716" cy="3997828"/>
          </a:xfrm>
        </p:spPr>
        <p:txBody>
          <a:bodyPr>
            <a:normAutofit/>
          </a:bodyPr>
          <a:lstStyle/>
          <a:p>
            <a:pPr>
              <a:lnSpc>
                <a:spcPct val="110000"/>
              </a:lnSpc>
            </a:pPr>
            <a:r>
              <a:rPr lang="en-GB" sz="1700"/>
              <a:t>To perform real-time we create a circular buffer in the form of an array that stores our inputs and previous inputs relative to our outputs. We then perform the bandstop operation using our coefficients to filter out the 8kHz noise. We then multiply our signal by 7kHz to shift our frequency spectrum up</a:t>
            </a:r>
          </a:p>
          <a:p>
            <a:pPr>
              <a:lnSpc>
                <a:spcPct val="110000"/>
              </a:lnSpc>
            </a:pPr>
            <a:endParaRPr lang="en-US" sz="1700"/>
          </a:p>
        </p:txBody>
      </p:sp>
      <p:sp>
        <p:nvSpPr>
          <p:cNvPr id="116" name="Rectangle 106">
            <a:extLst>
              <a:ext uri="{FF2B5EF4-FFF2-40B4-BE49-F238E27FC236}">
                <a16:creationId xmlns:a16="http://schemas.microsoft.com/office/drawing/2014/main" id="{345C95F7-809E-4135-AFF2-08357DAD98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4478E4F-89C6-C243-8DF9-52886B4E97BB}"/>
              </a:ext>
            </a:extLst>
          </p:cNvPr>
          <p:cNvPicPr>
            <a:picLocks noChangeAspect="1"/>
          </p:cNvPicPr>
          <p:nvPr/>
        </p:nvPicPr>
        <p:blipFill>
          <a:blip r:embed="rId9"/>
          <a:stretch>
            <a:fillRect/>
          </a:stretch>
        </p:blipFill>
        <p:spPr>
          <a:xfrm>
            <a:off x="0" y="0"/>
            <a:ext cx="12192000" cy="6858000"/>
          </a:xfrm>
          <a:prstGeom prst="rect">
            <a:avLst/>
          </a:prstGeom>
        </p:spPr>
      </p:pic>
    </p:spTree>
    <p:extLst>
      <p:ext uri="{BB962C8B-B14F-4D97-AF65-F5344CB8AC3E}">
        <p14:creationId xmlns:p14="http://schemas.microsoft.com/office/powerpoint/2010/main" val="26171511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TotalTime>
  <Words>810</Words>
  <Application>Microsoft Office PowerPoint</Application>
  <PresentationFormat>Widescreen</PresentationFormat>
  <Paragraphs>80</Paragraphs>
  <Slides>13</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Cambria Math</vt:lpstr>
      <vt:lpstr>MS Shell Dlg 2</vt:lpstr>
      <vt:lpstr>Wingdings</vt:lpstr>
      <vt:lpstr>Wingdings 3</vt:lpstr>
      <vt:lpstr>Madison</vt:lpstr>
      <vt:lpstr> Team Leader: Mazin Abdulmahmood  Team Members: Matthew Fedoseev Goh Zhi Hwee Khalil Boulanoire Abdulaziz AlGhamdi</vt:lpstr>
      <vt:lpstr>The Challenge</vt:lpstr>
      <vt:lpstr>Time Domain Signal Comparison</vt:lpstr>
      <vt:lpstr>Frequency Signal Domain Comparison</vt:lpstr>
      <vt:lpstr>Frequency Domain Signal Comparison</vt:lpstr>
      <vt:lpstr>  Block Diagram</vt:lpstr>
      <vt:lpstr>General Flow Process of the Descrambler </vt:lpstr>
      <vt:lpstr>Analog-Digital-Converter</vt:lpstr>
      <vt:lpstr>Analog-Digital-Converter</vt:lpstr>
      <vt:lpstr>Digital-to-Analogue Converter (DAC)</vt:lpstr>
      <vt:lpstr>Analogue Components</vt:lpstr>
      <vt:lpstr>Low-Pass Anti-Aliasing Filter</vt:lpstr>
      <vt:lpstr>Power Amplifier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Team: Matthew Fedoseev Goh Zhi Hwee Khalil Boulanoire Mazin Abdulmahmoud Abdulaziz AlGhamdi</dc:title>
  <dc:creator>Boulanoire, Khalil</dc:creator>
  <cp:lastModifiedBy>Mazin Abdulmahmood</cp:lastModifiedBy>
  <cp:revision>8</cp:revision>
  <dcterms:created xsi:type="dcterms:W3CDTF">2019-12-13T10:49:45Z</dcterms:created>
  <dcterms:modified xsi:type="dcterms:W3CDTF">2019-12-17T00:29:40Z</dcterms:modified>
</cp:coreProperties>
</file>