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9" r:id="rId5"/>
    <p:sldId id="366" r:id="rId6"/>
    <p:sldId id="504" r:id="rId7"/>
    <p:sldId id="607" r:id="rId8"/>
    <p:sldId id="615" r:id="rId9"/>
    <p:sldId id="606" r:id="rId10"/>
    <p:sldId id="616" r:id="rId11"/>
    <p:sldId id="617" r:id="rId12"/>
    <p:sldId id="609" r:id="rId13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66FF66"/>
    <a:srgbClr val="003300"/>
    <a:srgbClr val="00CC00"/>
    <a:srgbClr val="33CC33"/>
    <a:srgbClr val="FF00FF"/>
    <a:srgbClr val="6DBF17"/>
    <a:srgbClr val="3399FF"/>
    <a:srgbClr val="E8B909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5" autoAdjust="0"/>
    <p:restoredTop sz="98772" autoAdjust="0"/>
  </p:normalViewPr>
  <p:slideViewPr>
    <p:cSldViewPr snapToGrid="0">
      <p:cViewPr varScale="1">
        <p:scale>
          <a:sx n="82" d="100"/>
          <a:sy n="82" d="100"/>
        </p:scale>
        <p:origin x="1008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200" y="72"/>
      </p:cViewPr>
      <p:guideLst>
        <p:guide orient="horz" pos="2909"/>
        <p:guide pos="220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5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5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8F0EA672-95EF-4B8F-A788-E1ADC21260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87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692150"/>
            <a:ext cx="4618037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566C1062-1997-4211-BFEE-147696B048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59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8CEC1A-3E40-4BE7-A8D9-CA893A210DC9}" type="slidenum">
              <a:rPr lang="en-US" smtClean="0">
                <a:latin typeface="Times"/>
                <a:cs typeface="Arial" charset="0"/>
              </a:rPr>
              <a:pPr/>
              <a:t>1</a:t>
            </a:fld>
            <a:endParaRPr lang="en-US" dirty="0" smtClean="0">
              <a:latin typeface="Times"/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557736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959687-00D3-4E2E-AB2E-4AEE4A44DFAA}" type="slidenum">
              <a:rPr lang="en-US" smtClean="0">
                <a:latin typeface="Times"/>
                <a:cs typeface="Arial" charset="0"/>
              </a:rPr>
              <a:pPr/>
              <a:t>2</a:t>
            </a:fld>
            <a:endParaRPr lang="en-US" dirty="0" smtClean="0">
              <a:latin typeface="Times"/>
              <a:cs typeface="Arial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111591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FF9000-D172-45FF-A3A4-AF9270D8EB05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6200" y="804863"/>
            <a:ext cx="4316413" cy="3236912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2613"/>
            <a:ext cx="5140325" cy="3886200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4477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FF9000-D172-45FF-A3A4-AF9270D8EB05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6200" y="804863"/>
            <a:ext cx="4316413" cy="3236912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2613"/>
            <a:ext cx="5140325" cy="3886200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637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FF9000-D172-45FF-A3A4-AF9270D8EB05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6200" y="804863"/>
            <a:ext cx="4316413" cy="3236912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2613"/>
            <a:ext cx="5140325" cy="3886200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1713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FF9000-D172-45FF-A3A4-AF9270D8EB05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6200" y="804863"/>
            <a:ext cx="4316413" cy="3236912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2613"/>
            <a:ext cx="5140325" cy="3886200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0859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FF9000-D172-45FF-A3A4-AF9270D8EB05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6200" y="804863"/>
            <a:ext cx="4316413" cy="3236912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2613"/>
            <a:ext cx="5140325" cy="3886200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7381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FF9000-D172-45FF-A3A4-AF9270D8EB05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6200" y="804863"/>
            <a:ext cx="4316413" cy="3236912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2613"/>
            <a:ext cx="5140325" cy="3886200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1720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AAAE7C-F0AA-4A43-996F-6716D8319A3C}" type="slidenum">
              <a:rPr lang="en-US" smtClean="0">
                <a:latin typeface="Times"/>
                <a:cs typeface="Arial" charset="0"/>
              </a:rPr>
              <a:pPr/>
              <a:t>9</a:t>
            </a:fld>
            <a:endParaRPr lang="en-US" dirty="0" smtClean="0">
              <a:latin typeface="Times"/>
              <a:cs typeface="Arial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737885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5"/>
          <p:cNvSpPr>
            <a:spLocks noChangeShapeType="1"/>
          </p:cNvSpPr>
          <p:nvPr/>
        </p:nvSpPr>
        <p:spPr bwMode="auto">
          <a:xfrm>
            <a:off x="914400" y="5838825"/>
            <a:ext cx="8229600" cy="0"/>
          </a:xfrm>
          <a:prstGeom prst="line">
            <a:avLst/>
          </a:prstGeom>
          <a:noFill/>
          <a:ln w="12700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914400" y="2025650"/>
            <a:ext cx="0" cy="3810000"/>
          </a:xfrm>
          <a:prstGeom prst="line">
            <a:avLst/>
          </a:prstGeom>
          <a:noFill/>
          <a:ln w="12700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320925" y="-7604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en-US" sz="2400" dirty="0">
              <a:latin typeface="Times" pitchFamily="18" charset="0"/>
              <a:cs typeface="+mn-cs"/>
            </a:endParaRP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8915400" y="1905000"/>
            <a:ext cx="228600" cy="2209800"/>
          </a:xfrm>
          <a:prstGeom prst="rect">
            <a:avLst/>
          </a:prstGeom>
          <a:solidFill>
            <a:srgbClr val="2D9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1905000"/>
            <a:ext cx="6096000" cy="2209800"/>
          </a:xfrm>
          <a:prstGeom prst="rect">
            <a:avLst/>
          </a:prstGeom>
          <a:solidFill>
            <a:srgbClr val="3188B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806450" y="6324600"/>
            <a:ext cx="71310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700" dirty="0">
                <a:solidFill>
                  <a:srgbClr val="505050"/>
                </a:solidFill>
                <a:cs typeface="+mn-cs"/>
              </a:rPr>
              <a:t>© 2009, Cognizant Technology Solutions. All Rights Reserved.</a:t>
            </a:r>
          </a:p>
          <a:p>
            <a:pPr eaLnBrk="0" hangingPunct="0">
              <a:defRPr/>
            </a:pPr>
            <a:r>
              <a:rPr lang="en-US" sz="700" dirty="0">
                <a:solidFill>
                  <a:srgbClr val="505050"/>
                </a:solidFill>
                <a:cs typeface="+mn-cs"/>
              </a:rPr>
              <a:t> The information contained herein is subject to change without notice.</a:t>
            </a:r>
            <a:endParaRPr lang="en-US" sz="800" dirty="0">
              <a:solidFill>
                <a:srgbClr val="505050"/>
              </a:solidFill>
              <a:cs typeface="+mn-cs"/>
            </a:endParaRPr>
          </a:p>
        </p:txBody>
      </p:sp>
      <p:pic>
        <p:nvPicPr>
          <p:cNvPr id="9" name="Picture 35" descr="Cognizant_t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695325"/>
            <a:ext cx="38163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2286000"/>
            <a:ext cx="3810000" cy="1066800"/>
          </a:xfrm>
        </p:spPr>
        <p:txBody>
          <a:bodyPr/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16AD5-75E7-4D81-B606-7A612D91E4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2009, Cognizant Technology Solutions.                                             Confidential</a:t>
            </a:r>
            <a:r>
              <a:rPr lang="en-US" sz="900" dirty="0"/>
              <a:t>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49250"/>
            <a:ext cx="1971675" cy="574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913" y="349250"/>
            <a:ext cx="5764212" cy="574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E9C0D-5A26-4A53-9B09-B6AFF56210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2009, Cognizant Technology Solutions.                                             Confidential</a:t>
            </a:r>
            <a:r>
              <a:rPr lang="en-US" sz="900" dirty="0"/>
              <a:t>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913" y="349250"/>
            <a:ext cx="7467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F3B11-FC08-45D8-947A-0B614E1DDA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2009, Cognizant Technology Solutions.                                             Confidential</a:t>
            </a:r>
            <a:r>
              <a:rPr lang="en-US" sz="900" dirty="0"/>
              <a:t>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69913" y="349250"/>
            <a:ext cx="7888287" cy="5746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8C5D5-754F-4ABD-8389-C8449ABD20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2009, Cognizant Technology Solutions.                                             Confidential</a:t>
            </a:r>
            <a:r>
              <a:rPr lang="en-US" sz="900" dirty="0"/>
              <a:t> 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913" y="349250"/>
            <a:ext cx="7467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3810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4C3D3-C0F8-4010-B30F-AD5504DF74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2009, Cognizant Technology Solutions.                                             Confidential</a:t>
            </a:r>
            <a:r>
              <a:rPr lang="en-US" sz="900" dirty="0"/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125FB-196C-435E-808B-6215525EC5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2009, Cognizant Technology Solutions.                                             Confidential</a:t>
            </a:r>
            <a:r>
              <a:rPr lang="en-US" sz="900" dirty="0"/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BD8B5-66E5-477A-A782-052CDD27A1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2009, Cognizant Technology Solutions.                                             Confidential</a:t>
            </a:r>
            <a:r>
              <a:rPr lang="en-US" sz="900" dirty="0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D54E8-C89B-4520-899B-E99F6A11C7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2009, Cognizant Technology Solutions.                                             Confidential</a:t>
            </a:r>
            <a:r>
              <a:rPr lang="en-US" sz="900" dirty="0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0D392-A786-4461-AB80-0734AC2B87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2009, Cognizant Technology Solutions.                                             Confidential</a:t>
            </a:r>
            <a:r>
              <a:rPr lang="en-US" sz="900" dirty="0"/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004F1-48C3-4A89-8E9E-A029ABFB1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2009, Cognizant Technology Solutions.                                             Confidential</a:t>
            </a:r>
            <a:r>
              <a:rPr lang="en-US" sz="900" dirty="0"/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7DB56-48EA-42EA-AE2E-086D49AD44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2009, Cognizant Technology Solutions.                                             Confidential</a:t>
            </a:r>
            <a:r>
              <a:rPr lang="en-US" sz="900" dirty="0"/>
              <a:t>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288D3-491D-4360-9A58-FEF8C73D52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2009, Cognizant Technology Solutions.                                             Confidential</a:t>
            </a:r>
            <a:r>
              <a:rPr lang="en-US" sz="900" dirty="0"/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30B77-08FB-48EA-A070-C4C0F3782B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2009, Cognizant Technology Solutions.                                             Confidential</a:t>
            </a:r>
            <a:r>
              <a:rPr lang="en-US" sz="900" dirty="0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9913" y="34925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3950" y="6578600"/>
            <a:ext cx="368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>
                <a:solidFill>
                  <a:srgbClr val="DF7A1C"/>
                </a:solidFill>
                <a:cs typeface="+mn-cs"/>
              </a:defRPr>
            </a:lvl1pPr>
          </a:lstStyle>
          <a:p>
            <a:pPr>
              <a:defRPr/>
            </a:pPr>
            <a:fld id="{4901EF4A-0836-4AB2-932E-2A48E9CF02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 flipV="1">
            <a:off x="8699500" y="6508750"/>
            <a:ext cx="0" cy="349250"/>
          </a:xfrm>
          <a:prstGeom prst="line">
            <a:avLst/>
          </a:prstGeom>
          <a:noFill/>
          <a:ln w="12700">
            <a:solidFill>
              <a:srgbClr val="3188B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320925" y="-7604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en-US" sz="2400" dirty="0">
              <a:latin typeface="Times" pitchFamily="18" charset="0"/>
              <a:cs typeface="+mn-cs"/>
            </a:endParaRPr>
          </a:p>
        </p:txBody>
      </p:sp>
      <p:sp>
        <p:nvSpPr>
          <p:cNvPr id="1049" name="Line 25"/>
          <p:cNvSpPr>
            <a:spLocks noChangeShapeType="1"/>
          </p:cNvSpPr>
          <p:nvPr/>
        </p:nvSpPr>
        <p:spPr bwMode="auto">
          <a:xfrm>
            <a:off x="481013" y="1038225"/>
            <a:ext cx="8534400" cy="0"/>
          </a:xfrm>
          <a:prstGeom prst="line">
            <a:avLst/>
          </a:prstGeom>
          <a:noFill/>
          <a:ln w="12700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>
            <a:off x="457200" y="1038225"/>
            <a:ext cx="0" cy="5029200"/>
          </a:xfrm>
          <a:prstGeom prst="line">
            <a:avLst/>
          </a:prstGeom>
          <a:noFill/>
          <a:ln w="12700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63" name="Rectangle 39"/>
          <p:cNvSpPr>
            <a:spLocks noChangeArrowheads="1"/>
          </p:cNvSpPr>
          <p:nvPr/>
        </p:nvSpPr>
        <p:spPr bwMode="auto">
          <a:xfrm>
            <a:off x="0" y="1028700"/>
            <a:ext cx="152400" cy="5027613"/>
          </a:xfrm>
          <a:prstGeom prst="rect">
            <a:avLst/>
          </a:prstGeom>
          <a:solidFill>
            <a:srgbClr val="3188B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8915400" y="0"/>
            <a:ext cx="228600" cy="1046163"/>
          </a:xfrm>
          <a:prstGeom prst="rect">
            <a:avLst/>
          </a:prstGeom>
          <a:solidFill>
            <a:srgbClr val="2D9E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5625" y="6453188"/>
            <a:ext cx="51784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rgbClr val="50505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2009, Cognizant Technology Solutions.                                             Confidential</a:t>
            </a:r>
            <a:r>
              <a:rPr lang="en-US" sz="900" dirty="0"/>
              <a:t> </a:t>
            </a:r>
          </a:p>
        </p:txBody>
      </p:sp>
      <p:pic>
        <p:nvPicPr>
          <p:cNvPr id="1036" name="Picture 45" descr="Cognizant_ta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41300" y="6264275"/>
            <a:ext cx="23844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  <p:sldLayoutId id="2147483652" r:id="rId12"/>
    <p:sldLayoutId id="2147483651" r:id="rId13"/>
    <p:sldLayoutId id="2147483650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F7A1C"/>
        </a:buClr>
        <a:buChar char="»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ervicex.net/WS/WSDetails.aspx?CATID=12&amp;WSID=6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3"/>
          <p:cNvSpPr txBox="1">
            <a:spLocks noChangeArrowheads="1"/>
          </p:cNvSpPr>
          <p:nvPr/>
        </p:nvSpPr>
        <p:spPr bwMode="auto">
          <a:xfrm>
            <a:off x="914400" y="4724400"/>
            <a:ext cx="58166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 dirty="0"/>
          </a:p>
          <a:p>
            <a:pPr eaLnBrk="0" hangingPunct="0"/>
            <a:r>
              <a:rPr lang="en-US" sz="1800" dirty="0"/>
              <a:t>			</a:t>
            </a:r>
          </a:p>
        </p:txBody>
      </p:sp>
      <p:pic>
        <p:nvPicPr>
          <p:cNvPr id="18434" name="Picture 15" descr="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736725"/>
            <a:ext cx="42926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ext Box 41"/>
          <p:cNvSpPr txBox="1">
            <a:spLocks noChangeArrowheads="1"/>
          </p:cNvSpPr>
          <p:nvPr/>
        </p:nvSpPr>
        <p:spPr bwMode="auto">
          <a:xfrm>
            <a:off x="931863" y="4878388"/>
            <a:ext cx="7794694" cy="7386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000000"/>
                </a:solidFill>
              </a:rPr>
              <a:t>Trainer: Mazahir Clipwala</a:t>
            </a:r>
          </a:p>
          <a:p>
            <a:pPr eaLnBrk="0" hangingPunct="0"/>
            <a:endParaRPr lang="en-US" sz="1400" b="1" dirty="0" smtClean="0">
              <a:solidFill>
                <a:srgbClr val="000000"/>
              </a:solidFill>
            </a:endParaRPr>
          </a:p>
          <a:p>
            <a:pPr eaLnBrk="0" hangingPunct="0"/>
            <a:r>
              <a:rPr lang="en-US" sz="1400" b="1" dirty="0" smtClean="0">
                <a:solidFill>
                  <a:srgbClr val="000000"/>
                </a:solidFill>
              </a:rPr>
              <a:t>Oct 2014</a:t>
            </a:r>
            <a:endParaRPr lang="en-US" sz="1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76470" y="2220685"/>
            <a:ext cx="3041171" cy="867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5400" kern="0" dirty="0" smtClean="0"/>
              <a:t>JAX-WS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111E1BF-5F69-4B3A-A9CB-FE3C757D4FDC}" type="slidenum">
              <a:rPr lang="en-US" smtClean="0">
                <a:cs typeface="Arial" charset="0"/>
              </a:rPr>
              <a:pPr/>
              <a:t>2</a:t>
            </a:fld>
            <a:endParaRPr lang="en-US" dirty="0" smtClean="0">
              <a:cs typeface="Arial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139" y="349250"/>
            <a:ext cx="8408504" cy="6096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rgbClr val="2D9E01"/>
                </a:solidFill>
              </a:rPr>
              <a:t>Agenda – Day 1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11175" y="1101258"/>
            <a:ext cx="8354529" cy="5155257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5425" indent="-225425" eaLnBrk="0" hangingPunct="0">
              <a:lnSpc>
                <a:spcPct val="150000"/>
              </a:lnSpc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v"/>
            </a:pPr>
            <a:r>
              <a:rPr lang="en-US" sz="1400" b="1" dirty="0" smtClean="0">
                <a:latin typeface="Calibri" pitchFamily="34" charset="0"/>
              </a:rPr>
              <a:t>Before You Begin</a:t>
            </a:r>
          </a:p>
          <a:p>
            <a:pPr marL="225425" indent="-225425" eaLnBrk="0" hangingPunct="0">
              <a:lnSpc>
                <a:spcPct val="150000"/>
              </a:lnSpc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v"/>
            </a:pPr>
            <a:r>
              <a:rPr lang="en-US" sz="1400" b="1" dirty="0" smtClean="0">
                <a:latin typeface="Calibri" pitchFamily="34" charset="0"/>
              </a:rPr>
              <a:t>What is a Web Service (WS)?</a:t>
            </a:r>
          </a:p>
          <a:p>
            <a:pPr marL="225425" indent="-225425" eaLnBrk="0" hangingPunct="0">
              <a:lnSpc>
                <a:spcPct val="150000"/>
              </a:lnSpc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v"/>
            </a:pPr>
            <a:r>
              <a:rPr lang="en-US" sz="1400" b="1" dirty="0" smtClean="0">
                <a:latin typeface="Calibri" pitchFamily="34" charset="0"/>
              </a:rPr>
              <a:t>Web Service Terminology</a:t>
            </a:r>
          </a:p>
          <a:p>
            <a:pPr marL="225425" indent="-225425" eaLnBrk="0" hangingPunct="0">
              <a:lnSpc>
                <a:spcPct val="150000"/>
              </a:lnSpc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v"/>
            </a:pPr>
            <a:r>
              <a:rPr lang="en-US" sz="1400" b="1" dirty="0" smtClean="0">
                <a:latin typeface="Calibri" pitchFamily="34" charset="0"/>
              </a:rPr>
              <a:t>Write a WS client</a:t>
            </a:r>
          </a:p>
          <a:p>
            <a:pPr marL="225425" indent="-225425" eaLnBrk="0" hangingPunct="0">
              <a:lnSpc>
                <a:spcPct val="150000"/>
              </a:lnSpc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v"/>
            </a:pPr>
            <a:r>
              <a:rPr lang="en-US" sz="1400" b="1" dirty="0" smtClean="0">
                <a:latin typeface="Calibri" pitchFamily="34" charset="0"/>
              </a:rPr>
              <a:t>Adding Input Arguments</a:t>
            </a:r>
          </a:p>
          <a:p>
            <a:pPr marL="225425" indent="-225425" eaLnBrk="0" hangingPunct="0">
              <a:lnSpc>
                <a:spcPct val="150000"/>
              </a:lnSpc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v"/>
            </a:pPr>
            <a:r>
              <a:rPr lang="en-US" sz="1400" b="1" dirty="0" smtClean="0">
                <a:latin typeface="Calibri" pitchFamily="34" charset="0"/>
              </a:rPr>
              <a:t>Service first (bottom-up) and Contract first (top-down)</a:t>
            </a:r>
          </a:p>
          <a:p>
            <a:pPr marL="225425" indent="-225425" eaLnBrk="0" hangingPunct="0">
              <a:lnSpc>
                <a:spcPct val="150000"/>
              </a:lnSpc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v"/>
            </a:pPr>
            <a:r>
              <a:rPr lang="en-US" sz="1400" b="1" dirty="0" smtClean="0">
                <a:latin typeface="Calibri" pitchFamily="34" charset="0"/>
              </a:rPr>
              <a:t>Understanding the WSDL</a:t>
            </a:r>
          </a:p>
          <a:p>
            <a:pPr marL="225425" indent="-225425" eaLnBrk="0" hangingPunct="0">
              <a:lnSpc>
                <a:spcPct val="150000"/>
              </a:lnSpc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v"/>
            </a:pPr>
            <a:endParaRPr lang="en-US" sz="1400" dirty="0" smtClean="0">
              <a:latin typeface="Calibri" pitchFamily="34" charset="0"/>
            </a:endParaRPr>
          </a:p>
          <a:p>
            <a:pPr marL="682625" lvl="1" indent="-225425" eaLnBrk="0" hangingPunct="0">
              <a:lnSpc>
                <a:spcPct val="150000"/>
              </a:lnSpc>
              <a:spcBef>
                <a:spcPct val="50000"/>
              </a:spcBef>
              <a:buClr>
                <a:schemeClr val="bg2"/>
              </a:buClr>
              <a:buFont typeface="Arial" pitchFamily="34" charset="0"/>
              <a:buChar char="•"/>
            </a:pPr>
            <a:endParaRPr lang="en-US" sz="1400" dirty="0" smtClean="0">
              <a:latin typeface="Calibri" pitchFamily="34" charset="0"/>
            </a:endParaRPr>
          </a:p>
          <a:p>
            <a:pPr marL="682625" lvl="1" indent="-225425" eaLnBrk="0" hangingPunct="0">
              <a:lnSpc>
                <a:spcPct val="150000"/>
              </a:lnSpc>
              <a:spcBef>
                <a:spcPct val="50000"/>
              </a:spcBef>
              <a:buClr>
                <a:schemeClr val="bg2"/>
              </a:buClr>
              <a:buFont typeface="Arial" pitchFamily="34" charset="0"/>
              <a:buChar char="•"/>
            </a:pPr>
            <a:endParaRPr lang="en-US" sz="1400" dirty="0" smtClean="0">
              <a:latin typeface="Calibri" pitchFamily="34" charset="0"/>
            </a:endParaRPr>
          </a:p>
          <a:p>
            <a:pPr marL="682625" lvl="1" indent="-225425" eaLnBrk="0" hangingPunct="0">
              <a:lnSpc>
                <a:spcPct val="150000"/>
              </a:lnSpc>
              <a:spcBef>
                <a:spcPct val="50000"/>
              </a:spcBef>
              <a:buClr>
                <a:schemeClr val="bg2"/>
              </a:buClr>
              <a:buFont typeface="Arial" pitchFamily="34" charset="0"/>
              <a:buChar char="•"/>
            </a:pPr>
            <a:endParaRPr lang="en-US" sz="1400" dirty="0" smtClean="0">
              <a:latin typeface="Calibri" pitchFamily="34" charset="0"/>
            </a:endParaRPr>
          </a:p>
          <a:p>
            <a:pPr marL="682625" lvl="1" indent="-225425" eaLnBrk="0" hangingPunct="0">
              <a:lnSpc>
                <a:spcPct val="150000"/>
              </a:lnSpc>
              <a:spcBef>
                <a:spcPct val="50000"/>
              </a:spcBef>
              <a:buClr>
                <a:schemeClr val="bg2"/>
              </a:buClr>
              <a:buFont typeface="Arial" pitchFamily="34" charset="0"/>
              <a:buChar char="•"/>
            </a:pPr>
            <a:endParaRPr lang="en-US" sz="14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43950" y="6653031"/>
            <a:ext cx="368300" cy="228600"/>
          </a:xfrm>
          <a:noFill/>
        </p:spPr>
        <p:txBody>
          <a:bodyPr/>
          <a:lstStyle/>
          <a:p>
            <a:fld id="{73137A99-A78C-47EE-BE38-5CF79E346F14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252231"/>
            <a:ext cx="8368748" cy="609600"/>
          </a:xfr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800" dirty="0" smtClean="0">
                <a:solidFill>
                  <a:srgbClr val="2D9E01"/>
                </a:solidFill>
              </a:rPr>
              <a:t>DAY 1 – Before You Begin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7139" y="1081782"/>
            <a:ext cx="8358809" cy="9387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25425" indent="-225425" eaLnBrk="0" hangingPunct="0">
              <a:lnSpc>
                <a:spcPct val="150000"/>
              </a:lnSpc>
              <a:spcBef>
                <a:spcPct val="50000"/>
              </a:spcBef>
              <a:buClr>
                <a:schemeClr val="bg2"/>
              </a:buClr>
            </a:pPr>
            <a:r>
              <a:rPr lang="en-US" sz="1000" dirty="0" smtClean="0"/>
              <a:t>You need to have a basic understanding of:</a:t>
            </a:r>
          </a:p>
          <a:p>
            <a:pPr marL="225425" indent="-225425" eaLnBrk="0" hangingPunct="0">
              <a:lnSpc>
                <a:spcPct val="150000"/>
              </a:lnSpc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v"/>
            </a:pPr>
            <a:r>
              <a:rPr lang="en-US" sz="1000" dirty="0" smtClean="0"/>
              <a:t>Java</a:t>
            </a:r>
          </a:p>
          <a:p>
            <a:pPr marL="225425" indent="-225425" eaLnBrk="0" hangingPunct="0">
              <a:lnSpc>
                <a:spcPct val="150000"/>
              </a:lnSpc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v"/>
            </a:pPr>
            <a:r>
              <a:rPr lang="en-US" sz="1000" dirty="0" smtClean="0"/>
              <a:t>XML</a:t>
            </a:r>
          </a:p>
        </p:txBody>
      </p:sp>
      <p:sp>
        <p:nvSpPr>
          <p:cNvPr id="6" name="Rectangle 5"/>
          <p:cNvSpPr/>
          <p:nvPr/>
        </p:nvSpPr>
        <p:spPr>
          <a:xfrm>
            <a:off x="476251" y="2269207"/>
            <a:ext cx="8353424" cy="707886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smtClean="0"/>
              <a:t>You need the following to get started:</a:t>
            </a:r>
          </a:p>
          <a:p>
            <a:pPr marL="228600" indent="-228600">
              <a:buFont typeface="Wingdings" pitchFamily="2" charset="2"/>
              <a:buChar char="v"/>
            </a:pPr>
            <a:endParaRPr lang="en-US" sz="1000" dirty="0" smtClean="0"/>
          </a:p>
          <a:p>
            <a:pPr marL="228600" indent="-228600">
              <a:buFont typeface="Wingdings" pitchFamily="2" charset="2"/>
              <a:buChar char="v"/>
            </a:pPr>
            <a:r>
              <a:rPr lang="en-US" sz="1000" dirty="0" smtClean="0"/>
              <a:t>JRE 6 and above</a:t>
            </a:r>
          </a:p>
          <a:p>
            <a:pPr marL="228600" indent="-228600">
              <a:buFont typeface="Wingdings" pitchFamily="2" charset="2"/>
              <a:buChar char="v"/>
            </a:pPr>
            <a:r>
              <a:rPr lang="en-US" sz="1000" dirty="0" smtClean="0"/>
              <a:t>Text Editor or an IDE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707796" y="2277678"/>
            <a:ext cx="1113182" cy="2462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rgbClr val="D8750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MANDATORY</a:t>
            </a:r>
            <a:endParaRPr lang="en-US" sz="1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76251" y="5502880"/>
            <a:ext cx="8378687" cy="338554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W</a:t>
            </a:r>
            <a:r>
              <a:rPr lang="en-US" sz="1600" b="1" dirty="0" smtClean="0">
                <a:solidFill>
                  <a:srgbClr val="C00000"/>
                </a:solidFill>
              </a:rPr>
              <a:t>I</a:t>
            </a:r>
            <a:r>
              <a:rPr lang="en-US" sz="1600" b="1" dirty="0" smtClean="0">
                <a:solidFill>
                  <a:srgbClr val="339966"/>
                </a:solidFill>
              </a:rPr>
              <a:t>L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</a:t>
            </a:r>
            <a:r>
              <a:rPr lang="en-US" sz="1600" b="1" dirty="0" smtClean="0"/>
              <a:t>I</a:t>
            </a:r>
            <a:r>
              <a:rPr lang="en-US" sz="1600" b="1" dirty="0" smtClean="0">
                <a:solidFill>
                  <a:srgbClr val="C00000"/>
                </a:solidFill>
              </a:rPr>
              <a:t>N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1600" b="1" dirty="0" smtClean="0"/>
              <a:t> TO </a:t>
            </a:r>
            <a:r>
              <a:rPr lang="en-US" sz="1600" b="1" dirty="0" smtClean="0">
                <a:solidFill>
                  <a:srgbClr val="0070C0"/>
                </a:solidFill>
              </a:rPr>
              <a:t>L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sz="1600" b="1" dirty="0" smtClean="0">
                <a:solidFill>
                  <a:schemeClr val="accent6"/>
                </a:solidFill>
              </a:rPr>
              <a:t>R</a:t>
            </a:r>
            <a:r>
              <a:rPr lang="en-US" sz="1600" b="1" dirty="0" smtClean="0">
                <a:solidFill>
                  <a:srgbClr val="6DBF17"/>
                </a:solidFill>
              </a:rPr>
              <a:t>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618634" y="5502880"/>
            <a:ext cx="2236304" cy="2462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rgbClr val="D8750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ABSOLUTELY MANDATORY</a:t>
            </a:r>
            <a:endParaRPr lang="en-US" sz="1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43950" y="6653031"/>
            <a:ext cx="368300" cy="228600"/>
          </a:xfrm>
          <a:noFill/>
        </p:spPr>
        <p:txBody>
          <a:bodyPr/>
          <a:lstStyle/>
          <a:p>
            <a:fld id="{73137A99-A78C-47EE-BE38-5CF79E346F14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37322" y="252231"/>
            <a:ext cx="8418443" cy="609600"/>
          </a:xfr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800" dirty="0" smtClean="0">
                <a:solidFill>
                  <a:srgbClr val="2D9E01"/>
                </a:solidFill>
              </a:rPr>
              <a:t>DAY 1 – What is a Web Service?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8259" y="1021140"/>
            <a:ext cx="8189845" cy="5170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Web service is a service over the network/internet.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038225" y="1428750"/>
            <a:ext cx="2190750" cy="10720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Woody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/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162050" y="1856244"/>
            <a:ext cx="1457325" cy="4308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Application “A”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- </a:t>
            </a:r>
            <a:r>
              <a:rPr lang="en-US" sz="1100" dirty="0" err="1" smtClean="0"/>
              <a:t>getCustomers</a:t>
            </a:r>
            <a:r>
              <a:rPr lang="en-US" sz="1100" dirty="0" smtClean="0"/>
              <a:t> ()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781550" y="1404492"/>
            <a:ext cx="2190750" cy="10772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Buzz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/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895850" y="1771606"/>
            <a:ext cx="1562100" cy="600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Application “B”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- </a:t>
            </a:r>
            <a:r>
              <a:rPr lang="en-US" sz="1100" dirty="0" err="1" smtClean="0"/>
              <a:t>displayCustomers</a:t>
            </a:r>
            <a:r>
              <a:rPr lang="en-US" sz="1100" dirty="0" smtClean="0"/>
              <a:t>()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8" name="Straight Arrow Connector 17"/>
          <p:cNvCxnSpPr>
            <a:stCxn id="16" idx="1"/>
            <a:endCxn id="14" idx="3"/>
          </p:cNvCxnSpPr>
          <p:nvPr/>
        </p:nvCxnSpPr>
        <p:spPr bwMode="auto">
          <a:xfrm flipH="1">
            <a:off x="2619375" y="2071688"/>
            <a:ext cx="2276475" cy="0"/>
          </a:xfrm>
          <a:prstGeom prst="straightConnector1">
            <a:avLst/>
          </a:prstGeom>
          <a:solidFill>
            <a:srgbClr val="D8750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3324225" y="4021722"/>
            <a:ext cx="1447800" cy="3385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Web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Service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1" name="Elbow Connector 20"/>
          <p:cNvCxnSpPr>
            <a:stCxn id="19" idx="2"/>
            <a:endCxn id="23" idx="0"/>
          </p:cNvCxnSpPr>
          <p:nvPr/>
        </p:nvCxnSpPr>
        <p:spPr bwMode="auto">
          <a:xfrm rot="5400000">
            <a:off x="2943433" y="3840956"/>
            <a:ext cx="585372" cy="1624012"/>
          </a:xfrm>
          <a:prstGeom prst="bentConnector3">
            <a:avLst>
              <a:gd name="adj1" fmla="val 50000"/>
            </a:avLst>
          </a:prstGeom>
          <a:solidFill>
            <a:srgbClr val="D8750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Elbow Connector 25"/>
          <p:cNvCxnSpPr>
            <a:stCxn id="19" idx="2"/>
            <a:endCxn id="39" idx="0"/>
          </p:cNvCxnSpPr>
          <p:nvPr/>
        </p:nvCxnSpPr>
        <p:spPr bwMode="auto">
          <a:xfrm rot="16200000" flipH="1">
            <a:off x="4657933" y="3750468"/>
            <a:ext cx="585372" cy="1804988"/>
          </a:xfrm>
          <a:prstGeom prst="bentConnector3">
            <a:avLst>
              <a:gd name="adj1" fmla="val 50000"/>
            </a:avLst>
          </a:prstGeom>
          <a:solidFill>
            <a:srgbClr val="D8750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Connector 29"/>
          <p:cNvCxnSpPr>
            <a:stCxn id="11" idx="1"/>
            <a:endCxn id="11" idx="3"/>
          </p:cNvCxnSpPr>
          <p:nvPr/>
        </p:nvCxnSpPr>
        <p:spPr bwMode="auto">
          <a:xfrm>
            <a:off x="488259" y="3606463"/>
            <a:ext cx="8189845" cy="0"/>
          </a:xfrm>
          <a:prstGeom prst="line">
            <a:avLst/>
          </a:prstGeom>
          <a:solidFill>
            <a:srgbClr val="D8750D"/>
          </a:solidFill>
          <a:ln w="25400" cap="flat" cmpd="sng" algn="ctr">
            <a:solidFill>
              <a:srgbClr val="D8750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/>
          <p:cNvGrpSpPr/>
          <p:nvPr/>
        </p:nvGrpSpPr>
        <p:grpSpPr>
          <a:xfrm>
            <a:off x="2038350" y="4945648"/>
            <a:ext cx="771525" cy="587857"/>
            <a:chOff x="2038350" y="4945648"/>
            <a:chExt cx="771525" cy="587857"/>
          </a:xfrm>
        </p:grpSpPr>
        <p:sp>
          <p:nvSpPr>
            <p:cNvPr id="23" name="Rectangle 22"/>
            <p:cNvSpPr/>
            <p:nvPr/>
          </p:nvSpPr>
          <p:spPr bwMode="auto">
            <a:xfrm>
              <a:off x="2038350" y="4945648"/>
              <a:ext cx="771525" cy="33855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SOAP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038350" y="5287284"/>
              <a:ext cx="771525" cy="2462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rgbClr val="0033CC"/>
                  </a:solidFill>
                </a:rPr>
                <a:t>JAX-WS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67350" y="4945648"/>
            <a:ext cx="771525" cy="587857"/>
            <a:chOff x="5467350" y="4945648"/>
            <a:chExt cx="771525" cy="587857"/>
          </a:xfrm>
        </p:grpSpPr>
        <p:sp>
          <p:nvSpPr>
            <p:cNvPr id="39" name="Rectangle 38"/>
            <p:cNvSpPr/>
            <p:nvPr/>
          </p:nvSpPr>
          <p:spPr bwMode="auto">
            <a:xfrm>
              <a:off x="5467350" y="4945648"/>
              <a:ext cx="771525" cy="33855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REST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467350" y="5287284"/>
              <a:ext cx="771525" cy="2462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rgbClr val="0033CC"/>
                  </a:solidFill>
                </a:rPr>
                <a:t>JAX-RS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2133600" y="5856956"/>
            <a:ext cx="542925" cy="2616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Old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582514" y="5836300"/>
            <a:ext cx="542925" cy="2616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/>
              <a:t>New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5" name="Straight Arrow Connector 4"/>
          <p:cNvCxnSpPr>
            <a:endCxn id="20" idx="0"/>
          </p:cNvCxnSpPr>
          <p:nvPr/>
        </p:nvCxnSpPr>
        <p:spPr bwMode="auto">
          <a:xfrm>
            <a:off x="2405062" y="5533505"/>
            <a:ext cx="1" cy="323451"/>
          </a:xfrm>
          <a:prstGeom prst="straightConnector1">
            <a:avLst/>
          </a:prstGeom>
          <a:solidFill>
            <a:srgbClr val="D8750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Elbow Connector 7"/>
          <p:cNvCxnSpPr>
            <a:stCxn id="40" idx="2"/>
            <a:endCxn id="24" idx="0"/>
          </p:cNvCxnSpPr>
          <p:nvPr/>
        </p:nvCxnSpPr>
        <p:spPr bwMode="auto">
          <a:xfrm rot="16200000" flipH="1">
            <a:off x="5702148" y="5684470"/>
            <a:ext cx="302795" cy="864"/>
          </a:xfrm>
          <a:prstGeom prst="bentConnector3">
            <a:avLst/>
          </a:prstGeom>
          <a:solidFill>
            <a:srgbClr val="D8750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Oval Callout 3"/>
          <p:cNvSpPr/>
          <p:nvPr/>
        </p:nvSpPr>
        <p:spPr bwMode="auto">
          <a:xfrm>
            <a:off x="2892490" y="5325050"/>
            <a:ext cx="1474237" cy="562630"/>
          </a:xfrm>
          <a:prstGeom prst="wedgeEllipseCallout">
            <a:avLst>
              <a:gd name="adj1" fmla="val -55643"/>
              <a:gd name="adj2" fmla="val -4175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Java API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for XML WS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7" name="Oval Callout 26"/>
          <p:cNvSpPr/>
          <p:nvPr/>
        </p:nvSpPr>
        <p:spPr bwMode="auto">
          <a:xfrm>
            <a:off x="6396038" y="5325050"/>
            <a:ext cx="1474237" cy="562630"/>
          </a:xfrm>
          <a:prstGeom prst="wedgeEllipseCallout">
            <a:avLst>
              <a:gd name="adj1" fmla="val -61339"/>
              <a:gd name="adj2" fmla="val -3678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Java API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for </a:t>
            </a:r>
            <a:r>
              <a:rPr kumimoji="0" lang="en-US" sz="1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RESTful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WS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43950" y="6653031"/>
            <a:ext cx="368300" cy="228600"/>
          </a:xfrm>
          <a:noFill/>
        </p:spPr>
        <p:txBody>
          <a:bodyPr/>
          <a:lstStyle/>
          <a:p>
            <a:fld id="{73137A99-A78C-47EE-BE38-5CF79E346F14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77079" y="252231"/>
            <a:ext cx="8348870" cy="609600"/>
          </a:xfr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800" dirty="0" smtClean="0">
                <a:solidFill>
                  <a:srgbClr val="2D9E01"/>
                </a:solidFill>
              </a:rPr>
              <a:t>DAY 1 – Web Service Terminology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652" y="1102767"/>
            <a:ext cx="8279295" cy="4939814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25425" lvl="0" indent="-225425" algn="just" eaLnBrk="0" hangingPunct="0">
              <a:lnSpc>
                <a:spcPct val="150000"/>
              </a:lnSpc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v"/>
            </a:pPr>
            <a:r>
              <a:rPr lang="en-US" sz="1000" b="1" dirty="0" smtClean="0">
                <a:solidFill>
                  <a:srgbClr val="0033CC"/>
                </a:solidFill>
              </a:rPr>
              <a:t>WSDL (what)</a:t>
            </a:r>
            <a:r>
              <a:rPr lang="en-US" sz="1000" dirty="0" smtClean="0"/>
              <a:t> stands for </a:t>
            </a:r>
            <a:r>
              <a:rPr lang="en-US" sz="1000" b="1" dirty="0" smtClean="0">
                <a:solidFill>
                  <a:srgbClr val="0033CC"/>
                </a:solidFill>
              </a:rPr>
              <a:t>Web Service Description Language</a:t>
            </a:r>
            <a:r>
              <a:rPr lang="en-US" sz="1000" dirty="0" smtClean="0"/>
              <a:t> - it is an XML based interface/contract definition language used for describing the functionality offered by a WS. A WSDL file provides a readable description of how the service can be called, what parameters it expects and what data structure it returns. WSDL can be hand-written; however it can be generated via tools too.</a:t>
            </a:r>
          </a:p>
          <a:p>
            <a:pPr marL="225425" lvl="0" indent="-225425" eaLnBrk="0" hangingPunct="0">
              <a:lnSpc>
                <a:spcPct val="150000"/>
              </a:lnSpc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v"/>
            </a:pPr>
            <a:endParaRPr lang="en-US" sz="1000" dirty="0" smtClean="0"/>
          </a:p>
          <a:p>
            <a:pPr marL="225425" lvl="0" indent="-225425" algn="just" eaLnBrk="0" hangingPunct="0">
              <a:lnSpc>
                <a:spcPct val="150000"/>
              </a:lnSpc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v"/>
            </a:pPr>
            <a:r>
              <a:rPr lang="en-US" sz="1000" b="1" dirty="0" smtClean="0">
                <a:solidFill>
                  <a:srgbClr val="0033CC"/>
                </a:solidFill>
              </a:rPr>
              <a:t>UDDI</a:t>
            </a:r>
            <a:r>
              <a:rPr lang="en-US" sz="1000" dirty="0" smtClean="0"/>
              <a:t> </a:t>
            </a:r>
            <a:r>
              <a:rPr lang="en-US" sz="1000" b="1" dirty="0">
                <a:solidFill>
                  <a:srgbClr val="0033CC"/>
                </a:solidFill>
              </a:rPr>
              <a:t>(where) </a:t>
            </a:r>
            <a:r>
              <a:rPr lang="en-US" sz="1000" dirty="0" smtClean="0"/>
              <a:t>stands for </a:t>
            </a:r>
            <a:r>
              <a:rPr lang="en-US" sz="1000" b="1" dirty="0" smtClean="0">
                <a:solidFill>
                  <a:srgbClr val="0033CC"/>
                </a:solidFill>
              </a:rPr>
              <a:t>Universal Description Discovery and Integration</a:t>
            </a:r>
            <a:r>
              <a:rPr lang="en-US" sz="1000" dirty="0" smtClean="0">
                <a:solidFill>
                  <a:srgbClr val="0033CC"/>
                </a:solidFill>
              </a:rPr>
              <a:t> </a:t>
            </a:r>
            <a:r>
              <a:rPr lang="en-US" sz="1000" dirty="0" smtClean="0"/>
              <a:t>- it is yellow pages for the WS or more popularly called a registry by which business worldwide can list themselves on the internet and a mechanism to register and locate WS applications.</a:t>
            </a:r>
          </a:p>
          <a:p>
            <a:pPr marL="225425" indent="-225425" eaLnBrk="0" hangingPunct="0">
              <a:lnSpc>
                <a:spcPct val="150000"/>
              </a:lnSpc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v"/>
            </a:pPr>
            <a:endParaRPr lang="en-US" sz="1000" dirty="0" smtClean="0"/>
          </a:p>
          <a:p>
            <a:pPr marL="225425" lvl="0" indent="-225425" algn="just" eaLnBrk="0" hangingPunct="0">
              <a:lnSpc>
                <a:spcPct val="150000"/>
              </a:lnSpc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v"/>
            </a:pPr>
            <a:r>
              <a:rPr lang="en-US" sz="1000" b="1" dirty="0" smtClean="0">
                <a:solidFill>
                  <a:srgbClr val="0033CC"/>
                </a:solidFill>
              </a:rPr>
              <a:t>SOAP (how) </a:t>
            </a:r>
            <a:r>
              <a:rPr lang="en-US" sz="1000" dirty="0" smtClean="0"/>
              <a:t>stands for </a:t>
            </a:r>
            <a:r>
              <a:rPr lang="en-US" sz="1000" b="1" dirty="0" smtClean="0">
                <a:solidFill>
                  <a:srgbClr val="0033CC"/>
                </a:solidFill>
              </a:rPr>
              <a:t>Simple Object Access Protocol</a:t>
            </a:r>
            <a:r>
              <a:rPr lang="en-US" sz="1000" dirty="0" smtClean="0"/>
              <a:t> - it is a protocol specification for exchanging structured information. The format used is XML. So a </a:t>
            </a:r>
            <a:r>
              <a:rPr lang="en-US" sz="1000" b="1" dirty="0" smtClean="0"/>
              <a:t>string</a:t>
            </a:r>
            <a:r>
              <a:rPr lang="en-US" sz="1000" dirty="0" smtClean="0"/>
              <a:t> in Java can be totally different than the </a:t>
            </a:r>
            <a:r>
              <a:rPr lang="en-US" sz="1000" b="1" dirty="0" smtClean="0"/>
              <a:t>string</a:t>
            </a:r>
            <a:r>
              <a:rPr lang="en-US" sz="1000" dirty="0" smtClean="0"/>
              <a:t> in C++, SOAP is a protocol that defines a format which can be understood by all the technologies. </a:t>
            </a:r>
          </a:p>
          <a:p>
            <a:pPr marL="225425" indent="-225425" eaLnBrk="0" hangingPunct="0">
              <a:lnSpc>
                <a:spcPct val="150000"/>
              </a:lnSpc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v"/>
            </a:pPr>
            <a:endParaRPr lang="en-US" sz="1000" dirty="0" smtClean="0"/>
          </a:p>
          <a:p>
            <a:pPr marL="225425" lvl="0" indent="-225425" algn="just" eaLnBrk="0" hangingPunct="0">
              <a:lnSpc>
                <a:spcPct val="150000"/>
              </a:lnSpc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v"/>
            </a:pPr>
            <a:r>
              <a:rPr lang="en-US" sz="1000" b="1" dirty="0" smtClean="0">
                <a:solidFill>
                  <a:srgbClr val="0033CC"/>
                </a:solidFill>
              </a:rPr>
              <a:t>SEI (who)</a:t>
            </a:r>
            <a:r>
              <a:rPr lang="en-US" sz="1000" dirty="0" smtClean="0"/>
              <a:t> stands for </a:t>
            </a:r>
            <a:r>
              <a:rPr lang="en-US" sz="1000" b="1" dirty="0" smtClean="0">
                <a:solidFill>
                  <a:srgbClr val="0033CC"/>
                </a:solidFill>
              </a:rPr>
              <a:t>Service Endpoint Interface</a:t>
            </a:r>
            <a:r>
              <a:rPr lang="en-US" sz="1000" dirty="0" smtClean="0"/>
              <a:t> - it is used for converting a client request to a SOAP message. </a:t>
            </a:r>
          </a:p>
          <a:p>
            <a:pPr marL="225425" lvl="0" indent="-225425" eaLnBrk="0" hangingPunct="0">
              <a:lnSpc>
                <a:spcPct val="150000"/>
              </a:lnSpc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v"/>
            </a:pPr>
            <a:endParaRPr lang="en-US" sz="1000" dirty="0" smtClean="0"/>
          </a:p>
          <a:p>
            <a:pPr marL="225425" lvl="0" indent="-225425" algn="just" eaLnBrk="0" hangingPunct="0">
              <a:lnSpc>
                <a:spcPct val="150000"/>
              </a:lnSpc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v"/>
            </a:pPr>
            <a:r>
              <a:rPr lang="en-US" sz="1000" b="1" dirty="0" smtClean="0">
                <a:solidFill>
                  <a:srgbClr val="0033CC"/>
                </a:solidFill>
              </a:rPr>
              <a:t>JAXB</a:t>
            </a:r>
            <a:r>
              <a:rPr lang="en-US" sz="1000" dirty="0" smtClean="0"/>
              <a:t> stands for </a:t>
            </a:r>
            <a:r>
              <a:rPr lang="en-US" sz="1000" b="1" dirty="0" smtClean="0">
                <a:solidFill>
                  <a:srgbClr val="0033CC"/>
                </a:solidFill>
              </a:rPr>
              <a:t>Java Architecture for XML Binding </a:t>
            </a:r>
            <a:r>
              <a:rPr lang="en-US" sz="1000" dirty="0" smtClean="0"/>
              <a:t>-  it constitutes a convenient framework for processing XML documents.</a:t>
            </a:r>
          </a:p>
          <a:p>
            <a:pPr marL="225425" lvl="0" indent="-225425" eaLnBrk="0" hangingPunct="0">
              <a:lnSpc>
                <a:spcPct val="150000"/>
              </a:lnSpc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v"/>
            </a:pPr>
            <a:endParaRPr lang="en-US" sz="1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43950" y="6653031"/>
            <a:ext cx="368300" cy="228600"/>
          </a:xfrm>
          <a:noFill/>
        </p:spPr>
        <p:txBody>
          <a:bodyPr/>
          <a:lstStyle/>
          <a:p>
            <a:fld id="{73137A99-A78C-47EE-BE38-5CF79E346F14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77079" y="252231"/>
            <a:ext cx="8348870" cy="609600"/>
          </a:xfr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800" dirty="0" smtClean="0">
                <a:solidFill>
                  <a:srgbClr val="2D9E01"/>
                </a:solidFill>
              </a:rPr>
              <a:t>DAY 1 – Write a WS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652" y="1102767"/>
            <a:ext cx="8279295" cy="495520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dirty="0" smtClean="0">
                <a:latin typeface="Calibri" pitchFamily="34" charset="0"/>
              </a:rPr>
              <a:t>Free WS available on the internet</a:t>
            </a:r>
          </a:p>
          <a:p>
            <a:pPr marL="0" lvl="1"/>
            <a:endParaRPr lang="en-US" dirty="0" smtClean="0">
              <a:latin typeface="Calibri" pitchFamily="34" charset="0"/>
            </a:endParaRPr>
          </a:p>
          <a:p>
            <a:r>
              <a:rPr lang="en-US" u="sng" dirty="0" smtClean="0">
                <a:latin typeface="Calibri" pitchFamily="34" charset="0"/>
                <a:hlinkClick r:id="rId3"/>
              </a:rPr>
              <a:t>http://www.webservicex.net/WS/WSDetails.aspx?CATID=12&amp;WSID=64</a:t>
            </a:r>
            <a:endParaRPr lang="en-US" u="sng" dirty="0" smtClean="0">
              <a:latin typeface="Calibri" pitchFamily="34" charset="0"/>
            </a:endParaRPr>
          </a:p>
          <a:p>
            <a:endParaRPr lang="en-US" sz="1600" u="sng" dirty="0" smtClean="0">
              <a:latin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</a:rPr>
              <a:t>This WS is called </a:t>
            </a:r>
            <a:r>
              <a:rPr lang="en-US" sz="1400" dirty="0" err="1" smtClean="0">
                <a:latin typeface="Calibri" pitchFamily="34" charset="0"/>
              </a:rPr>
              <a:t>GeoIPService</a:t>
            </a:r>
            <a:r>
              <a:rPr lang="en-US" sz="1400" dirty="0" smtClean="0">
                <a:latin typeface="Calibri" pitchFamily="34" charset="0"/>
              </a:rPr>
              <a:t> and it enables to look up countries by IP address/Context.</a:t>
            </a:r>
          </a:p>
          <a:p>
            <a:endParaRPr lang="en-US" sz="1400" dirty="0" smtClean="0">
              <a:latin typeface="Calibri" pitchFamily="34" charset="0"/>
            </a:endParaRPr>
          </a:p>
          <a:p>
            <a:endParaRPr lang="en-US" sz="1400" dirty="0" smtClean="0">
              <a:latin typeface="Calibri" pitchFamily="34" charset="0"/>
            </a:endParaRPr>
          </a:p>
          <a:p>
            <a:pPr algn="just"/>
            <a:r>
              <a:rPr lang="en-US" sz="1400" dirty="0" smtClean="0">
                <a:latin typeface="Calibri" pitchFamily="34" charset="0"/>
              </a:rPr>
              <a:t>An SEI, which acts as a service for the endpoint interface has to be generated. The SEI can be generated automatically by the </a:t>
            </a:r>
            <a:r>
              <a:rPr lang="en-US" sz="1400" b="1" dirty="0" err="1" smtClean="0">
                <a:solidFill>
                  <a:srgbClr val="0033CC"/>
                </a:solidFill>
                <a:latin typeface="Calibri" pitchFamily="34" charset="0"/>
              </a:rPr>
              <a:t>wsimport</a:t>
            </a:r>
            <a:r>
              <a:rPr lang="en-US" sz="1400" dirty="0" smtClean="0">
                <a:latin typeface="Calibri" pitchFamily="34" charset="0"/>
              </a:rPr>
              <a:t> tool provided by Java SE. You do not need J2EE for this.</a:t>
            </a:r>
          </a:p>
          <a:p>
            <a:endParaRPr lang="en-US" sz="1400" dirty="0" smtClean="0">
              <a:latin typeface="Calibri" pitchFamily="34" charset="0"/>
            </a:endParaRPr>
          </a:p>
          <a:p>
            <a:endParaRPr lang="en-US" sz="1400" dirty="0" smtClean="0">
              <a:latin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</a:rPr>
              <a:t>Below are the variations of the </a:t>
            </a:r>
            <a:r>
              <a:rPr lang="en-US" sz="1400" b="1" dirty="0" err="1" smtClean="0">
                <a:solidFill>
                  <a:srgbClr val="0033CC"/>
                </a:solidFill>
                <a:latin typeface="Calibri" pitchFamily="34" charset="0"/>
              </a:rPr>
              <a:t>wsimport</a:t>
            </a:r>
            <a:r>
              <a:rPr lang="en-US" sz="1400" dirty="0" smtClean="0">
                <a:latin typeface="Calibri" pitchFamily="34" charset="0"/>
              </a:rPr>
              <a:t> usage: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 err="1" smtClean="0">
                <a:latin typeface="Calibri" pitchFamily="34" charset="0"/>
              </a:rPr>
              <a:t>wsimport</a:t>
            </a:r>
            <a:r>
              <a:rPr lang="en-US" sz="1400" dirty="0" smtClean="0">
                <a:latin typeface="Calibri" pitchFamily="34" charset="0"/>
              </a:rPr>
              <a:t> &lt;&lt;WSDL_URI&gt;&gt; </a:t>
            </a:r>
          </a:p>
          <a:p>
            <a:pPr lvl="1" indent="285750">
              <a:buFont typeface="Courier New" pitchFamily="49" charset="0"/>
              <a:buChar char="o"/>
            </a:pPr>
            <a:r>
              <a:rPr lang="en-US" sz="1400" dirty="0" smtClean="0">
                <a:latin typeface="Calibri" pitchFamily="34" charset="0"/>
              </a:rPr>
              <a:t>the command will generate java classes for the WSDL document.</a:t>
            </a:r>
          </a:p>
          <a:p>
            <a:pPr lvl="1" indent="285750"/>
            <a:endParaRPr lang="en-US" sz="1400" dirty="0" smtClean="0">
              <a:latin typeface="Calibri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 err="1" smtClean="0">
                <a:latin typeface="Calibri" pitchFamily="34" charset="0"/>
              </a:rPr>
              <a:t>wsimport</a:t>
            </a:r>
            <a:r>
              <a:rPr lang="en-US" sz="1400" dirty="0" smtClean="0">
                <a:latin typeface="Calibri" pitchFamily="34" charset="0"/>
              </a:rPr>
              <a:t> -keep -s &lt;&lt;directory to place the generated source files&gt;&gt; &lt;&lt;WSDL_URI&gt;&gt; </a:t>
            </a:r>
          </a:p>
          <a:p>
            <a:pPr lvl="1" indent="285750">
              <a:buFont typeface="Courier New" pitchFamily="49" charset="0"/>
              <a:buChar char="o"/>
            </a:pPr>
            <a:r>
              <a:rPr lang="en-US" sz="1400" dirty="0" smtClean="0">
                <a:latin typeface="Calibri" pitchFamily="34" charset="0"/>
              </a:rPr>
              <a:t>the command will generate the java source and compiled classes for the WSDL document.</a:t>
            </a:r>
          </a:p>
          <a:p>
            <a:pPr lvl="1" indent="285750">
              <a:buFont typeface="Courier New" pitchFamily="49" charset="0"/>
              <a:buChar char="o"/>
            </a:pPr>
            <a:endParaRPr lang="en-US" sz="1400" dirty="0" smtClean="0">
              <a:latin typeface="Calibri" pitchFamily="34" charset="0"/>
            </a:endParaRPr>
          </a:p>
          <a:p>
            <a:pPr lvl="0"/>
            <a:endParaRPr lang="en-US" sz="1400" dirty="0" smtClean="0">
              <a:latin typeface="Calibri" pitchFamily="34" charset="0"/>
            </a:endParaRPr>
          </a:p>
          <a:p>
            <a:pPr lvl="0"/>
            <a:endParaRPr lang="en-US" sz="1400" dirty="0" smtClean="0">
              <a:latin typeface="Calibri" pitchFamily="34" charset="0"/>
            </a:endParaRPr>
          </a:p>
          <a:p>
            <a:endParaRPr lang="en-US" sz="16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43950" y="6653031"/>
            <a:ext cx="368300" cy="228600"/>
          </a:xfrm>
          <a:noFill/>
        </p:spPr>
        <p:txBody>
          <a:bodyPr/>
          <a:lstStyle/>
          <a:p>
            <a:fld id="{73137A99-A78C-47EE-BE38-5CF79E346F14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77079" y="252231"/>
            <a:ext cx="8348870" cy="609600"/>
          </a:xfr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800" dirty="0" smtClean="0">
                <a:solidFill>
                  <a:srgbClr val="2D9E01"/>
                </a:solidFill>
              </a:rPr>
              <a:t>DAY 1 – Service first (bottom-up) and Contract first (top-down)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586394"/>
              </p:ext>
            </p:extLst>
          </p:nvPr>
        </p:nvGraphicFramePr>
        <p:xfrm>
          <a:off x="547455" y="1104036"/>
          <a:ext cx="8278493" cy="311858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361896"/>
                <a:gridCol w="39165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Service First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Contract First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Also known as bottom-up.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Also</a:t>
                      </a:r>
                      <a:r>
                        <a:rPr lang="en-US" sz="1400" baseline="0" dirty="0" smtClean="0"/>
                        <a:t> known as top-down.</a:t>
                      </a:r>
                      <a:endParaRPr lang="en-US" sz="1400" dirty="0"/>
                    </a:p>
                  </a:txBody>
                  <a:tcPr/>
                </a:tc>
              </a:tr>
              <a:tr h="5989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Implementation/Service is written</a:t>
                      </a:r>
                      <a:r>
                        <a:rPr lang="en-US" sz="1400" baseline="0" dirty="0" smtClean="0"/>
                        <a:t> first and then the contract is generated.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Contract is written first and then the implementation/service</a:t>
                      </a:r>
                      <a:r>
                        <a:rPr lang="en-US" sz="1400" baseline="0" dirty="0" smtClean="0"/>
                        <a:t> is generated.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Easy to</a:t>
                      </a:r>
                      <a:r>
                        <a:rPr lang="en-US" sz="1400" baseline="0" dirty="0" smtClean="0"/>
                        <a:t> learn.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Bit hard</a:t>
                      </a:r>
                      <a:r>
                        <a:rPr lang="en-US" sz="1400" baseline="0" dirty="0" smtClean="0"/>
                        <a:t> to learn.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contract changes based on the implementation</a:t>
                      </a:r>
                      <a:r>
                        <a:rPr lang="en-US" sz="1400" baseline="0" dirty="0" smtClean="0"/>
                        <a:t> changes.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Contract remains static and the</a:t>
                      </a:r>
                      <a:r>
                        <a:rPr lang="en-US" sz="1400" baseline="0" dirty="0" smtClean="0"/>
                        <a:t> implementation can change.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Clients will be affected</a:t>
                      </a:r>
                      <a:r>
                        <a:rPr lang="en-US" sz="1400" baseline="0" dirty="0" smtClean="0"/>
                        <a:t> based on the contract changes.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</a:t>
                      </a:r>
                      <a:r>
                        <a:rPr lang="en-US" sz="1400" baseline="0" dirty="0" smtClean="0"/>
                        <a:t>s will not be affected when the implementation changes.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Code first and</a:t>
                      </a:r>
                      <a:r>
                        <a:rPr lang="en-US" sz="1400" baseline="0" dirty="0" smtClean="0"/>
                        <a:t> XML later.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XML first</a:t>
                      </a:r>
                      <a:r>
                        <a:rPr lang="en-US" sz="1400" baseline="0" dirty="0" smtClean="0"/>
                        <a:t> and code later.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6251" y="5502880"/>
            <a:ext cx="8378687" cy="338554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WE WILL LEARN SEVICE FIRST</a:t>
            </a:r>
            <a:endParaRPr lang="en-US" sz="1600" b="1" dirty="0" smtClean="0">
              <a:solidFill>
                <a:srgbClr val="6DBF17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43950" y="6653031"/>
            <a:ext cx="368300" cy="228600"/>
          </a:xfrm>
          <a:noFill/>
        </p:spPr>
        <p:txBody>
          <a:bodyPr/>
          <a:lstStyle/>
          <a:p>
            <a:fld id="{73137A99-A78C-47EE-BE38-5CF79E346F14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77079" y="252231"/>
            <a:ext cx="8348870" cy="609600"/>
          </a:xfr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800" dirty="0" smtClean="0">
                <a:solidFill>
                  <a:srgbClr val="2D9E01"/>
                </a:solidFill>
              </a:rPr>
              <a:t>DAY 1 – Understanding the WSDL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652" y="1102767"/>
            <a:ext cx="8279295" cy="443198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</a:rPr>
              <a:t>service</a:t>
            </a:r>
            <a:r>
              <a:rPr lang="en-US" sz="1400" dirty="0" smtClean="0">
                <a:latin typeface="Calibri" pitchFamily="34" charset="0"/>
              </a:rPr>
              <a:t> - define the service that is exposed to the world. Contains the following element: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</a:rPr>
              <a:t>port</a:t>
            </a: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sz="1400" dirty="0">
                <a:latin typeface="Calibri" pitchFamily="34" charset="0"/>
              </a:rPr>
              <a:t>– </a:t>
            </a:r>
            <a:r>
              <a:rPr lang="en-US" sz="1400" dirty="0" smtClean="0">
                <a:latin typeface="Calibri" pitchFamily="34" charset="0"/>
              </a:rPr>
              <a:t>has the name of the port and the binding reference to the </a:t>
            </a:r>
            <a:r>
              <a:rPr lang="en-US" sz="1400" b="1" dirty="0">
                <a:solidFill>
                  <a:srgbClr val="0070C0"/>
                </a:solidFill>
                <a:latin typeface="Calibri" pitchFamily="34" charset="0"/>
              </a:rPr>
              <a:t>binding</a:t>
            </a:r>
            <a:r>
              <a:rPr lang="en-US" sz="1400" dirty="0" smtClean="0">
                <a:latin typeface="Calibri" pitchFamily="34" charset="0"/>
              </a:rPr>
              <a:t> element.</a:t>
            </a:r>
            <a:endParaRPr lang="en-US" sz="1400" dirty="0">
              <a:latin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</a:rPr>
              <a:t>binding</a:t>
            </a:r>
            <a:r>
              <a:rPr lang="en-US" sz="1400" dirty="0" smtClean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- defines the port. Has reference to the </a:t>
            </a:r>
            <a:r>
              <a:rPr lang="en-US" sz="1400" b="1" dirty="0" err="1">
                <a:solidFill>
                  <a:srgbClr val="0070C0"/>
                </a:solidFill>
                <a:latin typeface="Calibri" pitchFamily="34" charset="0"/>
              </a:rPr>
              <a:t>portType</a:t>
            </a:r>
            <a:r>
              <a:rPr lang="en-US" sz="1400" dirty="0" smtClean="0">
                <a:latin typeface="Calibri" pitchFamily="34" charset="0"/>
              </a:rPr>
              <a:t> element. Contains the following element: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</a:rPr>
              <a:t>binding</a:t>
            </a: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- has transport used for the SOAP binding.</a:t>
            </a:r>
          </a:p>
          <a:p>
            <a:endParaRPr lang="en-US" sz="1400" dirty="0" smtClean="0">
              <a:latin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 err="1">
                <a:solidFill>
                  <a:srgbClr val="0070C0"/>
                </a:solidFill>
                <a:latin typeface="Calibri" pitchFamily="34" charset="0"/>
              </a:rPr>
              <a:t>portType</a:t>
            </a:r>
            <a:r>
              <a:rPr lang="en-US" sz="1400" dirty="0"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– defines all the operations in the WS. Has the following element(s):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</a:rPr>
              <a:t>operation</a:t>
            </a: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- the operation that the WS provide. There can be multiple operations. Contains the following elements:</a:t>
            </a:r>
          </a:p>
          <a:p>
            <a:pPr marL="1200150" lvl="3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latin typeface="Calibri" pitchFamily="34" charset="0"/>
              </a:rPr>
              <a:t>input</a:t>
            </a:r>
            <a:r>
              <a:rPr lang="en-US" sz="1400" dirty="0" smtClean="0">
                <a:latin typeface="Calibri" pitchFamily="34" charset="0"/>
              </a:rPr>
              <a:t> -  specifies the input parameter for the operation. Only one input entry per operation. Has reference to the </a:t>
            </a:r>
            <a:r>
              <a:rPr lang="en-US" sz="1400" b="1" dirty="0">
                <a:solidFill>
                  <a:srgbClr val="0070C0"/>
                </a:solidFill>
                <a:latin typeface="Calibri" pitchFamily="34" charset="0"/>
              </a:rPr>
              <a:t>message</a:t>
            </a:r>
            <a:r>
              <a:rPr lang="en-US" sz="1400" dirty="0" smtClean="0">
                <a:latin typeface="Calibri" pitchFamily="34" charset="0"/>
              </a:rPr>
              <a:t> element.</a:t>
            </a:r>
          </a:p>
          <a:p>
            <a:pPr marL="1200150" lvl="3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latin typeface="Calibri" pitchFamily="34" charset="0"/>
              </a:rPr>
              <a:t>output</a:t>
            </a:r>
            <a:r>
              <a:rPr lang="en-US" sz="1400" dirty="0" smtClean="0">
                <a:latin typeface="Calibri" pitchFamily="34" charset="0"/>
              </a:rPr>
              <a:t> - </a:t>
            </a:r>
            <a:r>
              <a:rPr lang="en-US" sz="1400" dirty="0">
                <a:latin typeface="Calibri" pitchFamily="34" charset="0"/>
              </a:rPr>
              <a:t>specifies the </a:t>
            </a:r>
            <a:r>
              <a:rPr lang="en-US" sz="1400" dirty="0" smtClean="0">
                <a:latin typeface="Calibri" pitchFamily="34" charset="0"/>
              </a:rPr>
              <a:t>output </a:t>
            </a:r>
            <a:r>
              <a:rPr lang="en-US" sz="1400" dirty="0">
                <a:latin typeface="Calibri" pitchFamily="34" charset="0"/>
              </a:rPr>
              <a:t>parameter for the operation. </a:t>
            </a:r>
            <a:r>
              <a:rPr lang="en-US" sz="1400" dirty="0" smtClean="0">
                <a:latin typeface="Calibri" pitchFamily="34" charset="0"/>
              </a:rPr>
              <a:t>Only one </a:t>
            </a:r>
            <a:r>
              <a:rPr lang="en-US" sz="1400" dirty="0">
                <a:latin typeface="Calibri" pitchFamily="34" charset="0"/>
              </a:rPr>
              <a:t>output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>
                <a:latin typeface="Calibri" pitchFamily="34" charset="0"/>
              </a:rPr>
              <a:t>entry per operation</a:t>
            </a:r>
            <a:r>
              <a:rPr lang="en-US" sz="1400" dirty="0" smtClean="0">
                <a:latin typeface="Calibri" pitchFamily="34" charset="0"/>
              </a:rPr>
              <a:t>.</a:t>
            </a:r>
            <a:r>
              <a:rPr lang="en-US" sz="1400" dirty="0">
                <a:latin typeface="Calibri" pitchFamily="34" charset="0"/>
              </a:rPr>
              <a:t> Has reference to the </a:t>
            </a:r>
            <a:r>
              <a:rPr lang="en-US" sz="1400" b="1" dirty="0">
                <a:solidFill>
                  <a:srgbClr val="0070C0"/>
                </a:solidFill>
                <a:latin typeface="Calibri" pitchFamily="34" charset="0"/>
              </a:rPr>
              <a:t>message</a:t>
            </a:r>
            <a:r>
              <a:rPr lang="en-US" sz="1400" dirty="0"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element.</a:t>
            </a:r>
            <a:endParaRPr lang="en-US" sz="1400" b="1" dirty="0" smtClean="0">
              <a:solidFill>
                <a:srgbClr val="0070C0"/>
              </a:solidFill>
              <a:latin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</a:rPr>
              <a:t>message</a:t>
            </a:r>
            <a:r>
              <a:rPr lang="en-US" sz="1400" dirty="0" smtClean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– has reference to the simple or the complex </a:t>
            </a:r>
            <a:r>
              <a:rPr lang="en-US" sz="1400" b="1" dirty="0">
                <a:solidFill>
                  <a:srgbClr val="0070C0"/>
                </a:solidFill>
                <a:latin typeface="Calibri" pitchFamily="34" charset="0"/>
              </a:rPr>
              <a:t>types</a:t>
            </a:r>
            <a:r>
              <a:rPr lang="en-US" sz="1400" dirty="0" smtClean="0">
                <a:latin typeface="Calibri" pitchFamily="34" charset="0"/>
              </a:rPr>
              <a:t>.</a:t>
            </a:r>
            <a:endParaRPr lang="en-US" sz="1400" b="1" dirty="0" smtClean="0">
              <a:solidFill>
                <a:srgbClr val="0070C0"/>
              </a:solidFill>
              <a:latin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</a:rPr>
              <a:t>types</a:t>
            </a:r>
            <a:r>
              <a:rPr lang="en-US" sz="1400" dirty="0" smtClean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- used for defining complex data type. These types are referenced in </a:t>
            </a:r>
            <a:r>
              <a:rPr lang="en-US" sz="1400" b="1" dirty="0" err="1" smtClean="0">
                <a:solidFill>
                  <a:srgbClr val="0070C0"/>
                </a:solidFill>
                <a:latin typeface="Calibri" pitchFamily="34" charset="0"/>
              </a:rPr>
              <a:t>portType</a:t>
            </a: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sz="1400" dirty="0">
                <a:latin typeface="Calibri" pitchFamily="34" charset="0"/>
              </a:rPr>
              <a:t>and</a:t>
            </a: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</a:rPr>
              <a:t> message </a:t>
            </a:r>
            <a:r>
              <a:rPr lang="en-US" sz="1400" dirty="0">
                <a:latin typeface="Calibri" pitchFamily="34" charset="0"/>
              </a:rPr>
              <a:t>elements</a:t>
            </a:r>
            <a:r>
              <a:rPr lang="en-US" sz="1400" dirty="0" smtClean="0">
                <a:latin typeface="Calibri" pitchFamily="34" charset="0"/>
              </a:rPr>
              <a:t>.</a:t>
            </a:r>
          </a:p>
          <a:p>
            <a:pPr lvl="0"/>
            <a:endParaRPr lang="en-US" sz="1400" dirty="0" smtClean="0">
              <a:latin typeface="Calibri" pitchFamily="34" charset="0"/>
            </a:endParaRPr>
          </a:p>
          <a:p>
            <a:pPr lvl="0"/>
            <a:endParaRPr lang="en-US" sz="1400" dirty="0" smtClean="0">
              <a:latin typeface="Calibri" pitchFamily="34" charset="0"/>
            </a:endParaRPr>
          </a:p>
          <a:p>
            <a:endParaRPr lang="en-US" sz="16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533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DF1DE9-A597-4D7F-98C3-ACE2A0FE9E20}" type="slidenum">
              <a:rPr lang="en-US" smtClean="0">
                <a:cs typeface="Arial" charset="0"/>
              </a:rPr>
              <a:pPr/>
              <a:t>9</a:t>
            </a:fld>
            <a:endParaRPr lang="en-US" dirty="0" smtClean="0">
              <a:cs typeface="Arial" charset="0"/>
            </a:endParaRPr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0" y="0"/>
            <a:ext cx="9144000" cy="609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1447800" y="3151188"/>
            <a:ext cx="4913313" cy="2438400"/>
          </a:xfrm>
          <a:prstGeom prst="rect">
            <a:avLst/>
          </a:prstGeom>
          <a:solidFill>
            <a:srgbClr val="2D9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2722563" y="4425950"/>
            <a:ext cx="261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36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67590" name="Rectangle 5"/>
          <p:cNvSpPr>
            <a:spLocks noChangeArrowheads="1"/>
          </p:cNvSpPr>
          <p:nvPr/>
        </p:nvSpPr>
        <p:spPr bwMode="auto">
          <a:xfrm>
            <a:off x="8458200" y="0"/>
            <a:ext cx="685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sp>
        <p:nvSpPr>
          <p:cNvPr id="67591" name="Rectangle 6"/>
          <p:cNvSpPr>
            <a:spLocks noChangeArrowheads="1"/>
          </p:cNvSpPr>
          <p:nvPr/>
        </p:nvSpPr>
        <p:spPr bwMode="auto">
          <a:xfrm>
            <a:off x="8928100" y="1981200"/>
            <a:ext cx="215900" cy="2209800"/>
          </a:xfrm>
          <a:prstGeom prst="rect">
            <a:avLst/>
          </a:prstGeom>
          <a:solidFill>
            <a:srgbClr val="2D9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sp>
        <p:nvSpPr>
          <p:cNvPr id="67592" name="Rectangle 7"/>
          <p:cNvSpPr>
            <a:spLocks noChangeArrowheads="1"/>
          </p:cNvSpPr>
          <p:nvPr/>
        </p:nvSpPr>
        <p:spPr bwMode="auto">
          <a:xfrm>
            <a:off x="8496300" y="0"/>
            <a:ext cx="287338" cy="108902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sp>
        <p:nvSpPr>
          <p:cNvPr id="67593" name="Line 8"/>
          <p:cNvSpPr>
            <a:spLocks noChangeShapeType="1"/>
          </p:cNvSpPr>
          <p:nvPr/>
        </p:nvSpPr>
        <p:spPr bwMode="auto">
          <a:xfrm>
            <a:off x="914400" y="5838825"/>
            <a:ext cx="8229600" cy="0"/>
          </a:xfrm>
          <a:prstGeom prst="line">
            <a:avLst/>
          </a:prstGeom>
          <a:noFill/>
          <a:ln w="12700" cap="rnd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4" name="Line 9"/>
          <p:cNvSpPr>
            <a:spLocks noChangeShapeType="1"/>
          </p:cNvSpPr>
          <p:nvPr/>
        </p:nvSpPr>
        <p:spPr bwMode="auto">
          <a:xfrm>
            <a:off x="914400" y="2025650"/>
            <a:ext cx="0" cy="3810000"/>
          </a:xfrm>
          <a:prstGeom prst="line">
            <a:avLst/>
          </a:prstGeom>
          <a:noFill/>
          <a:ln w="12700" cap="rnd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5" name="Rectangle 10"/>
          <p:cNvSpPr>
            <a:spLocks noChangeArrowheads="1"/>
          </p:cNvSpPr>
          <p:nvPr/>
        </p:nvSpPr>
        <p:spPr bwMode="auto">
          <a:xfrm>
            <a:off x="0" y="1905000"/>
            <a:ext cx="6096000" cy="2209800"/>
          </a:xfrm>
          <a:prstGeom prst="rect">
            <a:avLst/>
          </a:prstGeom>
          <a:solidFill>
            <a:srgbClr val="3188B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152400" y="6096000"/>
            <a:ext cx="2979738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pic>
        <p:nvPicPr>
          <p:cNvPr id="67597" name="Picture 28" descr="shot_convention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163" y="1557338"/>
            <a:ext cx="33528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98" name="Picture 33" descr="Cognizant_ta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788" y="873125"/>
            <a:ext cx="38163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8750D"/>
        </a:solidFill>
        <a:ln w="9525" cap="flat" cmpd="sng" algn="ctr">
          <a:solidFill>
            <a:srgbClr val="D8750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8750D"/>
        </a:solidFill>
        <a:ln w="9525" cap="flat" cmpd="sng" algn="ctr">
          <a:solidFill>
            <a:srgbClr val="D8750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3AE8AA9594D34E814B6A1BA549EA1A" ma:contentTypeVersion="2" ma:contentTypeDescription="Create a new document." ma:contentTypeScope="" ma:versionID="01ab92036ec8aadfc64e7855dc8984b4">
  <xsd:schema xmlns:xsd="http://www.w3.org/2001/XMLSchema" xmlns:xs="http://www.w3.org/2001/XMLSchema" xmlns:p="http://schemas.microsoft.com/office/2006/metadata/properties" xmlns:ns2="33c13269-7ce7-4f06-b120-6df663363d0a" targetNamespace="http://schemas.microsoft.com/office/2006/metadata/properties" ma:root="true" ma:fieldsID="5e033a266a861c31af4a6fc4eab9f071" ns2:_="">
    <xsd:import namespace="33c13269-7ce7-4f06-b120-6df663363d0a"/>
    <xsd:element name="properties">
      <xsd:complexType>
        <xsd:sequence>
          <xsd:element name="documentManagement">
            <xsd:complexType>
              <xsd:all>
                <xsd:element ref="ns2:DocCategory"/>
                <xsd:element ref="ns2:Category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c13269-7ce7-4f06-b120-6df663363d0a" elementFormDefault="qualified">
    <xsd:import namespace="http://schemas.microsoft.com/office/2006/documentManagement/types"/>
    <xsd:import namespace="http://schemas.microsoft.com/office/infopath/2007/PartnerControls"/>
    <xsd:element name="DocCategory" ma:index="8" ma:displayName="DocCategory" ma:list="{adfdae2b-4a6b-4883-a4a5-9927ca3de130}" ma:internalName="DocCategory" ma:showField="Solution_x0020_Center" ma:web="aebcdd05-a44d-46e0-b1cd-e7df41945449">
      <xsd:simpleType>
        <xsd:restriction base="dms:Lookup"/>
      </xsd:simpleType>
    </xsd:element>
    <xsd:element name="Category" ma:index="9" ma:displayName="Category" ma:list="{adfdae2b-4a6b-4883-a4a5-9927ca3de130}" ma:internalName="Category" ma:showField="Category" ma:web="aebcdd05-a44d-46e0-b1cd-e7df41945449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DocCategory xmlns="33c13269-7ce7-4f06-b120-6df663363d0a">1</DocCategory>
    <Category xmlns="33c13269-7ce7-4f06-b120-6df663363d0a">11</Categor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59011D-1833-4034-9304-0B72B25FB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c13269-7ce7-4f06-b120-6df663363d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97FEEB-13DE-42CA-BD85-12106F87CB18}">
  <ds:schemaRefs>
    <ds:schemaRef ds:uri="http://schemas.microsoft.com/office/2006/metadata/properties"/>
    <ds:schemaRef ds:uri="33c13269-7ce7-4f06-b120-6df663363d0a"/>
  </ds:schemaRefs>
</ds:datastoreItem>
</file>

<file path=customXml/itemProps3.xml><?xml version="1.0" encoding="utf-8"?>
<ds:datastoreItem xmlns:ds="http://schemas.openxmlformats.org/officeDocument/2006/customXml" ds:itemID="{A718FC69-426C-426E-B6EE-0E951F241D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76078</TotalTime>
  <Words>802</Words>
  <Application>Microsoft Office PowerPoint</Application>
  <PresentationFormat>On-screen Show (4:3)</PresentationFormat>
  <Paragraphs>156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Times</vt:lpstr>
      <vt:lpstr>Verdana</vt:lpstr>
      <vt:lpstr>Wingdings</vt:lpstr>
      <vt:lpstr>Blank</vt:lpstr>
      <vt:lpstr>PowerPoint Presentation</vt:lpstr>
      <vt:lpstr>Agenda – Day 1</vt:lpstr>
      <vt:lpstr>DAY 1 – Before You Begin</vt:lpstr>
      <vt:lpstr>DAY 1 – What is a Web Service?</vt:lpstr>
      <vt:lpstr>DAY 1 – Web Service Terminology</vt:lpstr>
      <vt:lpstr>DAY 1 – Write a WS Client</vt:lpstr>
      <vt:lpstr>DAY 1 – Service first (bottom-up) and Contract first (top-down)</vt:lpstr>
      <vt:lpstr>DAY 1 – Understanding the WSDL</vt:lpstr>
      <vt:lpstr>PowerPoint Presentation</vt:lpstr>
    </vt:vector>
  </TitlesOfParts>
  <Company>CTS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Steady State Status Report Format</dc:title>
  <dc:creator>132987</dc:creator>
  <cp:lastModifiedBy>Mazahir Clipwala</cp:lastModifiedBy>
  <cp:revision>6487</cp:revision>
  <dcterms:created xsi:type="dcterms:W3CDTF">2011-08-10T16:19:54Z</dcterms:created>
  <dcterms:modified xsi:type="dcterms:W3CDTF">2014-10-15T23:00:42Z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0x0101002D3AE8AA9594D34E814B6A1BA549EA1A</vt:lpwstr>
  </property>
  <property fmtid="{D5CDD505-2E9C-101B-9397-08002B2CF9AE}" pid="4" name="TemplateUrl">
    <vt:lpwstr/>
  </property>
  <property fmtid="{D5CDD505-2E9C-101B-9397-08002B2CF9AE}" pid="5" name="Order">
    <vt:r8>45500</vt:r8>
  </property>
  <property fmtid="{D5CDD505-2E9C-101B-9397-08002B2CF9AE}" pid="6" name="_SourceUrl">
    <vt:lpwstr/>
  </property>
  <property fmtid="{D5CDD505-2E9C-101B-9397-08002B2CF9AE}" pid="7" name="xd_ProgID">
    <vt:lpwstr/>
  </property>
  <property fmtid="{D5CDD505-2E9C-101B-9397-08002B2CF9AE}" pid="8" name="_CopySource">
    <vt:lpwstr>https://channelone.cognizant.com/sites/SW13/3mkr/ccsc/Management/30. Weekly Status Reports/Customer Workflow/2010-06-11/CCSC - Cus Workflow - Weekly Status Report - 06112010.pptx</vt:lpwstr>
  </property>
</Properties>
</file>