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/gQz8FwJN7XEytjOVYd48FV8C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C74DE5-F996-4565-99B0-8E65AF841541}">
  <a:tblStyle styleId="{8FC74DE5-F996-4565-99B0-8E65AF84154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82763fe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82763f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528" y="66502"/>
            <a:ext cx="3393945" cy="265344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2984269" y="997527"/>
            <a:ext cx="82046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Universidade Federal da Fronteira Sul – Campus Chapecó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idx="4294967295" type="title"/>
          </p:nvPr>
        </p:nvSpPr>
        <p:spPr>
          <a:xfrm>
            <a:off x="5017375" y="2598500"/>
            <a:ext cx="2905800" cy="9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1" lang="pt-BR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TIMSORT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/>
        </p:nvSpPr>
        <p:spPr>
          <a:xfrm>
            <a:off x="1828800" y="2509934"/>
            <a:ext cx="1107543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resumo, Timsort faz duas coisas incrivelmente bem: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Excelente desempenho em matrizes com estrutura interna preexistente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 capaz de manter uma classificação estável.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d82763fe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450" y="786600"/>
            <a:ext cx="4686650" cy="46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706583" y="1441251"/>
            <a:ext cx="11255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algoritmo de ordenação hibrido derivado do mergesort e do insertionsort.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 inventado por Tim Peters em 2002 para ser usado na linguagem de programação Python, e tem sido o algoritmo de ordenação padrão do Python desde a versão 2 e 3.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Atualmente é usado para ordenar arrays no Java SE 7.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930" y="3564909"/>
            <a:ext cx="5345083" cy="296652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5054137" y="748145"/>
            <a:ext cx="517051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Historia</a:t>
            </a:r>
            <a:endParaRPr b="1" sz="4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3716" y="1818422"/>
            <a:ext cx="8836429" cy="2992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/>
        </p:nvSpPr>
        <p:spPr>
          <a:xfrm>
            <a:off x="1305096" y="773084"/>
            <a:ext cx="658368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Funcionamento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1305096" y="1920240"/>
            <a:ext cx="10815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Começa com o vetor divido em subvetores (Runs).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vetores são ordenados pelo InsertionSort.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feita a mesclagem entre os subvetores utilizando o MergeSort.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/>
        </p:nvSpPr>
        <p:spPr>
          <a:xfrm>
            <a:off x="748146" y="673331"/>
            <a:ext cx="1753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MinRun</a:t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748146" y="1371600"/>
            <a:ext cx="10923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minRun é o tamanho dos subvetores que serão ordenados pelo InsertionSort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Segundo Tim Peters em seus testes o minRun era maior que 256 ou menor que 8, com isso o algoritmo não conseguia atingir sua melhor performance.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testes diários, verificou que os casos foram com MinRuns entre 32 e 64.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131" y="4029248"/>
            <a:ext cx="7818609" cy="166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/>
        </p:nvSpPr>
        <p:spPr>
          <a:xfrm>
            <a:off x="592667" y="774498"/>
            <a:ext cx="9804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592667" y="1515379"/>
            <a:ext cx="1128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no caso do Timsort, ele é um método que de ordenação que funciona muito bem com vetores pequenos.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o vetor de entrada em subvetores de tamanho &lt;= MinRun, e aplica de maneira eficiente.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6284" y="339725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356" y="2965027"/>
            <a:ext cx="5264151" cy="31584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/>
        </p:nvSpPr>
        <p:spPr>
          <a:xfrm>
            <a:off x="762001" y="1217159"/>
            <a:ext cx="11209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Após a separação dos vetores e a ordenação de cada subvetor é feita a mesclagem do método MergeSort para reagrupar os subvetores já ordenados.</a:t>
            </a:r>
            <a:endParaRPr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Criador percebeu que esse método funciona com vetores com tamanho de potencia 2.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9"/>
          <p:cNvSpPr txBox="1"/>
          <p:nvPr/>
        </p:nvSpPr>
        <p:spPr>
          <a:xfrm>
            <a:off x="762001" y="632143"/>
            <a:ext cx="587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MergeSort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395" y="4379169"/>
            <a:ext cx="3278851" cy="2384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656705" y="1501428"/>
            <a:ext cx="1094786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Galope é outra técnica usada pela classificação Tim para reduzir ainda mais as comparações durante a mesclagem, a fim de aumentar a eficiência de um algoritmo.</a:t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➔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Enquanto mescla dois sub-vetores A e B de maneira ordenada, a classificação Tim executa galopando. O TimSort assume que, se muitos valores da execução A forem inferiores aos valores da execução B, é provável que A continue a ter valores menores que B. O galope utiliza a pesquisa binária para fazer menos comparações durante o procedimento de mesclagem. Dessa forma, o Timsort pode mover uma seção inteira de A e procurar um local apropriado para colocar em B.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656705" y="756459"/>
            <a:ext cx="986720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Galope ( "galloping")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11"/>
          <p:cNvGraphicFramePr/>
          <p:nvPr/>
        </p:nvGraphicFramePr>
        <p:xfrm>
          <a:off x="1391922" y="6856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66800"/>
                <a:gridCol w="466800"/>
                <a:gridCol w="466800"/>
                <a:gridCol w="466800"/>
                <a:gridCol w="466800"/>
                <a:gridCol w="466800"/>
                <a:gridCol w="466800"/>
                <a:gridCol w="466800"/>
                <a:gridCol w="466800"/>
                <a:gridCol w="466800"/>
              </a:tblGrid>
              <a:tr h="38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1"/>
          <p:cNvGraphicFramePr/>
          <p:nvPr/>
        </p:nvGraphicFramePr>
        <p:xfrm>
          <a:off x="6059981" y="6856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70975"/>
                <a:gridCol w="470975"/>
                <a:gridCol w="470975"/>
                <a:gridCol w="470975"/>
                <a:gridCol w="470975"/>
                <a:gridCol w="470975"/>
                <a:gridCol w="470975"/>
                <a:gridCol w="470975"/>
                <a:gridCol w="470975"/>
                <a:gridCol w="470975"/>
              </a:tblGrid>
              <a:tr h="383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Google Shape;139;p11"/>
          <p:cNvGraphicFramePr/>
          <p:nvPr/>
        </p:nvGraphicFramePr>
        <p:xfrm>
          <a:off x="903089" y="1615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6500"/>
                <a:gridCol w="436500"/>
                <a:gridCol w="436500"/>
                <a:gridCol w="436500"/>
                <a:gridCol w="43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Google Shape;140;p11"/>
          <p:cNvGraphicFramePr/>
          <p:nvPr/>
        </p:nvGraphicFramePr>
        <p:xfrm>
          <a:off x="3532681" y="1617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6500"/>
                <a:gridCol w="436500"/>
                <a:gridCol w="436500"/>
                <a:gridCol w="436500"/>
                <a:gridCol w="43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" name="Google Shape;141;p11"/>
          <p:cNvGraphicFramePr/>
          <p:nvPr/>
        </p:nvGraphicFramePr>
        <p:xfrm>
          <a:off x="6059982" y="16155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6500"/>
                <a:gridCol w="436500"/>
                <a:gridCol w="436500"/>
                <a:gridCol w="436500"/>
                <a:gridCol w="43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" name="Google Shape;142;p11"/>
          <p:cNvGraphicFramePr/>
          <p:nvPr/>
        </p:nvGraphicFramePr>
        <p:xfrm>
          <a:off x="8587283" y="1601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6500"/>
                <a:gridCol w="436500"/>
                <a:gridCol w="436500"/>
                <a:gridCol w="436500"/>
                <a:gridCol w="43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43" name="Google Shape;143;p11"/>
          <p:cNvCxnSpPr/>
          <p:nvPr/>
        </p:nvCxnSpPr>
        <p:spPr>
          <a:xfrm flipH="1">
            <a:off x="2007521" y="1169555"/>
            <a:ext cx="203665" cy="368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4" name="Google Shape;144;p11"/>
          <p:cNvCxnSpPr/>
          <p:nvPr/>
        </p:nvCxnSpPr>
        <p:spPr>
          <a:xfrm>
            <a:off x="4821382" y="1163392"/>
            <a:ext cx="0" cy="374463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5" name="Google Shape;145;p11"/>
          <p:cNvCxnSpPr/>
          <p:nvPr/>
        </p:nvCxnSpPr>
        <p:spPr>
          <a:xfrm>
            <a:off x="6932815" y="1160311"/>
            <a:ext cx="8312" cy="368531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" name="Google Shape;146;p11"/>
          <p:cNvCxnSpPr/>
          <p:nvPr/>
        </p:nvCxnSpPr>
        <p:spPr>
          <a:xfrm>
            <a:off x="9603972" y="1160311"/>
            <a:ext cx="13853" cy="368531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147" name="Google Shape;147;p11"/>
          <p:cNvGraphicFramePr/>
          <p:nvPr/>
        </p:nvGraphicFramePr>
        <p:xfrm>
          <a:off x="718592" y="3127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Google Shape;148;p11"/>
          <p:cNvGraphicFramePr/>
          <p:nvPr/>
        </p:nvGraphicFramePr>
        <p:xfrm>
          <a:off x="3727803" y="3127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Google Shape;149;p11"/>
          <p:cNvGraphicFramePr/>
          <p:nvPr/>
        </p:nvGraphicFramePr>
        <p:xfrm>
          <a:off x="6151422" y="3127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51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11"/>
          <p:cNvGraphicFramePr/>
          <p:nvPr/>
        </p:nvGraphicFramePr>
        <p:xfrm>
          <a:off x="8853063" y="3127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67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92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11"/>
          <p:cNvGraphicFramePr/>
          <p:nvPr/>
        </p:nvGraphicFramePr>
        <p:xfrm>
          <a:off x="748149" y="4522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43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11"/>
          <p:cNvGraphicFramePr/>
          <p:nvPr/>
        </p:nvGraphicFramePr>
        <p:xfrm>
          <a:off x="2920083" y="4522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69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83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95</a:t>
                      </a:r>
                      <a:endParaRPr sz="18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11"/>
          <p:cNvGraphicFramePr/>
          <p:nvPr/>
        </p:nvGraphicFramePr>
        <p:xfrm>
          <a:off x="6639111" y="4522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11"/>
          <p:cNvGraphicFramePr/>
          <p:nvPr/>
        </p:nvGraphicFramePr>
        <p:xfrm>
          <a:off x="8805053" y="4522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51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67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94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5" name="Google Shape;155;p11"/>
          <p:cNvSpPr txBox="1"/>
          <p:nvPr/>
        </p:nvSpPr>
        <p:spPr>
          <a:xfrm>
            <a:off x="4985566" y="2382099"/>
            <a:ext cx="340844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InsertionSort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5098008" y="3878967"/>
            <a:ext cx="23775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MergeSort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1710123" y="5921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6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23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11"/>
          <p:cNvGraphicFramePr/>
          <p:nvPr/>
        </p:nvGraphicFramePr>
        <p:xfrm>
          <a:off x="3882057" y="5921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30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49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11"/>
          <p:cNvGraphicFramePr/>
          <p:nvPr/>
        </p:nvGraphicFramePr>
        <p:xfrm>
          <a:off x="6041514" y="5921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51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63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67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69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83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0" name="Google Shape;160;p11"/>
          <p:cNvGraphicFramePr/>
          <p:nvPr/>
        </p:nvGraphicFramePr>
        <p:xfrm>
          <a:off x="8207456" y="5921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{8FC74DE5-F996-4565-99B0-8E65AF841541}</a:tableStyleId>
              </a:tblPr>
              <a:tblGrid>
                <a:gridCol w="435575"/>
                <a:gridCol w="435575"/>
                <a:gridCol w="435575"/>
                <a:gridCol w="435575"/>
                <a:gridCol w="435575"/>
              </a:tblGrid>
              <a:tr h="36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84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92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94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000000"/>
                          </a:solidFill>
                        </a:rPr>
                        <a:t>95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11"/>
          <p:cNvSpPr txBox="1"/>
          <p:nvPr/>
        </p:nvSpPr>
        <p:spPr>
          <a:xfrm>
            <a:off x="5098008" y="5339939"/>
            <a:ext cx="23775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MergeSort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2021-05-05T17:16:00Z</dcterms:created>
  <dc:creator>Rafa</dc:creator>
</cp:coreProperties>
</file>