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307" r:id="rId6"/>
    <p:sldId id="261" r:id="rId7"/>
    <p:sldId id="262" r:id="rId8"/>
    <p:sldId id="303" r:id="rId9"/>
    <p:sldId id="260" r:id="rId10"/>
    <p:sldId id="263" r:id="rId11"/>
    <p:sldId id="278" r:id="rId12"/>
    <p:sldId id="302" r:id="rId13"/>
    <p:sldId id="268" r:id="rId14"/>
    <p:sldId id="266" r:id="rId15"/>
    <p:sldId id="301" r:id="rId16"/>
    <p:sldId id="265" r:id="rId17"/>
    <p:sldId id="267" r:id="rId18"/>
    <p:sldId id="269" r:id="rId19"/>
    <p:sldId id="270" r:id="rId20"/>
    <p:sldId id="271" r:id="rId21"/>
    <p:sldId id="281" r:id="rId22"/>
    <p:sldId id="282" r:id="rId23"/>
    <p:sldId id="283" r:id="rId24"/>
    <p:sldId id="273" r:id="rId25"/>
    <p:sldId id="274" r:id="rId26"/>
    <p:sldId id="284" r:id="rId27"/>
    <p:sldId id="286" r:id="rId28"/>
    <p:sldId id="287" r:id="rId29"/>
    <p:sldId id="288" r:id="rId30"/>
    <p:sldId id="293" r:id="rId31"/>
    <p:sldId id="289" r:id="rId32"/>
    <p:sldId id="291" r:id="rId33"/>
    <p:sldId id="292" r:id="rId34"/>
    <p:sldId id="304" r:id="rId35"/>
    <p:sldId id="294" r:id="rId36"/>
    <p:sldId id="295" r:id="rId37"/>
    <p:sldId id="296" r:id="rId38"/>
    <p:sldId id="297" r:id="rId39"/>
    <p:sldId id="305" r:id="rId40"/>
    <p:sldId id="306" r:id="rId41"/>
    <p:sldId id="298"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川 英幸" initials="小川" lastIdx="1" clrIdx="0">
    <p:extLst>
      <p:ext uri="{19B8F6BF-5375-455C-9EA6-DF929625EA0E}">
        <p15:presenceInfo xmlns:p15="http://schemas.microsoft.com/office/powerpoint/2012/main" userId="e28e33af1d508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6450"/>
    <a:srgbClr val="745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07T08:55:59.112" idx="1">
    <p:pos x="10" y="10"/>
    <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416BAA-69A7-4CE5-B4CD-13BA75750D5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kumimoji="1" lang="ja-JP" altLang="en-US"/>
        </a:p>
      </dgm:t>
    </dgm:pt>
    <dgm:pt modelId="{9E05D2C8-E909-412B-B982-D1D97E33FD0C}">
      <dgm:prSet phldrT="[テキスト]"/>
      <dgm:spPr/>
      <dgm:t>
        <a:bodyPr/>
        <a:lstStyle/>
        <a:p>
          <a:r>
            <a:rPr kumimoji="1" lang="ja-JP" altLang="en-US" dirty="0"/>
            <a:t>データ活用</a:t>
          </a:r>
        </a:p>
      </dgm:t>
    </dgm:pt>
    <dgm:pt modelId="{BE85C1A5-98F1-4903-98BA-A8C0065F212E}" type="parTrans" cxnId="{0AF96C4D-1601-44AA-AEFF-EA4F90A9BA42}">
      <dgm:prSet/>
      <dgm:spPr/>
      <dgm:t>
        <a:bodyPr/>
        <a:lstStyle/>
        <a:p>
          <a:endParaRPr kumimoji="1" lang="ja-JP" altLang="en-US"/>
        </a:p>
      </dgm:t>
    </dgm:pt>
    <dgm:pt modelId="{8D1FE6D5-0B7E-4F46-9C4C-5A82445F0DF5}" type="sibTrans" cxnId="{0AF96C4D-1601-44AA-AEFF-EA4F90A9BA42}">
      <dgm:prSet/>
      <dgm:spPr/>
      <dgm:t>
        <a:bodyPr/>
        <a:lstStyle/>
        <a:p>
          <a:endParaRPr kumimoji="1" lang="ja-JP" altLang="en-US"/>
        </a:p>
      </dgm:t>
    </dgm:pt>
    <dgm:pt modelId="{1D8EDEC4-F4B6-4DD3-BA1F-74879F2F68B3}">
      <dgm:prSet phldrT="[テキスト]"/>
      <dgm:spPr/>
      <dgm:t>
        <a:bodyPr/>
        <a:lstStyle/>
        <a:p>
          <a:r>
            <a:rPr kumimoji="1" lang="ja-JP" altLang="en-US" dirty="0"/>
            <a:t>雇用・税収増加</a:t>
          </a:r>
        </a:p>
      </dgm:t>
    </dgm:pt>
    <dgm:pt modelId="{D35CD266-E52E-4D08-855B-3F97FEAD9CB6}" type="parTrans" cxnId="{3F72FBBE-0310-47FA-9515-B909D86B609E}">
      <dgm:prSet/>
      <dgm:spPr/>
      <dgm:t>
        <a:bodyPr/>
        <a:lstStyle/>
        <a:p>
          <a:endParaRPr kumimoji="1" lang="ja-JP" altLang="en-US"/>
        </a:p>
      </dgm:t>
    </dgm:pt>
    <dgm:pt modelId="{864C2F64-0CE0-4293-B337-871BFEE25F71}" type="sibTrans" cxnId="{3F72FBBE-0310-47FA-9515-B909D86B609E}">
      <dgm:prSet/>
      <dgm:spPr/>
      <dgm:t>
        <a:bodyPr/>
        <a:lstStyle/>
        <a:p>
          <a:endParaRPr kumimoji="1" lang="ja-JP" altLang="en-US"/>
        </a:p>
      </dgm:t>
    </dgm:pt>
    <dgm:pt modelId="{CB0282EB-209C-49AD-8BD3-3AF2A15986DA}">
      <dgm:prSet phldrT="[テキスト]"/>
      <dgm:spPr/>
      <dgm:t>
        <a:bodyPr/>
        <a:lstStyle/>
        <a:p>
          <a:r>
            <a:rPr kumimoji="1" lang="ja-JP" altLang="en-US" dirty="0"/>
            <a:t>一段の</a:t>
          </a:r>
          <a:endParaRPr kumimoji="1" lang="en-US" altLang="ja-JP" dirty="0"/>
        </a:p>
        <a:p>
          <a:r>
            <a:rPr kumimoji="1" lang="ja-JP" altLang="en-US" dirty="0"/>
            <a:t>データ公開</a:t>
          </a:r>
        </a:p>
      </dgm:t>
    </dgm:pt>
    <dgm:pt modelId="{AE7B81C4-871E-41EE-8401-3895960411AB}" type="parTrans" cxnId="{E2DF9644-8F50-403E-AD71-41CC56DC553C}">
      <dgm:prSet/>
      <dgm:spPr/>
      <dgm:t>
        <a:bodyPr/>
        <a:lstStyle/>
        <a:p>
          <a:endParaRPr kumimoji="1" lang="ja-JP" altLang="en-US"/>
        </a:p>
      </dgm:t>
    </dgm:pt>
    <dgm:pt modelId="{1BC1BD6A-412B-45E3-B1DE-27C2241A003C}" type="sibTrans" cxnId="{E2DF9644-8F50-403E-AD71-41CC56DC553C}">
      <dgm:prSet/>
      <dgm:spPr/>
      <dgm:t>
        <a:bodyPr/>
        <a:lstStyle/>
        <a:p>
          <a:endParaRPr kumimoji="1" lang="ja-JP" altLang="en-US"/>
        </a:p>
      </dgm:t>
    </dgm:pt>
    <dgm:pt modelId="{4867B9FA-D07F-4925-9748-67707F9705B7}" type="pres">
      <dgm:prSet presAssocID="{23416BAA-69A7-4CE5-B4CD-13BA75750D5F}" presName="Name0" presStyleCnt="0">
        <dgm:presLayoutVars>
          <dgm:dir/>
          <dgm:resizeHandles val="exact"/>
        </dgm:presLayoutVars>
      </dgm:prSet>
      <dgm:spPr/>
    </dgm:pt>
    <dgm:pt modelId="{4AD91E6C-EB71-4543-8F4B-0497D81B7138}" type="pres">
      <dgm:prSet presAssocID="{23416BAA-69A7-4CE5-B4CD-13BA75750D5F}" presName="cycle" presStyleCnt="0"/>
      <dgm:spPr/>
    </dgm:pt>
    <dgm:pt modelId="{079C45B8-4746-43BB-83F1-49080225A087}" type="pres">
      <dgm:prSet presAssocID="{9E05D2C8-E909-412B-B982-D1D97E33FD0C}" presName="nodeFirstNode" presStyleLbl="node1" presStyleIdx="0" presStyleCnt="3">
        <dgm:presLayoutVars>
          <dgm:bulletEnabled val="1"/>
        </dgm:presLayoutVars>
      </dgm:prSet>
      <dgm:spPr/>
    </dgm:pt>
    <dgm:pt modelId="{E82D30BE-36D8-437A-A44C-8C493608A139}" type="pres">
      <dgm:prSet presAssocID="{8D1FE6D5-0B7E-4F46-9C4C-5A82445F0DF5}" presName="sibTransFirstNode" presStyleLbl="bgShp" presStyleIdx="0" presStyleCnt="1"/>
      <dgm:spPr/>
    </dgm:pt>
    <dgm:pt modelId="{FC6B8EF9-283B-4FC4-B5A2-0AC374ED3A05}" type="pres">
      <dgm:prSet presAssocID="{1D8EDEC4-F4B6-4DD3-BA1F-74879F2F68B3}" presName="nodeFollowingNodes" presStyleLbl="node1" presStyleIdx="1" presStyleCnt="3">
        <dgm:presLayoutVars>
          <dgm:bulletEnabled val="1"/>
        </dgm:presLayoutVars>
      </dgm:prSet>
      <dgm:spPr/>
    </dgm:pt>
    <dgm:pt modelId="{925CB8BA-1154-49D4-AD21-8DDEE933FF09}" type="pres">
      <dgm:prSet presAssocID="{CB0282EB-209C-49AD-8BD3-3AF2A15986DA}" presName="nodeFollowingNodes" presStyleLbl="node1" presStyleIdx="2" presStyleCnt="3">
        <dgm:presLayoutVars>
          <dgm:bulletEnabled val="1"/>
        </dgm:presLayoutVars>
      </dgm:prSet>
      <dgm:spPr/>
    </dgm:pt>
  </dgm:ptLst>
  <dgm:cxnLst>
    <dgm:cxn modelId="{FF5B792A-AC75-417A-AE32-7EAE16047E66}" type="presOf" srcId="{CB0282EB-209C-49AD-8BD3-3AF2A15986DA}" destId="{925CB8BA-1154-49D4-AD21-8DDEE933FF09}" srcOrd="0" destOrd="0" presId="urn:microsoft.com/office/officeart/2005/8/layout/cycle3"/>
    <dgm:cxn modelId="{D2DD373C-A493-4F99-BB17-76F4E0A9E4BF}" type="presOf" srcId="{9E05D2C8-E909-412B-B982-D1D97E33FD0C}" destId="{079C45B8-4746-43BB-83F1-49080225A087}" srcOrd="0" destOrd="0" presId="urn:microsoft.com/office/officeart/2005/8/layout/cycle3"/>
    <dgm:cxn modelId="{E2DF9644-8F50-403E-AD71-41CC56DC553C}" srcId="{23416BAA-69A7-4CE5-B4CD-13BA75750D5F}" destId="{CB0282EB-209C-49AD-8BD3-3AF2A15986DA}" srcOrd="2" destOrd="0" parTransId="{AE7B81C4-871E-41EE-8401-3895960411AB}" sibTransId="{1BC1BD6A-412B-45E3-B1DE-27C2241A003C}"/>
    <dgm:cxn modelId="{E73CB444-6863-4225-AB96-C3F77F290461}" type="presOf" srcId="{1D8EDEC4-F4B6-4DD3-BA1F-74879F2F68B3}" destId="{FC6B8EF9-283B-4FC4-B5A2-0AC374ED3A05}" srcOrd="0" destOrd="0" presId="urn:microsoft.com/office/officeart/2005/8/layout/cycle3"/>
    <dgm:cxn modelId="{0AF96C4D-1601-44AA-AEFF-EA4F90A9BA42}" srcId="{23416BAA-69A7-4CE5-B4CD-13BA75750D5F}" destId="{9E05D2C8-E909-412B-B982-D1D97E33FD0C}" srcOrd="0" destOrd="0" parTransId="{BE85C1A5-98F1-4903-98BA-A8C0065F212E}" sibTransId="{8D1FE6D5-0B7E-4F46-9C4C-5A82445F0DF5}"/>
    <dgm:cxn modelId="{3F72FBBE-0310-47FA-9515-B909D86B609E}" srcId="{23416BAA-69A7-4CE5-B4CD-13BA75750D5F}" destId="{1D8EDEC4-F4B6-4DD3-BA1F-74879F2F68B3}" srcOrd="1" destOrd="0" parTransId="{D35CD266-E52E-4D08-855B-3F97FEAD9CB6}" sibTransId="{864C2F64-0CE0-4293-B337-871BFEE25F71}"/>
    <dgm:cxn modelId="{CA72CBEF-EF9D-4899-B3EB-63BD47162DEB}" type="presOf" srcId="{23416BAA-69A7-4CE5-B4CD-13BA75750D5F}" destId="{4867B9FA-D07F-4925-9748-67707F9705B7}" srcOrd="0" destOrd="0" presId="urn:microsoft.com/office/officeart/2005/8/layout/cycle3"/>
    <dgm:cxn modelId="{95BA4AF9-6411-4C7D-825E-1743343469BF}" type="presOf" srcId="{8D1FE6D5-0B7E-4F46-9C4C-5A82445F0DF5}" destId="{E82D30BE-36D8-437A-A44C-8C493608A139}" srcOrd="0" destOrd="0" presId="urn:microsoft.com/office/officeart/2005/8/layout/cycle3"/>
    <dgm:cxn modelId="{1A982F94-69A4-47C8-8446-8E0C27670F3C}" type="presParOf" srcId="{4867B9FA-D07F-4925-9748-67707F9705B7}" destId="{4AD91E6C-EB71-4543-8F4B-0497D81B7138}" srcOrd="0" destOrd="0" presId="urn:microsoft.com/office/officeart/2005/8/layout/cycle3"/>
    <dgm:cxn modelId="{5FC64228-BD57-439D-9642-00F13A1EFC54}" type="presParOf" srcId="{4AD91E6C-EB71-4543-8F4B-0497D81B7138}" destId="{079C45B8-4746-43BB-83F1-49080225A087}" srcOrd="0" destOrd="0" presId="urn:microsoft.com/office/officeart/2005/8/layout/cycle3"/>
    <dgm:cxn modelId="{E4BFA858-F01A-464B-A891-6135FCB904D3}" type="presParOf" srcId="{4AD91E6C-EB71-4543-8F4B-0497D81B7138}" destId="{E82D30BE-36D8-437A-A44C-8C493608A139}" srcOrd="1" destOrd="0" presId="urn:microsoft.com/office/officeart/2005/8/layout/cycle3"/>
    <dgm:cxn modelId="{D86C0646-A2C6-4F8A-8896-806421524C1A}" type="presParOf" srcId="{4AD91E6C-EB71-4543-8F4B-0497D81B7138}" destId="{FC6B8EF9-283B-4FC4-B5A2-0AC374ED3A05}" srcOrd="2" destOrd="0" presId="urn:microsoft.com/office/officeart/2005/8/layout/cycle3"/>
    <dgm:cxn modelId="{1A5807E0-045B-4AA6-9932-B936E9C2BE95}" type="presParOf" srcId="{4AD91E6C-EB71-4543-8F4B-0497D81B7138}" destId="{925CB8BA-1154-49D4-AD21-8DDEE933FF09}"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D30BE-36D8-437A-A44C-8C493608A139}">
      <dsp:nvSpPr>
        <dsp:cNvPr id="0" name=""/>
        <dsp:cNvSpPr/>
      </dsp:nvSpPr>
      <dsp:spPr>
        <a:xfrm>
          <a:off x="1758775" y="-271276"/>
          <a:ext cx="4610449" cy="4610449"/>
        </a:xfrm>
        <a:prstGeom prst="circularArrow">
          <a:avLst>
            <a:gd name="adj1" fmla="val 5689"/>
            <a:gd name="adj2" fmla="val 340510"/>
            <a:gd name="adj3" fmla="val 12376309"/>
            <a:gd name="adj4" fmla="val 18302341"/>
            <a:gd name="adj5" fmla="val 5908"/>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9C45B8-4746-43BB-83F1-49080225A087}">
      <dsp:nvSpPr>
        <dsp:cNvPr id="0" name=""/>
        <dsp:cNvSpPr/>
      </dsp:nvSpPr>
      <dsp:spPr>
        <a:xfrm>
          <a:off x="2426890" y="1793"/>
          <a:ext cx="3274218" cy="1637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データ活用</a:t>
          </a:r>
        </a:p>
      </dsp:txBody>
      <dsp:txXfrm>
        <a:off x="2506807" y="81710"/>
        <a:ext cx="3114384" cy="1477275"/>
      </dsp:txXfrm>
    </dsp:sp>
    <dsp:sp modelId="{FC6B8EF9-283B-4FC4-B5A2-0AC374ED3A05}">
      <dsp:nvSpPr>
        <dsp:cNvPr id="0" name=""/>
        <dsp:cNvSpPr/>
      </dsp:nvSpPr>
      <dsp:spPr>
        <a:xfrm>
          <a:off x="4174272" y="3028347"/>
          <a:ext cx="3274218" cy="1637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雇用・税収増加</a:t>
          </a:r>
        </a:p>
      </dsp:txBody>
      <dsp:txXfrm>
        <a:off x="4254189" y="3108264"/>
        <a:ext cx="3114384" cy="1477275"/>
      </dsp:txXfrm>
    </dsp:sp>
    <dsp:sp modelId="{925CB8BA-1154-49D4-AD21-8DDEE933FF09}">
      <dsp:nvSpPr>
        <dsp:cNvPr id="0" name=""/>
        <dsp:cNvSpPr/>
      </dsp:nvSpPr>
      <dsp:spPr>
        <a:xfrm>
          <a:off x="679509" y="3028347"/>
          <a:ext cx="3274218" cy="1637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一段の</a:t>
          </a:r>
          <a:endParaRPr kumimoji="1" lang="en-US" altLang="ja-JP" sz="2700" kern="1200" dirty="0"/>
        </a:p>
        <a:p>
          <a:pPr marL="0" lvl="0" indent="0" algn="ctr" defTabSz="1200150">
            <a:lnSpc>
              <a:spcPct val="90000"/>
            </a:lnSpc>
            <a:spcBef>
              <a:spcPct val="0"/>
            </a:spcBef>
            <a:spcAft>
              <a:spcPct val="35000"/>
            </a:spcAft>
            <a:buNone/>
          </a:pPr>
          <a:r>
            <a:rPr kumimoji="1" lang="ja-JP" altLang="en-US" sz="2700" kern="1200" dirty="0"/>
            <a:t>データ公開</a:t>
          </a:r>
        </a:p>
      </dsp:txBody>
      <dsp:txXfrm>
        <a:off x="759426" y="3108264"/>
        <a:ext cx="3114384" cy="147727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CEFAA-8D3B-427F-8284-C0969926309F}" type="datetimeFigureOut">
              <a:rPr kumimoji="1" lang="ja-JP" altLang="en-US" smtClean="0"/>
              <a:t>2020/10/8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CD7CC-2D59-48E2-9286-1B440EE0F415}" type="slidenum">
              <a:rPr kumimoji="1" lang="ja-JP" altLang="en-US" smtClean="0"/>
              <a:t>‹#›</a:t>
            </a:fld>
            <a:endParaRPr kumimoji="1" lang="ja-JP" altLang="en-US"/>
          </a:p>
        </p:txBody>
      </p:sp>
    </p:spTree>
    <p:extLst>
      <p:ext uri="{BB962C8B-B14F-4D97-AF65-F5344CB8AC3E}">
        <p14:creationId xmlns:p14="http://schemas.microsoft.com/office/powerpoint/2010/main" val="23028634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こんにちは。本日は「中小企業の</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はオープンデータと</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で」というタイトルで</a:t>
            </a:r>
            <a:r>
              <a:rPr lang="en-US" altLang="ja-JP" sz="1800" b="0" i="0" u="none" strike="noStrike" dirty="0">
                <a:solidFill>
                  <a:srgbClr val="000000"/>
                </a:solidFill>
                <a:effectLst/>
                <a:latin typeface="Arial" panose="020B0604020202020204" pitchFamily="34" charset="0"/>
              </a:rPr>
              <a:t>20</a:t>
            </a:r>
            <a:r>
              <a:rPr lang="ja-JP" altLang="en-US" sz="1800" b="0" i="0" u="none" strike="noStrike" dirty="0">
                <a:solidFill>
                  <a:srgbClr val="000000"/>
                </a:solidFill>
                <a:effectLst/>
                <a:latin typeface="Arial" panose="020B0604020202020204" pitchFamily="34" charset="0"/>
              </a:rPr>
              <a:t>分間話をさせていただきます。</a:t>
            </a:r>
            <a:r>
              <a:rPr lang="en-US" altLang="ja-JP" sz="1800" b="0" i="0" u="none" strike="noStrike" dirty="0" err="1">
                <a:solidFill>
                  <a:srgbClr val="000000"/>
                </a:solidFill>
                <a:effectLst/>
                <a:latin typeface="Arial" panose="020B0604020202020204" pitchFamily="34" charset="0"/>
              </a:rPr>
              <a:t>Pycon</a:t>
            </a:r>
            <a:r>
              <a:rPr lang="en-US" altLang="ja-JP" sz="1800" b="0" i="0" u="none" strike="noStrike" dirty="0">
                <a:solidFill>
                  <a:srgbClr val="000000"/>
                </a:solidFill>
                <a:effectLst/>
                <a:latin typeface="Arial" panose="020B0604020202020204" pitchFamily="34" charset="0"/>
              </a:rPr>
              <a:t> mini </a:t>
            </a:r>
            <a:r>
              <a:rPr lang="en-US" altLang="ja-JP" sz="1800" b="0" i="0" u="none" strike="noStrike" dirty="0" err="1">
                <a:solidFill>
                  <a:srgbClr val="000000"/>
                </a:solidFill>
                <a:effectLst/>
                <a:latin typeface="Arial" panose="020B0604020202020204" pitchFamily="34" charset="0"/>
              </a:rPr>
              <a:t>hiroshima</a:t>
            </a:r>
            <a:r>
              <a:rPr lang="ja-JP" altLang="en-US" sz="1800" b="0" i="0" u="none" strike="noStrike" dirty="0">
                <a:solidFill>
                  <a:srgbClr val="000000"/>
                </a:solidFill>
                <a:effectLst/>
                <a:latin typeface="Arial" panose="020B0604020202020204" pitchFamily="34" charset="0"/>
              </a:rPr>
              <a:t>の運営のみなさま</a:t>
            </a:r>
            <a:r>
              <a:rPr lang="en-US" altLang="ja-JP" sz="1800" b="0" i="0" u="none" strike="noStrike" dirty="0">
                <a:solidFill>
                  <a:srgbClr val="000000"/>
                </a:solidFill>
                <a:effectLst/>
                <a:latin typeface="Arial" panose="020B0604020202020204" pitchFamily="34" charset="0"/>
              </a:rPr>
              <a:t>,</a:t>
            </a:r>
            <a:r>
              <a:rPr lang="ja-JP" altLang="en-US" sz="1800" b="0" i="0" u="none" strike="noStrike" dirty="0">
                <a:solidFill>
                  <a:srgbClr val="000000"/>
                </a:solidFill>
                <a:effectLst/>
                <a:latin typeface="Arial" panose="020B0604020202020204" pitchFamily="34" charset="0"/>
              </a:rPr>
              <a:t>発表する機会をいただきありがとうございます。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a:t>
            </a:fld>
            <a:endParaRPr kumimoji="1" lang="ja-JP" altLang="en-US"/>
          </a:p>
        </p:txBody>
      </p:sp>
    </p:spTree>
    <p:extLst>
      <p:ext uri="{BB962C8B-B14F-4D97-AF65-F5344CB8AC3E}">
        <p14:creationId xmlns:p14="http://schemas.microsoft.com/office/powerpoint/2010/main" val="284894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言葉の定義がしっかりしていないと困るので、日本では経済産業省がガイドラインを作成しています。</a:t>
            </a:r>
            <a:endParaRPr lang="en-US" altLang="ja-JP" sz="1800" b="0" i="0" u="none" strike="noStrike" dirty="0">
              <a:solidFill>
                <a:srgbClr val="000000"/>
              </a:solidFill>
              <a:effectLst/>
              <a:latin typeface="Arial" panose="020B0604020202020204" pitchFamily="34" charset="0"/>
            </a:endParaRPr>
          </a:p>
          <a:p>
            <a:r>
              <a:rPr lang="ja-JP" altLang="en-US" sz="1800" b="0" i="0" u="none" strike="noStrike" dirty="0">
                <a:solidFill>
                  <a:srgbClr val="000000"/>
                </a:solidFill>
                <a:effectLst/>
                <a:latin typeface="Arial" panose="020B0604020202020204" pitchFamily="34" charset="0"/>
              </a:rPr>
              <a:t>一文で書かれていますが、読みにくく何をやればよいか分かりませんね。個人的には、こういう分かりにくい文章の定義を分かりやすく書き残すことも、</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につながると考えています。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10</a:t>
            </a:fld>
            <a:endParaRPr kumimoji="1" lang="ja-JP" altLang="en-US"/>
          </a:p>
        </p:txBody>
      </p:sp>
    </p:spTree>
    <p:extLst>
      <p:ext uri="{BB962C8B-B14F-4D97-AF65-F5344CB8AC3E}">
        <p14:creationId xmlns:p14="http://schemas.microsoft.com/office/powerpoint/2010/main" val="168009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文章をちょっと見ただけでは何かわからないので、独自に重要かなと思うところを赤くしてみました。「データとデジタル技術を活用して」というところが、重要っぽいです。あとちょっと付け足しなのですが、データが増大ししているという昨今の環境も考慮しておいてください。</a:t>
            </a:r>
            <a:endParaRPr lang="en-US" altLang="ja-JP" sz="1800" b="0" i="0" u="none" strike="noStrike" dirty="0">
              <a:solidFill>
                <a:srgbClr val="000000"/>
              </a:solidFill>
              <a:effectLst/>
              <a:latin typeface="Arial" panose="020B0604020202020204" pitchFamily="34" charset="0"/>
            </a:endParaRPr>
          </a:p>
          <a:p>
            <a:endParaRPr lang="en-US" altLang="ja-JP" sz="1800" b="0" i="0" u="none" strike="noStrike" dirty="0">
              <a:solidFill>
                <a:srgbClr val="000000"/>
              </a:solidFill>
              <a:effectLst/>
              <a:latin typeface="Arial" panose="020B0604020202020204" pitchFamily="34" charset="0"/>
            </a:endParaRPr>
          </a:p>
          <a:p>
            <a:r>
              <a:rPr lang="ja-JP" altLang="en-US" sz="1800" b="0" i="0" u="none" strike="noStrike" dirty="0">
                <a:solidFill>
                  <a:srgbClr val="000000"/>
                </a:solidFill>
                <a:effectLst/>
                <a:latin typeface="Arial" panose="020B0604020202020204" pitchFamily="34" charset="0"/>
              </a:rPr>
              <a:t>これを読んで私は思いました。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11</a:t>
            </a:fld>
            <a:endParaRPr kumimoji="1" lang="ja-JP" altLang="en-US"/>
          </a:p>
        </p:txBody>
      </p:sp>
    </p:spTree>
    <p:extLst>
      <p:ext uri="{BB962C8B-B14F-4D97-AF65-F5344CB8AC3E}">
        <p14:creationId xmlns:p14="http://schemas.microsoft.com/office/powerpoint/2010/main" val="412095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「データとデジタル技術を活用するというのは」、なんか普通やな・・・</a:t>
            </a:r>
            <a:endParaRPr lang="ja-JP" altLang="en-US" b="0" dirty="0">
              <a:effectLst/>
            </a:endParaRPr>
          </a:p>
          <a:p>
            <a:pPr rtl="0">
              <a:spcBef>
                <a:spcPts val="0"/>
              </a:spcBef>
              <a:spcAft>
                <a:spcPts val="0"/>
              </a:spcAft>
            </a:pP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これまでとの違いは何でしょう？そのような部分を知るには初期のシンプル状態を調べるのが良いです。ということで、日経クロステックでもっとも初期にどういうことが話されているのか調べてみました。そうすると、初出は</a:t>
            </a:r>
            <a:r>
              <a:rPr lang="en-US" altLang="ja-JP" sz="1800" b="0" i="0" u="none" strike="noStrike" dirty="0">
                <a:solidFill>
                  <a:srgbClr val="000000"/>
                </a:solidFill>
                <a:effectLst/>
                <a:latin typeface="Arial" panose="020B0604020202020204" pitchFamily="34" charset="0"/>
              </a:rPr>
              <a:t>2013</a:t>
            </a:r>
            <a:r>
              <a:rPr lang="ja-JP" altLang="en-US" sz="1800" b="0" i="0" u="none" strike="noStrike" dirty="0">
                <a:solidFill>
                  <a:srgbClr val="000000"/>
                </a:solidFill>
                <a:effectLst/>
                <a:latin typeface="Arial" panose="020B0604020202020204" pitchFamily="34" charset="0"/>
              </a:rPr>
              <a:t>年でした。</a:t>
            </a:r>
            <a:endParaRPr lang="ja-JP" altLang="en-US" b="0" dirty="0">
              <a:effectLst/>
            </a:endParaRPr>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12</a:t>
            </a:fld>
            <a:endParaRPr kumimoji="1" lang="ja-JP" altLang="en-US"/>
          </a:p>
        </p:txBody>
      </p:sp>
    </p:spTree>
    <p:extLst>
      <p:ext uri="{BB962C8B-B14F-4D97-AF65-F5344CB8AC3E}">
        <p14:creationId xmlns:p14="http://schemas.microsoft.com/office/powerpoint/2010/main" val="227965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そこでもいろいろといわれているのですが、私的に重要だなと思ったのは次の文でした。</a:t>
            </a:r>
            <a:endParaRPr lang="en-US" altLang="ja-JP" sz="1800" b="0" i="0" u="none" strike="noStrike" dirty="0">
              <a:solidFill>
                <a:srgbClr val="000000"/>
              </a:solidFill>
              <a:effectLst/>
              <a:latin typeface="Arial" panose="020B0604020202020204" pitchFamily="34" charset="0"/>
            </a:endParaRPr>
          </a:p>
          <a:p>
            <a:endParaRPr lang="en-US" altLang="ja-JP" sz="1800" b="0" i="0" u="none" strike="noStrike" dirty="0">
              <a:solidFill>
                <a:srgbClr val="000000"/>
              </a:solidFill>
              <a:effectLst/>
              <a:latin typeface="Arial" panose="020B0604020202020204" pitchFamily="34" charset="0"/>
            </a:endParaRPr>
          </a:p>
          <a:p>
            <a:r>
              <a:rPr lang="ja-JP" altLang="en-US" sz="1800" b="0" i="0" u="none" strike="noStrike" dirty="0">
                <a:solidFill>
                  <a:srgbClr val="000000"/>
                </a:solidFill>
                <a:effectLst/>
                <a:latin typeface="Arial" panose="020B0604020202020204" pitchFamily="34" charset="0"/>
              </a:rPr>
              <a:t>「これまで企業</a:t>
            </a:r>
            <a:r>
              <a:rPr lang="en-US" altLang="ja-JP" sz="1800" b="0" i="0" u="none" strike="noStrike" dirty="0">
                <a:solidFill>
                  <a:srgbClr val="000000"/>
                </a:solidFill>
                <a:effectLst/>
                <a:latin typeface="Arial" panose="020B0604020202020204" pitchFamily="34" charset="0"/>
              </a:rPr>
              <a:t>IT</a:t>
            </a:r>
            <a:r>
              <a:rPr lang="ja-JP" altLang="en-US" sz="1800" b="0" i="0" u="none" strike="noStrike" dirty="0">
                <a:solidFill>
                  <a:srgbClr val="000000"/>
                </a:solidFill>
                <a:effectLst/>
                <a:latin typeface="Arial" panose="020B0604020202020204" pitchFamily="34" charset="0"/>
              </a:rPr>
              <a:t>といえば、業務の効率化を図るものだったけど、今後はインサイトを得て業務拡大するものになる」</a:t>
            </a:r>
            <a:endParaRPr lang="en-US" altLang="ja-JP" sz="1800" b="0" i="0" u="none" strike="noStrike" dirty="0">
              <a:solidFill>
                <a:srgbClr val="000000"/>
              </a:solidFill>
              <a:effectLst/>
              <a:latin typeface="Arial" panose="020B0604020202020204" pitchFamily="34" charset="0"/>
            </a:endParaRPr>
          </a:p>
          <a:p>
            <a:endParaRPr lang="en-US" altLang="ja-JP" sz="1800" b="0" i="0" u="none" strike="noStrike" dirty="0">
              <a:solidFill>
                <a:srgbClr val="000000"/>
              </a:solidFill>
              <a:effectLst/>
              <a:latin typeface="Arial" panose="020B0604020202020204" pitchFamily="34" charset="0"/>
            </a:endParaRPr>
          </a:p>
          <a:p>
            <a:r>
              <a:rPr lang="ja-JP" altLang="en-US" sz="1800" b="0" i="0" u="none" strike="noStrike" dirty="0">
                <a:solidFill>
                  <a:srgbClr val="000000"/>
                </a:solidFill>
                <a:effectLst/>
                <a:latin typeface="Arial" panose="020B0604020202020204" pitchFamily="34" charset="0"/>
              </a:rPr>
              <a:t>ということで、この辺が重要なのではないか認識しました。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13</a:t>
            </a:fld>
            <a:endParaRPr kumimoji="1" lang="ja-JP" altLang="en-US"/>
          </a:p>
        </p:txBody>
      </p:sp>
    </p:spTree>
    <p:extLst>
      <p:ext uri="{BB962C8B-B14F-4D97-AF65-F5344CB8AC3E}">
        <p14:creationId xmlns:p14="http://schemas.microsoft.com/office/powerpoint/2010/main" val="3129009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というわけで、</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に関してまとめると次のようなことが言えそうです。</a:t>
            </a:r>
            <a:endParaRPr lang="ja-JP" altLang="en-US" b="0" dirty="0">
              <a:effectLst/>
            </a:endParaRPr>
          </a:p>
          <a:p>
            <a:pPr rtl="0" fontAlgn="base">
              <a:spcBef>
                <a:spcPts val="0"/>
              </a:spcBef>
              <a:spcAft>
                <a:spcPts val="0"/>
              </a:spcAft>
              <a:buFont typeface="Arial" panose="020B0604020202020204" pitchFamily="34" charset="0"/>
              <a:buChar char="•"/>
            </a:pPr>
            <a:br>
              <a:rPr lang="ja-JP" altLang="en-US" b="0" dirty="0">
                <a:effectLst/>
              </a:rPr>
            </a:br>
            <a:r>
              <a:rPr lang="ja-JP" altLang="en-US" sz="1800" b="0" i="0" u="none" strike="noStrike" dirty="0">
                <a:solidFill>
                  <a:srgbClr val="000000"/>
                </a:solidFill>
                <a:effectLst/>
                <a:latin typeface="Arial" panose="020B0604020202020204" pitchFamily="34" charset="0"/>
              </a:rPr>
              <a:t>得られるデータは増えている</a:t>
            </a:r>
          </a:p>
          <a:p>
            <a:pPr rtl="0" fontAlgn="base">
              <a:spcBef>
                <a:spcPts val="0"/>
              </a:spcBef>
              <a:spcAft>
                <a:spcPts val="0"/>
              </a:spcAft>
              <a:buFont typeface="Arial" panose="020B0604020202020204" pitchFamily="34" charset="0"/>
              <a:buChar char="•"/>
            </a:pPr>
            <a:r>
              <a:rPr lang="ja-JP" altLang="en-US" sz="1800" b="0" i="0" u="none" strike="noStrike" dirty="0">
                <a:solidFill>
                  <a:srgbClr val="000000"/>
                </a:solidFill>
                <a:effectLst/>
                <a:latin typeface="Arial" panose="020B0604020202020204" pitchFamily="34" charset="0"/>
              </a:rPr>
              <a:t>そのデータを活用してビジネス機会を生み出す</a:t>
            </a:r>
          </a:p>
          <a:p>
            <a:pPr rtl="0" fontAlgn="base">
              <a:spcBef>
                <a:spcPts val="0"/>
              </a:spcBef>
              <a:spcAft>
                <a:spcPts val="0"/>
              </a:spcAft>
              <a:buFont typeface="Arial" panose="020B0604020202020204" pitchFamily="34" charset="0"/>
              <a:buChar char="•"/>
            </a:pPr>
            <a:r>
              <a:rPr lang="ja-JP" altLang="en-US" sz="1800" b="0" i="0" u="none" strike="noStrike" dirty="0">
                <a:solidFill>
                  <a:srgbClr val="000000"/>
                </a:solidFill>
                <a:effectLst/>
                <a:latin typeface="Arial" panose="020B0604020202020204" pitchFamily="34" charset="0"/>
              </a:rPr>
              <a:t>データを使いやすくするために新しい技術を活用しよう</a:t>
            </a:r>
          </a:p>
          <a:p>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14</a:t>
            </a:fld>
            <a:endParaRPr kumimoji="1" lang="ja-JP" altLang="en-US"/>
          </a:p>
        </p:txBody>
      </p:sp>
    </p:spTree>
    <p:extLst>
      <p:ext uri="{BB962C8B-B14F-4D97-AF65-F5344CB8AC3E}">
        <p14:creationId xmlns:p14="http://schemas.microsoft.com/office/powerpoint/2010/main" val="3251993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ワンフレーズにすると「データを活用するために色々技術を使おう」というのがコアなメッセージではないでしょうか？</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15</a:t>
            </a:fld>
            <a:endParaRPr kumimoji="1" lang="ja-JP" altLang="en-US"/>
          </a:p>
        </p:txBody>
      </p:sp>
    </p:spTree>
    <p:extLst>
      <p:ext uri="{BB962C8B-B14F-4D97-AF65-F5344CB8AC3E}">
        <p14:creationId xmlns:p14="http://schemas.microsoft.com/office/powerpoint/2010/main" val="126789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はい。ではもう一度聞いてみます「</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って何かわかった人？」増えたかな？なんか普通のことやんってな感覚になりますね。</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16</a:t>
            </a:fld>
            <a:endParaRPr kumimoji="1" lang="ja-JP" altLang="en-US"/>
          </a:p>
        </p:txBody>
      </p:sp>
    </p:spTree>
    <p:extLst>
      <p:ext uri="{BB962C8B-B14F-4D97-AF65-F5344CB8AC3E}">
        <p14:creationId xmlns:p14="http://schemas.microsoft.com/office/powerpoint/2010/main" val="31202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次は、</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における中小企業の問題点に進みます。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17</a:t>
            </a:fld>
            <a:endParaRPr kumimoji="1" lang="ja-JP" altLang="en-US"/>
          </a:p>
        </p:txBody>
      </p:sp>
    </p:spTree>
    <p:extLst>
      <p:ext uri="{BB962C8B-B14F-4D97-AF65-F5344CB8AC3E}">
        <p14:creationId xmlns:p14="http://schemas.microsoft.com/office/powerpoint/2010/main" val="788559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というわけで、中小企業も</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に取り組まないと時代に取り残されます。ある時、経営者の方とちょっと話してるとこんな感じの話を聞きました。</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18</a:t>
            </a:fld>
            <a:endParaRPr kumimoji="1" lang="ja-JP" altLang="en-US"/>
          </a:p>
        </p:txBody>
      </p:sp>
    </p:spTree>
    <p:extLst>
      <p:ext uri="{BB962C8B-B14F-4D97-AF65-F5344CB8AC3E}">
        <p14:creationId xmlns:p14="http://schemas.microsoft.com/office/powerpoint/2010/main" val="4124881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この方</a:t>
            </a:r>
            <a:r>
              <a:rPr lang="en-US" altLang="ja-JP" sz="1800" b="0" i="0" u="none" strike="noStrike" dirty="0">
                <a:solidFill>
                  <a:srgbClr val="000000"/>
                </a:solidFill>
                <a:effectLst/>
                <a:latin typeface="Arial" panose="020B0604020202020204" pitchFamily="34" charset="0"/>
              </a:rPr>
              <a:t>1</a:t>
            </a:r>
            <a:r>
              <a:rPr lang="ja-JP" altLang="en-US" sz="1800" b="0" i="0" u="none" strike="noStrike" dirty="0">
                <a:solidFill>
                  <a:srgbClr val="000000"/>
                </a:solidFill>
                <a:effectLst/>
                <a:latin typeface="Arial" panose="020B0604020202020204" pitchFamily="34" charset="0"/>
              </a:rPr>
              <a:t>人だけではないのですが、「中小企業にデータとかそんなにないで」って話でした。</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19</a:t>
            </a:fld>
            <a:endParaRPr kumimoji="1" lang="ja-JP" altLang="en-US"/>
          </a:p>
        </p:txBody>
      </p:sp>
    </p:spTree>
    <p:extLst>
      <p:ext uri="{BB962C8B-B14F-4D97-AF65-F5344CB8AC3E}">
        <p14:creationId xmlns:p14="http://schemas.microsoft.com/office/powerpoint/2010/main" val="120448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まずは自己紹介です。小川英幸と申します。会社の経営と、はんなり</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という勉強会のオーガナイザをやっております。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a:t>
            </a:fld>
            <a:endParaRPr kumimoji="1" lang="ja-JP" altLang="en-US"/>
          </a:p>
        </p:txBody>
      </p:sp>
    </p:spTree>
    <p:extLst>
      <p:ext uri="{BB962C8B-B14F-4D97-AF65-F5344CB8AC3E}">
        <p14:creationId xmlns:p14="http://schemas.microsoft.com/office/powerpoint/2010/main" val="3407524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沈黙　</a:t>
            </a:r>
            <a:r>
              <a:rPr lang="en-US" altLang="ja-JP" sz="1800" b="0" i="0" u="none" strike="noStrike" dirty="0">
                <a:solidFill>
                  <a:srgbClr val="000000"/>
                </a:solidFill>
                <a:effectLst/>
                <a:latin typeface="Arial" panose="020B0604020202020204" pitchFamily="34" charset="0"/>
              </a:rPr>
              <a:t>5</a:t>
            </a:r>
            <a:r>
              <a:rPr lang="ja-JP" altLang="en-US" sz="1800" b="0" i="0" u="none" strike="noStrike" dirty="0">
                <a:solidFill>
                  <a:srgbClr val="000000"/>
                </a:solidFill>
                <a:effectLst/>
                <a:latin typeface="Arial" panose="020B0604020202020204" pitchFamily="34" charset="0"/>
              </a:rPr>
              <a:t>－</a:t>
            </a:r>
            <a:r>
              <a:rPr lang="en-US" altLang="ja-JP" sz="1800" b="0" i="0" u="none" strike="noStrike" dirty="0">
                <a:solidFill>
                  <a:srgbClr val="000000"/>
                </a:solidFill>
                <a:effectLst/>
                <a:latin typeface="Arial" panose="020B0604020202020204" pitchFamily="34" charset="0"/>
              </a:rPr>
              <a:t>10</a:t>
            </a:r>
            <a:r>
              <a:rPr lang="ja-JP" altLang="en-US" sz="1800" b="0" i="0" u="none" strike="noStrike" dirty="0">
                <a:solidFill>
                  <a:srgbClr val="000000"/>
                </a:solidFill>
                <a:effectLst/>
                <a:latin typeface="Arial" panose="020B0604020202020204" pitchFamily="34" charset="0"/>
              </a:rPr>
              <a:t>秒</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20</a:t>
            </a:fld>
            <a:endParaRPr kumimoji="1" lang="ja-JP" altLang="en-US"/>
          </a:p>
        </p:txBody>
      </p:sp>
    </p:spTree>
    <p:extLst>
      <p:ext uri="{BB962C8B-B14F-4D97-AF65-F5344CB8AC3E}">
        <p14:creationId xmlns:p14="http://schemas.microsoft.com/office/powerpoint/2010/main" val="2858117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i="0" u="none" strike="noStrike" dirty="0">
                <a:solidFill>
                  <a:srgbClr val="000000"/>
                </a:solidFill>
                <a:effectLst/>
                <a:latin typeface="Arial" panose="020B0604020202020204" pitchFamily="34" charset="0"/>
              </a:rPr>
              <a:t>はい。「データがないで」ってのをここで少し解説したいと思います。</a:t>
            </a:r>
            <a:endParaRPr lang="en-US" altLang="ja-JP"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i="0" u="none" strike="noStrike" dirty="0">
                <a:solidFill>
                  <a:srgbClr val="000000"/>
                </a:solidFill>
                <a:effectLst/>
                <a:latin typeface="Arial" panose="020B0604020202020204" pitchFamily="34" charset="0"/>
              </a:rPr>
              <a:t>まず、データ自体がない、綺麗な使えるデータがないってのは、よくありがちだと思います。これは頑張って整える方向にもっていくしかありません。</a:t>
            </a:r>
            <a:endParaRPr lang="en-US" altLang="ja-JP"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Arial" panose="020B0604020202020204" pitchFamily="34" charset="0"/>
              </a:rPr>
              <a:t>あともう一つ問題があって、中小企業は大企業と比べて得られるデータが少ないという問題もあります。ここに描かれた海が必要なデータだとすると。</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21</a:t>
            </a:fld>
            <a:endParaRPr kumimoji="1" lang="ja-JP" altLang="en-US"/>
          </a:p>
        </p:txBody>
      </p:sp>
    </p:spTree>
    <p:extLst>
      <p:ext uri="{BB962C8B-B14F-4D97-AF65-F5344CB8AC3E}">
        <p14:creationId xmlns:p14="http://schemas.microsoft.com/office/powerpoint/2010/main" val="2575973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中小企業がデータを頑張って集めても、得られるデータというのはイメージ的には小さい部分であると。そして大企業はシェアも大きいので、得られるデータが多い。そうすると、データを使って競争するとなると、自然とデータが多い方が勝つことになりそうで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22</a:t>
            </a:fld>
            <a:endParaRPr kumimoji="1" lang="ja-JP" altLang="en-US"/>
          </a:p>
        </p:txBody>
      </p:sp>
    </p:spTree>
    <p:extLst>
      <p:ext uri="{BB962C8B-B14F-4D97-AF65-F5344CB8AC3E}">
        <p14:creationId xmlns:p14="http://schemas.microsoft.com/office/powerpoint/2010/main" val="747173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中小企業の問題をまとめると、</a:t>
            </a:r>
            <a:endParaRPr lang="ja-JP" altLang="en-US" b="0" dirty="0">
              <a:effectLst/>
            </a:endParaRPr>
          </a:p>
          <a:p>
            <a:pPr rtl="0" fontAlgn="base">
              <a:spcBef>
                <a:spcPts val="0"/>
              </a:spcBef>
              <a:spcAft>
                <a:spcPts val="0"/>
              </a:spcAft>
              <a:buFont typeface="Arial" panose="020B0604020202020204" pitchFamily="34" charset="0"/>
              <a:buChar char="•"/>
            </a:pPr>
            <a:br>
              <a:rPr lang="ja-JP" altLang="en-US" b="0" dirty="0">
                <a:effectLst/>
              </a:rPr>
            </a:br>
            <a:r>
              <a:rPr lang="ja-JP" altLang="en-US" sz="1800" b="0" i="0" u="none" strike="noStrike" dirty="0">
                <a:solidFill>
                  <a:srgbClr val="000000"/>
                </a:solidFill>
                <a:effectLst/>
                <a:latin typeface="Arial" panose="020B0604020202020204" pitchFamily="34" charset="0"/>
              </a:rPr>
              <a:t>持っているデータが量・質的に少なく</a:t>
            </a:r>
          </a:p>
          <a:p>
            <a:pPr rtl="0" fontAlgn="base">
              <a:spcBef>
                <a:spcPts val="0"/>
              </a:spcBef>
              <a:spcAft>
                <a:spcPts val="0"/>
              </a:spcAft>
              <a:buFont typeface="Arial" panose="020B0604020202020204" pitchFamily="34" charset="0"/>
              <a:buChar char="•"/>
            </a:pPr>
            <a:r>
              <a:rPr lang="ja-JP" altLang="en-US" sz="1800" b="0" i="0" u="none" strike="noStrike" dirty="0">
                <a:solidFill>
                  <a:srgbClr val="000000"/>
                </a:solidFill>
                <a:effectLst/>
                <a:latin typeface="Arial" panose="020B0604020202020204" pitchFamily="34" charset="0"/>
              </a:rPr>
              <a:t>データをしっかり集めても大手ほどデータが集められるわけではなく、多分大手には叶わないだろう</a:t>
            </a:r>
            <a:endParaRPr lang="en-US" altLang="ja-JP"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altLang="ja-JP" sz="1800" dirty="0"/>
              <a:t>DX</a:t>
            </a:r>
            <a:r>
              <a:rPr lang="ja-JP" altLang="en-US" sz="1800" dirty="0"/>
              <a:t>をはじめるにしても、元のデータがないのでその収集から始めないといけない。それゆえスタート時の効果が薄いなんて弱点もあります。</a:t>
            </a:r>
            <a:endParaRPr lang="ja-JP" alt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ja-JP" altLang="en-US" sz="1800" b="0" i="0" u="none" strike="noStrike" dirty="0">
                <a:solidFill>
                  <a:srgbClr val="000000"/>
                </a:solidFill>
                <a:effectLst/>
                <a:latin typeface="Arial" panose="020B0604020202020204" pitchFamily="34" charset="0"/>
              </a:rPr>
              <a:t>その他には、ここでは触れていませんでしたが、データを扱える人材もおらず、どうしてよいかわからないという問題も</a:t>
            </a:r>
          </a:p>
          <a:p>
            <a:pPr rtl="0">
              <a:spcBef>
                <a:spcPts val="0"/>
              </a:spcBef>
              <a:spcAft>
                <a:spcPts val="0"/>
              </a:spcAft>
            </a:pPr>
            <a:br>
              <a:rPr lang="ja-JP" altLang="en-US" b="0" dirty="0">
                <a:effectLst/>
              </a:rPr>
            </a:br>
            <a:r>
              <a:rPr lang="ja-JP" altLang="en-US" sz="1800" b="0" i="0" u="none" strike="noStrike" dirty="0">
                <a:solidFill>
                  <a:srgbClr val="000000"/>
                </a:solidFill>
                <a:effectLst/>
                <a:latin typeface="Arial" panose="020B0604020202020204" pitchFamily="34" charset="0"/>
              </a:rPr>
              <a:t>という感じです。</a:t>
            </a:r>
            <a:endParaRPr lang="ja-JP" altLang="en-US" b="0" dirty="0">
              <a:effectLst/>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23</a:t>
            </a:fld>
            <a:endParaRPr kumimoji="1" lang="ja-JP" altLang="en-US"/>
          </a:p>
        </p:txBody>
      </p:sp>
    </p:spTree>
    <p:extLst>
      <p:ext uri="{BB962C8B-B14F-4D97-AF65-F5344CB8AC3E}">
        <p14:creationId xmlns:p14="http://schemas.microsoft.com/office/powerpoint/2010/main" val="155773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というわけで解決提案です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25</a:t>
            </a:fld>
            <a:endParaRPr kumimoji="1" lang="ja-JP" altLang="en-US"/>
          </a:p>
        </p:txBody>
      </p:sp>
    </p:spTree>
    <p:extLst>
      <p:ext uri="{BB962C8B-B14F-4D97-AF65-F5344CB8AC3E}">
        <p14:creationId xmlns:p14="http://schemas.microsoft.com/office/powerpoint/2010/main" val="3483939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オープンデータと</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を活用したらよいかもね。ということで、ここではオープンデータを使うとこんなことを知れるという一例と、これくらい簡単に</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を使ってオープンデータを分析することができるということを、示します。</a:t>
            </a:r>
            <a:endParaRPr lang="ja-JP" altLang="en-US" b="0" dirty="0">
              <a:effectLst/>
            </a:endParaRPr>
          </a:p>
          <a:p>
            <a:pPr rtl="0">
              <a:spcBef>
                <a:spcPts val="0"/>
              </a:spcBef>
              <a:spcAft>
                <a:spcPts val="0"/>
              </a:spcAft>
            </a:pPr>
            <a:br>
              <a:rPr lang="ja-JP" altLang="en-US" b="0" dirty="0">
                <a:effectLst/>
              </a:rPr>
            </a:br>
            <a:r>
              <a:rPr lang="ja-JP" altLang="en-US" sz="1800" b="0" i="0" u="none" strike="noStrike" dirty="0">
                <a:solidFill>
                  <a:srgbClr val="000000"/>
                </a:solidFill>
                <a:effectLst/>
                <a:latin typeface="Arial" panose="020B0604020202020204" pitchFamily="34" charset="0"/>
              </a:rPr>
              <a:t>まずはオープンデータとは何かというところに触れます。</a:t>
            </a:r>
            <a:endParaRPr lang="ja-JP" altLang="en-US" b="0" dirty="0">
              <a:effectLst/>
            </a:endParaRPr>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26</a:t>
            </a:fld>
            <a:endParaRPr kumimoji="1" lang="ja-JP" altLang="en-US"/>
          </a:p>
        </p:txBody>
      </p:sp>
    </p:spTree>
    <p:extLst>
      <p:ext uri="{BB962C8B-B14F-4D97-AF65-F5344CB8AC3E}">
        <p14:creationId xmlns:p14="http://schemas.microsoft.com/office/powerpoint/2010/main" val="343650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オープンデータは、全ての人がデータを自由に使える形でデータが配布されるべきであるというアイデアであり、</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27</a:t>
            </a:fld>
            <a:endParaRPr kumimoji="1" lang="ja-JP" altLang="en-US"/>
          </a:p>
        </p:txBody>
      </p:sp>
    </p:spTree>
    <p:extLst>
      <p:ext uri="{BB962C8B-B14F-4D97-AF65-F5344CB8AC3E}">
        <p14:creationId xmlns:p14="http://schemas.microsoft.com/office/powerpoint/2010/main" val="2502630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日本でも、政府のデータなどを活用できるようにしてほしいという声が増えため、法律が制定され徐々にデータが公開され始めているというものです。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28</a:t>
            </a:fld>
            <a:endParaRPr kumimoji="1" lang="ja-JP" altLang="en-US"/>
          </a:p>
        </p:txBody>
      </p:sp>
    </p:spTree>
    <p:extLst>
      <p:ext uri="{BB962C8B-B14F-4D97-AF65-F5344CB8AC3E}">
        <p14:creationId xmlns:p14="http://schemas.microsoft.com/office/powerpoint/2010/main" val="4256956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さて、そんなオープンデータのメリットはずばり「ある程度使える形でデータが提供されている」という点です。</a:t>
            </a:r>
            <a:endParaRPr lang="en-US" altLang="ja-JP" sz="1800" b="0" i="0" u="none" strike="noStrike" dirty="0">
              <a:solidFill>
                <a:srgbClr val="000000"/>
              </a:solidFill>
              <a:effectLst/>
              <a:latin typeface="Arial" panose="020B0604020202020204" pitchFamily="34" charset="0"/>
            </a:endParaRPr>
          </a:p>
          <a:p>
            <a:endParaRPr lang="en-US" altLang="ja-JP" sz="1800" b="0" i="0" u="none" strike="noStrike" dirty="0">
              <a:solidFill>
                <a:srgbClr val="000000"/>
              </a:solidFill>
              <a:effectLst/>
              <a:latin typeface="Arial" panose="020B0604020202020204" pitchFamily="34" charset="0"/>
            </a:endParaRPr>
          </a:p>
          <a:p>
            <a:r>
              <a:rPr lang="ja-JP" altLang="en-US" sz="1800" b="0" i="0" u="none" strike="noStrike" dirty="0">
                <a:solidFill>
                  <a:srgbClr val="000000"/>
                </a:solidFill>
                <a:effectLst/>
                <a:latin typeface="Arial" panose="020B0604020202020204" pitchFamily="34" charset="0"/>
              </a:rPr>
              <a:t>これはデータのない企業にとっては良いことですね。</a:t>
            </a:r>
            <a:endParaRPr lang="en-US" altLang="ja-JP" sz="1800" b="0" i="0" u="none" strike="noStrike" dirty="0">
              <a:solidFill>
                <a:srgbClr val="000000"/>
              </a:solidFill>
              <a:effectLst/>
              <a:latin typeface="Arial" panose="020B0604020202020204" pitchFamily="34" charset="0"/>
            </a:endParaRPr>
          </a:p>
          <a:p>
            <a:endParaRPr lang="en-US" altLang="ja-JP" sz="1800" b="0" i="0" u="none" strike="noStrike" dirty="0">
              <a:solidFill>
                <a:srgbClr val="000000"/>
              </a:solidFill>
              <a:effectLst/>
              <a:latin typeface="Arial" panose="020B0604020202020204" pitchFamily="34" charset="0"/>
            </a:endParaRPr>
          </a:p>
          <a:p>
            <a:r>
              <a:rPr lang="ja-JP" altLang="en-US" sz="1800" b="0" i="0" u="none" strike="noStrike" dirty="0">
                <a:solidFill>
                  <a:srgbClr val="000000"/>
                </a:solidFill>
                <a:effectLst/>
                <a:latin typeface="Arial" panose="020B0604020202020204" pitchFamily="34" charset="0"/>
              </a:rPr>
              <a:t>あと全国的なデータがあるということで、規模という面もカバーできるともいえるかもしれません。</a:t>
            </a:r>
            <a:endParaRPr lang="en-US" altLang="ja-JP" sz="1800" b="0" i="0" u="none" strike="noStrike" dirty="0">
              <a:solidFill>
                <a:srgbClr val="000000"/>
              </a:solidFill>
              <a:effectLst/>
              <a:latin typeface="Arial" panose="020B0604020202020204" pitchFamily="34" charset="0"/>
            </a:endParaRPr>
          </a:p>
          <a:p>
            <a:endParaRPr lang="en-US" altLang="ja-JP" sz="1800" b="0" i="0" u="none" strike="noStrike" dirty="0">
              <a:solidFill>
                <a:srgbClr val="000000"/>
              </a:solidFill>
              <a:effectLst/>
              <a:latin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29</a:t>
            </a:fld>
            <a:endParaRPr kumimoji="1" lang="ja-JP" altLang="en-US"/>
          </a:p>
        </p:txBody>
      </p:sp>
    </p:spTree>
    <p:extLst>
      <p:ext uri="{BB962C8B-B14F-4D97-AF65-F5344CB8AC3E}">
        <p14:creationId xmlns:p14="http://schemas.microsoft.com/office/powerpoint/2010/main" val="370289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さて政府のデータを使った際のイメージですが、こんな感じです。大企業の持つデータにはかないませんが、自社のみの場合に比べてかなりカバーできる範囲が広くなります。</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br>
              <a:rPr lang="ja-JP" altLang="en-US" b="0" dirty="0">
                <a:effectLst/>
              </a:rPr>
            </a:br>
            <a:r>
              <a:rPr lang="ja-JP" altLang="en-US" sz="1800" b="0" i="0" u="none" strike="noStrike" dirty="0">
                <a:solidFill>
                  <a:srgbClr val="000000"/>
                </a:solidFill>
                <a:effectLst/>
                <a:latin typeface="Arial" panose="020B0604020202020204" pitchFamily="34" charset="0"/>
              </a:rPr>
              <a:t>しかし、こういうデータを扱うにしても、人の手では活用しきれません。そこに出てくるのが</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です。</a:t>
            </a:r>
            <a:endParaRPr lang="ja-JP" altLang="en-US" b="0" dirty="0">
              <a:effectLst/>
            </a:endParaRPr>
          </a:p>
          <a:p>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30</a:t>
            </a:fld>
            <a:endParaRPr kumimoji="1" lang="ja-JP" altLang="en-US"/>
          </a:p>
        </p:txBody>
      </p:sp>
    </p:spTree>
    <p:extLst>
      <p:ext uri="{BB962C8B-B14F-4D97-AF65-F5344CB8AC3E}">
        <p14:creationId xmlns:p14="http://schemas.microsoft.com/office/powerpoint/2010/main" val="345685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執筆活動では、</a:t>
            </a:r>
            <a:r>
              <a:rPr lang="en-US" altLang="ja-JP" sz="1800" b="0" i="0" u="none" strike="noStrike" dirty="0">
                <a:solidFill>
                  <a:srgbClr val="000000"/>
                </a:solidFill>
                <a:effectLst/>
                <a:latin typeface="Arial" panose="020B0604020202020204" pitchFamily="34" charset="0"/>
              </a:rPr>
              <a:t>8</a:t>
            </a:r>
            <a:r>
              <a:rPr lang="ja-JP" altLang="en-US" sz="1800" b="0" i="0" u="none" strike="noStrike" dirty="0">
                <a:solidFill>
                  <a:srgbClr val="000000"/>
                </a:solidFill>
                <a:effectLst/>
                <a:latin typeface="Arial" panose="020B0604020202020204" pitchFamily="34" charset="0"/>
              </a:rPr>
              <a:t>月に発売された</a:t>
            </a:r>
            <a:r>
              <a:rPr lang="en-US" altLang="ja-JP" sz="1800" b="0" i="0" u="none" strike="noStrike" dirty="0">
                <a:solidFill>
                  <a:srgbClr val="000000"/>
                </a:solidFill>
                <a:effectLst/>
                <a:latin typeface="Arial" panose="020B0604020202020204" pitchFamily="34" charset="0"/>
              </a:rPr>
              <a:t>WEBDB PRESS</a:t>
            </a:r>
            <a:r>
              <a:rPr lang="ja-JP" altLang="en-US" sz="1800" b="0" i="0" u="none" strike="noStrike" dirty="0">
                <a:solidFill>
                  <a:srgbClr val="000000"/>
                </a:solidFill>
                <a:effectLst/>
                <a:latin typeface="Arial" panose="020B0604020202020204" pitchFamily="34" charset="0"/>
              </a:rPr>
              <a:t>さんに</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データ可視化入門という記事を書かせていただきました。また、</a:t>
            </a:r>
            <a:r>
              <a:rPr lang="en-US" altLang="ja-JP" sz="1800" b="0" i="0" u="none" strike="noStrike" dirty="0">
                <a:solidFill>
                  <a:srgbClr val="000000"/>
                </a:solidFill>
                <a:effectLst/>
                <a:latin typeface="Arial" panose="020B0604020202020204" pitchFamily="34" charset="0"/>
              </a:rPr>
              <a:t>11</a:t>
            </a:r>
            <a:r>
              <a:rPr lang="ja-JP" altLang="en-US" sz="1800" b="0" i="0" u="none" strike="noStrike" dirty="0">
                <a:solidFill>
                  <a:srgbClr val="000000"/>
                </a:solidFill>
                <a:effectLst/>
                <a:latin typeface="Arial" panose="020B0604020202020204" pitchFamily="34" charset="0"/>
              </a:rPr>
              <a:t>月には共著で</a:t>
            </a:r>
            <a:r>
              <a:rPr lang="en-US" altLang="ja-JP" sz="1800" b="0" i="0" u="none" strike="noStrike" dirty="0" err="1">
                <a:solidFill>
                  <a:srgbClr val="000000"/>
                </a:solidFill>
                <a:effectLst/>
                <a:latin typeface="Arial" panose="020B0604020202020204" pitchFamily="34" charset="0"/>
              </a:rPr>
              <a:t>plotly</a:t>
            </a:r>
            <a:r>
              <a:rPr lang="ja-JP" altLang="en-US" sz="1800" b="0" i="0" u="none" strike="noStrike" dirty="0">
                <a:solidFill>
                  <a:srgbClr val="000000"/>
                </a:solidFill>
                <a:effectLst/>
                <a:latin typeface="Arial" panose="020B0604020202020204" pitchFamily="34" charset="0"/>
              </a:rPr>
              <a:t>と</a:t>
            </a:r>
            <a:r>
              <a:rPr lang="en-US" altLang="ja-JP" sz="1800" b="0" i="0" u="none" strike="noStrike" dirty="0">
                <a:solidFill>
                  <a:srgbClr val="000000"/>
                </a:solidFill>
                <a:effectLst/>
                <a:latin typeface="Arial" panose="020B0604020202020204" pitchFamily="34" charset="0"/>
              </a:rPr>
              <a:t>dash</a:t>
            </a:r>
            <a:r>
              <a:rPr lang="ja-JP" altLang="en-US" sz="1800" b="0" i="0" u="none" strike="noStrike" dirty="0">
                <a:solidFill>
                  <a:srgbClr val="000000"/>
                </a:solidFill>
                <a:effectLst/>
                <a:latin typeface="Arial" panose="020B0604020202020204" pitchFamily="34" charset="0"/>
              </a:rPr>
              <a:t>を使った可視化の本が出る予定です。まだ作業中で、出版される日は諸説あって分かりません。</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a:t>
            </a:fld>
            <a:endParaRPr kumimoji="1" lang="ja-JP" altLang="en-US"/>
          </a:p>
        </p:txBody>
      </p:sp>
    </p:spTree>
    <p:extLst>
      <p:ext uri="{BB962C8B-B14F-4D97-AF65-F5344CB8AC3E}">
        <p14:creationId xmlns:p14="http://schemas.microsoft.com/office/powerpoint/2010/main" val="1704436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br>
              <a:rPr lang="ja-JP" altLang="en-US" b="0" dirty="0">
                <a:effectLst/>
              </a:rPr>
            </a:b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はオープンソースのプログラミング言語で、多くのことをこなす道具がそろっています。ウェブアプリケーションの作成もデータ分析も、セキュリティ分野でもよく使われています。</a:t>
            </a:r>
            <a:endParaRPr lang="ja-JP" altLang="en-US" b="0" dirty="0">
              <a:effectLst/>
            </a:endParaRPr>
          </a:p>
          <a:p>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31</a:t>
            </a:fld>
            <a:endParaRPr kumimoji="1" lang="ja-JP" altLang="en-US"/>
          </a:p>
        </p:txBody>
      </p:sp>
    </p:spTree>
    <p:extLst>
      <p:ext uri="{BB962C8B-B14F-4D97-AF65-F5344CB8AC3E}">
        <p14:creationId xmlns:p14="http://schemas.microsoft.com/office/powerpoint/2010/main" val="3737483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使いやすいツールがあるというのも強みです。プログラミングを始める際の最大の障壁は、プログラミングが理解できるかではなく、自分のパソコンにプログラミング言語をインストールできるかです。各書籍丁寧に書かれているのですが、残念ながらプログラミングを始めようとする人で、それをうまくこなせるのは少数です。しかし、ここにあげた</a:t>
            </a:r>
            <a:r>
              <a:rPr lang="en-US" altLang="ja-JP" sz="1800" b="0" i="0" u="none" strike="noStrike" dirty="0">
                <a:solidFill>
                  <a:srgbClr val="000000"/>
                </a:solidFill>
                <a:effectLst/>
                <a:latin typeface="Arial" panose="020B0604020202020204" pitchFamily="34" charset="0"/>
              </a:rPr>
              <a:t>Google </a:t>
            </a:r>
            <a:r>
              <a:rPr lang="en-US" altLang="ja-JP" sz="1800" b="0" i="0" u="none" strike="noStrike" dirty="0" err="1">
                <a:solidFill>
                  <a:srgbClr val="000000"/>
                </a:solidFill>
                <a:effectLst/>
                <a:latin typeface="Arial" panose="020B0604020202020204" pitchFamily="34" charset="0"/>
              </a:rPr>
              <a:t>Colaboratory</a:t>
            </a:r>
            <a:r>
              <a:rPr lang="ja-JP" altLang="en-US" sz="1800" b="0" i="0" u="none" strike="noStrike" dirty="0">
                <a:solidFill>
                  <a:srgbClr val="000000"/>
                </a:solidFill>
                <a:effectLst/>
                <a:latin typeface="Arial" panose="020B0604020202020204" pitchFamily="34" charset="0"/>
              </a:rPr>
              <a:t>を使うことにより、その最大の障壁を避けてプログラミングを始めることができます。</a:t>
            </a:r>
            <a:endParaRPr lang="ja-JP" altLang="en-US" b="0" dirty="0">
              <a:effectLst/>
            </a:endParaRPr>
          </a:p>
          <a:p>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32</a:t>
            </a:fld>
            <a:endParaRPr kumimoji="1" lang="ja-JP" altLang="en-US"/>
          </a:p>
        </p:txBody>
      </p:sp>
    </p:spTree>
    <p:extLst>
      <p:ext uri="{BB962C8B-B14F-4D97-AF65-F5344CB8AC3E}">
        <p14:creationId xmlns:p14="http://schemas.microsoft.com/office/powerpoint/2010/main" val="3237996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ということで、ここからは</a:t>
            </a:r>
            <a:r>
              <a:rPr lang="en-US" altLang="ja-JP" sz="1800" b="0" i="0" u="none" strike="noStrike" dirty="0" err="1">
                <a:solidFill>
                  <a:srgbClr val="000000"/>
                </a:solidFill>
                <a:effectLst/>
                <a:latin typeface="Arial" panose="020B0604020202020204" pitchFamily="34" charset="0"/>
              </a:rPr>
              <a:t>Colab</a:t>
            </a:r>
            <a:r>
              <a:rPr lang="ja-JP" altLang="en-US" sz="1800" b="0" i="0" u="none" strike="noStrike" dirty="0">
                <a:solidFill>
                  <a:srgbClr val="000000"/>
                </a:solidFill>
                <a:effectLst/>
                <a:latin typeface="Arial" panose="020B0604020202020204" pitchFamily="34" charset="0"/>
              </a:rPr>
              <a:t>を用いて、実際にオープンデータに触れてみます。</a:t>
            </a:r>
            <a:endParaRPr lang="ja-JP" altLang="en-US" b="0" dirty="0">
              <a:effectLst/>
            </a:endParaRPr>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33</a:t>
            </a:fld>
            <a:endParaRPr kumimoji="1" lang="ja-JP" altLang="en-US"/>
          </a:p>
        </p:txBody>
      </p:sp>
    </p:spTree>
    <p:extLst>
      <p:ext uri="{BB962C8B-B14F-4D97-AF65-F5344CB8AC3E}">
        <p14:creationId xmlns:p14="http://schemas.microsoft.com/office/powerpoint/2010/main" val="987272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提案をまとめると、オープンデータには各種データがそろっており、</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はデータ集めから分析まで容易にできます。そして実際にデータ触れることにより、自社に必要なデータが何であるか、データはどのようにあった方が良いかなどが分かります。そういうことをやったうえで、自社のデータ基盤を作っていく、必要なものをそろえるというのは地味だけど、いきなり、センサを大量に買ってクラウドで！！とやるよりは、自社に役立つ</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となるのではないかと思います。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34</a:t>
            </a:fld>
            <a:endParaRPr kumimoji="1" lang="ja-JP" altLang="en-US"/>
          </a:p>
        </p:txBody>
      </p:sp>
    </p:spTree>
    <p:extLst>
      <p:ext uri="{BB962C8B-B14F-4D97-AF65-F5344CB8AC3E}">
        <p14:creationId xmlns:p14="http://schemas.microsoft.com/office/powerpoint/2010/main" val="3113916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最後に今日の話をまとめます。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35</a:t>
            </a:fld>
            <a:endParaRPr kumimoji="1" lang="ja-JP" altLang="en-US"/>
          </a:p>
        </p:txBody>
      </p:sp>
    </p:spTree>
    <p:extLst>
      <p:ext uri="{BB962C8B-B14F-4D97-AF65-F5344CB8AC3E}">
        <p14:creationId xmlns:p14="http://schemas.microsoft.com/office/powerpoint/2010/main" val="3379853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ざっくりいうとデータを活用して企業を成長させようというのが</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のコアにある部分かと思います。しかし、中小企業にはデータが少ない。そんな時はデータの蓄積を待つのではなくオープンデータを活用して、自社のニーズを理解しましょう。そのデータ活用には</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使うと楽だよって感じでした。</a:t>
            </a:r>
            <a:endParaRPr lang="ja-JP" altLang="en-US" b="0" dirty="0">
              <a:effectLst/>
            </a:endParaRPr>
          </a:p>
          <a:p>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37</a:t>
            </a:fld>
            <a:endParaRPr kumimoji="1" lang="ja-JP" altLang="en-US"/>
          </a:p>
        </p:txBody>
      </p:sp>
    </p:spTree>
    <p:extLst>
      <p:ext uri="{BB962C8B-B14F-4D97-AF65-F5344CB8AC3E}">
        <p14:creationId xmlns:p14="http://schemas.microsoft.com/office/powerpoint/2010/main" val="602974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理想的にはオープンデータの活用で、企業が成長し、税収が増加して、もっとデータ公開したら良いじゃないか、みたいな流れが出来ればよいかと妄想しています。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38</a:t>
            </a:fld>
            <a:endParaRPr kumimoji="1" lang="ja-JP" altLang="en-US"/>
          </a:p>
        </p:txBody>
      </p:sp>
    </p:spTree>
    <p:extLst>
      <p:ext uri="{BB962C8B-B14F-4D97-AF65-F5344CB8AC3E}">
        <p14:creationId xmlns:p14="http://schemas.microsoft.com/office/powerpoint/2010/main" val="3963394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そして企業が得たお金を</a:t>
            </a:r>
            <a:r>
              <a:rPr lang="en-US" altLang="ja-JP" sz="1800" b="0" i="0" u="none" strike="noStrike" dirty="0">
                <a:solidFill>
                  <a:srgbClr val="000000"/>
                </a:solidFill>
                <a:effectLst/>
                <a:latin typeface="Arial" panose="020B0604020202020204" pitchFamily="34" charset="0"/>
              </a:rPr>
              <a:t>OSS</a:t>
            </a:r>
            <a:r>
              <a:rPr lang="ja-JP" altLang="en-US" sz="1800" b="0" i="0" u="none" strike="noStrike" dirty="0">
                <a:solidFill>
                  <a:srgbClr val="000000"/>
                </a:solidFill>
                <a:effectLst/>
                <a:latin typeface="Arial" panose="020B0604020202020204" pitchFamily="34" charset="0"/>
              </a:rPr>
              <a:t>に投資してくれると、より今回見たようなツールの開発が活発になり、便利な社会になるでしょう。</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39</a:t>
            </a:fld>
            <a:endParaRPr kumimoji="1" lang="ja-JP" altLang="en-US"/>
          </a:p>
        </p:txBody>
      </p:sp>
    </p:spTree>
    <p:extLst>
      <p:ext uri="{BB962C8B-B14F-4D97-AF65-F5344CB8AC3E}">
        <p14:creationId xmlns:p14="http://schemas.microsoft.com/office/powerpoint/2010/main" val="3396837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ということで、私のトークはおしまいです。ご清聴ありがとうございました。</a:t>
            </a:r>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40</a:t>
            </a:fld>
            <a:endParaRPr kumimoji="1" lang="ja-JP" altLang="en-US"/>
          </a:p>
        </p:txBody>
      </p:sp>
    </p:spTree>
    <p:extLst>
      <p:ext uri="{BB962C8B-B14F-4D97-AF65-F5344CB8AC3E}">
        <p14:creationId xmlns:p14="http://schemas.microsoft.com/office/powerpoint/2010/main" val="4058363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質問はありますか？</a:t>
            </a:r>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41</a:t>
            </a:fld>
            <a:endParaRPr kumimoji="1" lang="ja-JP" altLang="en-US"/>
          </a:p>
        </p:txBody>
      </p:sp>
    </p:spTree>
    <p:extLst>
      <p:ext uri="{BB962C8B-B14F-4D97-AF65-F5344CB8AC3E}">
        <p14:creationId xmlns:p14="http://schemas.microsoft.com/office/powerpoint/2010/main" val="790887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本日お話させていただく内容は次のようになります。まずは</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を簡単に説明し、そのあと</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をする上での中小企業の問題点をとりあげ、最後にそれを</a:t>
            </a:r>
            <a:r>
              <a:rPr lang="en-US" altLang="ja-JP" sz="1800" b="0" i="0" u="none" strike="noStrike" dirty="0">
                <a:solidFill>
                  <a:srgbClr val="000000"/>
                </a:solidFill>
                <a:effectLst/>
                <a:latin typeface="Arial" panose="020B0604020202020204" pitchFamily="34" charset="0"/>
              </a:rPr>
              <a:t>Python</a:t>
            </a:r>
            <a:r>
              <a:rPr lang="ja-JP" altLang="en-US" sz="1800" b="0" i="0" u="none" strike="noStrike" dirty="0">
                <a:solidFill>
                  <a:srgbClr val="000000"/>
                </a:solidFill>
                <a:effectLst/>
                <a:latin typeface="Arial" panose="020B0604020202020204" pitchFamily="34" charset="0"/>
              </a:rPr>
              <a:t>とオープンデータを使って解決するアイデアを紹介します。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4</a:t>
            </a:fld>
            <a:endParaRPr kumimoji="1" lang="ja-JP" altLang="en-US"/>
          </a:p>
        </p:txBody>
      </p:sp>
    </p:spTree>
    <p:extLst>
      <p:ext uri="{BB962C8B-B14F-4D97-AF65-F5344CB8AC3E}">
        <p14:creationId xmlns:p14="http://schemas.microsoft.com/office/powerpoint/2010/main" val="4012782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それでは最初のテーマ</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についてです。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5</a:t>
            </a:fld>
            <a:endParaRPr kumimoji="1" lang="ja-JP" altLang="en-US"/>
          </a:p>
        </p:txBody>
      </p:sp>
    </p:spTree>
    <p:extLst>
      <p:ext uri="{BB962C8B-B14F-4D97-AF65-F5344CB8AC3E}">
        <p14:creationId xmlns:p14="http://schemas.microsoft.com/office/powerpoint/2010/main" val="370788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という言葉を聞いたことある人どれぐらいおられますか？</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6</a:t>
            </a:fld>
            <a:endParaRPr kumimoji="1" lang="ja-JP" altLang="en-US"/>
          </a:p>
        </p:txBody>
      </p:sp>
    </p:spTree>
    <p:extLst>
      <p:ext uri="{BB962C8B-B14F-4D97-AF65-F5344CB8AC3E}">
        <p14:creationId xmlns:p14="http://schemas.microsoft.com/office/powerpoint/2010/main" val="205071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それでは</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は具体的に何をするか説明できる人どれくらいおられますか？ありがとうございます。まず典型的な</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イメージは次のような感じです。</a:t>
            </a:r>
            <a:endParaRPr lang="ja-JP" altLang="en-US" b="0" dirty="0">
              <a:effectLst/>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7</a:t>
            </a:fld>
            <a:endParaRPr kumimoji="1" lang="ja-JP" altLang="en-US"/>
          </a:p>
        </p:txBody>
      </p:sp>
    </p:spTree>
    <p:extLst>
      <p:ext uri="{BB962C8B-B14F-4D97-AF65-F5344CB8AC3E}">
        <p14:creationId xmlns:p14="http://schemas.microsoft.com/office/powerpoint/2010/main" val="37072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関連のウェブページを見ると、大体こんな感じです。こんな感じで、バズワードの上に君臨するキングオブバズワードが</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です。</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8</a:t>
            </a:fld>
            <a:endParaRPr kumimoji="1" lang="ja-JP" altLang="en-US"/>
          </a:p>
        </p:txBody>
      </p:sp>
    </p:spTree>
    <p:extLst>
      <p:ext uri="{BB962C8B-B14F-4D97-AF65-F5344CB8AC3E}">
        <p14:creationId xmlns:p14="http://schemas.microsoft.com/office/powerpoint/2010/main" val="2917109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dirty="0">
                <a:solidFill>
                  <a:srgbClr val="000000"/>
                </a:solidFill>
                <a:effectLst/>
                <a:latin typeface="Arial" panose="020B0604020202020204" pitchFamily="34" charset="0"/>
              </a:rPr>
              <a:t>最初に</a:t>
            </a:r>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という言葉自体を解説します。</a:t>
            </a:r>
            <a:endParaRPr lang="en-US" altLang="ja-JP" sz="1800" b="0" i="0" u="none" strike="noStrike" dirty="0">
              <a:solidFill>
                <a:srgbClr val="000000"/>
              </a:solidFill>
              <a:effectLst/>
              <a:latin typeface="Arial" panose="020B0604020202020204" pitchFamily="34" charset="0"/>
            </a:endParaRPr>
          </a:p>
          <a:p>
            <a:endParaRPr lang="en-US" altLang="ja-JP" sz="1800" b="0" i="0" u="none" strike="noStrike" dirty="0">
              <a:solidFill>
                <a:srgbClr val="000000"/>
              </a:solidFill>
              <a:effectLst/>
              <a:latin typeface="Arial" panose="020B0604020202020204" pitchFamily="34" charset="0"/>
            </a:endParaRPr>
          </a:p>
          <a:p>
            <a:r>
              <a:rPr lang="en-US" altLang="ja-JP" sz="1800" b="0" i="0" u="none" strike="noStrike" dirty="0">
                <a:solidFill>
                  <a:srgbClr val="000000"/>
                </a:solidFill>
                <a:effectLst/>
                <a:latin typeface="Arial" panose="020B0604020202020204" pitchFamily="34" charset="0"/>
              </a:rPr>
              <a:t>DX</a:t>
            </a:r>
            <a:r>
              <a:rPr lang="ja-JP" altLang="en-US" sz="1800" b="0" i="0" u="none" strike="noStrike" dirty="0">
                <a:solidFill>
                  <a:srgbClr val="000000"/>
                </a:solidFill>
                <a:effectLst/>
                <a:latin typeface="Arial" panose="020B0604020202020204" pitchFamily="34" charset="0"/>
              </a:rPr>
              <a:t>はデジタルトランスフォーメーションの略語です。トランスフォーメーションは英語圏では</a:t>
            </a:r>
            <a:r>
              <a:rPr lang="en-US" altLang="ja-JP" sz="1800" b="0" i="0" u="none" strike="noStrike" dirty="0">
                <a:solidFill>
                  <a:srgbClr val="000000"/>
                </a:solidFill>
                <a:effectLst/>
                <a:latin typeface="Arial" panose="020B0604020202020204" pitchFamily="34" charset="0"/>
              </a:rPr>
              <a:t>X</a:t>
            </a:r>
            <a:r>
              <a:rPr lang="ja-JP" altLang="en-US" sz="1800" b="0" i="0" u="none" strike="noStrike" dirty="0">
                <a:solidFill>
                  <a:srgbClr val="000000"/>
                </a:solidFill>
                <a:effectLst/>
                <a:latin typeface="Arial" panose="020B0604020202020204" pitchFamily="34" charset="0"/>
              </a:rPr>
              <a:t>に置き換えられやすいそうです。そしてこの概念は</a:t>
            </a:r>
            <a:r>
              <a:rPr lang="en-US" altLang="ja-JP" sz="1800" b="0" i="0" u="none" strike="noStrike" dirty="0">
                <a:solidFill>
                  <a:srgbClr val="000000"/>
                </a:solidFill>
                <a:effectLst/>
                <a:latin typeface="Arial" panose="020B0604020202020204" pitchFamily="34" charset="0"/>
              </a:rPr>
              <a:t>2004</a:t>
            </a:r>
            <a:r>
              <a:rPr lang="ja-JP" altLang="en-US" sz="1800" b="0" i="0" u="none" strike="noStrike" dirty="0">
                <a:solidFill>
                  <a:srgbClr val="000000"/>
                </a:solidFill>
                <a:effectLst/>
                <a:latin typeface="Arial" panose="020B0604020202020204" pitchFamily="34" charset="0"/>
              </a:rPr>
              <a:t>年に提唱されました。今回はここには触れません。</a:t>
            </a:r>
            <a:endParaRPr kumimoji="1" lang="ja-JP" altLang="en-US" dirty="0"/>
          </a:p>
        </p:txBody>
      </p:sp>
      <p:sp>
        <p:nvSpPr>
          <p:cNvPr id="4" name="スライド番号プレースホルダー 3"/>
          <p:cNvSpPr>
            <a:spLocks noGrp="1"/>
          </p:cNvSpPr>
          <p:nvPr>
            <p:ph type="sldNum" sz="quarter" idx="5"/>
          </p:nvPr>
        </p:nvSpPr>
        <p:spPr/>
        <p:txBody>
          <a:bodyPr/>
          <a:lstStyle/>
          <a:p>
            <a:fld id="{4C9CD7CC-2D59-48E2-9286-1B440EE0F415}" type="slidenum">
              <a:rPr kumimoji="1" lang="ja-JP" altLang="en-US" smtClean="0"/>
              <a:t>9</a:t>
            </a:fld>
            <a:endParaRPr kumimoji="1" lang="ja-JP" altLang="en-US"/>
          </a:p>
        </p:txBody>
      </p:sp>
    </p:spTree>
    <p:extLst>
      <p:ext uri="{BB962C8B-B14F-4D97-AF65-F5344CB8AC3E}">
        <p14:creationId xmlns:p14="http://schemas.microsoft.com/office/powerpoint/2010/main" val="6575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D2842-4027-4098-9D2D-62134B1DA41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C8062CD-FE9C-497F-9880-ADF24502E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A4E1C2-C35D-455B-9617-86FEB37BA1F2}"/>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44C104E5-7022-4B13-8601-BA166EA8FF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A290BD-7D3D-460E-925E-EE57CAF6B2A4}"/>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309842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A04B95-A7E8-4434-9CC6-6B79D60DB0F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6FAB43-F7B5-4705-8F2B-67FF5819F97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F03592-1D7D-4CE4-BBB4-45A84AB2041F}"/>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122E93DC-1D1A-411C-A97E-904823E263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AC5787-C3D5-48D5-8128-4DACA4B29330}"/>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270309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ED6F786-978C-47AE-97B8-E93A3B4FAC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1D88202-951D-4769-A13E-5FC9B881CF4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F1A18B-F353-4BB3-B078-64367493E90D}"/>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8DB28A20-CE72-4E76-B24C-0713B0B475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EF39BD-0E86-4230-8EC8-76570C80E690}"/>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218597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3B5FD-B6A2-4169-BD68-A361A4E1F16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2DC364-BA87-477C-BE93-3983F66D8E3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ED2C4F-E2AD-4C48-B090-D1C781967BCA}"/>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625E5E86-3C76-43B9-ADA7-60E1D633BC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06920B-6146-483F-8B8E-7608959665AA}"/>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19447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51B70-F58F-4A4F-AC56-D10065ECCBE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DC8B06-5107-483C-B143-9E7B0BDA16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A05F42A-BB23-453D-AF3B-A5294CFCB4D5}"/>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5B085C4D-3A7C-45D4-AE05-103824EC01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8D391C-0BE7-4ED1-A1FD-F2619A57B141}"/>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44949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776D1E-5C02-43C5-A516-6E3E428DF87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9D36AC-8937-4548-8F2F-8CD93028AB5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B74F34-960F-4146-96AE-EB2E673A08C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A9671A-F319-4788-83F5-994D361F02D1}"/>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F989D5E3-4935-43BC-AB4E-F863430ED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EF4A0F8-312F-44D7-83D3-178DED97A403}"/>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21759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1F766-2628-44BA-8F49-DB55EE9701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1C275A-4D4C-402D-9794-B85A6D14A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D61BCB-9492-47F2-883D-AE1E282C536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63B54D-846D-4E87-8861-4B436148E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2DA6E7-293A-44DA-8586-3EBB265E06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C015A1-5366-4A17-A5C8-76092DEB67C7}"/>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8" name="フッター プレースホルダー 7">
            <a:extLst>
              <a:ext uri="{FF2B5EF4-FFF2-40B4-BE49-F238E27FC236}">
                <a16:creationId xmlns:a16="http://schemas.microsoft.com/office/drawing/2014/main" id="{625E3F0B-5DE8-426E-9595-44F32CF99C7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5F1581B-4350-4019-B720-33A4EC4E5B35}"/>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378317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442C6-2131-4866-8904-957C166234F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C62D49A-AC0E-47DD-93D1-012AB60B6CBD}"/>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1FA1D31F-2FDD-4839-B576-82D1EC9851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D34C9B3-6573-48DB-B50E-14BC452A679C}"/>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335517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60E9AC-A1F8-4ECE-9E55-80F9230EC51A}"/>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3" name="フッター プレースホルダー 2">
            <a:extLst>
              <a:ext uri="{FF2B5EF4-FFF2-40B4-BE49-F238E27FC236}">
                <a16:creationId xmlns:a16="http://schemas.microsoft.com/office/drawing/2014/main" id="{029FE9B3-6E9C-42E7-97F8-C4D269210FD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688164B-2651-4F49-A3F3-C8CCC7E2CCCB}"/>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59275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F26ED-B7C2-48C3-9AA0-B8E933E894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99D2DE-D9D9-49F2-A9B1-4F11F7A81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CC34BA9-0325-40A2-841F-AB3A5A92A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39EAB-71C4-4DEB-A7E8-FC0192A386B4}"/>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D5445B12-3252-4AB5-A61E-85711778A8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B22814-1C36-4E20-92C8-719A3613BBDD}"/>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271513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C0224-3F29-4789-B64C-F73C85706D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11DA723-C133-448A-81B6-8B8B9438A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B284828-AF7F-47C1-AB99-7F5D88CE4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FFA1E1-A653-4E08-BE88-7837A5B871D7}"/>
              </a:ext>
            </a:extLst>
          </p:cNvPr>
          <p:cNvSpPr>
            <a:spLocks noGrp="1"/>
          </p:cNvSpPr>
          <p:nvPr>
            <p:ph type="dt" sz="half" idx="10"/>
          </p:nvPr>
        </p:nvSpPr>
        <p:spPr/>
        <p:txBody>
          <a:bodyPr/>
          <a:lstStyle/>
          <a:p>
            <a:fld id="{32DEF134-BB4B-4FC6-9999-BB6B0FD1E866}"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1012EB38-A451-4927-ABCD-DD80375D7C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674C21-FC04-4161-AD6E-FC2ED11633C2}"/>
              </a:ext>
            </a:extLst>
          </p:cNvPr>
          <p:cNvSpPr>
            <a:spLocks noGrp="1"/>
          </p:cNvSpPr>
          <p:nvPr>
            <p:ph type="sldNum" sz="quarter" idx="12"/>
          </p:nvPr>
        </p:nvSpPr>
        <p:spPr/>
        <p:txBody>
          <a:body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79500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8EFFEB-AC31-4B9C-987A-22476E6F7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C6C02-F62A-4837-B811-371925016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C3A5B7-730D-4ABD-8F74-7B25149AFC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EF134-BB4B-4FC6-9999-BB6B0FD1E866}"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5D7A2C03-B02B-4A32-871C-7D4EA0F0A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7D85639-0AB9-4C2B-BAD8-1298E60015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BBD78-9130-4B9E-AEF4-FC2B5E1D6F27}" type="slidenum">
              <a:rPr kumimoji="1" lang="ja-JP" altLang="en-US" smtClean="0"/>
              <a:t>‹#›</a:t>
            </a:fld>
            <a:endParaRPr kumimoji="1" lang="ja-JP" altLang="en-US"/>
          </a:p>
        </p:txBody>
      </p:sp>
    </p:spTree>
    <p:extLst>
      <p:ext uri="{BB962C8B-B14F-4D97-AF65-F5344CB8AC3E}">
        <p14:creationId xmlns:p14="http://schemas.microsoft.com/office/powerpoint/2010/main" val="257414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ja.wikipedia.org/wiki/%E8%91%97%E4%BD%9C%E6%A8%A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ja.wikipedia.org/wiki/%E7%89%B9%E8%A8%B1"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hideyuki@chomoku.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mailto:hideyuki@chomoku.co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CBFC1AB-C83A-4705-9898-01C7D6DBC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45" y="543839"/>
            <a:ext cx="10651910" cy="5770322"/>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w="88900" cap="sq">
            <a:solidFill>
              <a:srgbClr val="FFFFFF"/>
            </a:solidFill>
            <a:miter lim="800000"/>
          </a:ln>
          <a:effectLst>
            <a:glow rad="38100">
              <a:schemeClr val="accent1">
                <a:alpha val="38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正方形/長方形 5">
            <a:extLst>
              <a:ext uri="{FF2B5EF4-FFF2-40B4-BE49-F238E27FC236}">
                <a16:creationId xmlns:a16="http://schemas.microsoft.com/office/drawing/2014/main" id="{242BCD72-3121-4263-A8C8-26617A9B32B2}"/>
              </a:ext>
            </a:extLst>
          </p:cNvPr>
          <p:cNvSpPr/>
          <p:nvPr/>
        </p:nvSpPr>
        <p:spPr>
          <a:xfrm>
            <a:off x="770045" y="511445"/>
            <a:ext cx="10651910" cy="5756005"/>
          </a:xfrm>
          <a:prstGeom prst="rect">
            <a:avLst/>
          </a:prstGeom>
          <a:gradFill flip="none" rotWithShape="1">
            <a:gsLst>
              <a:gs pos="0">
                <a:schemeClr val="accent1">
                  <a:lumMod val="0"/>
                  <a:lumOff val="100000"/>
                </a:schemeClr>
              </a:gs>
              <a:gs pos="71000">
                <a:schemeClr val="accent1">
                  <a:lumMod val="0"/>
                  <a:lumOff val="100000"/>
                  <a:alpha val="64000"/>
                </a:schemeClr>
              </a:gs>
              <a:gs pos="100000">
                <a:schemeClr val="accent6">
                  <a:lumMod val="60000"/>
                  <a:lumOff val="4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0A52FDB-6E0D-45E2-98FF-5B5FB933E8E4}"/>
              </a:ext>
            </a:extLst>
          </p:cNvPr>
          <p:cNvSpPr>
            <a:spLocks noGrp="1"/>
          </p:cNvSpPr>
          <p:nvPr>
            <p:ph type="ctrTitle"/>
          </p:nvPr>
        </p:nvSpPr>
        <p:spPr>
          <a:xfrm>
            <a:off x="1404937" y="1388693"/>
            <a:ext cx="9382125" cy="2040307"/>
          </a:xfrm>
        </p:spPr>
        <p:txBody>
          <a:bodyPr>
            <a:normAutofit/>
          </a:bodyPr>
          <a:lstStyle/>
          <a:p>
            <a:r>
              <a:rPr lang="ja-JP" altLang="en-US" sz="4400" b="1" dirty="0">
                <a:latin typeface="+mn-ea"/>
                <a:ea typeface="+mn-ea"/>
              </a:rPr>
              <a:t>中小企業の</a:t>
            </a:r>
            <a:r>
              <a:rPr lang="en-US" altLang="ja-JP" sz="4400" b="1" dirty="0">
                <a:latin typeface="+mn-ea"/>
                <a:ea typeface="+mn-ea"/>
              </a:rPr>
              <a:t>DX</a:t>
            </a:r>
            <a:r>
              <a:rPr lang="ja-JP" altLang="en-US" sz="4400" b="1" dirty="0">
                <a:latin typeface="+mn-ea"/>
                <a:ea typeface="+mn-ea"/>
              </a:rPr>
              <a:t>は</a:t>
            </a:r>
            <a:br>
              <a:rPr lang="en-US" altLang="ja-JP" sz="4400" b="1" dirty="0">
                <a:latin typeface="+mn-ea"/>
                <a:ea typeface="+mn-ea"/>
              </a:rPr>
            </a:br>
            <a:r>
              <a:rPr lang="ja-JP" altLang="en-US" sz="4400" b="1" dirty="0">
                <a:latin typeface="+mn-ea"/>
                <a:ea typeface="+mn-ea"/>
              </a:rPr>
              <a:t>オープンデータと</a:t>
            </a:r>
            <a:r>
              <a:rPr lang="en-US" altLang="ja-JP" sz="4400" b="1" dirty="0">
                <a:latin typeface="+mn-ea"/>
                <a:ea typeface="+mn-ea"/>
              </a:rPr>
              <a:t>Python</a:t>
            </a:r>
            <a:r>
              <a:rPr lang="ja-JP" altLang="en-US" sz="4400" b="1" dirty="0">
                <a:latin typeface="+mn-ea"/>
                <a:ea typeface="+mn-ea"/>
              </a:rPr>
              <a:t>で！</a:t>
            </a:r>
            <a:endParaRPr kumimoji="1" lang="ja-JP" altLang="en-US" sz="4400" b="1" dirty="0">
              <a:latin typeface="+mn-ea"/>
              <a:ea typeface="+mn-ea"/>
            </a:endParaRPr>
          </a:p>
        </p:txBody>
      </p:sp>
      <p:sp>
        <p:nvSpPr>
          <p:cNvPr id="3" name="字幕 2">
            <a:extLst>
              <a:ext uri="{FF2B5EF4-FFF2-40B4-BE49-F238E27FC236}">
                <a16:creationId xmlns:a16="http://schemas.microsoft.com/office/drawing/2014/main" id="{36F72307-CD6C-4C44-AB08-13ED61774C0B}"/>
              </a:ext>
            </a:extLst>
          </p:cNvPr>
          <p:cNvSpPr>
            <a:spLocks noGrp="1"/>
          </p:cNvSpPr>
          <p:nvPr>
            <p:ph type="subTitle" idx="1"/>
          </p:nvPr>
        </p:nvSpPr>
        <p:spPr>
          <a:xfrm>
            <a:off x="6405562" y="4003829"/>
            <a:ext cx="4381500" cy="1465478"/>
          </a:xfrm>
        </p:spPr>
        <p:txBody>
          <a:bodyPr>
            <a:normAutofit/>
          </a:bodyPr>
          <a:lstStyle/>
          <a:p>
            <a:r>
              <a:rPr kumimoji="1" lang="en-US" altLang="ja-JP" b="1" dirty="0" err="1"/>
              <a:t>PyCon</a:t>
            </a:r>
            <a:r>
              <a:rPr kumimoji="1" lang="en-US" altLang="ja-JP" b="1" dirty="0"/>
              <a:t> mini Hiroshima 2020</a:t>
            </a:r>
          </a:p>
          <a:p>
            <a:r>
              <a:rPr kumimoji="1" lang="en-US" altLang="ja-JP" b="1" dirty="0"/>
              <a:t>2020/10/10</a:t>
            </a:r>
          </a:p>
          <a:p>
            <a:r>
              <a:rPr kumimoji="1" lang="ja-JP" altLang="en-US" b="1" dirty="0"/>
              <a:t>合同会社長目　小川 英幸</a:t>
            </a:r>
          </a:p>
        </p:txBody>
      </p:sp>
      <p:pic>
        <p:nvPicPr>
          <p:cNvPr id="8" name="図 7">
            <a:extLst>
              <a:ext uri="{FF2B5EF4-FFF2-40B4-BE49-F238E27FC236}">
                <a16:creationId xmlns:a16="http://schemas.microsoft.com/office/drawing/2014/main" id="{8384D651-F55C-46C6-9410-3A48699B2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3411" y="157085"/>
            <a:ext cx="2118544" cy="708721"/>
          </a:xfrm>
          <a:prstGeom prst="rect">
            <a:avLst/>
          </a:prstGeom>
        </p:spPr>
      </p:pic>
    </p:spTree>
    <p:extLst>
      <p:ext uri="{BB962C8B-B14F-4D97-AF65-F5344CB8AC3E}">
        <p14:creationId xmlns:p14="http://schemas.microsoft.com/office/powerpoint/2010/main" val="109669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游ゴシック" panose="020F0502020204030204"/>
                <a:ea typeface="游ゴシック" panose="020B0400000000000000" pitchFamily="50" charset="-128"/>
              </a:rPr>
              <a:t>DX</a:t>
            </a:r>
            <a:r>
              <a:rPr lang="ja-JP" altLang="en-US" sz="2800" b="1" dirty="0">
                <a:solidFill>
                  <a:prstClr val="white"/>
                </a:solidFill>
                <a:latin typeface="游ゴシック" panose="020F0502020204030204"/>
                <a:ea typeface="游ゴシック" panose="020B0400000000000000" pitchFamily="50" charset="-128"/>
              </a:rPr>
              <a:t>定義</a:t>
            </a: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endParaRPr>
          </a:p>
          <a:p>
            <a:pPr algn="ctr" rtl="0">
              <a:spcBef>
                <a:spcPts val="0"/>
              </a:spcBef>
              <a:spcAft>
                <a:spcPts val="0"/>
              </a:spcAft>
            </a:pPr>
            <a:r>
              <a:rPr lang="ja-JP" altLang="en-US" sz="2000" b="1" i="0" u="none" strike="noStrike" dirty="0">
                <a:solidFill>
                  <a:schemeClr val="bg1"/>
                </a:solidFill>
                <a:effectLst/>
                <a:latin typeface="+mn-ea"/>
              </a:rPr>
              <a:t>経産省のデジタルトランスフォーメーション</a:t>
            </a:r>
            <a:r>
              <a:rPr lang="en-US" altLang="ja-JP" sz="2000" b="1" i="0" u="none" strike="noStrike" dirty="0">
                <a:solidFill>
                  <a:schemeClr val="bg1"/>
                </a:solidFill>
                <a:effectLst/>
                <a:latin typeface="+mn-ea"/>
              </a:rPr>
              <a:t>(DX)</a:t>
            </a:r>
            <a:r>
              <a:rPr lang="ja-JP" altLang="en-US" sz="2000" b="1" i="0" u="none" strike="noStrike" dirty="0">
                <a:solidFill>
                  <a:schemeClr val="bg1"/>
                </a:solidFill>
                <a:effectLst/>
                <a:latin typeface="+mn-ea"/>
              </a:rPr>
              <a:t>を推進するためのガイドライン</a:t>
            </a:r>
            <a:endParaRPr lang="ja-JP" altLang="en-US" sz="2000" b="1" dirty="0">
              <a:solidFill>
                <a:schemeClr val="bg1"/>
              </a:solidFill>
              <a:effectLst/>
              <a:latin typeface="+mn-ea"/>
            </a:endParaRPr>
          </a:p>
          <a:p>
            <a:pPr algn="ctr" rtl="0">
              <a:spcBef>
                <a:spcPts val="0"/>
              </a:spcBef>
              <a:spcAft>
                <a:spcPts val="0"/>
              </a:spcAft>
            </a:pPr>
            <a:r>
              <a:rPr lang="en-US" altLang="ja-JP" sz="2000" b="1" i="0" u="none" strike="noStrike" dirty="0">
                <a:solidFill>
                  <a:schemeClr val="bg1"/>
                </a:solidFill>
                <a:effectLst/>
                <a:latin typeface="+mn-ea"/>
              </a:rPr>
              <a:t>https://www.meti.go.jp/press/2018/12/20181212004/20181212004.html </a:t>
            </a:r>
          </a:p>
          <a:p>
            <a:pPr algn="ctr" rtl="0">
              <a:spcBef>
                <a:spcPts val="0"/>
              </a:spcBef>
              <a:spcAft>
                <a:spcPts val="0"/>
              </a:spcAft>
            </a:pPr>
            <a:endParaRPr lang="en-US" altLang="ja-JP" sz="2000" b="1" dirty="0">
              <a:solidFill>
                <a:schemeClr val="bg1"/>
              </a:solidFill>
              <a:latin typeface="+mn-ea"/>
            </a:endParaRPr>
          </a:p>
          <a:p>
            <a:pPr algn="ctr" rtl="0">
              <a:spcBef>
                <a:spcPts val="0"/>
              </a:spcBef>
              <a:spcAft>
                <a:spcPts val="0"/>
              </a:spcAft>
            </a:pPr>
            <a:r>
              <a:rPr lang="ja-JP" altLang="en-US" sz="2000" b="1" i="0" u="none" strike="noStrike" dirty="0">
                <a:solidFill>
                  <a:schemeClr val="bg1"/>
                </a:solidFill>
                <a:effectLst/>
                <a:latin typeface="+mn-ea"/>
              </a:rPr>
              <a:t>「企業がビジネス環境の激しい変化に対応し、データとデジタル技術を活用して、</a:t>
            </a:r>
            <a:endParaRPr lang="en-US" altLang="ja-JP" sz="2000" b="1" i="0" u="none" strike="noStrike" dirty="0">
              <a:solidFill>
                <a:schemeClr val="bg1"/>
              </a:solidFill>
              <a:effectLst/>
              <a:latin typeface="+mn-ea"/>
            </a:endParaRPr>
          </a:p>
          <a:p>
            <a:pPr algn="ctr" rtl="0">
              <a:spcBef>
                <a:spcPts val="0"/>
              </a:spcBef>
              <a:spcAft>
                <a:spcPts val="0"/>
              </a:spcAft>
            </a:pPr>
            <a:r>
              <a:rPr lang="ja-JP" altLang="en-US" sz="2000" b="1" i="0" u="none" strike="noStrike" dirty="0">
                <a:solidFill>
                  <a:schemeClr val="bg1"/>
                </a:solidFill>
                <a:effectLst/>
                <a:latin typeface="+mn-ea"/>
              </a:rPr>
              <a:t>顧客や社会のニーズを基に、製品やサービス、ビジネスモデルを変革するとともに、</a:t>
            </a:r>
            <a:endParaRPr lang="en-US" altLang="ja-JP" sz="2000" b="1" i="0" u="none" strike="noStrike" dirty="0">
              <a:solidFill>
                <a:schemeClr val="bg1"/>
              </a:solidFill>
              <a:effectLst/>
              <a:latin typeface="+mn-ea"/>
            </a:endParaRPr>
          </a:p>
          <a:p>
            <a:pPr algn="ctr" rtl="0">
              <a:spcBef>
                <a:spcPts val="0"/>
              </a:spcBef>
              <a:spcAft>
                <a:spcPts val="0"/>
              </a:spcAft>
            </a:pPr>
            <a:r>
              <a:rPr lang="ja-JP" altLang="en-US" sz="2000" b="1" i="0" u="none" strike="noStrike" dirty="0">
                <a:solidFill>
                  <a:schemeClr val="bg1"/>
                </a:solidFill>
                <a:effectLst/>
                <a:latin typeface="+mn-ea"/>
              </a:rPr>
              <a:t>業務そのものや、組織、プロセス、企業文化・風土を変革し、</a:t>
            </a:r>
            <a:endParaRPr lang="en-US" altLang="ja-JP" sz="2000" b="1" i="0" u="none" strike="noStrike" dirty="0">
              <a:solidFill>
                <a:schemeClr val="bg1"/>
              </a:solidFill>
              <a:effectLst/>
              <a:latin typeface="+mn-ea"/>
            </a:endParaRPr>
          </a:p>
          <a:p>
            <a:pPr algn="ctr" rtl="0">
              <a:spcBef>
                <a:spcPts val="0"/>
              </a:spcBef>
              <a:spcAft>
                <a:spcPts val="0"/>
              </a:spcAft>
            </a:pPr>
            <a:r>
              <a:rPr lang="ja-JP" altLang="en-US" sz="2000" b="1" i="0" u="none" strike="noStrike" dirty="0">
                <a:solidFill>
                  <a:schemeClr val="bg1"/>
                </a:solidFill>
                <a:effectLst/>
                <a:latin typeface="+mn-ea"/>
              </a:rPr>
              <a:t>競争上の優位性を確立すること」</a:t>
            </a:r>
            <a:endParaRPr lang="en-US" altLang="ja-JP" sz="2000" b="1" dirty="0">
              <a:solidFill>
                <a:schemeClr val="bg1"/>
              </a:solidFill>
              <a:effectLst/>
              <a:latin typeface="+mn-ea"/>
            </a:endParaRPr>
          </a:p>
          <a:p>
            <a:br>
              <a:rPr lang="en-US" altLang="ja-JP" sz="2800" dirty="0"/>
            </a:b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927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游ゴシック" panose="020F0502020204030204"/>
                <a:ea typeface="游ゴシック" panose="020B0400000000000000" pitchFamily="50" charset="-128"/>
              </a:rPr>
              <a:t>DX</a:t>
            </a:r>
            <a:r>
              <a:rPr lang="ja-JP" altLang="en-US" sz="2800" b="1" dirty="0">
                <a:solidFill>
                  <a:prstClr val="white"/>
                </a:solidFill>
                <a:latin typeface="游ゴシック" panose="020F0502020204030204"/>
                <a:ea typeface="游ゴシック" panose="020B0400000000000000" pitchFamily="50" charset="-128"/>
              </a:rPr>
              <a:t>定義</a:t>
            </a: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endParaRPr>
          </a:p>
          <a:p>
            <a:pPr algn="ctr" rtl="0">
              <a:spcBef>
                <a:spcPts val="0"/>
              </a:spcBef>
              <a:spcAft>
                <a:spcPts val="0"/>
              </a:spcAft>
            </a:pPr>
            <a:r>
              <a:rPr lang="ja-JP" altLang="en-US" sz="2000" b="1" i="0" u="none" strike="noStrike" dirty="0">
                <a:solidFill>
                  <a:schemeClr val="bg1"/>
                </a:solidFill>
                <a:effectLst/>
                <a:latin typeface="+mn-ea"/>
              </a:rPr>
              <a:t>経産省のデジタルトランスフォーメーション</a:t>
            </a:r>
            <a:r>
              <a:rPr lang="en-US" altLang="ja-JP" sz="2000" b="1" i="0" u="none" strike="noStrike" dirty="0">
                <a:solidFill>
                  <a:schemeClr val="bg1"/>
                </a:solidFill>
                <a:effectLst/>
                <a:latin typeface="+mn-ea"/>
              </a:rPr>
              <a:t>(DX)</a:t>
            </a:r>
            <a:r>
              <a:rPr lang="ja-JP" altLang="en-US" sz="2000" b="1" i="0" u="none" strike="noStrike" dirty="0">
                <a:solidFill>
                  <a:schemeClr val="bg1"/>
                </a:solidFill>
                <a:effectLst/>
                <a:latin typeface="+mn-ea"/>
              </a:rPr>
              <a:t>を推進するためのガイドライン</a:t>
            </a:r>
            <a:endParaRPr lang="ja-JP" altLang="en-US" sz="2000" b="1" dirty="0">
              <a:solidFill>
                <a:schemeClr val="bg1"/>
              </a:solidFill>
              <a:effectLst/>
              <a:latin typeface="+mn-ea"/>
            </a:endParaRPr>
          </a:p>
          <a:p>
            <a:pPr algn="ctr" rtl="0">
              <a:spcBef>
                <a:spcPts val="0"/>
              </a:spcBef>
              <a:spcAft>
                <a:spcPts val="0"/>
              </a:spcAft>
            </a:pPr>
            <a:r>
              <a:rPr lang="en-US" altLang="ja-JP" sz="2000" b="1" i="0" u="none" strike="noStrike" dirty="0">
                <a:solidFill>
                  <a:schemeClr val="bg1"/>
                </a:solidFill>
                <a:effectLst/>
                <a:latin typeface="+mn-ea"/>
              </a:rPr>
              <a:t>https://www.meti.go.jp/press/2018/12/20181212004/20181212004.html </a:t>
            </a:r>
          </a:p>
          <a:p>
            <a:pPr algn="ctr" rtl="0">
              <a:spcBef>
                <a:spcPts val="0"/>
              </a:spcBef>
              <a:spcAft>
                <a:spcPts val="0"/>
              </a:spcAft>
            </a:pPr>
            <a:endParaRPr lang="en-US" altLang="ja-JP" sz="2000" b="1" dirty="0">
              <a:solidFill>
                <a:schemeClr val="bg1"/>
              </a:solidFill>
              <a:latin typeface="+mn-ea"/>
            </a:endParaRPr>
          </a:p>
          <a:p>
            <a:pPr algn="ctr" rtl="0">
              <a:spcBef>
                <a:spcPts val="0"/>
              </a:spcBef>
              <a:spcAft>
                <a:spcPts val="0"/>
              </a:spcAft>
            </a:pPr>
            <a:r>
              <a:rPr lang="ja-JP" altLang="en-US" sz="2000" b="1" i="0" u="none" strike="noStrike" dirty="0">
                <a:solidFill>
                  <a:schemeClr val="bg1"/>
                </a:solidFill>
                <a:effectLst/>
                <a:latin typeface="+mn-ea"/>
              </a:rPr>
              <a:t>「企業がビジネス環境の激しい変化に対応し、</a:t>
            </a:r>
            <a:r>
              <a:rPr lang="ja-JP" altLang="en-US" sz="2000" b="1" i="0" u="none" strike="noStrike" dirty="0">
                <a:solidFill>
                  <a:schemeClr val="accent2"/>
                </a:solidFill>
                <a:effectLst/>
                <a:latin typeface="+mn-ea"/>
              </a:rPr>
              <a:t>データとデジタル技術を活用して</a:t>
            </a:r>
            <a:r>
              <a:rPr lang="ja-JP" altLang="en-US" sz="2000" b="1" i="0" u="none" strike="noStrike" dirty="0">
                <a:solidFill>
                  <a:schemeClr val="bg1"/>
                </a:solidFill>
                <a:effectLst/>
                <a:latin typeface="+mn-ea"/>
              </a:rPr>
              <a:t>、</a:t>
            </a:r>
            <a:endParaRPr lang="en-US" altLang="ja-JP" sz="2000" b="1" i="0" u="none" strike="noStrike" dirty="0">
              <a:solidFill>
                <a:schemeClr val="bg1"/>
              </a:solidFill>
              <a:effectLst/>
              <a:latin typeface="+mn-ea"/>
            </a:endParaRPr>
          </a:p>
          <a:p>
            <a:pPr algn="ctr" rtl="0">
              <a:spcBef>
                <a:spcPts val="0"/>
              </a:spcBef>
              <a:spcAft>
                <a:spcPts val="0"/>
              </a:spcAft>
            </a:pPr>
            <a:r>
              <a:rPr lang="ja-JP" altLang="en-US" sz="2000" b="1" i="0" u="none" strike="noStrike" dirty="0">
                <a:solidFill>
                  <a:schemeClr val="bg1"/>
                </a:solidFill>
                <a:effectLst/>
                <a:latin typeface="+mn-ea"/>
              </a:rPr>
              <a:t>顧客や社会のニーズを基に、製品やサービス、ビジネスモデルを変革するとともに、</a:t>
            </a:r>
            <a:endParaRPr lang="en-US" altLang="ja-JP" sz="2000" b="1" i="0" u="none" strike="noStrike" dirty="0">
              <a:solidFill>
                <a:schemeClr val="bg1"/>
              </a:solidFill>
              <a:effectLst/>
              <a:latin typeface="+mn-ea"/>
            </a:endParaRPr>
          </a:p>
          <a:p>
            <a:pPr algn="ctr" rtl="0">
              <a:spcBef>
                <a:spcPts val="0"/>
              </a:spcBef>
              <a:spcAft>
                <a:spcPts val="0"/>
              </a:spcAft>
            </a:pPr>
            <a:r>
              <a:rPr lang="ja-JP" altLang="en-US" sz="2000" b="1" i="0" u="none" strike="noStrike" dirty="0">
                <a:solidFill>
                  <a:schemeClr val="bg1"/>
                </a:solidFill>
                <a:effectLst/>
                <a:latin typeface="+mn-ea"/>
              </a:rPr>
              <a:t>業務そのものや、組織、プロセス、企業文化・風土を変革し、</a:t>
            </a:r>
            <a:endParaRPr lang="en-US" altLang="ja-JP" sz="2000" b="1" i="0" u="none" strike="noStrike" dirty="0">
              <a:solidFill>
                <a:schemeClr val="bg1"/>
              </a:solidFill>
              <a:effectLst/>
              <a:latin typeface="+mn-ea"/>
            </a:endParaRPr>
          </a:p>
          <a:p>
            <a:pPr algn="ctr" rtl="0">
              <a:spcBef>
                <a:spcPts val="0"/>
              </a:spcBef>
              <a:spcAft>
                <a:spcPts val="0"/>
              </a:spcAft>
            </a:pPr>
            <a:r>
              <a:rPr lang="ja-JP" altLang="en-US" sz="2000" b="1" i="0" u="none" strike="noStrike" dirty="0">
                <a:solidFill>
                  <a:schemeClr val="bg1"/>
                </a:solidFill>
                <a:effectLst/>
                <a:latin typeface="+mn-ea"/>
              </a:rPr>
              <a:t>競争上の優位性を確立すること」</a:t>
            </a:r>
            <a:endParaRPr lang="en-US" altLang="ja-JP" sz="2000" b="1" dirty="0">
              <a:solidFill>
                <a:schemeClr val="bg1"/>
              </a:solidFill>
              <a:effectLst/>
              <a:latin typeface="+mn-ea"/>
            </a:endParaRPr>
          </a:p>
          <a:p>
            <a:br>
              <a:rPr lang="en-US" altLang="ja-JP" sz="2800" dirty="0"/>
            </a:b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118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なんか普通やな・・・</a:t>
            </a:r>
            <a:endParaRPr kumimoji="1" lang="en-US" altLang="ja-JP" sz="3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32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これまでとの違いは？？？</a:t>
            </a:r>
            <a:endParaRPr kumimoji="1" lang="en-US" altLang="ja-JP" sz="3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F31DE716-4FA2-4CA6-AD67-25ACBF5F6C0E}"/>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23778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38200"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lnSpc>
                <a:spcPct val="100000"/>
              </a:lnSpc>
              <a:spcBef>
                <a:spcPts val="0"/>
              </a:spcBef>
              <a:spcAft>
                <a:spcPts val="0"/>
              </a:spcAft>
              <a:buClrTx/>
              <a:buSzTx/>
              <a:tabLst/>
              <a:defRPr/>
            </a:pPr>
            <a:r>
              <a:rPr lang="ja-JP" altLang="en-US" sz="2800" b="1" dirty="0">
                <a:solidFill>
                  <a:prstClr val="white"/>
                </a:solidFill>
                <a:latin typeface="游ゴシック" panose="020F0502020204030204"/>
                <a:ea typeface="游ゴシック" panose="020B0400000000000000" pitchFamily="50" charset="-128"/>
              </a:rPr>
              <a:t>わからないときは原点に</a:t>
            </a:r>
            <a:endParaRPr lang="en-US" altLang="ja-JP" sz="2800" b="1" dirty="0">
              <a:solidFill>
                <a:prstClr val="white"/>
              </a:solidFill>
              <a:latin typeface="游ゴシック" panose="020F0502020204030204"/>
              <a:ea typeface="游ゴシック" panose="020B0400000000000000" pitchFamily="50" charset="-128"/>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r>
              <a:rPr lang="ja-JP" altLang="en-US" sz="2800" b="1" dirty="0">
                <a:solidFill>
                  <a:prstClr val="white"/>
                </a:solidFill>
                <a:latin typeface="游ゴシック" panose="020F0502020204030204"/>
                <a:ea typeface="游ゴシック" panose="020B0400000000000000" pitchFamily="50" charset="-128"/>
              </a:rPr>
              <a:t>日経</a:t>
            </a:r>
            <a:r>
              <a:rPr lang="en-US" altLang="ja-JP" sz="2800" b="1" dirty="0">
                <a:solidFill>
                  <a:prstClr val="white"/>
                </a:solidFill>
                <a:latin typeface="游ゴシック" panose="020F0502020204030204"/>
                <a:ea typeface="游ゴシック" panose="020B0400000000000000" pitchFamily="50" charset="-128"/>
              </a:rPr>
              <a:t> XTECH</a:t>
            </a:r>
            <a:r>
              <a:rPr lang="ja-JP" altLang="en-US" sz="2800" b="1" dirty="0">
                <a:solidFill>
                  <a:prstClr val="white"/>
                </a:solidFill>
                <a:latin typeface="游ゴシック" panose="020F0502020204030204"/>
                <a:ea typeface="游ゴシック" panose="020B0400000000000000" pitchFamily="50" charset="-128"/>
              </a:rPr>
              <a:t>の初出 </a:t>
            </a:r>
            <a:r>
              <a:rPr lang="en-US" altLang="ja-JP" sz="2800" b="1" dirty="0">
                <a:solidFill>
                  <a:prstClr val="white"/>
                </a:solidFill>
                <a:latin typeface="游ゴシック" panose="020F0502020204030204"/>
                <a:ea typeface="游ゴシック" panose="020B0400000000000000" pitchFamily="50" charset="-128"/>
              </a:rPr>
              <a:t>2013/10/10</a:t>
            </a:r>
          </a:p>
          <a:p>
            <a:pPr marR="0" lvl="0" algn="ctr" defTabSz="914400" rtl="0" eaLnBrk="1" fontAlgn="auto" latinLnBrk="0" hangingPunct="1">
              <a:lnSpc>
                <a:spcPct val="100000"/>
              </a:lnSpc>
              <a:spcBef>
                <a:spcPts val="0"/>
              </a:spcBef>
              <a:spcAft>
                <a:spcPts val="0"/>
              </a:spcAft>
              <a:buClrTx/>
              <a:buSzTx/>
              <a:tabLst/>
              <a:defRPr/>
            </a:pPr>
            <a:r>
              <a:rPr kumimoji="1" lang="en-US" altLang="ja-JP" sz="2800" b="1" i="0" u="none" strike="noStrike" kern="1200" cap="none" spc="0" normalizeH="0" baseline="0" noProof="0" dirty="0" err="1">
                <a:ln>
                  <a:noFill/>
                </a:ln>
                <a:solidFill>
                  <a:prstClr val="white"/>
                </a:solidFill>
                <a:effectLst/>
                <a:uLnTx/>
                <a:uFillTx/>
                <a:latin typeface="游ゴシック" panose="020F0502020204030204"/>
                <a:ea typeface="游ゴシック" panose="020B0400000000000000" pitchFamily="50" charset="-128"/>
                <a:cs typeface="+mn-cs"/>
              </a:rPr>
              <a:t>ITpro</a:t>
            </a:r>
            <a:r>
              <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 EXPO2013 </a:t>
            </a:r>
            <a:r>
              <a:rPr kumimoji="1" lang="ja-JP" altLang="en-US"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アクセンチュア西村氏</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r>
              <a:rPr lang="ja-JP" altLang="en-US" sz="2800" b="1" dirty="0">
                <a:solidFill>
                  <a:prstClr val="white"/>
                </a:solidFill>
                <a:latin typeface="游ゴシック" panose="020F0502020204030204"/>
                <a:ea typeface="游ゴシック" panose="020B0400000000000000" pitchFamily="50" charset="-128"/>
              </a:rPr>
              <a:t>「今までの企業</a:t>
            </a:r>
            <a:r>
              <a:rPr lang="en-US" altLang="ja-JP" sz="2800" b="1" dirty="0">
                <a:solidFill>
                  <a:prstClr val="white"/>
                </a:solidFill>
                <a:latin typeface="游ゴシック" panose="020F0502020204030204"/>
                <a:ea typeface="游ゴシック" panose="020B0400000000000000" pitchFamily="50" charset="-128"/>
              </a:rPr>
              <a:t>IT</a:t>
            </a:r>
            <a:r>
              <a:rPr lang="ja-JP" altLang="en-US" sz="2800" b="1" dirty="0">
                <a:solidFill>
                  <a:prstClr val="white"/>
                </a:solidFill>
                <a:latin typeface="游ゴシック" panose="020F0502020204030204"/>
                <a:ea typeface="游ゴシック" panose="020B0400000000000000" pitchFamily="50" charset="-128"/>
              </a:rPr>
              <a:t>は</a:t>
            </a:r>
            <a:r>
              <a:rPr lang="en-US" altLang="ja-JP" sz="2800" b="1" dirty="0">
                <a:solidFill>
                  <a:prstClr val="white"/>
                </a:solidFill>
                <a:latin typeface="游ゴシック" panose="020F0502020204030204"/>
                <a:ea typeface="游ゴシック" panose="020B0400000000000000" pitchFamily="50" charset="-128"/>
              </a:rPr>
              <a:t>,</a:t>
            </a:r>
            <a:r>
              <a:rPr lang="ja-JP" altLang="en-US" sz="2800" b="1" dirty="0">
                <a:solidFill>
                  <a:prstClr val="white"/>
                </a:solidFill>
                <a:latin typeface="游ゴシック" panose="020F0502020204030204"/>
                <a:ea typeface="游ゴシック" panose="020B0400000000000000" pitchFamily="50" charset="-128"/>
              </a:rPr>
              <a:t>業務の効率化や顧客属性管理などに</a:t>
            </a:r>
            <a:endParaRPr lang="en-US" altLang="ja-JP" sz="2800" b="1" dirty="0">
              <a:solidFill>
                <a:prstClr val="white"/>
              </a:solidFill>
              <a:latin typeface="游ゴシック" panose="020F0502020204030204"/>
              <a:ea typeface="游ゴシック" panose="020B0400000000000000" pitchFamily="50" charset="-128"/>
            </a:endParaRPr>
          </a:p>
          <a:p>
            <a:pPr marR="0" lvl="0" algn="ctr" defTabSz="914400" rtl="0" eaLnBrk="1" fontAlgn="auto" latinLnBrk="0" hangingPunct="1">
              <a:lnSpc>
                <a:spcPct val="100000"/>
              </a:lnSpc>
              <a:spcBef>
                <a:spcPts val="0"/>
              </a:spcBef>
              <a:spcAft>
                <a:spcPts val="0"/>
              </a:spcAft>
              <a:buClrTx/>
              <a:buSzTx/>
              <a:tabLst/>
              <a:defRPr/>
            </a:pPr>
            <a:r>
              <a:rPr lang="ja-JP" altLang="en-US" sz="2800" b="1" dirty="0">
                <a:solidFill>
                  <a:prstClr val="white"/>
                </a:solidFill>
                <a:latin typeface="游ゴシック" panose="020F0502020204030204"/>
                <a:ea typeface="游ゴシック" panose="020B0400000000000000" pitchFamily="50" charset="-128"/>
              </a:rPr>
              <a:t>重きが置かれていた</a:t>
            </a:r>
            <a:r>
              <a:rPr lang="en-US" altLang="ja-JP" sz="2800" b="1" dirty="0">
                <a:solidFill>
                  <a:prstClr val="white"/>
                </a:solidFill>
                <a:latin typeface="游ゴシック" panose="020F0502020204030204"/>
                <a:ea typeface="游ゴシック" panose="020B0400000000000000" pitchFamily="50" charset="-128"/>
              </a:rPr>
              <a:t>.</a:t>
            </a:r>
            <a:r>
              <a:rPr lang="ja-JP" altLang="en-US" sz="2800" b="1" dirty="0">
                <a:solidFill>
                  <a:prstClr val="white"/>
                </a:solidFill>
                <a:latin typeface="游ゴシック" panose="020F0502020204030204"/>
                <a:ea typeface="游ゴシック" panose="020B0400000000000000" pitchFamily="50" charset="-128"/>
              </a:rPr>
              <a:t>そうではなく</a:t>
            </a:r>
            <a:r>
              <a:rPr lang="en-US" altLang="ja-JP" sz="2800" b="1" dirty="0">
                <a:solidFill>
                  <a:prstClr val="white"/>
                </a:solidFill>
                <a:latin typeface="游ゴシック" panose="020F0502020204030204"/>
                <a:ea typeface="游ゴシック" panose="020B0400000000000000" pitchFamily="50" charset="-128"/>
              </a:rPr>
              <a:t>,</a:t>
            </a:r>
            <a:r>
              <a:rPr lang="ja-JP" altLang="en-US" sz="2800" b="1" dirty="0">
                <a:solidFill>
                  <a:prstClr val="white"/>
                </a:solidFill>
                <a:latin typeface="游ゴシック" panose="020F0502020204030204"/>
                <a:ea typeface="游ゴシック" panose="020B0400000000000000" pitchFamily="50" charset="-128"/>
              </a:rPr>
              <a:t>顧客が何をし好し</a:t>
            </a:r>
            <a:r>
              <a:rPr lang="en-US" altLang="ja-JP" sz="2800" b="1" dirty="0">
                <a:solidFill>
                  <a:prstClr val="white"/>
                </a:solidFill>
                <a:latin typeface="游ゴシック" panose="020F0502020204030204"/>
                <a:ea typeface="游ゴシック" panose="020B0400000000000000" pitchFamily="50" charset="-128"/>
              </a:rPr>
              <a:t>,</a:t>
            </a:r>
          </a:p>
          <a:p>
            <a:pPr marR="0" lvl="0" algn="ctr" defTabSz="914400" rtl="0" eaLnBrk="1" fontAlgn="auto" latinLnBrk="0" hangingPunct="1">
              <a:lnSpc>
                <a:spcPct val="100000"/>
              </a:lnSpc>
              <a:spcBef>
                <a:spcPts val="0"/>
              </a:spcBef>
              <a:spcAft>
                <a:spcPts val="0"/>
              </a:spcAft>
              <a:buClrTx/>
              <a:buSzTx/>
              <a:tabLst/>
              <a:defRPr/>
            </a:pPr>
            <a:r>
              <a:rPr lang="ja-JP" altLang="en-US" sz="2800" b="1" dirty="0">
                <a:solidFill>
                  <a:prstClr val="white"/>
                </a:solidFill>
                <a:latin typeface="游ゴシック" panose="020F0502020204030204"/>
                <a:ea typeface="游ゴシック" panose="020B0400000000000000" pitchFamily="50" charset="-128"/>
              </a:rPr>
              <a:t>どう動いているのか</a:t>
            </a:r>
            <a:r>
              <a:rPr lang="en-US" altLang="ja-JP" sz="2800" b="1" dirty="0">
                <a:solidFill>
                  <a:prstClr val="white"/>
                </a:solidFill>
                <a:latin typeface="游ゴシック" panose="020F0502020204030204"/>
                <a:ea typeface="游ゴシック" panose="020B0400000000000000" pitchFamily="50" charset="-128"/>
              </a:rPr>
              <a:t>.</a:t>
            </a:r>
            <a:r>
              <a:rPr lang="ja-JP" altLang="en-US" sz="2800" b="1" dirty="0">
                <a:solidFill>
                  <a:prstClr val="white"/>
                </a:solidFill>
                <a:latin typeface="游ゴシック" panose="020F0502020204030204"/>
                <a:ea typeface="游ゴシック" panose="020B0400000000000000" pitchFamily="50" charset="-128"/>
              </a:rPr>
              <a:t>新たなビジネス機会を企業</a:t>
            </a:r>
            <a:r>
              <a:rPr lang="en-US" altLang="ja-JP" sz="2800" b="1" dirty="0">
                <a:solidFill>
                  <a:prstClr val="white"/>
                </a:solidFill>
                <a:latin typeface="游ゴシック" panose="020F0502020204030204"/>
                <a:ea typeface="游ゴシック" panose="020B0400000000000000" pitchFamily="50" charset="-128"/>
              </a:rPr>
              <a:t>IT</a:t>
            </a:r>
          </a:p>
          <a:p>
            <a:pPr marR="0" lvl="0" algn="ctr" defTabSz="914400" rtl="0" eaLnBrk="1" fontAlgn="auto" latinLnBrk="0" hangingPunct="1">
              <a:lnSpc>
                <a:spcPct val="100000"/>
              </a:lnSpc>
              <a:spcBef>
                <a:spcPts val="0"/>
              </a:spcBef>
              <a:spcAft>
                <a:spcPts val="0"/>
              </a:spcAft>
              <a:buClrTx/>
              <a:buSzTx/>
              <a:tabLst/>
              <a:defRPr/>
            </a:pPr>
            <a:r>
              <a:rPr lang="ja-JP" altLang="en-US" sz="2800" b="1" dirty="0">
                <a:solidFill>
                  <a:prstClr val="white"/>
                </a:solidFill>
                <a:latin typeface="游ゴシック" panose="020F0502020204030204"/>
                <a:ea typeface="游ゴシック" panose="020B0400000000000000" pitchFamily="50" charset="-128"/>
              </a:rPr>
              <a:t>からインサイトとして出せるようになる」</a:t>
            </a:r>
            <a:endParaRPr lang="en-US" altLang="ja-JP" sz="2800" b="1" dirty="0">
              <a:solidFill>
                <a:prstClr val="white"/>
              </a:solidFill>
              <a:latin typeface="游ゴシック" panose="020F0502020204030204"/>
              <a:ea typeface="游ゴシック" panose="020B0400000000000000" pitchFamily="50" charset="-128"/>
            </a:endParaRPr>
          </a:p>
          <a:p>
            <a:pPr marR="0" lvl="0" algn="ctr" defTabSz="914400" rtl="0" eaLnBrk="1" fontAlgn="auto" latinLnBrk="0" hangingPunct="1">
              <a:lnSpc>
                <a:spcPct val="100000"/>
              </a:lnSpc>
              <a:spcBef>
                <a:spcPts val="0"/>
              </a:spcBef>
              <a:spcAft>
                <a:spcPts val="0"/>
              </a:spcAft>
              <a:buClrTx/>
              <a:buSzTx/>
              <a:tabLst/>
              <a:defRPr/>
            </a:pPr>
            <a:endParaRPr lang="en-US" altLang="ja-JP" sz="2800" b="1" dirty="0">
              <a:solidFill>
                <a:prstClr val="white"/>
              </a:solidFill>
              <a:latin typeface="游ゴシック" panose="020F0502020204030204"/>
              <a:ea typeface="游ゴシック" panose="020B0400000000000000" pitchFamily="50" charset="-128"/>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3E0B6769-38AD-4741-9889-86B58EF439C3}"/>
              </a:ext>
            </a:extLst>
          </p:cNvPr>
          <p:cNvSpPr txBox="1"/>
          <p:nvPr/>
        </p:nvSpPr>
        <p:spPr>
          <a:xfrm>
            <a:off x="4067175" y="5467350"/>
            <a:ext cx="4200525" cy="646331"/>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1" lang="en-US" altLang="ja-JP" sz="18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https://xtech.nikkei.com/it/article/NEWS/20131010/510242/</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6106B83C-0D79-4ECA-A5AD-4688CFA75953}"/>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33241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u="sng" dirty="0">
                <a:solidFill>
                  <a:prstClr val="white"/>
                </a:solidFill>
                <a:latin typeface="游ゴシック" panose="020F0502020204030204"/>
                <a:ea typeface="游ゴシック" panose="020B0400000000000000" pitchFamily="50" charset="-128"/>
              </a:rPr>
              <a:t>DX</a:t>
            </a:r>
            <a:r>
              <a:rPr lang="ja-JP" altLang="en-US" sz="2800" b="1" u="sng" dirty="0">
                <a:solidFill>
                  <a:prstClr val="white"/>
                </a:solidFill>
                <a:latin typeface="游ゴシック" panose="020F0502020204030204"/>
                <a:ea typeface="游ゴシック" panose="020B0400000000000000" pitchFamily="50" charset="-128"/>
              </a:rPr>
              <a:t>まとめ</a:t>
            </a:r>
            <a:endParaRPr lang="en-US" altLang="ja-JP" sz="2800" b="1" u="sng"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800" b="1" dirty="0">
              <a:solidFill>
                <a:prstClr val="white"/>
              </a:solidFill>
              <a:latin typeface="游ゴシック" panose="020F0502020204030204"/>
              <a:ea typeface="游ゴシック" panose="020B0400000000000000" pitchFamily="50" charset="-128"/>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r>
              <a:rPr lang="ja-JP" altLang="en-US" sz="2800" b="1" dirty="0">
                <a:solidFill>
                  <a:prstClr val="white"/>
                </a:solidFill>
                <a:latin typeface="游ゴシック" panose="020F0502020204030204"/>
                <a:ea typeface="游ゴシック" panose="020B0400000000000000" pitchFamily="50" charset="-128"/>
              </a:rPr>
              <a:t>得られるデータ量は爆発的に増えている</a:t>
            </a:r>
            <a:endParaRPr lang="en-US" altLang="ja-JP" sz="2800" b="1" dirty="0">
              <a:solidFill>
                <a:prstClr val="white"/>
              </a:solidFill>
              <a:latin typeface="游ゴシック" panose="020F0502020204030204"/>
              <a:ea typeface="游ゴシック" panose="020B0400000000000000" pitchFamily="50" charset="-128"/>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endParaRPr lang="en-US" altLang="ja-JP" sz="2800" b="1" dirty="0">
              <a:solidFill>
                <a:prstClr val="white"/>
              </a:solidFill>
              <a:latin typeface="游ゴシック" panose="020F0502020204030204"/>
              <a:ea typeface="游ゴシック" panose="020B0400000000000000" pitchFamily="50" charset="-128"/>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r>
              <a:rPr lang="ja-JP" altLang="en-US" sz="2800" b="1" dirty="0">
                <a:solidFill>
                  <a:prstClr val="white"/>
                </a:solidFill>
                <a:latin typeface="游ゴシック" panose="020F0502020204030204"/>
                <a:ea typeface="游ゴシック" panose="020B0400000000000000" pitchFamily="50" charset="-128"/>
              </a:rPr>
              <a:t>データを活用してビジネス機会を生み出そう</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游ゴシック" panose="020F0502020204030204"/>
                <a:ea typeface="游ゴシック" panose="020B0400000000000000" pitchFamily="50" charset="-128"/>
              </a:rPr>
              <a:t>- </a:t>
            </a:r>
            <a:r>
              <a:rPr lang="ja-JP" altLang="en-US" sz="2800" b="1" dirty="0">
                <a:solidFill>
                  <a:prstClr val="white"/>
                </a:solidFill>
                <a:latin typeface="游ゴシック" panose="020F0502020204030204"/>
                <a:ea typeface="游ゴシック" panose="020B0400000000000000" pitchFamily="50" charset="-128"/>
              </a:rPr>
              <a:t>データを使いやすくするために新しい技術を活用しよう</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F31DE716-4FA2-4CA6-AD67-25ACBF5F6C0E}"/>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12258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データ活用するために新たな技術を活用しよう</a:t>
            </a:r>
            <a:endParaRPr kumimoji="1" lang="en-US" altLang="ja-JP" sz="3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F31DE716-4FA2-4CA6-AD67-25ACBF5F6C0E}"/>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281077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游ゴシック" panose="020F0502020204030204"/>
                <a:ea typeface="游ゴシック" panose="020B0400000000000000" pitchFamily="50" charset="-128"/>
              </a:rPr>
              <a:t>DX</a:t>
            </a:r>
            <a:r>
              <a:rPr lang="ja-JP" altLang="en-US" sz="2800" b="1" dirty="0">
                <a:solidFill>
                  <a:prstClr val="white"/>
                </a:solidFill>
                <a:latin typeface="游ゴシック" panose="020F0502020204030204"/>
                <a:ea typeface="游ゴシック" panose="020B0400000000000000" pitchFamily="50" charset="-128"/>
              </a:rPr>
              <a:t>ってなにかわかったひと？👍</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2BC3E6C-FEEA-4A35-BBE7-EB61BF4C222A}"/>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319962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今日の内容</a:t>
            </a:r>
            <a:endParaRPr kumimoji="1" lang="en-US" altLang="ja-JP" sz="2800" b="1" dirty="0"/>
          </a:p>
          <a:p>
            <a:pPr algn="ctr"/>
            <a:endParaRPr lang="en-US" altLang="ja-JP" sz="2800" b="1" dirty="0"/>
          </a:p>
          <a:p>
            <a:pPr marL="457200" indent="-457200" algn="ctr">
              <a:buFontTx/>
              <a:buChar char="-"/>
            </a:pPr>
            <a:r>
              <a:rPr kumimoji="1" lang="en-US" altLang="ja-JP" sz="2800" b="1" dirty="0"/>
              <a:t>DX</a:t>
            </a:r>
            <a:r>
              <a:rPr kumimoji="1" lang="ja-JP" altLang="en-US" sz="2800" b="1" dirty="0"/>
              <a:t>ってなに？</a:t>
            </a:r>
            <a:endParaRPr kumimoji="1" lang="en-US" altLang="ja-JP" sz="2800" b="1" dirty="0"/>
          </a:p>
          <a:p>
            <a:pPr marL="457200" indent="-457200" algn="ctr">
              <a:buFontTx/>
              <a:buChar char="-"/>
            </a:pPr>
            <a:endParaRPr kumimoji="1" lang="en-US" altLang="ja-JP" sz="2800" b="1" dirty="0"/>
          </a:p>
          <a:p>
            <a:pPr marL="457200" indent="-457200" algn="ctr">
              <a:buFontTx/>
              <a:buChar char="-"/>
            </a:pPr>
            <a:r>
              <a:rPr lang="en-US" altLang="ja-JP" sz="2800" b="1" dirty="0"/>
              <a:t>DX</a:t>
            </a:r>
            <a:r>
              <a:rPr lang="ja-JP" altLang="en-US" sz="2800" b="1" dirty="0"/>
              <a:t>における中小企業の問題</a:t>
            </a:r>
            <a:endParaRPr lang="en-US" altLang="ja-JP" sz="2800" b="1" dirty="0"/>
          </a:p>
          <a:p>
            <a:pPr marL="457200" indent="-457200" algn="ctr">
              <a:buFontTx/>
              <a:buChar char="-"/>
            </a:pPr>
            <a:endParaRPr lang="en-US" altLang="ja-JP" sz="2800" b="1" dirty="0"/>
          </a:p>
          <a:p>
            <a:pPr marL="457200" indent="-457200" algn="ctr">
              <a:buFontTx/>
              <a:buChar char="-"/>
            </a:pPr>
            <a:r>
              <a:rPr kumimoji="1" lang="ja-JP" altLang="en-US" sz="2800" b="1" dirty="0"/>
              <a:t>解決提案</a:t>
            </a:r>
            <a:endParaRPr kumimoji="1" lang="en-US" altLang="ja-JP" sz="2800" b="1" dirty="0"/>
          </a:p>
          <a:p>
            <a:pPr marL="457200" indent="-457200" algn="ctr">
              <a:buFontTx/>
              <a:buChar char="-"/>
            </a:pPr>
            <a:endParaRPr kumimoji="1" lang="en-US" altLang="ja-JP" sz="2800" b="1" dirty="0"/>
          </a:p>
          <a:p>
            <a:pPr marL="457200" indent="-457200" algn="ctr">
              <a:buFontTx/>
              <a:buChar char="-"/>
            </a:pPr>
            <a:r>
              <a:rPr lang="ja-JP" altLang="en-US" sz="2800" b="1" dirty="0"/>
              <a:t>まとめ</a:t>
            </a:r>
            <a:endParaRPr kumimoji="1" lang="ja-JP" altLang="en-US"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34C9B874-8908-4922-A541-29E9F3E00204}"/>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26018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今日の内容</a:t>
            </a:r>
            <a:endParaRPr kumimoji="1" lang="en-US" altLang="ja-JP" sz="2800" b="1" dirty="0"/>
          </a:p>
          <a:p>
            <a:pPr algn="ctr"/>
            <a:endParaRPr kumimoji="1" lang="en-US" altLang="ja-JP" sz="2800" b="1" dirty="0"/>
          </a:p>
          <a:p>
            <a:pPr marL="457200" indent="-457200" algn="ctr">
              <a:buFontTx/>
              <a:buChar char="-"/>
            </a:pPr>
            <a:r>
              <a:rPr lang="en-US" altLang="ja-JP" sz="2800" b="1" dirty="0"/>
              <a:t>DX</a:t>
            </a:r>
            <a:r>
              <a:rPr lang="ja-JP" altLang="en-US" sz="2800" b="1" dirty="0"/>
              <a:t>における中小企業の問題</a:t>
            </a:r>
            <a:endParaRPr lang="en-US" altLang="ja-JP" sz="2800" b="1" dirty="0"/>
          </a:p>
          <a:p>
            <a:pPr algn="ctr"/>
            <a:endParaRPr kumimoji="1" lang="ja-JP" altLang="en-US"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2B170E88-F931-4FDD-96BA-B99BBAB10E3E}"/>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252834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45ABAAE-0598-42A7-9482-3B593A829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36" y="433387"/>
            <a:ext cx="4478441" cy="5991225"/>
          </a:xfrm>
          <a:prstGeom prst="rect">
            <a:avLst/>
          </a:prstGeom>
        </p:spPr>
      </p:pic>
      <p:sp>
        <p:nvSpPr>
          <p:cNvPr id="6" name="テキスト ボックス 5">
            <a:extLst>
              <a:ext uri="{FF2B5EF4-FFF2-40B4-BE49-F238E27FC236}">
                <a16:creationId xmlns:a16="http://schemas.microsoft.com/office/drawing/2014/main" id="{A76B7987-A8C0-4AA2-B30E-4334933EFD8E}"/>
              </a:ext>
            </a:extLst>
          </p:cNvPr>
          <p:cNvSpPr txBox="1"/>
          <p:nvPr/>
        </p:nvSpPr>
        <p:spPr>
          <a:xfrm>
            <a:off x="6096000" y="3167389"/>
            <a:ext cx="4134465" cy="523220"/>
          </a:xfrm>
          <a:prstGeom prst="rect">
            <a:avLst/>
          </a:prstGeom>
          <a:noFill/>
        </p:spPr>
        <p:txBody>
          <a:bodyPr wrap="none" rtlCol="0">
            <a:spAutoFit/>
          </a:bodyPr>
          <a:lstStyle/>
          <a:p>
            <a:r>
              <a:rPr kumimoji="1" lang="ja-JP" altLang="en-US" sz="2800" b="1" dirty="0"/>
              <a:t>データとかそんなないで</a:t>
            </a:r>
          </a:p>
        </p:txBody>
      </p:sp>
    </p:spTree>
    <p:extLst>
      <p:ext uri="{BB962C8B-B14F-4D97-AF65-F5344CB8AC3E}">
        <p14:creationId xmlns:p14="http://schemas.microsoft.com/office/powerpoint/2010/main" val="328837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73793-AEF3-450F-8971-409764AEE60F}"/>
              </a:ext>
            </a:extLst>
          </p:cNvPr>
          <p:cNvSpPr>
            <a:spLocks noGrp="1"/>
          </p:cNvSpPr>
          <p:nvPr>
            <p:ph type="title"/>
          </p:nvPr>
        </p:nvSpPr>
        <p:spPr/>
        <p:txBody>
          <a:bodyPr/>
          <a:lstStyle/>
          <a:p>
            <a:r>
              <a:rPr kumimoji="1" lang="ja-JP" altLang="en-US" b="1" dirty="0">
                <a:latin typeface="+mn-ea"/>
                <a:ea typeface="+mn-ea"/>
              </a:rPr>
              <a:t>自己紹介</a:t>
            </a:r>
          </a:p>
        </p:txBody>
      </p:sp>
      <p:sp>
        <p:nvSpPr>
          <p:cNvPr id="3" name="コンテンツ プレースホルダー 2">
            <a:extLst>
              <a:ext uri="{FF2B5EF4-FFF2-40B4-BE49-F238E27FC236}">
                <a16:creationId xmlns:a16="http://schemas.microsoft.com/office/drawing/2014/main" id="{0FEA7C3B-F0B6-4EDE-8692-BD6AC762BC9C}"/>
              </a:ext>
            </a:extLst>
          </p:cNvPr>
          <p:cNvSpPr>
            <a:spLocks noGrp="1"/>
          </p:cNvSpPr>
          <p:nvPr>
            <p:ph idx="1"/>
          </p:nvPr>
        </p:nvSpPr>
        <p:spPr/>
        <p:txBody>
          <a:bodyPr>
            <a:normAutofit/>
          </a:bodyPr>
          <a:lstStyle/>
          <a:p>
            <a:r>
              <a:rPr kumimoji="1" lang="ja-JP" altLang="en-US" sz="2400" b="1" dirty="0">
                <a:latin typeface="+mn-ea"/>
              </a:rPr>
              <a:t>小川　英幸（</a:t>
            </a:r>
            <a:r>
              <a:rPr kumimoji="1" lang="en-US" altLang="ja-JP" sz="2400" b="1" dirty="0">
                <a:latin typeface="+mn-ea"/>
              </a:rPr>
              <a:t>@ogawahideyuki</a:t>
            </a:r>
            <a:r>
              <a:rPr kumimoji="1" lang="ja-JP" altLang="en-US" sz="2400" b="1" dirty="0">
                <a:latin typeface="+mn-ea"/>
              </a:rPr>
              <a:t>）</a:t>
            </a:r>
            <a:endParaRPr kumimoji="1" lang="en-US" altLang="ja-JP" sz="2400" b="1" dirty="0">
              <a:latin typeface="+mn-ea"/>
            </a:endParaRPr>
          </a:p>
          <a:p>
            <a:r>
              <a:rPr lang="ja-JP" altLang="en-US" sz="2400" b="1" dirty="0">
                <a:latin typeface="+mn-ea"/>
              </a:rPr>
              <a:t>京都で会社やってます</a:t>
            </a:r>
            <a:endParaRPr lang="en-US" altLang="ja-JP" sz="2400" b="1" dirty="0">
              <a:latin typeface="+mn-ea"/>
            </a:endParaRPr>
          </a:p>
          <a:p>
            <a:r>
              <a:rPr kumimoji="1" lang="ja-JP" altLang="en-US" sz="2400" b="1" dirty="0">
                <a:latin typeface="+mn-ea"/>
              </a:rPr>
              <a:t>はんなり</a:t>
            </a:r>
            <a:r>
              <a:rPr kumimoji="1" lang="en-US" altLang="ja-JP" sz="2400" b="1" dirty="0">
                <a:latin typeface="+mn-ea"/>
              </a:rPr>
              <a:t>Python</a:t>
            </a:r>
            <a:r>
              <a:rPr kumimoji="1" lang="ja-JP" altLang="en-US" sz="2400" b="1" dirty="0">
                <a:latin typeface="+mn-ea"/>
              </a:rPr>
              <a:t>オーガナイザ</a:t>
            </a:r>
          </a:p>
        </p:txBody>
      </p:sp>
      <p:pic>
        <p:nvPicPr>
          <p:cNvPr id="5" name="図 4">
            <a:extLst>
              <a:ext uri="{FF2B5EF4-FFF2-40B4-BE49-F238E27FC236}">
                <a16:creationId xmlns:a16="http://schemas.microsoft.com/office/drawing/2014/main" id="{4748F52E-F812-4C44-A1DF-632DE6909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192" y="2539331"/>
            <a:ext cx="4144958" cy="3637632"/>
          </a:xfrm>
          <a:prstGeom prst="rect">
            <a:avLst/>
          </a:prstGeom>
        </p:spPr>
      </p:pic>
      <p:pic>
        <p:nvPicPr>
          <p:cNvPr id="7" name="図 6">
            <a:extLst>
              <a:ext uri="{FF2B5EF4-FFF2-40B4-BE49-F238E27FC236}">
                <a16:creationId xmlns:a16="http://schemas.microsoft.com/office/drawing/2014/main" id="{25CACC41-043D-41D5-8C04-8ECDE0A35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6850" y="3494786"/>
            <a:ext cx="3539138" cy="2682177"/>
          </a:xfrm>
          <a:prstGeom prst="rect">
            <a:avLst/>
          </a:prstGeom>
        </p:spPr>
      </p:pic>
      <p:pic>
        <p:nvPicPr>
          <p:cNvPr id="9" name="図 8">
            <a:extLst>
              <a:ext uri="{FF2B5EF4-FFF2-40B4-BE49-F238E27FC236}">
                <a16:creationId xmlns:a16="http://schemas.microsoft.com/office/drawing/2014/main" id="{B6E6E240-D118-4EFC-B8E5-07209C9A1F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3411" y="157085"/>
            <a:ext cx="2118544" cy="708721"/>
          </a:xfrm>
          <a:prstGeom prst="rect">
            <a:avLst/>
          </a:prstGeom>
        </p:spPr>
      </p:pic>
    </p:spTree>
    <p:extLst>
      <p:ext uri="{BB962C8B-B14F-4D97-AF65-F5344CB8AC3E}">
        <p14:creationId xmlns:p14="http://schemas.microsoft.com/office/powerpoint/2010/main" val="108144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45ABAAE-0598-42A7-9482-3B593A829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36" y="433387"/>
            <a:ext cx="4478441" cy="5991225"/>
          </a:xfrm>
          <a:prstGeom prst="rect">
            <a:avLst/>
          </a:prstGeom>
        </p:spPr>
      </p:pic>
      <p:sp>
        <p:nvSpPr>
          <p:cNvPr id="6" name="テキスト ボックス 5">
            <a:extLst>
              <a:ext uri="{FF2B5EF4-FFF2-40B4-BE49-F238E27FC236}">
                <a16:creationId xmlns:a16="http://schemas.microsoft.com/office/drawing/2014/main" id="{A76B7987-A8C0-4AA2-B30E-4334933EFD8E}"/>
              </a:ext>
            </a:extLst>
          </p:cNvPr>
          <p:cNvSpPr txBox="1"/>
          <p:nvPr/>
        </p:nvSpPr>
        <p:spPr>
          <a:xfrm>
            <a:off x="8105775" y="3428999"/>
            <a:ext cx="543739" cy="523220"/>
          </a:xfrm>
          <a:prstGeom prst="rect">
            <a:avLst/>
          </a:prstGeom>
          <a:noFill/>
        </p:spPr>
        <p:txBody>
          <a:bodyPr wrap="none" rtlCol="0">
            <a:spAutoFit/>
          </a:bodyPr>
          <a:lstStyle/>
          <a:p>
            <a:r>
              <a:rPr kumimoji="1" lang="ja-JP" altLang="en-US" sz="2800" b="1" dirty="0"/>
              <a:t>完</a:t>
            </a:r>
          </a:p>
        </p:txBody>
      </p:sp>
    </p:spTree>
    <p:extLst>
      <p:ext uri="{BB962C8B-B14F-4D97-AF65-F5344CB8AC3E}">
        <p14:creationId xmlns:p14="http://schemas.microsoft.com/office/powerpoint/2010/main" val="4080611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9891750-627A-4799-9102-63F972140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530" y="949236"/>
            <a:ext cx="8816938" cy="4959527"/>
          </a:xfrm>
          <a:prstGeom prst="rect">
            <a:avLst/>
          </a:prstGeom>
        </p:spPr>
      </p:pic>
      <p:sp>
        <p:nvSpPr>
          <p:cNvPr id="6" name="テキスト ボックス 5">
            <a:extLst>
              <a:ext uri="{FF2B5EF4-FFF2-40B4-BE49-F238E27FC236}">
                <a16:creationId xmlns:a16="http://schemas.microsoft.com/office/drawing/2014/main" id="{CEC6AC95-1CE0-4F1F-B6A2-F46F9F8B377E}"/>
              </a:ext>
            </a:extLst>
          </p:cNvPr>
          <p:cNvSpPr txBox="1"/>
          <p:nvPr/>
        </p:nvSpPr>
        <p:spPr>
          <a:xfrm>
            <a:off x="5263792" y="352854"/>
            <a:ext cx="1664414" cy="461665"/>
          </a:xfrm>
          <a:prstGeom prst="rect">
            <a:avLst/>
          </a:prstGeom>
          <a:noFill/>
        </p:spPr>
        <p:txBody>
          <a:bodyPr wrap="square" rtlCol="0">
            <a:spAutoFit/>
          </a:bodyPr>
          <a:lstStyle/>
          <a:p>
            <a:r>
              <a:rPr lang="ja-JP" altLang="en-US" sz="2400" b="1" u="sng" dirty="0"/>
              <a:t>イメージ</a:t>
            </a:r>
            <a:endParaRPr kumimoji="1" lang="ja-JP" altLang="en-US" sz="2400" b="1" u="sng" dirty="0"/>
          </a:p>
        </p:txBody>
      </p:sp>
      <p:sp>
        <p:nvSpPr>
          <p:cNvPr id="2" name="テキスト ボックス 1">
            <a:extLst>
              <a:ext uri="{FF2B5EF4-FFF2-40B4-BE49-F238E27FC236}">
                <a16:creationId xmlns:a16="http://schemas.microsoft.com/office/drawing/2014/main" id="{26689E2E-71A7-4D7E-BE52-DC7DB3A61B11}"/>
              </a:ext>
            </a:extLst>
          </p:cNvPr>
          <p:cNvSpPr txBox="1"/>
          <p:nvPr/>
        </p:nvSpPr>
        <p:spPr>
          <a:xfrm>
            <a:off x="4272336" y="6135814"/>
            <a:ext cx="3647325" cy="369332"/>
          </a:xfrm>
          <a:prstGeom prst="rect">
            <a:avLst/>
          </a:prstGeom>
          <a:noFill/>
        </p:spPr>
        <p:txBody>
          <a:bodyPr wrap="square" rtlCol="0">
            <a:spAutoFit/>
          </a:bodyPr>
          <a:lstStyle/>
          <a:p>
            <a:r>
              <a:rPr lang="ja-JP" altLang="en-US" b="1" dirty="0"/>
              <a:t>海をすべてのデータだと仮定</a:t>
            </a:r>
            <a:endParaRPr kumimoji="1" lang="ja-JP" altLang="en-US" b="1" dirty="0"/>
          </a:p>
        </p:txBody>
      </p:sp>
    </p:spTree>
    <p:extLst>
      <p:ext uri="{BB962C8B-B14F-4D97-AF65-F5344CB8AC3E}">
        <p14:creationId xmlns:p14="http://schemas.microsoft.com/office/powerpoint/2010/main" val="224609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9891750-627A-4799-9102-63F972140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957" y="949236"/>
            <a:ext cx="8816938" cy="4959527"/>
          </a:xfrm>
          <a:prstGeom prst="rect">
            <a:avLst/>
          </a:prstGeom>
        </p:spPr>
      </p:pic>
      <p:sp>
        <p:nvSpPr>
          <p:cNvPr id="6" name="テキスト ボックス 5">
            <a:extLst>
              <a:ext uri="{FF2B5EF4-FFF2-40B4-BE49-F238E27FC236}">
                <a16:creationId xmlns:a16="http://schemas.microsoft.com/office/drawing/2014/main" id="{CEC6AC95-1CE0-4F1F-B6A2-F46F9F8B377E}"/>
              </a:ext>
            </a:extLst>
          </p:cNvPr>
          <p:cNvSpPr txBox="1"/>
          <p:nvPr/>
        </p:nvSpPr>
        <p:spPr>
          <a:xfrm>
            <a:off x="5263792" y="352854"/>
            <a:ext cx="1664414" cy="461665"/>
          </a:xfrm>
          <a:prstGeom prst="rect">
            <a:avLst/>
          </a:prstGeom>
          <a:noFill/>
        </p:spPr>
        <p:txBody>
          <a:bodyPr wrap="square" rtlCol="0">
            <a:spAutoFit/>
          </a:bodyPr>
          <a:lstStyle/>
          <a:p>
            <a:r>
              <a:rPr lang="ja-JP" altLang="en-US" sz="2400" b="1" u="sng" dirty="0"/>
              <a:t>イメージ</a:t>
            </a:r>
            <a:endParaRPr kumimoji="1" lang="ja-JP" altLang="en-US" sz="2400" b="1" u="sng" dirty="0"/>
          </a:p>
        </p:txBody>
      </p:sp>
      <p:sp>
        <p:nvSpPr>
          <p:cNvPr id="2" name="テキスト ボックス 1">
            <a:extLst>
              <a:ext uri="{FF2B5EF4-FFF2-40B4-BE49-F238E27FC236}">
                <a16:creationId xmlns:a16="http://schemas.microsoft.com/office/drawing/2014/main" id="{26689E2E-71A7-4D7E-BE52-DC7DB3A61B11}"/>
              </a:ext>
            </a:extLst>
          </p:cNvPr>
          <p:cNvSpPr txBox="1"/>
          <p:nvPr/>
        </p:nvSpPr>
        <p:spPr>
          <a:xfrm>
            <a:off x="4349827" y="6135814"/>
            <a:ext cx="3647325" cy="369332"/>
          </a:xfrm>
          <a:prstGeom prst="rect">
            <a:avLst/>
          </a:prstGeom>
          <a:noFill/>
        </p:spPr>
        <p:txBody>
          <a:bodyPr wrap="square" rtlCol="0">
            <a:spAutoFit/>
          </a:bodyPr>
          <a:lstStyle/>
          <a:p>
            <a:r>
              <a:rPr lang="ja-JP" altLang="en-US" b="1" dirty="0"/>
              <a:t>海をすべてのデータだと仮定</a:t>
            </a:r>
            <a:endParaRPr kumimoji="1" lang="ja-JP" altLang="en-US" b="1" dirty="0"/>
          </a:p>
        </p:txBody>
      </p:sp>
      <p:sp>
        <p:nvSpPr>
          <p:cNvPr id="3" name="楕円 2">
            <a:extLst>
              <a:ext uri="{FF2B5EF4-FFF2-40B4-BE49-F238E27FC236}">
                <a16:creationId xmlns:a16="http://schemas.microsoft.com/office/drawing/2014/main" id="{E67D1F77-FA80-40B3-9F60-958D37127231}"/>
              </a:ext>
            </a:extLst>
          </p:cNvPr>
          <p:cNvSpPr/>
          <p:nvPr/>
        </p:nvSpPr>
        <p:spPr>
          <a:xfrm>
            <a:off x="2338431" y="1385802"/>
            <a:ext cx="780836" cy="780836"/>
          </a:xfrm>
          <a:prstGeom prst="ellipse">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6DAB40D-7AF1-4241-A46D-34CBAE80F3BF}"/>
              </a:ext>
            </a:extLst>
          </p:cNvPr>
          <p:cNvSpPr/>
          <p:nvPr/>
        </p:nvSpPr>
        <p:spPr>
          <a:xfrm>
            <a:off x="2728849" y="1776220"/>
            <a:ext cx="6339155" cy="3292210"/>
          </a:xfrm>
          <a:prstGeom prst="rect">
            <a:avLst/>
          </a:prstGeom>
          <a:noFill/>
          <a:ln w="136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4D4341D-792E-4342-B178-0EBC1F33BA68}"/>
              </a:ext>
            </a:extLst>
          </p:cNvPr>
          <p:cNvSpPr/>
          <p:nvPr/>
        </p:nvSpPr>
        <p:spPr>
          <a:xfrm rot="9153830">
            <a:off x="3357339" y="1363600"/>
            <a:ext cx="556177" cy="371136"/>
          </a:xfrm>
          <a:prstGeom prst="rightArrow">
            <a:avLst>
              <a:gd name="adj1" fmla="val 50000"/>
              <a:gd name="adj2" fmla="val 62293"/>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BCF8844-2308-4030-B9EC-7D09A0805056}"/>
              </a:ext>
            </a:extLst>
          </p:cNvPr>
          <p:cNvSpPr txBox="1"/>
          <p:nvPr/>
        </p:nvSpPr>
        <p:spPr>
          <a:xfrm>
            <a:off x="4034871" y="1204937"/>
            <a:ext cx="3283132" cy="461665"/>
          </a:xfrm>
          <a:prstGeom prst="rect">
            <a:avLst/>
          </a:prstGeom>
          <a:noFill/>
        </p:spPr>
        <p:txBody>
          <a:bodyPr wrap="square" rtlCol="0">
            <a:spAutoFit/>
          </a:bodyPr>
          <a:lstStyle/>
          <a:p>
            <a:r>
              <a:rPr kumimoji="1" lang="ja-JP" altLang="en-US" sz="2400" b="1" dirty="0">
                <a:solidFill>
                  <a:schemeClr val="bg1"/>
                </a:solidFill>
              </a:rPr>
              <a:t>中小企業の持つデータ</a:t>
            </a:r>
          </a:p>
        </p:txBody>
      </p:sp>
      <p:sp>
        <p:nvSpPr>
          <p:cNvPr id="10" name="矢印: 下 9">
            <a:extLst>
              <a:ext uri="{FF2B5EF4-FFF2-40B4-BE49-F238E27FC236}">
                <a16:creationId xmlns:a16="http://schemas.microsoft.com/office/drawing/2014/main" id="{76B19323-C296-432A-A359-F4A85C875AFB}"/>
              </a:ext>
            </a:extLst>
          </p:cNvPr>
          <p:cNvSpPr/>
          <p:nvPr/>
        </p:nvSpPr>
        <p:spPr>
          <a:xfrm>
            <a:off x="5623361" y="4222820"/>
            <a:ext cx="550129" cy="713984"/>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5773130-C032-40FC-B14C-A4E38E21E067}"/>
              </a:ext>
            </a:extLst>
          </p:cNvPr>
          <p:cNvSpPr txBox="1"/>
          <p:nvPr/>
        </p:nvSpPr>
        <p:spPr>
          <a:xfrm>
            <a:off x="4541178" y="3767332"/>
            <a:ext cx="4308954" cy="461665"/>
          </a:xfrm>
          <a:prstGeom prst="rect">
            <a:avLst/>
          </a:prstGeom>
          <a:noFill/>
        </p:spPr>
        <p:txBody>
          <a:bodyPr wrap="square" rtlCol="0">
            <a:spAutoFit/>
          </a:bodyPr>
          <a:lstStyle/>
          <a:p>
            <a:r>
              <a:rPr lang="ja-JP" altLang="en-US" sz="2400" b="1" dirty="0">
                <a:solidFill>
                  <a:schemeClr val="bg1"/>
                </a:solidFill>
              </a:rPr>
              <a:t>大企業が持つデータ</a:t>
            </a:r>
            <a:endParaRPr kumimoji="1" lang="ja-JP" altLang="en-US" sz="2400" b="1" dirty="0">
              <a:solidFill>
                <a:schemeClr val="bg1"/>
              </a:solidFill>
            </a:endParaRPr>
          </a:p>
        </p:txBody>
      </p:sp>
    </p:spTree>
    <p:extLst>
      <p:ext uri="{BB962C8B-B14F-4D97-AF65-F5344CB8AC3E}">
        <p14:creationId xmlns:p14="http://schemas.microsoft.com/office/powerpoint/2010/main" val="83256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1" u="sng" dirty="0">
                <a:solidFill>
                  <a:prstClr val="white"/>
                </a:solidFill>
                <a:latin typeface="游ゴシック" panose="020F0502020204030204"/>
                <a:ea typeface="游ゴシック" panose="020B0400000000000000" pitchFamily="50" charset="-128"/>
              </a:rPr>
              <a:t>中小企業まとめ</a:t>
            </a:r>
            <a:endParaRPr lang="en-US" altLang="ja-JP" sz="2800" b="1" u="sng"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800" b="1" dirty="0">
              <a:solidFill>
                <a:prstClr val="white"/>
              </a:solidFill>
              <a:latin typeface="游ゴシック" panose="020F0502020204030204"/>
              <a:ea typeface="游ゴシック" panose="020B0400000000000000" pitchFamily="50" charset="-128"/>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r>
              <a:rPr lang="ja-JP" altLang="en-US" sz="2800" b="1" dirty="0">
                <a:solidFill>
                  <a:prstClr val="white"/>
                </a:solidFill>
                <a:latin typeface="游ゴシック" panose="020F0502020204030204"/>
                <a:ea typeface="游ゴシック" panose="020B0400000000000000" pitchFamily="50" charset="-128"/>
              </a:rPr>
              <a:t>持ってるデータが量・質ともに少ない</a:t>
            </a:r>
            <a:endParaRPr lang="en-US" altLang="ja-JP" sz="2800" b="1" dirty="0">
              <a:solidFill>
                <a:prstClr val="white"/>
              </a:solidFill>
              <a:latin typeface="游ゴシック" panose="020F0502020204030204"/>
              <a:ea typeface="游ゴシック" panose="020B0400000000000000" pitchFamily="50" charset="-128"/>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endParaRPr lang="en-US" altLang="ja-JP" sz="2800" b="1" dirty="0">
              <a:solidFill>
                <a:prstClr val="white"/>
              </a:solidFill>
              <a:latin typeface="游ゴシック" panose="020F0502020204030204"/>
              <a:ea typeface="游ゴシック" panose="020B0400000000000000" pitchFamily="50" charset="-128"/>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r>
              <a:rPr kumimoji="1" lang="ja-JP" altLang="en-US"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データをしっかり集めてても大きいところに敵わない</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r>
              <a:rPr lang="ja-JP" altLang="en-US" sz="2800" b="1" dirty="0">
                <a:solidFill>
                  <a:prstClr val="white"/>
                </a:solidFill>
                <a:latin typeface="游ゴシック" panose="020F0502020204030204"/>
                <a:ea typeface="游ゴシック" panose="020B0400000000000000" pitchFamily="50" charset="-128"/>
              </a:rPr>
              <a:t>そのほか</a:t>
            </a:r>
            <a:r>
              <a:rPr lang="en-US" altLang="ja-JP" sz="2800" b="1" dirty="0">
                <a:solidFill>
                  <a:prstClr val="white"/>
                </a:solidFill>
                <a:latin typeface="游ゴシック" panose="020F0502020204030204"/>
                <a:ea typeface="游ゴシック" panose="020B0400000000000000" pitchFamily="50" charset="-128"/>
              </a:rPr>
              <a:t>DX</a:t>
            </a:r>
            <a:r>
              <a:rPr lang="ja-JP" altLang="en-US" sz="2800" b="1" dirty="0">
                <a:solidFill>
                  <a:prstClr val="white"/>
                </a:solidFill>
                <a:latin typeface="游ゴシック" panose="020F0502020204030204"/>
                <a:ea typeface="游ゴシック" panose="020B0400000000000000" pitchFamily="50" charset="-128"/>
              </a:rPr>
              <a:t>を始めるにしてもデータがないので</a:t>
            </a:r>
            <a:endParaRPr lang="en-US" altLang="ja-JP" sz="2800" b="1" dirty="0">
              <a:solidFill>
                <a:prstClr val="white"/>
              </a:solidFill>
              <a:latin typeface="游ゴシック" panose="020F0502020204030204"/>
              <a:ea typeface="游ゴシック" panose="020B0400000000000000" pitchFamily="50" charset="-128"/>
            </a:endParaRPr>
          </a:p>
          <a:p>
            <a:pPr marR="0" lvl="0" algn="ctr" defTabSz="914400" rtl="0" eaLnBrk="1" fontAlgn="auto" latinLnBrk="0" hangingPunct="1">
              <a:lnSpc>
                <a:spcPct val="100000"/>
              </a:lnSpc>
              <a:spcBef>
                <a:spcPts val="0"/>
              </a:spcBef>
              <a:spcAft>
                <a:spcPts val="0"/>
              </a:spcAft>
              <a:buClrTx/>
              <a:buSzTx/>
              <a:tabLst/>
              <a:defRPr/>
            </a:pPr>
            <a:r>
              <a:rPr kumimoji="1" lang="ja-JP" altLang="en-US"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データ収集</a:t>
            </a:r>
            <a:r>
              <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=&gt;</a:t>
            </a:r>
            <a:r>
              <a:rPr kumimoji="1" lang="ja-JP" altLang="en-US"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効果がなかなか感じられない</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F31DE716-4FA2-4CA6-AD67-25ACBF5F6C0E}"/>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90375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t>今日の内容</a:t>
            </a:r>
            <a:endParaRPr kumimoji="1" lang="en-US" altLang="ja-JP" sz="2800" b="1"/>
          </a:p>
          <a:p>
            <a:pPr algn="ctr"/>
            <a:endParaRPr lang="en-US" altLang="ja-JP" sz="2800" b="1"/>
          </a:p>
          <a:p>
            <a:pPr marL="457200" indent="-457200" algn="ctr">
              <a:buFontTx/>
              <a:buChar char="-"/>
            </a:pPr>
            <a:r>
              <a:rPr kumimoji="1" lang="en-US" altLang="ja-JP" sz="2800" b="1"/>
              <a:t>DX</a:t>
            </a:r>
            <a:r>
              <a:rPr kumimoji="1" lang="ja-JP" altLang="en-US" sz="2800" b="1"/>
              <a:t>ってなに？</a:t>
            </a:r>
            <a:endParaRPr kumimoji="1" lang="en-US" altLang="ja-JP" sz="2800" b="1"/>
          </a:p>
          <a:p>
            <a:pPr marL="457200" indent="-457200" algn="ctr">
              <a:buFontTx/>
              <a:buChar char="-"/>
            </a:pPr>
            <a:endParaRPr kumimoji="1" lang="en-US" altLang="ja-JP" sz="2800" b="1"/>
          </a:p>
          <a:p>
            <a:pPr marL="457200" indent="-457200" algn="ctr">
              <a:buFontTx/>
              <a:buChar char="-"/>
            </a:pPr>
            <a:r>
              <a:rPr lang="ja-JP" altLang="en-US" sz="2800" b="1"/>
              <a:t>中小企業の問題</a:t>
            </a:r>
            <a:endParaRPr lang="en-US" altLang="ja-JP" sz="2800" b="1"/>
          </a:p>
          <a:p>
            <a:pPr marL="457200" indent="-457200" algn="ctr">
              <a:buFontTx/>
              <a:buChar char="-"/>
            </a:pPr>
            <a:endParaRPr lang="en-US" altLang="ja-JP" sz="2800" b="1"/>
          </a:p>
          <a:p>
            <a:pPr marL="457200" indent="-457200" algn="ctr">
              <a:buFontTx/>
              <a:buChar char="-"/>
            </a:pPr>
            <a:r>
              <a:rPr kumimoji="1" lang="ja-JP" altLang="en-US" sz="2800" b="1"/>
              <a:t>解決提案</a:t>
            </a:r>
            <a:endParaRPr kumimoji="1" lang="en-US" altLang="ja-JP" sz="2800" b="1"/>
          </a:p>
          <a:p>
            <a:pPr marL="457200" indent="-457200" algn="ctr">
              <a:buFontTx/>
              <a:buChar char="-"/>
            </a:pPr>
            <a:endParaRPr kumimoji="1" lang="en-US" altLang="ja-JP" sz="2800" b="1"/>
          </a:p>
          <a:p>
            <a:pPr marL="457200" indent="-457200" algn="ctr">
              <a:buFontTx/>
              <a:buChar char="-"/>
            </a:pPr>
            <a:r>
              <a:rPr lang="ja-JP" altLang="en-US" sz="2800" b="1"/>
              <a:t>まとめ</a:t>
            </a:r>
            <a:endParaRPr kumimoji="1" lang="ja-JP" altLang="en-US"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45AD1E2-9FE3-421F-8F3A-BC25400990C1}"/>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3860745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今日の内容</a:t>
            </a:r>
            <a:endParaRPr kumimoji="1" lang="en-US" altLang="ja-JP" sz="2800" b="1" dirty="0"/>
          </a:p>
          <a:p>
            <a:pPr algn="ctr"/>
            <a:endParaRPr lang="en-US" altLang="ja-JP" sz="2800" b="1" dirty="0"/>
          </a:p>
          <a:p>
            <a:pPr marL="457200" indent="-457200" algn="ctr">
              <a:buFontTx/>
              <a:buChar char="-"/>
            </a:pPr>
            <a:r>
              <a:rPr kumimoji="1" lang="ja-JP" altLang="en-US" sz="2800" b="1" dirty="0"/>
              <a:t>解決提案</a:t>
            </a:r>
            <a:endParaRPr kumimoji="1" lang="en-US" altLang="ja-JP" sz="2800" b="1" dirty="0"/>
          </a:p>
          <a:p>
            <a:pPr algn="ctr"/>
            <a:endParaRPr kumimoji="1" lang="en-US" altLang="ja-JP" sz="2800" b="1" dirty="0"/>
          </a:p>
          <a:p>
            <a:pPr algn="ctr"/>
            <a:endParaRPr kumimoji="1"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30D114DF-99E8-4165-B1F6-816E7EC4CFFB}"/>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326881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今日の内容</a:t>
            </a:r>
            <a:endParaRPr kumimoji="1" lang="en-US" altLang="ja-JP" sz="2800" b="1" dirty="0"/>
          </a:p>
          <a:p>
            <a:pPr algn="ctr"/>
            <a:endParaRPr lang="en-US" altLang="ja-JP" sz="2800" b="1" dirty="0"/>
          </a:p>
          <a:p>
            <a:pPr marL="457200" indent="-457200" algn="ctr">
              <a:buFontTx/>
              <a:buChar char="-"/>
            </a:pPr>
            <a:r>
              <a:rPr kumimoji="1" lang="ja-JP" altLang="en-US" sz="2800" b="1" dirty="0"/>
              <a:t>解決提案</a:t>
            </a:r>
            <a:endParaRPr kumimoji="1" lang="en-US" altLang="ja-JP" sz="2800" b="1" dirty="0"/>
          </a:p>
          <a:p>
            <a:pPr algn="ctr"/>
            <a:endParaRPr kumimoji="1" lang="en-US" altLang="ja-JP" sz="2800" b="1" dirty="0"/>
          </a:p>
          <a:p>
            <a:pPr algn="ctr"/>
            <a:r>
              <a:rPr lang="ja-JP" altLang="en-US" sz="2800" b="1" dirty="0">
                <a:solidFill>
                  <a:schemeClr val="accent4">
                    <a:lumMod val="60000"/>
                    <a:lumOff val="40000"/>
                  </a:schemeClr>
                </a:solidFill>
              </a:rPr>
              <a:t>オープンデータと</a:t>
            </a:r>
            <a:r>
              <a:rPr lang="en-US" altLang="ja-JP" sz="2800" b="1" dirty="0">
                <a:solidFill>
                  <a:schemeClr val="accent4">
                    <a:lumMod val="60000"/>
                    <a:lumOff val="40000"/>
                  </a:schemeClr>
                </a:solidFill>
              </a:rPr>
              <a:t>Python</a:t>
            </a:r>
            <a:r>
              <a:rPr lang="ja-JP" altLang="en-US" sz="2800" b="1" dirty="0">
                <a:solidFill>
                  <a:schemeClr val="accent4">
                    <a:lumMod val="60000"/>
                    <a:lumOff val="40000"/>
                  </a:schemeClr>
                </a:solidFill>
              </a:rPr>
              <a:t>で！</a:t>
            </a:r>
            <a:endParaRPr kumimoji="1" lang="en-US" altLang="ja-JP" sz="2800" b="1" dirty="0">
              <a:solidFill>
                <a:schemeClr val="accent4">
                  <a:lumMod val="60000"/>
                  <a:lumOff val="40000"/>
                </a:schemeClr>
              </a:solidFill>
            </a:endParaRPr>
          </a:p>
          <a:p>
            <a:pPr algn="ctr"/>
            <a:endParaRPr kumimoji="1"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30D114DF-99E8-4165-B1F6-816E7EC4CFFB}"/>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2595505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38200"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u="sng" dirty="0"/>
              <a:t>オープンデータ</a:t>
            </a:r>
            <a:endParaRPr kumimoji="1" lang="en-US" altLang="ja-JP" sz="2800" b="1" u="sng" dirty="0"/>
          </a:p>
          <a:p>
            <a:pPr algn="ctr"/>
            <a:endParaRPr lang="en-US" altLang="ja-JP" sz="2800" b="1" dirty="0"/>
          </a:p>
          <a:p>
            <a:pPr algn="ctr"/>
            <a:r>
              <a:rPr lang="ja-JP" altLang="en-US" sz="2400" b="1" i="0" dirty="0">
                <a:solidFill>
                  <a:schemeClr val="bg1"/>
                </a:solidFill>
                <a:effectLst/>
                <a:latin typeface="+mn-ea"/>
              </a:rPr>
              <a:t>特定のデータが、一切の</a:t>
            </a:r>
            <a:r>
              <a:rPr lang="ja-JP" altLang="en-US" sz="2400" b="1" i="0" u="none" strike="noStrike" dirty="0">
                <a:solidFill>
                  <a:schemeClr val="bg1"/>
                </a:solidFill>
                <a:effectLst/>
                <a:latin typeface="+mn-ea"/>
                <a:hlinkClick r:id="rId3" tooltip="著作権">
                  <a:extLst>
                    <a:ext uri="{A12FA001-AC4F-418D-AE19-62706E023703}">
                      <ahyp:hlinkClr xmlns:ahyp="http://schemas.microsoft.com/office/drawing/2018/hyperlinkcolor" val="tx"/>
                    </a:ext>
                  </a:extLst>
                </a:hlinkClick>
              </a:rPr>
              <a:t>著作権</a:t>
            </a:r>
            <a:r>
              <a:rPr lang="ja-JP" altLang="en-US" sz="2400" b="1" i="0" dirty="0">
                <a:solidFill>
                  <a:schemeClr val="bg1"/>
                </a:solidFill>
                <a:effectLst/>
                <a:latin typeface="+mn-ea"/>
              </a:rPr>
              <a:t>、</a:t>
            </a:r>
            <a:r>
              <a:rPr lang="ja-JP" altLang="en-US" sz="2400" b="1" i="0" u="none" strike="noStrike" dirty="0">
                <a:solidFill>
                  <a:schemeClr val="bg1"/>
                </a:solidFill>
                <a:effectLst/>
                <a:latin typeface="+mn-ea"/>
                <a:hlinkClick r:id="rId4" tooltip="特許">
                  <a:extLst>
                    <a:ext uri="{A12FA001-AC4F-418D-AE19-62706E023703}">
                      <ahyp:hlinkClr xmlns:ahyp="http://schemas.microsoft.com/office/drawing/2018/hyperlinkcolor" val="tx"/>
                    </a:ext>
                  </a:extLst>
                </a:hlinkClick>
              </a:rPr>
              <a:t>特許</a:t>
            </a:r>
            <a:r>
              <a:rPr lang="ja-JP" altLang="en-US" sz="2400" b="1" i="0" dirty="0">
                <a:solidFill>
                  <a:schemeClr val="bg1"/>
                </a:solidFill>
                <a:effectLst/>
                <a:latin typeface="+mn-ea"/>
              </a:rPr>
              <a:t>などの</a:t>
            </a:r>
            <a:endParaRPr lang="en-US" altLang="ja-JP" sz="2400" b="1" i="0" dirty="0">
              <a:solidFill>
                <a:schemeClr val="bg1"/>
              </a:solidFill>
              <a:effectLst/>
              <a:latin typeface="+mn-ea"/>
            </a:endParaRPr>
          </a:p>
          <a:p>
            <a:pPr algn="ctr"/>
            <a:r>
              <a:rPr lang="ja-JP" altLang="en-US" sz="2400" b="1" i="0" dirty="0">
                <a:solidFill>
                  <a:schemeClr val="bg1"/>
                </a:solidFill>
                <a:effectLst/>
                <a:latin typeface="+mn-ea"/>
              </a:rPr>
              <a:t>制御メカニズムの制限なしで、</a:t>
            </a:r>
            <a:endParaRPr lang="en-US" altLang="ja-JP" sz="2400" b="1" i="0" dirty="0">
              <a:solidFill>
                <a:schemeClr val="bg1"/>
              </a:solidFill>
              <a:effectLst/>
              <a:latin typeface="+mn-ea"/>
            </a:endParaRPr>
          </a:p>
          <a:p>
            <a:pPr algn="ctr"/>
            <a:r>
              <a:rPr lang="ja-JP" altLang="en-US" sz="2400" b="1" i="0" dirty="0">
                <a:solidFill>
                  <a:schemeClr val="bg1"/>
                </a:solidFill>
                <a:effectLst/>
                <a:latin typeface="+mn-ea"/>
              </a:rPr>
              <a:t>全ての人が望むように利用・再掲載できるような形で</a:t>
            </a:r>
            <a:endParaRPr lang="en-US" altLang="ja-JP" sz="2400" b="1" i="0" dirty="0">
              <a:solidFill>
                <a:schemeClr val="bg1"/>
              </a:solidFill>
              <a:effectLst/>
              <a:latin typeface="+mn-ea"/>
            </a:endParaRPr>
          </a:p>
          <a:p>
            <a:pPr algn="ctr"/>
            <a:r>
              <a:rPr lang="ja-JP" altLang="en-US" sz="2400" b="1" i="0" dirty="0">
                <a:solidFill>
                  <a:schemeClr val="bg1"/>
                </a:solidFill>
                <a:effectLst/>
                <a:latin typeface="+mn-ea"/>
              </a:rPr>
              <a:t>入手できるべきであるというアイデアである</a:t>
            </a:r>
            <a:endParaRPr lang="en-US" altLang="ja-JP" sz="2400" b="1" dirty="0">
              <a:solidFill>
                <a:schemeClr val="bg1"/>
              </a:solidFill>
              <a:latin typeface="+mn-ea"/>
            </a:endParaRPr>
          </a:p>
          <a:p>
            <a:pPr algn="ctr"/>
            <a:endParaRPr kumimoji="1" lang="en-US" altLang="ja-JP" sz="2800" b="1" dirty="0"/>
          </a:p>
          <a:p>
            <a:pPr algn="ctr"/>
            <a:endParaRPr kumimoji="1"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30D114DF-99E8-4165-B1F6-816E7EC4CFFB}"/>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
        <p:nvSpPr>
          <p:cNvPr id="7" name="テキスト ボックス 6">
            <a:extLst>
              <a:ext uri="{FF2B5EF4-FFF2-40B4-BE49-F238E27FC236}">
                <a16:creationId xmlns:a16="http://schemas.microsoft.com/office/drawing/2014/main" id="{BC526B8D-27C3-4470-972F-A5884F91B31A}"/>
              </a:ext>
            </a:extLst>
          </p:cNvPr>
          <p:cNvSpPr txBox="1"/>
          <p:nvPr/>
        </p:nvSpPr>
        <p:spPr>
          <a:xfrm>
            <a:off x="3382026" y="5448788"/>
            <a:ext cx="5799551" cy="646331"/>
          </a:xfrm>
          <a:prstGeom prst="rect">
            <a:avLst/>
          </a:prstGeom>
          <a:noFill/>
        </p:spPr>
        <p:txBody>
          <a:bodyPr wrap="square" rtlCol="0">
            <a:spAutoFit/>
          </a:bodyPr>
          <a:lstStyle/>
          <a:p>
            <a:pPr algn="ctr"/>
            <a:r>
              <a:rPr kumimoji="1" lang="en-US" altLang="ja-JP" sz="1800" b="1" dirty="0">
                <a:solidFill>
                  <a:schemeClr val="bg1"/>
                </a:solidFill>
              </a:rPr>
              <a:t>Wikipedia </a:t>
            </a:r>
          </a:p>
          <a:p>
            <a:pPr algn="ctr"/>
            <a:r>
              <a:rPr kumimoji="1" lang="en-US" altLang="ja-JP" sz="1800" b="1" dirty="0">
                <a:solidFill>
                  <a:schemeClr val="bg1"/>
                </a:solidFill>
              </a:rPr>
              <a:t>https://ja.wikipedia.org/wiki/</a:t>
            </a:r>
            <a:r>
              <a:rPr kumimoji="1" lang="ja-JP" altLang="en-US" sz="1800" b="1" dirty="0">
                <a:solidFill>
                  <a:schemeClr val="bg1"/>
                </a:solidFill>
              </a:rPr>
              <a:t>オープンデータ</a:t>
            </a:r>
            <a:endParaRPr kumimoji="1" lang="en-US" altLang="ja-JP" sz="1800" b="1" dirty="0">
              <a:solidFill>
                <a:schemeClr val="bg1"/>
              </a:solidFill>
            </a:endParaRPr>
          </a:p>
        </p:txBody>
      </p:sp>
    </p:spTree>
    <p:extLst>
      <p:ext uri="{BB962C8B-B14F-4D97-AF65-F5344CB8AC3E}">
        <p14:creationId xmlns:p14="http://schemas.microsoft.com/office/powerpoint/2010/main" val="306277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38200"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u="sng" dirty="0"/>
              <a:t>日本</a:t>
            </a:r>
            <a:endParaRPr kumimoji="1" lang="en-US" altLang="ja-JP" sz="2800" b="1" u="sng" dirty="0"/>
          </a:p>
          <a:p>
            <a:pPr algn="ctr"/>
            <a:endParaRPr lang="en-US" altLang="ja-JP" sz="2800" b="1" dirty="0"/>
          </a:p>
          <a:p>
            <a:pPr algn="ctr"/>
            <a:r>
              <a:rPr lang="ja-JP" altLang="en-US" sz="2400" b="1" i="0" dirty="0">
                <a:solidFill>
                  <a:schemeClr val="bg1"/>
                </a:solidFill>
                <a:effectLst/>
                <a:latin typeface="+mn-ea"/>
              </a:rPr>
              <a:t>政府・地方公共団体や事業者が保有するデータの</a:t>
            </a:r>
            <a:endParaRPr lang="en-US" altLang="ja-JP" sz="2400" b="1" i="0" dirty="0">
              <a:solidFill>
                <a:schemeClr val="bg1"/>
              </a:solidFill>
              <a:effectLst/>
              <a:latin typeface="+mn-ea"/>
            </a:endParaRPr>
          </a:p>
          <a:p>
            <a:pPr algn="ctr"/>
            <a:r>
              <a:rPr kumimoji="1" lang="ja-JP" altLang="en-US" sz="2400" b="1" dirty="0">
                <a:solidFill>
                  <a:schemeClr val="bg1"/>
                </a:solidFill>
                <a:latin typeface="+mn-ea"/>
              </a:rPr>
              <a:t>公開・活用に対する意識が高まる</a:t>
            </a:r>
            <a:endParaRPr kumimoji="1" lang="en-US" altLang="ja-JP" sz="2400" b="1" dirty="0">
              <a:solidFill>
                <a:schemeClr val="bg1"/>
              </a:solidFill>
              <a:latin typeface="+mn-ea"/>
            </a:endParaRPr>
          </a:p>
          <a:p>
            <a:pPr algn="ctr"/>
            <a:endParaRPr lang="en-US" altLang="ja-JP" sz="2400" b="1" dirty="0">
              <a:solidFill>
                <a:schemeClr val="bg1"/>
              </a:solidFill>
              <a:latin typeface="+mn-ea"/>
            </a:endParaRPr>
          </a:p>
          <a:p>
            <a:pPr algn="ctr"/>
            <a:r>
              <a:rPr kumimoji="1" lang="ja-JP" altLang="en-US" sz="2800" b="1" dirty="0"/>
              <a:t>⇩</a:t>
            </a:r>
            <a:endParaRPr kumimoji="1" lang="en-US" altLang="ja-JP" sz="2800" b="1" dirty="0"/>
          </a:p>
          <a:p>
            <a:pPr algn="ctr"/>
            <a:endParaRPr lang="en-US" altLang="ja-JP" sz="2800" b="1" dirty="0"/>
          </a:p>
          <a:p>
            <a:pPr algn="ctr"/>
            <a:r>
              <a:rPr kumimoji="1" lang="ja-JP" altLang="en-US" sz="2400" b="1" dirty="0"/>
              <a:t>官民データ活用推進基本法（</a:t>
            </a:r>
            <a:r>
              <a:rPr kumimoji="1" lang="en-US" altLang="ja-JP" sz="2400" b="1" dirty="0"/>
              <a:t>2016/12/14</a:t>
            </a:r>
            <a:r>
              <a:rPr kumimoji="1" lang="ja-JP" altLang="en-US" sz="2400" b="1" dirty="0"/>
              <a:t>） 公布・施行</a:t>
            </a:r>
            <a:endParaRPr kumimoji="1" lang="en-US" altLang="ja-JP" sz="2400" b="1" dirty="0"/>
          </a:p>
          <a:p>
            <a:pPr algn="ctr"/>
            <a:endParaRPr lang="en-US" altLang="ja-JP" sz="2400" b="1" dirty="0"/>
          </a:p>
          <a:p>
            <a:pPr algn="ctr"/>
            <a:r>
              <a:rPr kumimoji="1" lang="ja-JP" altLang="en-US" sz="2400" b="1" dirty="0"/>
              <a:t>上記データ（オープンデータ）の容易な利用を規定</a:t>
            </a:r>
            <a:endParaRPr kumimoji="1" lang="en-US" altLang="ja-JP" sz="2400" b="1" dirty="0"/>
          </a:p>
          <a:p>
            <a:pPr algn="ctr"/>
            <a:endParaRPr lang="en-US" altLang="ja-JP" sz="2800" b="1" dirty="0"/>
          </a:p>
          <a:p>
            <a:pPr algn="ct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30D114DF-99E8-4165-B1F6-816E7EC4CFFB}"/>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
        <p:nvSpPr>
          <p:cNvPr id="7" name="テキスト ボックス 6">
            <a:extLst>
              <a:ext uri="{FF2B5EF4-FFF2-40B4-BE49-F238E27FC236}">
                <a16:creationId xmlns:a16="http://schemas.microsoft.com/office/drawing/2014/main" id="{25B9085C-A481-4B91-96C3-C4C4A9B99CCF}"/>
              </a:ext>
            </a:extLst>
          </p:cNvPr>
          <p:cNvSpPr txBox="1"/>
          <p:nvPr/>
        </p:nvSpPr>
        <p:spPr>
          <a:xfrm>
            <a:off x="2729293" y="5398889"/>
            <a:ext cx="7089732" cy="923330"/>
          </a:xfrm>
          <a:prstGeom prst="rect">
            <a:avLst/>
          </a:prstGeom>
          <a:noFill/>
        </p:spPr>
        <p:txBody>
          <a:bodyPr wrap="square" rtlCol="0">
            <a:spAutoFit/>
          </a:bodyPr>
          <a:lstStyle/>
          <a:p>
            <a:r>
              <a:rPr kumimoji="1" lang="ja-JP" altLang="en-US" sz="1800" b="1" dirty="0">
                <a:solidFill>
                  <a:schemeClr val="bg1"/>
                </a:solidFill>
              </a:rPr>
              <a:t>オープンデータ基本方針　</a:t>
            </a:r>
            <a:r>
              <a:rPr kumimoji="1" lang="en-US" altLang="ja-JP" sz="1800" b="1" dirty="0">
                <a:solidFill>
                  <a:schemeClr val="bg1"/>
                </a:solidFill>
              </a:rPr>
              <a:t>https://www.kantei.go.jp/jp/singi/it2/dai76/siryou4-2.pdf</a:t>
            </a:r>
          </a:p>
          <a:p>
            <a:endParaRPr kumimoji="1" lang="ja-JP" altLang="en-US" dirty="0"/>
          </a:p>
        </p:txBody>
      </p:sp>
    </p:spTree>
    <p:extLst>
      <p:ext uri="{BB962C8B-B14F-4D97-AF65-F5344CB8AC3E}">
        <p14:creationId xmlns:p14="http://schemas.microsoft.com/office/powerpoint/2010/main" val="3526404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38200"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u="sng" dirty="0"/>
              <a:t>良い点</a:t>
            </a:r>
            <a:endParaRPr kumimoji="1" lang="en-US" altLang="ja-JP" sz="2800" b="1" u="sng" dirty="0"/>
          </a:p>
          <a:p>
            <a:pPr algn="ctr"/>
            <a:endParaRPr lang="en-US" altLang="ja-JP" sz="2800" b="1" dirty="0"/>
          </a:p>
          <a:p>
            <a:pPr algn="ctr"/>
            <a:endParaRPr lang="en-US" altLang="ja-JP" sz="2800" b="1" dirty="0"/>
          </a:p>
          <a:p>
            <a:pPr algn="ctr"/>
            <a:r>
              <a:rPr lang="en-US" altLang="ja-JP" sz="2800" b="1" dirty="0"/>
              <a:t>- </a:t>
            </a:r>
            <a:r>
              <a:rPr lang="ja-JP" altLang="en-US" sz="2800" b="1" dirty="0"/>
              <a:t>すでにデータがある程度整っている！！</a:t>
            </a:r>
            <a:endParaRPr lang="en-US" altLang="ja-JP" sz="2800" b="1" dirty="0"/>
          </a:p>
          <a:p>
            <a:pPr algn="ctr"/>
            <a:endParaRPr lang="en-US" altLang="ja-JP" sz="2800" b="1" dirty="0"/>
          </a:p>
          <a:p>
            <a:pPr algn="ctr"/>
            <a:r>
              <a:rPr lang="en-US" altLang="ja-JP" sz="2800" b="1" dirty="0"/>
              <a:t>- </a:t>
            </a:r>
            <a:r>
              <a:rPr lang="ja-JP" altLang="en-US" sz="2800" b="1" dirty="0"/>
              <a:t>全国的なデータがある！！</a:t>
            </a: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30D114DF-99E8-4165-B1F6-816E7EC4CFFB}"/>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243908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45247-BBCA-4DFA-9DBE-DDC647DE72BC}"/>
              </a:ext>
            </a:extLst>
          </p:cNvPr>
          <p:cNvSpPr>
            <a:spLocks noGrp="1"/>
          </p:cNvSpPr>
          <p:nvPr>
            <p:ph type="title"/>
          </p:nvPr>
        </p:nvSpPr>
        <p:spPr>
          <a:xfrm>
            <a:off x="714375" y="365125"/>
            <a:ext cx="10639425" cy="913259"/>
          </a:xfrm>
        </p:spPr>
        <p:txBody>
          <a:bodyPr/>
          <a:lstStyle/>
          <a:p>
            <a:r>
              <a:rPr kumimoji="1" lang="ja-JP" altLang="en-US" b="1" dirty="0">
                <a:latin typeface="+mn-ea"/>
                <a:ea typeface="+mn-ea"/>
              </a:rPr>
              <a:t>執筆</a:t>
            </a:r>
          </a:p>
        </p:txBody>
      </p:sp>
      <p:sp>
        <p:nvSpPr>
          <p:cNvPr id="3" name="コンテンツ プレースホルダー 2">
            <a:extLst>
              <a:ext uri="{FF2B5EF4-FFF2-40B4-BE49-F238E27FC236}">
                <a16:creationId xmlns:a16="http://schemas.microsoft.com/office/drawing/2014/main" id="{6FFFDFCF-8F6D-4EB5-8C13-0C5ADE6E0754}"/>
              </a:ext>
            </a:extLst>
          </p:cNvPr>
          <p:cNvSpPr>
            <a:spLocks noGrp="1"/>
          </p:cNvSpPr>
          <p:nvPr>
            <p:ph idx="1"/>
          </p:nvPr>
        </p:nvSpPr>
        <p:spPr>
          <a:xfrm>
            <a:off x="571500" y="1278384"/>
            <a:ext cx="6860675" cy="4922391"/>
          </a:xfrm>
        </p:spPr>
        <p:txBody>
          <a:bodyPr>
            <a:normAutofit/>
          </a:bodyPr>
          <a:lstStyle/>
          <a:p>
            <a:r>
              <a:rPr lang="en-US" altLang="ja-JP" sz="2400" b="1" dirty="0"/>
              <a:t>WEB+DB PRESS vol.118 </a:t>
            </a:r>
          </a:p>
          <a:p>
            <a:pPr marL="0" indent="0">
              <a:buNone/>
            </a:pPr>
            <a:r>
              <a:rPr lang="en-US" altLang="ja-JP" sz="2400" b="1" dirty="0"/>
              <a:t>Python</a:t>
            </a:r>
            <a:r>
              <a:rPr lang="ja-JP" altLang="en-US" sz="2400" b="1" dirty="0"/>
              <a:t>データ可視化入門</a:t>
            </a:r>
            <a:endParaRPr lang="en-US" altLang="ja-JP" sz="2400" b="1" dirty="0"/>
          </a:p>
          <a:p>
            <a:pPr marL="0" indent="0">
              <a:buNone/>
            </a:pPr>
            <a:r>
              <a:rPr kumimoji="1" lang="en-US" altLang="ja-JP" sz="2400" b="1" dirty="0"/>
              <a:t>COVID-19 / </a:t>
            </a:r>
            <a:r>
              <a:rPr kumimoji="1" lang="ja-JP" altLang="en-US" sz="2400" b="1" dirty="0"/>
              <a:t>家計調査 </a:t>
            </a:r>
            <a:r>
              <a:rPr lang="en-US" altLang="ja-JP" sz="2400" b="1" dirty="0"/>
              <a:t>/ </a:t>
            </a:r>
            <a:r>
              <a:rPr lang="ja-JP" altLang="en-US" sz="2400" b="1" dirty="0"/>
              <a:t>財政データで実践</a:t>
            </a:r>
            <a:endParaRPr lang="en-US" altLang="ja-JP" sz="2400" b="1" dirty="0"/>
          </a:p>
          <a:p>
            <a:pPr marL="0" indent="0">
              <a:buNone/>
            </a:pPr>
            <a:endParaRPr kumimoji="1" lang="en-US" altLang="ja-JP" dirty="0"/>
          </a:p>
          <a:p>
            <a:r>
              <a:rPr lang="en-US" altLang="ja-JP" sz="2400" b="1" dirty="0"/>
              <a:t>Python </a:t>
            </a:r>
            <a:r>
              <a:rPr lang="ja-JP" altLang="en-US" sz="2400" b="1" dirty="0"/>
              <a:t>インタラクティブ・データビジュアライゼーション入門 </a:t>
            </a:r>
            <a:endParaRPr lang="en-US" altLang="ja-JP" sz="2400" b="1" dirty="0"/>
          </a:p>
          <a:p>
            <a:pPr marL="0" indent="0">
              <a:buNone/>
            </a:pPr>
            <a:r>
              <a:rPr lang="en-US" altLang="ja-JP" sz="2400" b="1" i="0" dirty="0" err="1">
                <a:solidFill>
                  <a:srgbClr val="0F1111"/>
                </a:solidFill>
                <a:effectLst/>
                <a:latin typeface="Hiragino Kaku Gothic Pro W3"/>
              </a:rPr>
              <a:t>Plotly</a:t>
            </a:r>
            <a:r>
              <a:rPr lang="en-US" altLang="ja-JP" sz="2400" b="1" i="0" dirty="0">
                <a:solidFill>
                  <a:srgbClr val="0F1111"/>
                </a:solidFill>
                <a:effectLst/>
                <a:latin typeface="Hiragino Kaku Gothic Pro W3"/>
              </a:rPr>
              <a:t>/Dash</a:t>
            </a:r>
            <a:r>
              <a:rPr lang="ja-JP" altLang="en-US" sz="2400" b="1" i="0" dirty="0">
                <a:solidFill>
                  <a:srgbClr val="0F1111"/>
                </a:solidFill>
                <a:effectLst/>
                <a:latin typeface="Hiragino Kaku Gothic Pro W3"/>
              </a:rPr>
              <a:t>によるデータ可視化と</a:t>
            </a:r>
            <a:r>
              <a:rPr lang="en-US" altLang="ja-JP" sz="2400" b="1" i="0" dirty="0">
                <a:solidFill>
                  <a:srgbClr val="0F1111"/>
                </a:solidFill>
                <a:effectLst/>
                <a:latin typeface="Hiragino Kaku Gothic Pro W3"/>
              </a:rPr>
              <a:t>Web</a:t>
            </a:r>
            <a:r>
              <a:rPr lang="ja-JP" altLang="en-US" sz="2400" b="1" i="0" dirty="0">
                <a:solidFill>
                  <a:srgbClr val="0F1111"/>
                </a:solidFill>
                <a:effectLst/>
                <a:latin typeface="Hiragino Kaku Gothic Pro W3"/>
              </a:rPr>
              <a:t>アプリ構築</a:t>
            </a:r>
          </a:p>
          <a:p>
            <a:pPr marL="0" indent="0">
              <a:buNone/>
            </a:pPr>
            <a:r>
              <a:rPr lang="ja-JP" altLang="en-US" sz="2400" b="1" dirty="0"/>
              <a:t>（朝倉書店　</a:t>
            </a:r>
            <a:r>
              <a:rPr lang="en-US" altLang="ja-JP" sz="2400" b="1" dirty="0"/>
              <a:t>11/1</a:t>
            </a:r>
          </a:p>
          <a:p>
            <a:pPr marL="0" indent="0">
              <a:buNone/>
            </a:pPr>
            <a:r>
              <a:rPr lang="en-US" altLang="ja-JP" sz="2400" b="1" dirty="0"/>
              <a:t>   amazon 11/10</a:t>
            </a:r>
            <a:r>
              <a:rPr lang="ja-JP" altLang="en-US" sz="2400" b="1" dirty="0"/>
              <a:t>  表紙はまだない</a:t>
            </a:r>
            <a:r>
              <a:rPr lang="en-US" altLang="ja-JP" sz="2400" b="1" dirty="0"/>
              <a:t>w</a:t>
            </a:r>
            <a:r>
              <a:rPr lang="ja-JP" altLang="en-US" sz="2400" b="1" dirty="0"/>
              <a:t>）</a:t>
            </a:r>
            <a:endParaRPr lang="en-US" altLang="ja-JP" sz="2400" b="1" dirty="0"/>
          </a:p>
          <a:p>
            <a:pPr marL="0" indent="0">
              <a:buNone/>
            </a:pPr>
            <a:endParaRPr kumimoji="1" lang="ja-JP" altLang="en-US" dirty="0"/>
          </a:p>
        </p:txBody>
      </p:sp>
      <p:pic>
        <p:nvPicPr>
          <p:cNvPr id="5" name="図 4">
            <a:extLst>
              <a:ext uri="{FF2B5EF4-FFF2-40B4-BE49-F238E27FC236}">
                <a16:creationId xmlns:a16="http://schemas.microsoft.com/office/drawing/2014/main" id="{D1A3DAD9-8213-4920-9B96-51F47C2FF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9" y="1501889"/>
            <a:ext cx="3545976" cy="4990986"/>
          </a:xfrm>
          <a:prstGeom prst="rect">
            <a:avLst/>
          </a:prstGeom>
        </p:spPr>
      </p:pic>
      <p:pic>
        <p:nvPicPr>
          <p:cNvPr id="7" name="図 6">
            <a:extLst>
              <a:ext uri="{FF2B5EF4-FFF2-40B4-BE49-F238E27FC236}">
                <a16:creationId xmlns:a16="http://schemas.microsoft.com/office/drawing/2014/main" id="{E027C32F-8000-4C0C-97C8-1ED0989DE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3411" y="157085"/>
            <a:ext cx="2118544" cy="708721"/>
          </a:xfrm>
          <a:prstGeom prst="rect">
            <a:avLst/>
          </a:prstGeom>
        </p:spPr>
      </p:pic>
    </p:spTree>
    <p:extLst>
      <p:ext uri="{BB962C8B-B14F-4D97-AF65-F5344CB8AC3E}">
        <p14:creationId xmlns:p14="http://schemas.microsoft.com/office/powerpoint/2010/main" val="1999879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9891750-627A-4799-9102-63F972140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957" y="949236"/>
            <a:ext cx="8816938" cy="4959527"/>
          </a:xfrm>
          <a:prstGeom prst="rect">
            <a:avLst/>
          </a:prstGeom>
        </p:spPr>
      </p:pic>
      <p:sp>
        <p:nvSpPr>
          <p:cNvPr id="6" name="テキスト ボックス 5">
            <a:extLst>
              <a:ext uri="{FF2B5EF4-FFF2-40B4-BE49-F238E27FC236}">
                <a16:creationId xmlns:a16="http://schemas.microsoft.com/office/drawing/2014/main" id="{CEC6AC95-1CE0-4F1F-B6A2-F46F9F8B377E}"/>
              </a:ext>
            </a:extLst>
          </p:cNvPr>
          <p:cNvSpPr txBox="1"/>
          <p:nvPr/>
        </p:nvSpPr>
        <p:spPr>
          <a:xfrm>
            <a:off x="5263792" y="352854"/>
            <a:ext cx="1664414" cy="461665"/>
          </a:xfrm>
          <a:prstGeom prst="rect">
            <a:avLst/>
          </a:prstGeom>
          <a:noFill/>
        </p:spPr>
        <p:txBody>
          <a:bodyPr wrap="square" rtlCol="0">
            <a:spAutoFit/>
          </a:bodyPr>
          <a:lstStyle/>
          <a:p>
            <a:r>
              <a:rPr lang="ja-JP" altLang="en-US" sz="2400" b="1" u="sng" dirty="0"/>
              <a:t>イメージ</a:t>
            </a:r>
            <a:endParaRPr kumimoji="1" lang="ja-JP" altLang="en-US" sz="2400" b="1" u="sng" dirty="0"/>
          </a:p>
        </p:txBody>
      </p:sp>
      <p:sp>
        <p:nvSpPr>
          <p:cNvPr id="2" name="テキスト ボックス 1">
            <a:extLst>
              <a:ext uri="{FF2B5EF4-FFF2-40B4-BE49-F238E27FC236}">
                <a16:creationId xmlns:a16="http://schemas.microsoft.com/office/drawing/2014/main" id="{26689E2E-71A7-4D7E-BE52-DC7DB3A61B11}"/>
              </a:ext>
            </a:extLst>
          </p:cNvPr>
          <p:cNvSpPr txBox="1"/>
          <p:nvPr/>
        </p:nvSpPr>
        <p:spPr>
          <a:xfrm>
            <a:off x="4541178" y="6135814"/>
            <a:ext cx="3647325" cy="369332"/>
          </a:xfrm>
          <a:prstGeom prst="rect">
            <a:avLst/>
          </a:prstGeom>
          <a:noFill/>
        </p:spPr>
        <p:txBody>
          <a:bodyPr wrap="square" rtlCol="0">
            <a:spAutoFit/>
          </a:bodyPr>
          <a:lstStyle/>
          <a:p>
            <a:r>
              <a:rPr lang="ja-JP" altLang="en-US" b="1" dirty="0"/>
              <a:t>海を全部のデータだと仮定</a:t>
            </a:r>
            <a:endParaRPr kumimoji="1" lang="ja-JP" altLang="en-US" b="1" dirty="0"/>
          </a:p>
        </p:txBody>
      </p:sp>
      <p:sp>
        <p:nvSpPr>
          <p:cNvPr id="3" name="楕円 2">
            <a:extLst>
              <a:ext uri="{FF2B5EF4-FFF2-40B4-BE49-F238E27FC236}">
                <a16:creationId xmlns:a16="http://schemas.microsoft.com/office/drawing/2014/main" id="{E67D1F77-FA80-40B3-9F60-958D37127231}"/>
              </a:ext>
            </a:extLst>
          </p:cNvPr>
          <p:cNvSpPr/>
          <p:nvPr/>
        </p:nvSpPr>
        <p:spPr>
          <a:xfrm>
            <a:off x="2338431" y="1385802"/>
            <a:ext cx="780836" cy="780836"/>
          </a:xfrm>
          <a:prstGeom prst="ellipse">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6DAB40D-7AF1-4241-A46D-34CBAE80F3BF}"/>
              </a:ext>
            </a:extLst>
          </p:cNvPr>
          <p:cNvSpPr/>
          <p:nvPr/>
        </p:nvSpPr>
        <p:spPr>
          <a:xfrm>
            <a:off x="2728849" y="1776220"/>
            <a:ext cx="6339155" cy="3292210"/>
          </a:xfrm>
          <a:prstGeom prst="rect">
            <a:avLst/>
          </a:prstGeom>
          <a:noFill/>
          <a:ln w="136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4D4341D-792E-4342-B178-0EBC1F33BA68}"/>
              </a:ext>
            </a:extLst>
          </p:cNvPr>
          <p:cNvSpPr/>
          <p:nvPr/>
        </p:nvSpPr>
        <p:spPr>
          <a:xfrm rot="9153830">
            <a:off x="3357339" y="1363600"/>
            <a:ext cx="556177" cy="371136"/>
          </a:xfrm>
          <a:prstGeom prst="rightArrow">
            <a:avLst>
              <a:gd name="adj1" fmla="val 50000"/>
              <a:gd name="adj2" fmla="val 62293"/>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BCF8844-2308-4030-B9EC-7D09A0805056}"/>
              </a:ext>
            </a:extLst>
          </p:cNvPr>
          <p:cNvSpPr txBox="1"/>
          <p:nvPr/>
        </p:nvSpPr>
        <p:spPr>
          <a:xfrm>
            <a:off x="4034871" y="1204937"/>
            <a:ext cx="3283132" cy="461665"/>
          </a:xfrm>
          <a:prstGeom prst="rect">
            <a:avLst/>
          </a:prstGeom>
          <a:noFill/>
        </p:spPr>
        <p:txBody>
          <a:bodyPr wrap="square" rtlCol="0">
            <a:spAutoFit/>
          </a:bodyPr>
          <a:lstStyle/>
          <a:p>
            <a:r>
              <a:rPr kumimoji="1" lang="ja-JP" altLang="en-US" sz="2400" b="1" dirty="0">
                <a:solidFill>
                  <a:schemeClr val="bg1"/>
                </a:solidFill>
              </a:rPr>
              <a:t>中小企業の持つデータ</a:t>
            </a:r>
          </a:p>
        </p:txBody>
      </p:sp>
      <p:sp>
        <p:nvSpPr>
          <p:cNvPr id="10" name="矢印: 下 9">
            <a:extLst>
              <a:ext uri="{FF2B5EF4-FFF2-40B4-BE49-F238E27FC236}">
                <a16:creationId xmlns:a16="http://schemas.microsoft.com/office/drawing/2014/main" id="{76B19323-C296-432A-A359-F4A85C875AFB}"/>
              </a:ext>
            </a:extLst>
          </p:cNvPr>
          <p:cNvSpPr/>
          <p:nvPr/>
        </p:nvSpPr>
        <p:spPr>
          <a:xfrm>
            <a:off x="5623361" y="4222820"/>
            <a:ext cx="550129" cy="713984"/>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5773130-C032-40FC-B14C-A4E38E21E067}"/>
              </a:ext>
            </a:extLst>
          </p:cNvPr>
          <p:cNvSpPr txBox="1"/>
          <p:nvPr/>
        </p:nvSpPr>
        <p:spPr>
          <a:xfrm>
            <a:off x="4541178" y="3767332"/>
            <a:ext cx="4308954" cy="461665"/>
          </a:xfrm>
          <a:prstGeom prst="rect">
            <a:avLst/>
          </a:prstGeom>
          <a:noFill/>
        </p:spPr>
        <p:txBody>
          <a:bodyPr wrap="square" rtlCol="0">
            <a:spAutoFit/>
          </a:bodyPr>
          <a:lstStyle/>
          <a:p>
            <a:r>
              <a:rPr lang="ja-JP" altLang="en-US" sz="2400" b="1" dirty="0">
                <a:solidFill>
                  <a:schemeClr val="bg1"/>
                </a:solidFill>
              </a:rPr>
              <a:t>大企業が持つデータ</a:t>
            </a:r>
            <a:endParaRPr kumimoji="1" lang="ja-JP" altLang="en-US" sz="2400" b="1" dirty="0">
              <a:solidFill>
                <a:schemeClr val="bg1"/>
              </a:solidFill>
            </a:endParaRPr>
          </a:p>
        </p:txBody>
      </p:sp>
      <p:sp>
        <p:nvSpPr>
          <p:cNvPr id="9" name="正方形/長方形 8">
            <a:extLst>
              <a:ext uri="{FF2B5EF4-FFF2-40B4-BE49-F238E27FC236}">
                <a16:creationId xmlns:a16="http://schemas.microsoft.com/office/drawing/2014/main" id="{6BD57015-B2AC-439A-A6B3-5D8ECBD6E374}"/>
              </a:ext>
            </a:extLst>
          </p:cNvPr>
          <p:cNvSpPr/>
          <p:nvPr/>
        </p:nvSpPr>
        <p:spPr>
          <a:xfrm>
            <a:off x="1716067" y="949237"/>
            <a:ext cx="5853658" cy="2818096"/>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7DFE380-5E0B-48D9-9511-E18D154E54E6}"/>
              </a:ext>
            </a:extLst>
          </p:cNvPr>
          <p:cNvSpPr/>
          <p:nvPr/>
        </p:nvSpPr>
        <p:spPr>
          <a:xfrm rot="10800000">
            <a:off x="1909164" y="3181611"/>
            <a:ext cx="1014894" cy="4258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A2E504E-A403-479A-99E8-D7F644AED086}"/>
              </a:ext>
            </a:extLst>
          </p:cNvPr>
          <p:cNvSpPr txBox="1"/>
          <p:nvPr/>
        </p:nvSpPr>
        <p:spPr>
          <a:xfrm>
            <a:off x="2908471" y="3196049"/>
            <a:ext cx="2767966" cy="461665"/>
          </a:xfrm>
          <a:prstGeom prst="rect">
            <a:avLst/>
          </a:prstGeom>
          <a:noFill/>
        </p:spPr>
        <p:txBody>
          <a:bodyPr wrap="square" rtlCol="0">
            <a:spAutoFit/>
          </a:bodyPr>
          <a:lstStyle/>
          <a:p>
            <a:r>
              <a:rPr kumimoji="1" lang="ja-JP" altLang="en-US" sz="2400" b="1" dirty="0">
                <a:solidFill>
                  <a:schemeClr val="bg1"/>
                </a:solidFill>
              </a:rPr>
              <a:t>政府が持つデータ</a:t>
            </a:r>
          </a:p>
        </p:txBody>
      </p:sp>
    </p:spTree>
    <p:extLst>
      <p:ext uri="{BB962C8B-B14F-4D97-AF65-F5344CB8AC3E}">
        <p14:creationId xmlns:p14="http://schemas.microsoft.com/office/powerpoint/2010/main" val="148807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38200"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u="sng" dirty="0"/>
              <a:t>Python</a:t>
            </a:r>
          </a:p>
          <a:p>
            <a:pPr algn="ctr"/>
            <a:endParaRPr lang="en-US" altLang="ja-JP" sz="2800" b="1" dirty="0"/>
          </a:p>
          <a:p>
            <a:pPr algn="ctr"/>
            <a:r>
              <a:rPr lang="en-US" altLang="ja-JP" sz="2400" b="1" dirty="0">
                <a:solidFill>
                  <a:schemeClr val="bg1"/>
                </a:solidFill>
                <a:latin typeface="+mn-ea"/>
              </a:rPr>
              <a:t>OSS</a:t>
            </a:r>
            <a:r>
              <a:rPr lang="ja-JP" altLang="en-US" sz="2400" b="1" dirty="0">
                <a:solidFill>
                  <a:schemeClr val="bg1"/>
                </a:solidFill>
                <a:latin typeface="+mn-ea"/>
              </a:rPr>
              <a:t>のプログラミング言語</a:t>
            </a:r>
            <a:endParaRPr lang="en-US" altLang="ja-JP" sz="2400" b="1" dirty="0">
              <a:solidFill>
                <a:schemeClr val="bg1"/>
              </a:solidFill>
              <a:latin typeface="+mn-ea"/>
            </a:endParaRPr>
          </a:p>
          <a:p>
            <a:pPr algn="ctr"/>
            <a:endParaRPr lang="en-US" altLang="ja-JP" sz="2400" b="1" dirty="0">
              <a:solidFill>
                <a:schemeClr val="bg1"/>
              </a:solidFill>
              <a:latin typeface="+mn-ea"/>
            </a:endParaRPr>
          </a:p>
          <a:p>
            <a:pPr algn="ctr"/>
            <a:r>
              <a:rPr lang="ja-JP" altLang="en-US" sz="2400" b="1" dirty="0">
                <a:solidFill>
                  <a:schemeClr val="bg1"/>
                </a:solidFill>
                <a:latin typeface="+mn-ea"/>
              </a:rPr>
              <a:t>多くのことをこなすための道具がそろっている。</a:t>
            </a:r>
            <a:endParaRPr lang="en-US" altLang="ja-JP" sz="2400" b="1" dirty="0">
              <a:solidFill>
                <a:schemeClr val="bg1"/>
              </a:solidFill>
              <a:latin typeface="+mn-ea"/>
            </a:endParaRPr>
          </a:p>
          <a:p>
            <a:pPr algn="ctr"/>
            <a:endParaRPr lang="en-US" altLang="ja-JP" sz="2400" b="1" dirty="0">
              <a:solidFill>
                <a:schemeClr val="bg1"/>
              </a:solidFill>
              <a:latin typeface="+mn-ea"/>
            </a:endParaRPr>
          </a:p>
          <a:p>
            <a:pPr marL="342900" indent="-342900" algn="ctr">
              <a:buFontTx/>
              <a:buChar char="-"/>
            </a:pPr>
            <a:r>
              <a:rPr lang="ja-JP" altLang="en-US" sz="2400" b="1" dirty="0">
                <a:solidFill>
                  <a:schemeClr val="bg1"/>
                </a:solidFill>
                <a:latin typeface="+mn-ea"/>
              </a:rPr>
              <a:t>ウェブアプリケーション</a:t>
            </a:r>
            <a:endParaRPr lang="en-US" altLang="ja-JP" sz="2400" b="1" dirty="0">
              <a:solidFill>
                <a:schemeClr val="bg1"/>
              </a:solidFill>
              <a:latin typeface="+mn-ea"/>
            </a:endParaRPr>
          </a:p>
          <a:p>
            <a:pPr marL="342900" indent="-342900" algn="ctr">
              <a:buFontTx/>
              <a:buChar char="-"/>
            </a:pPr>
            <a:r>
              <a:rPr lang="ja-JP" altLang="en-US" sz="2400" b="1" dirty="0"/>
              <a:t>データ分析</a:t>
            </a:r>
            <a:endParaRPr lang="en-US" altLang="ja-JP" sz="2400" b="1" dirty="0"/>
          </a:p>
          <a:p>
            <a:pPr marL="342900" indent="-342900" algn="ctr">
              <a:buFontTx/>
              <a:buChar char="-"/>
            </a:pPr>
            <a:r>
              <a:rPr lang="ja-JP" altLang="en-US" sz="2400" b="1" dirty="0"/>
              <a:t>機械学習・ディープラーニング</a:t>
            </a:r>
            <a:endParaRPr lang="en-US" altLang="ja-JP" sz="2400" b="1" dirty="0"/>
          </a:p>
          <a:p>
            <a:pPr algn="ct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30D114DF-99E8-4165-B1F6-816E7EC4CFFB}"/>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2324801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38200"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u="sng" dirty="0"/>
              <a:t>Google </a:t>
            </a:r>
            <a:r>
              <a:rPr lang="en-US" altLang="ja-JP" sz="2800" b="1" u="sng" dirty="0" err="1"/>
              <a:t>Colaboratory</a:t>
            </a:r>
            <a:endParaRPr kumimoji="1" lang="en-US" altLang="ja-JP" sz="2800" b="1" u="sng" dirty="0"/>
          </a:p>
          <a:p>
            <a:pPr algn="ctr"/>
            <a:endParaRPr lang="en-US" altLang="ja-JP" sz="2800" b="1" dirty="0"/>
          </a:p>
          <a:p>
            <a:pPr algn="ctr"/>
            <a:r>
              <a:rPr lang="ja-JP" altLang="en-US" sz="2400" b="1" dirty="0"/>
              <a:t>グーグルが提供する</a:t>
            </a:r>
            <a:r>
              <a:rPr lang="en-US" altLang="ja-JP" sz="2400" b="1" dirty="0"/>
              <a:t>Python</a:t>
            </a:r>
            <a:r>
              <a:rPr lang="ja-JP" altLang="en-US" sz="2400" b="1" dirty="0"/>
              <a:t>のノートブック</a:t>
            </a:r>
            <a:r>
              <a:rPr lang="en-US" altLang="ja-JP" sz="2400" b="1" dirty="0"/>
              <a:t>.</a:t>
            </a:r>
          </a:p>
          <a:p>
            <a:pPr algn="ctr"/>
            <a:endParaRPr lang="en-US" altLang="ja-JP" sz="2400" b="1" dirty="0"/>
          </a:p>
          <a:p>
            <a:pPr algn="ctr"/>
            <a:r>
              <a:rPr lang="ja-JP" altLang="en-US" sz="2400" b="1" dirty="0"/>
              <a:t>特に設定なしで</a:t>
            </a:r>
            <a:r>
              <a:rPr lang="en-US" altLang="ja-JP" sz="2400" b="1" dirty="0"/>
              <a:t>,Python</a:t>
            </a:r>
            <a:r>
              <a:rPr lang="ja-JP" altLang="en-US" sz="2400" b="1" dirty="0"/>
              <a:t>が使える</a:t>
            </a:r>
            <a:r>
              <a:rPr lang="en-US" altLang="ja-JP" sz="2400" b="1" dirty="0"/>
              <a:t>.</a:t>
            </a:r>
          </a:p>
          <a:p>
            <a:pPr algn="ctr"/>
            <a:endParaRPr lang="en-US" altLang="ja-JP" sz="2400" b="1" dirty="0"/>
          </a:p>
          <a:p>
            <a:pPr algn="ctr"/>
            <a:r>
              <a:rPr lang="ja-JP" altLang="en-US" sz="2400" b="1" dirty="0"/>
              <a:t>プログラミング言語のインストールが一番難しい・・・</a:t>
            </a:r>
            <a:endParaRPr lang="en-US" altLang="ja-JP" sz="2400" b="1" dirty="0"/>
          </a:p>
          <a:p>
            <a:pPr algn="ct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30D114DF-99E8-4165-B1F6-816E7EC4CFFB}"/>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380903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38200"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u="sng" dirty="0"/>
              <a:t>オープンデータを</a:t>
            </a:r>
            <a:r>
              <a:rPr kumimoji="1" lang="en-US" altLang="ja-JP" sz="2800" b="1" u="sng" dirty="0"/>
              <a:t>Google </a:t>
            </a:r>
            <a:r>
              <a:rPr kumimoji="1" lang="en-US" altLang="ja-JP" sz="2800" b="1" u="sng" dirty="0" err="1"/>
              <a:t>colab</a:t>
            </a:r>
            <a:r>
              <a:rPr kumimoji="1" lang="ja-JP" altLang="en-US" sz="2800" b="1" u="sng" dirty="0"/>
              <a:t>を使って分析実践</a:t>
            </a:r>
            <a:endParaRPr kumimoji="1" lang="en-US" altLang="ja-JP" sz="2800" b="1" u="sng" dirty="0"/>
          </a:p>
          <a:p>
            <a:pPr algn="ctr"/>
            <a:endParaRPr lang="en-US" altLang="ja-JP" sz="2800" b="1" u="sng" dirty="0"/>
          </a:p>
          <a:p>
            <a:pPr algn="ctr"/>
            <a:r>
              <a:rPr kumimoji="1" lang="ja-JP" altLang="en-US" sz="2400" b="1" dirty="0">
                <a:solidFill>
                  <a:srgbClr val="FFFF00"/>
                </a:solidFill>
              </a:rPr>
              <a:t>家計調査のデータを</a:t>
            </a:r>
            <a:r>
              <a:rPr lang="en-US" altLang="ja-JP" sz="2400" b="1" dirty="0" err="1">
                <a:solidFill>
                  <a:srgbClr val="FFFF00"/>
                </a:solidFill>
              </a:rPr>
              <a:t>colab</a:t>
            </a:r>
            <a:r>
              <a:rPr lang="ja-JP" altLang="en-US" sz="2400" b="1" dirty="0">
                <a:solidFill>
                  <a:srgbClr val="FFFF00"/>
                </a:solidFill>
              </a:rPr>
              <a:t>環境で分析します</a:t>
            </a:r>
            <a:endParaRPr lang="en-US" altLang="ja-JP" sz="2400" b="1" dirty="0">
              <a:solidFill>
                <a:srgbClr val="FFFF00"/>
              </a:solidFill>
            </a:endParaRPr>
          </a:p>
          <a:p>
            <a:pPr algn="ctr"/>
            <a:endParaRPr kumimoji="1" lang="en-US" altLang="ja-JP" sz="2400" b="1" u="sng" dirty="0"/>
          </a:p>
          <a:p>
            <a:pPr algn="ctr"/>
            <a:r>
              <a:rPr kumimoji="1" lang="en-US" altLang="ja-JP" sz="2400" b="1" dirty="0" err="1"/>
              <a:t>Colab</a:t>
            </a:r>
            <a:r>
              <a:rPr kumimoji="1" lang="ja-JP" altLang="en-US" sz="2400" b="1" dirty="0"/>
              <a:t>のノートブック </a:t>
            </a:r>
            <a:r>
              <a:rPr kumimoji="1" lang="en-US" altLang="ja-JP" sz="2400" b="1" dirty="0"/>
              <a:t>&lt;GO&gt;</a:t>
            </a:r>
          </a:p>
          <a:p>
            <a:pPr algn="ctr"/>
            <a:endParaRPr kumimoji="1" lang="en-US" altLang="ja-JP" sz="2800" b="1" u="sng" dirty="0"/>
          </a:p>
          <a:p>
            <a:pPr algn="ctr"/>
            <a:r>
              <a:rPr kumimoji="1" lang="en-US" altLang="ja-JP" sz="2800" b="1" u="sng" dirty="0"/>
              <a:t>https://colab.research.google.com/drive/1Kx38qHY_yqKIjyGWVR456X7favF0CdTc?usp=sharing</a:t>
            </a:r>
          </a:p>
          <a:p>
            <a:pPr algn="ctr"/>
            <a:endParaRPr lang="en-US" altLang="ja-JP" sz="2800" b="1" dirty="0"/>
          </a:p>
          <a:p>
            <a:pPr algn="ct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69310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解決提案まとめ</a:t>
            </a:r>
            <a:endParaRPr kumimoji="1" lang="en-US" altLang="ja-JP" sz="2800" b="1" dirty="0"/>
          </a:p>
          <a:p>
            <a:pPr algn="ctr"/>
            <a:endParaRPr kumimoji="1" lang="en-US" altLang="ja-JP" sz="2800" b="1" dirty="0"/>
          </a:p>
          <a:p>
            <a:pPr marL="457200" indent="-457200" algn="ctr">
              <a:buFontTx/>
              <a:buChar char="-"/>
            </a:pPr>
            <a:r>
              <a:rPr lang="ja-JP" altLang="en-US" sz="2800" b="1" dirty="0"/>
              <a:t>オープンデータ 各種データがそろう</a:t>
            </a:r>
            <a:endParaRPr lang="en-US" altLang="ja-JP" sz="2800" b="1" dirty="0"/>
          </a:p>
          <a:p>
            <a:pPr marL="457200" indent="-457200" algn="ctr">
              <a:buFontTx/>
              <a:buChar char="-"/>
            </a:pPr>
            <a:endParaRPr kumimoji="1" lang="en-US" altLang="ja-JP" sz="2800" b="1" dirty="0"/>
          </a:p>
          <a:p>
            <a:pPr marL="457200" indent="-457200" algn="ctr">
              <a:buFontTx/>
              <a:buChar char="-"/>
            </a:pPr>
            <a:r>
              <a:rPr lang="en-US" altLang="ja-JP" sz="2800" b="1" dirty="0"/>
              <a:t>Python: </a:t>
            </a:r>
            <a:r>
              <a:rPr lang="ja-JP" altLang="en-US" sz="2800" b="1" dirty="0"/>
              <a:t>データ集め、前処理、分析が容易</a:t>
            </a:r>
            <a:endParaRPr lang="en-US" altLang="ja-JP" sz="2800" b="1" dirty="0"/>
          </a:p>
          <a:p>
            <a:pPr marL="457200" indent="-457200" algn="ctr">
              <a:buFontTx/>
              <a:buChar char="-"/>
            </a:pPr>
            <a:endParaRPr kumimoji="1" lang="en-US" altLang="ja-JP" sz="2800" b="1" dirty="0"/>
          </a:p>
          <a:p>
            <a:pPr marL="457200" indent="-457200" algn="ctr">
              <a:buFontTx/>
              <a:buChar char="-"/>
            </a:pPr>
            <a:r>
              <a:rPr lang="ja-JP" altLang="en-US" sz="2800" b="1" dirty="0"/>
              <a:t>データを実際に触ることにより、必要なデータ、</a:t>
            </a:r>
            <a:endParaRPr lang="en-US" altLang="ja-JP" sz="2800" b="1" dirty="0"/>
          </a:p>
          <a:p>
            <a:pPr algn="ctr"/>
            <a:r>
              <a:rPr kumimoji="1" lang="ja-JP" altLang="en-US" sz="2800" b="1" dirty="0"/>
              <a:t>データ処理に必要な知見が蓄積できる</a:t>
            </a:r>
            <a:endParaRPr kumimoji="1" lang="en-US" altLang="ja-JP" sz="2800" b="1" dirty="0"/>
          </a:p>
          <a:p>
            <a:pPr algn="ctr"/>
            <a:endParaRPr lang="en-US" altLang="ja-JP" sz="2800" b="1" dirty="0"/>
          </a:p>
          <a:p>
            <a:pPr algn="ctr"/>
            <a:r>
              <a:rPr kumimoji="1" lang="en-US" altLang="ja-JP" sz="2800" b="1" dirty="0"/>
              <a:t>- </a:t>
            </a:r>
            <a:r>
              <a:rPr lang="ja-JP" altLang="en-US" sz="2800" b="1" dirty="0"/>
              <a:t>データを活用する全体像を作りやすくなる（</a:t>
            </a:r>
            <a:r>
              <a:rPr lang="en-US" altLang="ja-JP" sz="2800" b="1" dirty="0"/>
              <a:t>DX</a:t>
            </a:r>
            <a:r>
              <a:rPr lang="ja-JP" altLang="en-US" sz="2800" b="1" dirty="0"/>
              <a:t>）</a:t>
            </a:r>
            <a:endParaRPr kumimoji="1" lang="en-US" altLang="ja-JP" sz="2800" b="1" dirty="0"/>
          </a:p>
          <a:p>
            <a:pPr algn="ctr"/>
            <a:endParaRPr kumimoji="1"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30D114DF-99E8-4165-B1F6-816E7EC4CFFB}"/>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074488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t>今日の内容</a:t>
            </a:r>
            <a:endParaRPr kumimoji="1" lang="en-US" altLang="ja-JP" sz="2800" b="1"/>
          </a:p>
          <a:p>
            <a:pPr algn="ctr"/>
            <a:endParaRPr lang="en-US" altLang="ja-JP" sz="2800" b="1"/>
          </a:p>
          <a:p>
            <a:pPr marL="457200" indent="-457200" algn="ctr">
              <a:buFontTx/>
              <a:buChar char="-"/>
            </a:pPr>
            <a:r>
              <a:rPr kumimoji="1" lang="en-US" altLang="ja-JP" sz="2800" b="1"/>
              <a:t>DX</a:t>
            </a:r>
            <a:r>
              <a:rPr kumimoji="1" lang="ja-JP" altLang="en-US" sz="2800" b="1"/>
              <a:t>ってなに？</a:t>
            </a:r>
            <a:endParaRPr kumimoji="1" lang="en-US" altLang="ja-JP" sz="2800" b="1"/>
          </a:p>
          <a:p>
            <a:pPr marL="457200" indent="-457200" algn="ctr">
              <a:buFontTx/>
              <a:buChar char="-"/>
            </a:pPr>
            <a:endParaRPr kumimoji="1" lang="en-US" altLang="ja-JP" sz="2800" b="1"/>
          </a:p>
          <a:p>
            <a:pPr marL="457200" indent="-457200" algn="ctr">
              <a:buFontTx/>
              <a:buChar char="-"/>
            </a:pPr>
            <a:r>
              <a:rPr lang="ja-JP" altLang="en-US" sz="2800" b="1"/>
              <a:t>中小企業の問題</a:t>
            </a:r>
            <a:endParaRPr lang="en-US" altLang="ja-JP" sz="2800" b="1"/>
          </a:p>
          <a:p>
            <a:pPr marL="457200" indent="-457200" algn="ctr">
              <a:buFontTx/>
              <a:buChar char="-"/>
            </a:pPr>
            <a:endParaRPr lang="en-US" altLang="ja-JP" sz="2800" b="1"/>
          </a:p>
          <a:p>
            <a:pPr marL="457200" indent="-457200" algn="ctr">
              <a:buFontTx/>
              <a:buChar char="-"/>
            </a:pPr>
            <a:r>
              <a:rPr kumimoji="1" lang="ja-JP" altLang="en-US" sz="2800" b="1"/>
              <a:t>解決提案</a:t>
            </a:r>
            <a:endParaRPr kumimoji="1" lang="en-US" altLang="ja-JP" sz="2800" b="1"/>
          </a:p>
          <a:p>
            <a:pPr marL="457200" indent="-457200" algn="ctr">
              <a:buFontTx/>
              <a:buChar char="-"/>
            </a:pPr>
            <a:endParaRPr kumimoji="1" lang="en-US" altLang="ja-JP" sz="2800" b="1"/>
          </a:p>
          <a:p>
            <a:pPr marL="457200" indent="-457200" algn="ctr">
              <a:buFontTx/>
              <a:buChar char="-"/>
            </a:pPr>
            <a:r>
              <a:rPr lang="ja-JP" altLang="en-US" sz="2800" b="1"/>
              <a:t>まとめ</a:t>
            </a:r>
            <a:endParaRPr kumimoji="1" lang="ja-JP" altLang="en-US"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45AD1E2-9FE3-421F-8F3A-BC25400990C1}"/>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790508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今日の内容</a:t>
            </a:r>
            <a:endParaRPr kumimoji="1" lang="en-US" altLang="ja-JP" sz="2800" b="1" dirty="0"/>
          </a:p>
          <a:p>
            <a:pPr algn="ctr"/>
            <a:endParaRPr kumimoji="1" lang="en-US" altLang="ja-JP" sz="2800" b="1" dirty="0"/>
          </a:p>
          <a:p>
            <a:pPr marL="457200" indent="-457200" algn="ctr">
              <a:buFontTx/>
              <a:buChar char="-"/>
            </a:pPr>
            <a:r>
              <a:rPr lang="ja-JP" altLang="en-US" sz="2800" b="1" dirty="0"/>
              <a:t>まとめ</a:t>
            </a:r>
            <a:endParaRPr kumimoji="1" lang="ja-JP" altLang="en-US"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45AD1E2-9FE3-421F-8F3A-BC25400990C1}"/>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3185974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今日の話のポイント</a:t>
            </a:r>
            <a:endParaRPr lang="en-US" altLang="ja-JP" sz="2800" b="1" dirty="0"/>
          </a:p>
          <a:p>
            <a:pPr algn="ctr"/>
            <a:endParaRPr kumimoji="1" lang="en-US" altLang="ja-JP" sz="2800" b="1" dirty="0"/>
          </a:p>
          <a:p>
            <a:pPr algn="ctr"/>
            <a:r>
              <a:rPr kumimoji="1" lang="en-US" altLang="ja-JP" sz="2800" b="1" dirty="0"/>
              <a:t>- </a:t>
            </a:r>
            <a:r>
              <a:rPr kumimoji="1" lang="ja-JP" altLang="en-US" sz="2800" b="1" dirty="0"/>
              <a:t>データを活用して企業を成長させよう！</a:t>
            </a:r>
            <a:endParaRPr kumimoji="1" lang="en-US" altLang="ja-JP" sz="2800" b="1" dirty="0"/>
          </a:p>
          <a:p>
            <a:pPr algn="ctr"/>
            <a:endParaRPr kumimoji="1" lang="en-US" altLang="ja-JP" sz="2800" b="1" dirty="0"/>
          </a:p>
          <a:p>
            <a:pPr marL="457200" indent="-457200" algn="ctr">
              <a:buFontTx/>
              <a:buChar char="-"/>
            </a:pPr>
            <a:r>
              <a:rPr lang="ja-JP" altLang="en-US" sz="2800" b="1" dirty="0"/>
              <a:t>データがなければオープンデータを活用しよう</a:t>
            </a:r>
            <a:endParaRPr lang="en-US" altLang="ja-JP" sz="2800" b="1" dirty="0"/>
          </a:p>
          <a:p>
            <a:pPr marL="457200" indent="-457200" algn="ctr">
              <a:buFontTx/>
              <a:buChar char="-"/>
            </a:pPr>
            <a:endParaRPr kumimoji="1" lang="en-US" altLang="ja-JP" sz="2800" b="1" dirty="0"/>
          </a:p>
          <a:p>
            <a:pPr marL="457200" indent="-457200" algn="ctr">
              <a:buFontTx/>
              <a:buChar char="-"/>
            </a:pPr>
            <a:r>
              <a:rPr lang="ja-JP" altLang="en-US" sz="2800" b="1" dirty="0"/>
              <a:t>オープンデータの活用は</a:t>
            </a:r>
            <a:r>
              <a:rPr lang="en-US" altLang="ja-JP" sz="2800" b="1" dirty="0"/>
              <a:t>Python</a:t>
            </a:r>
            <a:r>
              <a:rPr lang="ja-JP" altLang="en-US" sz="2800" b="1" dirty="0"/>
              <a:t>を使うと容易</a:t>
            </a:r>
            <a:endParaRPr lang="en-US" altLang="ja-JP" sz="2800" b="1" dirty="0"/>
          </a:p>
          <a:p>
            <a:pPr marL="457200" indent="-457200" algn="ctr">
              <a:buFontTx/>
              <a:buChar char="-"/>
            </a:pPr>
            <a:endParaRPr kumimoji="1"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45AD1E2-9FE3-421F-8F3A-BC25400990C1}"/>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766520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793282"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800" b="1" dirty="0"/>
          </a:p>
          <a:p>
            <a:pPr algn="ctr"/>
            <a:endParaRPr lang="en-US" altLang="ja-JP" sz="2800" b="1" dirty="0"/>
          </a:p>
          <a:p>
            <a:pPr algn="ct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45AD1E2-9FE3-421F-8F3A-BC25400990C1}"/>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
        <p:nvSpPr>
          <p:cNvPr id="9" name="テキスト ボックス 8">
            <a:extLst>
              <a:ext uri="{FF2B5EF4-FFF2-40B4-BE49-F238E27FC236}">
                <a16:creationId xmlns:a16="http://schemas.microsoft.com/office/drawing/2014/main" id="{6162612A-6069-47D1-8B43-38C9FD705705}"/>
              </a:ext>
            </a:extLst>
          </p:cNvPr>
          <p:cNvSpPr txBox="1"/>
          <p:nvPr/>
        </p:nvSpPr>
        <p:spPr>
          <a:xfrm>
            <a:off x="4346532" y="681037"/>
            <a:ext cx="3544865" cy="584775"/>
          </a:xfrm>
          <a:prstGeom prst="rect">
            <a:avLst/>
          </a:prstGeom>
          <a:noFill/>
        </p:spPr>
        <p:txBody>
          <a:bodyPr wrap="square" rtlCol="0">
            <a:spAutoFit/>
          </a:bodyPr>
          <a:lstStyle/>
          <a:p>
            <a:pPr algn="ctr"/>
            <a:r>
              <a:rPr lang="ja-JP" altLang="en-US" sz="3200" b="1" dirty="0">
                <a:solidFill>
                  <a:schemeClr val="bg1"/>
                </a:solidFill>
              </a:rPr>
              <a:t>理想</a:t>
            </a:r>
            <a:endParaRPr kumimoji="1" lang="ja-JP" altLang="en-US" sz="3200" b="1" dirty="0">
              <a:solidFill>
                <a:schemeClr val="bg1"/>
              </a:solidFill>
            </a:endParaRPr>
          </a:p>
        </p:txBody>
      </p:sp>
      <p:graphicFrame>
        <p:nvGraphicFramePr>
          <p:cNvPr id="11" name="図表 10">
            <a:extLst>
              <a:ext uri="{FF2B5EF4-FFF2-40B4-BE49-F238E27FC236}">
                <a16:creationId xmlns:a16="http://schemas.microsoft.com/office/drawing/2014/main" id="{BD46BD85-787F-4D98-BC4E-3E87207116C5}"/>
              </a:ext>
            </a:extLst>
          </p:cNvPr>
          <p:cNvGraphicFramePr/>
          <p:nvPr>
            <p:extLst>
              <p:ext uri="{D42A27DB-BD31-4B8C-83A1-F6EECF244321}">
                <p14:modId xmlns:p14="http://schemas.microsoft.com/office/powerpoint/2010/main" val="1193298626"/>
              </p:ext>
            </p:extLst>
          </p:nvPr>
        </p:nvGraphicFramePr>
        <p:xfrm>
          <a:off x="2032000" y="1304441"/>
          <a:ext cx="8128000"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164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793282"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800" b="1" dirty="0"/>
          </a:p>
          <a:p>
            <a:pPr algn="ctr"/>
            <a:endParaRPr lang="en-US" altLang="ja-JP" sz="2800" b="1" dirty="0"/>
          </a:p>
          <a:p>
            <a:pPr algn="ct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45AD1E2-9FE3-421F-8F3A-BC25400990C1}"/>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
        <p:nvSpPr>
          <p:cNvPr id="9" name="テキスト ボックス 8">
            <a:extLst>
              <a:ext uri="{FF2B5EF4-FFF2-40B4-BE49-F238E27FC236}">
                <a16:creationId xmlns:a16="http://schemas.microsoft.com/office/drawing/2014/main" id="{6162612A-6069-47D1-8B43-38C9FD705705}"/>
              </a:ext>
            </a:extLst>
          </p:cNvPr>
          <p:cNvSpPr txBox="1"/>
          <p:nvPr/>
        </p:nvSpPr>
        <p:spPr>
          <a:xfrm>
            <a:off x="2969965" y="2370570"/>
            <a:ext cx="6252067" cy="1446550"/>
          </a:xfrm>
          <a:prstGeom prst="rect">
            <a:avLst/>
          </a:prstGeom>
          <a:noFill/>
        </p:spPr>
        <p:txBody>
          <a:bodyPr wrap="square" rtlCol="0">
            <a:spAutoFit/>
          </a:bodyPr>
          <a:lstStyle/>
          <a:p>
            <a:pPr algn="ctr"/>
            <a:r>
              <a:rPr kumimoji="1" lang="ja-JP" altLang="en-US" sz="4400" b="1" dirty="0">
                <a:solidFill>
                  <a:schemeClr val="bg1"/>
                </a:solidFill>
              </a:rPr>
              <a:t>そうして得たお金を</a:t>
            </a:r>
            <a:r>
              <a:rPr kumimoji="1" lang="en-US" altLang="ja-JP" sz="4400" b="1" dirty="0">
                <a:solidFill>
                  <a:schemeClr val="bg1"/>
                </a:solidFill>
              </a:rPr>
              <a:t>OSS</a:t>
            </a:r>
            <a:r>
              <a:rPr kumimoji="1" lang="ja-JP" altLang="en-US" sz="4400" b="1" dirty="0">
                <a:solidFill>
                  <a:schemeClr val="bg1"/>
                </a:solidFill>
              </a:rPr>
              <a:t>に！</a:t>
            </a:r>
          </a:p>
        </p:txBody>
      </p:sp>
    </p:spTree>
    <p:extLst>
      <p:ext uri="{BB962C8B-B14F-4D97-AF65-F5344CB8AC3E}">
        <p14:creationId xmlns:p14="http://schemas.microsoft.com/office/powerpoint/2010/main" val="307320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今日の内容</a:t>
            </a:r>
            <a:endParaRPr kumimoji="1" lang="en-US" altLang="ja-JP" sz="2800" b="1" dirty="0"/>
          </a:p>
          <a:p>
            <a:pPr algn="ctr"/>
            <a:endParaRPr lang="en-US" altLang="ja-JP" sz="2800" b="1" dirty="0"/>
          </a:p>
          <a:p>
            <a:pPr marL="457200" indent="-457200" algn="ctr">
              <a:buFontTx/>
              <a:buChar char="-"/>
            </a:pPr>
            <a:r>
              <a:rPr kumimoji="1" lang="en-US" altLang="ja-JP" sz="2800" b="1" dirty="0"/>
              <a:t>DX</a:t>
            </a:r>
            <a:r>
              <a:rPr kumimoji="1" lang="ja-JP" altLang="en-US" sz="2800" b="1" dirty="0"/>
              <a:t>ってなに？</a:t>
            </a:r>
            <a:endParaRPr kumimoji="1" lang="en-US" altLang="ja-JP" sz="2800" b="1" dirty="0"/>
          </a:p>
          <a:p>
            <a:pPr marL="457200" indent="-457200" algn="ctr">
              <a:buFontTx/>
              <a:buChar char="-"/>
            </a:pPr>
            <a:endParaRPr kumimoji="1" lang="en-US" altLang="ja-JP" sz="2800" b="1" dirty="0"/>
          </a:p>
          <a:p>
            <a:pPr marL="457200" indent="-457200" algn="ctr">
              <a:buFontTx/>
              <a:buChar char="-"/>
            </a:pPr>
            <a:r>
              <a:rPr lang="en-US" altLang="ja-JP" sz="2800" b="1" dirty="0"/>
              <a:t>DX</a:t>
            </a:r>
            <a:r>
              <a:rPr lang="ja-JP" altLang="en-US" sz="2800" b="1" dirty="0"/>
              <a:t>における中小企業の問題</a:t>
            </a:r>
            <a:endParaRPr lang="en-US" altLang="ja-JP" sz="2800" b="1" dirty="0"/>
          </a:p>
          <a:p>
            <a:pPr marL="457200" indent="-457200" algn="ctr">
              <a:buFontTx/>
              <a:buChar char="-"/>
            </a:pPr>
            <a:endParaRPr lang="en-US" altLang="ja-JP" sz="2800" b="1" dirty="0"/>
          </a:p>
          <a:p>
            <a:pPr marL="457200" indent="-457200" algn="ctr">
              <a:buFontTx/>
              <a:buChar char="-"/>
            </a:pPr>
            <a:r>
              <a:rPr kumimoji="1" lang="ja-JP" altLang="en-US" sz="2800" b="1" dirty="0"/>
              <a:t>解決提案</a:t>
            </a:r>
            <a:endParaRPr kumimoji="1" lang="en-US" altLang="ja-JP" sz="2800" b="1" dirty="0"/>
          </a:p>
          <a:p>
            <a:pPr marL="457200" indent="-457200" algn="ctr">
              <a:buFontTx/>
              <a:buChar char="-"/>
            </a:pPr>
            <a:endParaRPr kumimoji="1" lang="en-US" altLang="ja-JP" sz="2800" b="1" dirty="0"/>
          </a:p>
          <a:p>
            <a:pPr marL="457200" indent="-457200" algn="ctr">
              <a:buFontTx/>
              <a:buChar char="-"/>
            </a:pPr>
            <a:r>
              <a:rPr lang="ja-JP" altLang="en-US" sz="2800" b="1" dirty="0"/>
              <a:t>まとめ</a:t>
            </a:r>
            <a:endParaRPr kumimoji="1" lang="ja-JP" altLang="en-US"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r>
              <a:rPr kumimoji="1" lang="ja-JP" altLang="en-US" b="1" dirty="0">
                <a:solidFill>
                  <a:schemeClr val="bg1"/>
                </a:solidFill>
              </a:rPr>
              <a:t>じゅうがつとうか　</a:t>
            </a:r>
            <a:r>
              <a:rPr lang="ja-JP" altLang="en-US" b="1" dirty="0">
                <a:solidFill>
                  <a:schemeClr val="bg1"/>
                </a:solidFill>
              </a:rPr>
              <a:t>どよう</a:t>
            </a:r>
            <a:r>
              <a:rPr kumimoji="1" lang="ja-JP" altLang="en-US" b="1" dirty="0">
                <a:solidFill>
                  <a:schemeClr val="bg1"/>
                </a:solidFill>
              </a:rPr>
              <a:t>　</a:t>
            </a:r>
            <a:endParaRPr kumimoji="1" lang="en-US" altLang="ja-JP" b="1" dirty="0">
              <a:solidFill>
                <a:schemeClr val="bg1"/>
              </a:solidFill>
            </a:endParaRPr>
          </a:p>
          <a:p>
            <a:endParaRPr kumimoji="1" lang="en-US" altLang="ja-JP" b="1" dirty="0">
              <a:solidFill>
                <a:schemeClr val="bg1"/>
              </a:solidFill>
            </a:endParaRPr>
          </a:p>
          <a:p>
            <a:endParaRPr kumimoji="1" lang="ja-JP" altLang="en-US" b="1" dirty="0">
              <a:solidFill>
                <a:schemeClr val="bg1"/>
              </a:solidFill>
            </a:endParaRPr>
          </a:p>
        </p:txBody>
      </p:sp>
      <p:sp>
        <p:nvSpPr>
          <p:cNvPr id="7" name="テキスト ボックス 6">
            <a:extLst>
              <a:ext uri="{FF2B5EF4-FFF2-40B4-BE49-F238E27FC236}">
                <a16:creationId xmlns:a16="http://schemas.microsoft.com/office/drawing/2014/main" id="{44C5D12B-CD2E-4AEB-8A87-C0D8665339FE}"/>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2426201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793282"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800" b="1" dirty="0"/>
          </a:p>
          <a:p>
            <a:pPr algn="ctr"/>
            <a:endParaRPr lang="en-US" altLang="ja-JP" sz="2800" b="1" dirty="0"/>
          </a:p>
          <a:p>
            <a:pPr algn="ct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45AD1E2-9FE3-421F-8F3A-BC25400990C1}"/>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
        <p:nvSpPr>
          <p:cNvPr id="9" name="テキスト ボックス 8">
            <a:extLst>
              <a:ext uri="{FF2B5EF4-FFF2-40B4-BE49-F238E27FC236}">
                <a16:creationId xmlns:a16="http://schemas.microsoft.com/office/drawing/2014/main" id="{6162612A-6069-47D1-8B43-38C9FD705705}"/>
              </a:ext>
            </a:extLst>
          </p:cNvPr>
          <p:cNvSpPr txBox="1"/>
          <p:nvPr/>
        </p:nvSpPr>
        <p:spPr>
          <a:xfrm>
            <a:off x="2459085" y="1751737"/>
            <a:ext cx="7775617" cy="3046988"/>
          </a:xfrm>
          <a:prstGeom prst="rect">
            <a:avLst/>
          </a:prstGeom>
          <a:noFill/>
        </p:spPr>
        <p:txBody>
          <a:bodyPr wrap="square" rtlCol="0">
            <a:spAutoFit/>
          </a:bodyPr>
          <a:lstStyle/>
          <a:p>
            <a:pPr algn="ctr"/>
            <a:r>
              <a:rPr lang="ja-JP" altLang="en-US" sz="9600" b="1" dirty="0">
                <a:solidFill>
                  <a:schemeClr val="bg1"/>
                </a:solidFill>
              </a:rPr>
              <a:t>ありがとうございました</a:t>
            </a:r>
            <a:endParaRPr kumimoji="1" lang="ja-JP" altLang="en-US" sz="9600" b="1" dirty="0">
              <a:solidFill>
                <a:schemeClr val="bg1"/>
              </a:solidFill>
            </a:endParaRPr>
          </a:p>
        </p:txBody>
      </p:sp>
      <p:sp>
        <p:nvSpPr>
          <p:cNvPr id="7" name="テキスト ボックス 6">
            <a:extLst>
              <a:ext uri="{FF2B5EF4-FFF2-40B4-BE49-F238E27FC236}">
                <a16:creationId xmlns:a16="http://schemas.microsoft.com/office/drawing/2014/main" id="{EAE16705-5808-4F62-8F86-75843FD4F3F9}"/>
              </a:ext>
            </a:extLst>
          </p:cNvPr>
          <p:cNvSpPr txBox="1"/>
          <p:nvPr/>
        </p:nvSpPr>
        <p:spPr>
          <a:xfrm>
            <a:off x="7335993" y="5128051"/>
            <a:ext cx="4298794" cy="830997"/>
          </a:xfrm>
          <a:prstGeom prst="rect">
            <a:avLst/>
          </a:prstGeom>
          <a:noFill/>
        </p:spPr>
        <p:txBody>
          <a:bodyPr wrap="square" rtlCol="0">
            <a:spAutoFit/>
          </a:bodyPr>
          <a:lstStyle/>
          <a:p>
            <a:r>
              <a:rPr lang="en-US" altLang="ja-JP" sz="2400" b="1" dirty="0">
                <a:solidFill>
                  <a:schemeClr val="bg1"/>
                </a:solidFill>
                <a:hlinkClick r:id="rId3">
                  <a:extLst>
                    <a:ext uri="{A12FA001-AC4F-418D-AE19-62706E023703}">
                      <ahyp:hlinkClr xmlns:ahyp="http://schemas.microsoft.com/office/drawing/2018/hyperlinkcolor" val="tx"/>
                    </a:ext>
                  </a:extLst>
                </a:hlinkClick>
              </a:rPr>
              <a:t>hideyuki@chomoku.com</a:t>
            </a:r>
            <a:endParaRPr lang="en-US" altLang="ja-JP" sz="2400" b="1" dirty="0">
              <a:solidFill>
                <a:schemeClr val="bg1"/>
              </a:solidFill>
            </a:endParaRPr>
          </a:p>
          <a:p>
            <a:r>
              <a:rPr kumimoji="1" lang="en-US" altLang="ja-JP" sz="2400" b="1" dirty="0">
                <a:solidFill>
                  <a:schemeClr val="bg1"/>
                </a:solidFill>
              </a:rPr>
              <a:t>@ogawahideyuki</a:t>
            </a:r>
            <a:endParaRPr kumimoji="1" lang="ja-JP" altLang="en-US" sz="2400" b="1" dirty="0">
              <a:solidFill>
                <a:schemeClr val="bg1"/>
              </a:solidFill>
            </a:endParaRPr>
          </a:p>
        </p:txBody>
      </p:sp>
    </p:spTree>
    <p:extLst>
      <p:ext uri="{BB962C8B-B14F-4D97-AF65-F5344CB8AC3E}">
        <p14:creationId xmlns:p14="http://schemas.microsoft.com/office/powerpoint/2010/main" val="3766486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793282" y="592931"/>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800" b="1" dirty="0"/>
          </a:p>
          <a:p>
            <a:pPr algn="ctr"/>
            <a:endParaRPr lang="en-US" altLang="ja-JP" sz="2800" b="1" dirty="0"/>
          </a:p>
          <a:p>
            <a:pPr algn="ctr"/>
            <a:endParaRPr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C45AD1E2-9FE3-421F-8F3A-BC25400990C1}"/>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
        <p:nvSpPr>
          <p:cNvPr id="9" name="テキスト ボックス 8">
            <a:extLst>
              <a:ext uri="{FF2B5EF4-FFF2-40B4-BE49-F238E27FC236}">
                <a16:creationId xmlns:a16="http://schemas.microsoft.com/office/drawing/2014/main" id="{6162612A-6069-47D1-8B43-38C9FD705705}"/>
              </a:ext>
            </a:extLst>
          </p:cNvPr>
          <p:cNvSpPr txBox="1"/>
          <p:nvPr/>
        </p:nvSpPr>
        <p:spPr>
          <a:xfrm>
            <a:off x="4323566" y="1519412"/>
            <a:ext cx="3544865" cy="1569660"/>
          </a:xfrm>
          <a:prstGeom prst="rect">
            <a:avLst/>
          </a:prstGeom>
          <a:noFill/>
        </p:spPr>
        <p:txBody>
          <a:bodyPr wrap="square" rtlCol="0">
            <a:spAutoFit/>
          </a:bodyPr>
          <a:lstStyle/>
          <a:p>
            <a:pPr algn="ctr"/>
            <a:r>
              <a:rPr kumimoji="1" lang="ja-JP" altLang="en-US" sz="9600" b="1" dirty="0">
                <a:solidFill>
                  <a:schemeClr val="bg1"/>
                </a:solidFill>
              </a:rPr>
              <a:t>質問</a:t>
            </a:r>
          </a:p>
        </p:txBody>
      </p:sp>
      <p:sp>
        <p:nvSpPr>
          <p:cNvPr id="7" name="テキスト ボックス 6">
            <a:extLst>
              <a:ext uri="{FF2B5EF4-FFF2-40B4-BE49-F238E27FC236}">
                <a16:creationId xmlns:a16="http://schemas.microsoft.com/office/drawing/2014/main" id="{EAE16705-5808-4F62-8F86-75843FD4F3F9}"/>
              </a:ext>
            </a:extLst>
          </p:cNvPr>
          <p:cNvSpPr txBox="1"/>
          <p:nvPr/>
        </p:nvSpPr>
        <p:spPr>
          <a:xfrm>
            <a:off x="6989685" y="4712553"/>
            <a:ext cx="4298794" cy="830997"/>
          </a:xfrm>
          <a:prstGeom prst="rect">
            <a:avLst/>
          </a:prstGeom>
          <a:noFill/>
        </p:spPr>
        <p:txBody>
          <a:bodyPr wrap="square" rtlCol="0">
            <a:spAutoFit/>
          </a:bodyPr>
          <a:lstStyle/>
          <a:p>
            <a:r>
              <a:rPr lang="en-US" altLang="ja-JP" sz="2400" b="1" dirty="0">
                <a:solidFill>
                  <a:schemeClr val="bg1"/>
                </a:solidFill>
                <a:hlinkClick r:id="rId3">
                  <a:extLst>
                    <a:ext uri="{A12FA001-AC4F-418D-AE19-62706E023703}">
                      <ahyp:hlinkClr xmlns:ahyp="http://schemas.microsoft.com/office/drawing/2018/hyperlinkcolor" val="tx"/>
                    </a:ext>
                  </a:extLst>
                </a:hlinkClick>
              </a:rPr>
              <a:t>hideyuki@chomoku.com</a:t>
            </a:r>
            <a:endParaRPr lang="en-US" altLang="ja-JP" sz="2400" b="1" dirty="0">
              <a:solidFill>
                <a:schemeClr val="bg1"/>
              </a:solidFill>
            </a:endParaRPr>
          </a:p>
          <a:p>
            <a:r>
              <a:rPr kumimoji="1" lang="en-US" altLang="ja-JP" sz="2400" b="1" dirty="0">
                <a:solidFill>
                  <a:schemeClr val="bg1"/>
                </a:solidFill>
              </a:rPr>
              <a:t>@ogawahideyuki</a:t>
            </a:r>
            <a:endParaRPr kumimoji="1" lang="ja-JP" altLang="en-US" sz="2400" b="1" dirty="0">
              <a:solidFill>
                <a:schemeClr val="bg1"/>
              </a:solidFill>
            </a:endParaRPr>
          </a:p>
        </p:txBody>
      </p:sp>
    </p:spTree>
    <p:extLst>
      <p:ext uri="{BB962C8B-B14F-4D97-AF65-F5344CB8AC3E}">
        <p14:creationId xmlns:p14="http://schemas.microsoft.com/office/powerpoint/2010/main" val="173179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今日の内容</a:t>
            </a:r>
            <a:endParaRPr kumimoji="1" lang="en-US" altLang="ja-JP" sz="2800" b="1" dirty="0"/>
          </a:p>
          <a:p>
            <a:pPr algn="ctr"/>
            <a:endParaRPr lang="en-US" altLang="ja-JP" sz="2800" b="1" dirty="0"/>
          </a:p>
          <a:p>
            <a:pPr marL="457200" indent="-457200" algn="ctr">
              <a:buFontTx/>
              <a:buChar char="-"/>
            </a:pPr>
            <a:r>
              <a:rPr kumimoji="1" lang="en-US" altLang="ja-JP" sz="2800" b="1" dirty="0"/>
              <a:t>DX</a:t>
            </a:r>
            <a:r>
              <a:rPr kumimoji="1" lang="ja-JP" altLang="en-US" sz="2800" b="1" dirty="0"/>
              <a:t>ってなに？</a:t>
            </a:r>
            <a:endParaRPr kumimoji="1" lang="en-US" altLang="ja-JP" sz="2800" b="1" dirty="0"/>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r>
              <a:rPr kumimoji="1" lang="ja-JP" altLang="en-US" b="1" dirty="0">
                <a:solidFill>
                  <a:schemeClr val="bg1"/>
                </a:solidFill>
              </a:rPr>
              <a:t>じゅうがつとうか　</a:t>
            </a:r>
            <a:r>
              <a:rPr lang="ja-JP" altLang="en-US" b="1" dirty="0">
                <a:solidFill>
                  <a:schemeClr val="bg1"/>
                </a:solidFill>
              </a:rPr>
              <a:t>どよう</a:t>
            </a:r>
            <a:r>
              <a:rPr kumimoji="1" lang="ja-JP" altLang="en-US" b="1" dirty="0">
                <a:solidFill>
                  <a:schemeClr val="bg1"/>
                </a:solidFill>
              </a:rPr>
              <a:t>　</a:t>
            </a:r>
            <a:endParaRPr kumimoji="1" lang="en-US" altLang="ja-JP" b="1" dirty="0">
              <a:solidFill>
                <a:schemeClr val="bg1"/>
              </a:solidFill>
            </a:endParaRPr>
          </a:p>
          <a:p>
            <a:endParaRPr kumimoji="1" lang="en-US" altLang="ja-JP" b="1" dirty="0">
              <a:solidFill>
                <a:schemeClr val="bg1"/>
              </a:solidFill>
            </a:endParaRPr>
          </a:p>
          <a:p>
            <a:endParaRPr kumimoji="1" lang="ja-JP" altLang="en-US" b="1" dirty="0">
              <a:solidFill>
                <a:schemeClr val="bg1"/>
              </a:solidFill>
            </a:endParaRPr>
          </a:p>
        </p:txBody>
      </p:sp>
      <p:sp>
        <p:nvSpPr>
          <p:cNvPr id="7" name="テキスト ボックス 6">
            <a:extLst>
              <a:ext uri="{FF2B5EF4-FFF2-40B4-BE49-F238E27FC236}">
                <a16:creationId xmlns:a16="http://schemas.microsoft.com/office/drawing/2014/main" id="{44C5D12B-CD2E-4AEB-8A87-C0D8665339FE}"/>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424875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游ゴシック" panose="020F0502020204030204"/>
                <a:ea typeface="游ゴシック" panose="020B0400000000000000" pitchFamily="50" charset="-128"/>
              </a:rPr>
              <a:t>DX</a:t>
            </a:r>
            <a:r>
              <a:rPr lang="ja-JP" altLang="en-US" sz="2800" b="1" dirty="0">
                <a:solidFill>
                  <a:prstClr val="white"/>
                </a:solidFill>
                <a:latin typeface="游ゴシック" panose="020F0502020204030204"/>
                <a:ea typeface="游ゴシック" panose="020B0400000000000000" pitchFamily="50" charset="-128"/>
              </a:rPr>
              <a:t>ってきいたことあるひと　👍</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62F97586-12D5-4BB3-BE47-C45BD6C84AB7}"/>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220243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游ゴシック" panose="020F0502020204030204"/>
                <a:ea typeface="游ゴシック" panose="020B0400000000000000" pitchFamily="50" charset="-128"/>
              </a:rPr>
              <a:t>DX</a:t>
            </a:r>
            <a:r>
              <a:rPr lang="ja-JP" altLang="en-US" sz="2800" b="1" dirty="0">
                <a:solidFill>
                  <a:prstClr val="white"/>
                </a:solidFill>
                <a:latin typeface="游ゴシック" panose="020F0502020204030204"/>
                <a:ea typeface="游ゴシック" panose="020B0400000000000000" pitchFamily="50" charset="-128"/>
              </a:rPr>
              <a:t>を具体的に説明できる人👍</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320D3512-941E-439A-901E-418659D93E6C}"/>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174304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320D3512-941E-439A-901E-418659D93E6C}"/>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pic>
        <p:nvPicPr>
          <p:cNvPr id="9" name="図 8">
            <a:extLst>
              <a:ext uri="{FF2B5EF4-FFF2-40B4-BE49-F238E27FC236}">
                <a16:creationId xmlns:a16="http://schemas.microsoft.com/office/drawing/2014/main" id="{F39D0DD4-70D8-46B0-8A2F-D0E9AE9E5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796" y="824704"/>
            <a:ext cx="8786949" cy="5352259"/>
          </a:xfrm>
          <a:prstGeom prst="rect">
            <a:avLst/>
          </a:prstGeom>
          <a:effectLst>
            <a:softEdge rad="0"/>
          </a:effectLst>
        </p:spPr>
      </p:pic>
      <p:pic>
        <p:nvPicPr>
          <p:cNvPr id="11" name="図 10">
            <a:extLst>
              <a:ext uri="{FF2B5EF4-FFF2-40B4-BE49-F238E27FC236}">
                <a16:creationId xmlns:a16="http://schemas.microsoft.com/office/drawing/2014/main" id="{8547027E-8B33-4AFE-8869-5E463AED1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102" y="2781299"/>
            <a:ext cx="4514102" cy="3193727"/>
          </a:xfrm>
          <a:prstGeom prst="rect">
            <a:avLst/>
          </a:prstGeom>
        </p:spPr>
      </p:pic>
      <p:sp>
        <p:nvSpPr>
          <p:cNvPr id="12" name="テキスト ボックス 11">
            <a:extLst>
              <a:ext uri="{FF2B5EF4-FFF2-40B4-BE49-F238E27FC236}">
                <a16:creationId xmlns:a16="http://schemas.microsoft.com/office/drawing/2014/main" id="{D23BE92F-46C4-4A0B-B6D2-1C7D9131D57F}"/>
              </a:ext>
            </a:extLst>
          </p:cNvPr>
          <p:cNvSpPr txBox="1"/>
          <p:nvPr/>
        </p:nvSpPr>
        <p:spPr>
          <a:xfrm>
            <a:off x="2890983" y="1339020"/>
            <a:ext cx="1302326" cy="646331"/>
          </a:xfrm>
          <a:prstGeom prst="rect">
            <a:avLst/>
          </a:prstGeom>
          <a:solidFill>
            <a:schemeClr val="bg1"/>
          </a:solidFill>
        </p:spPr>
        <p:txBody>
          <a:bodyPr wrap="square" rtlCol="0">
            <a:spAutoFit/>
          </a:bodyPr>
          <a:lstStyle/>
          <a:p>
            <a:r>
              <a:rPr kumimoji="1" lang="en-US" altLang="ja-JP" sz="3600" dirty="0"/>
              <a:t>  </a:t>
            </a:r>
            <a:r>
              <a:rPr kumimoji="1" lang="en-US" altLang="ja-JP" sz="3600" b="1" dirty="0">
                <a:solidFill>
                  <a:schemeClr val="accent5">
                    <a:lumMod val="75000"/>
                  </a:schemeClr>
                </a:solidFill>
              </a:rPr>
              <a:t>A I</a:t>
            </a:r>
            <a:endParaRPr kumimoji="1" lang="ja-JP" altLang="en-US" sz="3600" b="1" dirty="0">
              <a:solidFill>
                <a:schemeClr val="accent5">
                  <a:lumMod val="75000"/>
                </a:schemeClr>
              </a:solidFill>
            </a:endParaRPr>
          </a:p>
        </p:txBody>
      </p:sp>
      <p:sp>
        <p:nvSpPr>
          <p:cNvPr id="13" name="テキスト ボックス 12">
            <a:extLst>
              <a:ext uri="{FF2B5EF4-FFF2-40B4-BE49-F238E27FC236}">
                <a16:creationId xmlns:a16="http://schemas.microsoft.com/office/drawing/2014/main" id="{0A36E885-00CF-42B6-8E13-1474DF3D54DF}"/>
              </a:ext>
            </a:extLst>
          </p:cNvPr>
          <p:cNvSpPr txBox="1"/>
          <p:nvPr/>
        </p:nvSpPr>
        <p:spPr>
          <a:xfrm>
            <a:off x="7606693" y="1547297"/>
            <a:ext cx="2023697" cy="523220"/>
          </a:xfrm>
          <a:prstGeom prst="rect">
            <a:avLst/>
          </a:prstGeom>
          <a:solidFill>
            <a:schemeClr val="bg1"/>
          </a:solidFill>
        </p:spPr>
        <p:txBody>
          <a:bodyPr wrap="square" rtlCol="0">
            <a:spAutoFit/>
          </a:bodyPr>
          <a:lstStyle/>
          <a:p>
            <a:pPr algn="ctr"/>
            <a:r>
              <a:rPr lang="ja-JP" altLang="en-US" sz="2800" b="1" dirty="0">
                <a:solidFill>
                  <a:schemeClr val="accent5">
                    <a:lumMod val="75000"/>
                  </a:schemeClr>
                </a:solidFill>
              </a:rPr>
              <a:t>ク ラ ウ ド</a:t>
            </a:r>
            <a:endParaRPr kumimoji="1" lang="ja-JP" altLang="en-US" sz="2800" b="1" dirty="0">
              <a:solidFill>
                <a:schemeClr val="accent5">
                  <a:lumMod val="75000"/>
                </a:schemeClr>
              </a:solidFill>
            </a:endParaRPr>
          </a:p>
        </p:txBody>
      </p:sp>
      <p:sp>
        <p:nvSpPr>
          <p:cNvPr id="14" name="テキスト ボックス 13">
            <a:extLst>
              <a:ext uri="{FF2B5EF4-FFF2-40B4-BE49-F238E27FC236}">
                <a16:creationId xmlns:a16="http://schemas.microsoft.com/office/drawing/2014/main" id="{C485C0BE-C874-4236-8592-BE6900777885}"/>
              </a:ext>
            </a:extLst>
          </p:cNvPr>
          <p:cNvSpPr txBox="1"/>
          <p:nvPr/>
        </p:nvSpPr>
        <p:spPr>
          <a:xfrm>
            <a:off x="4133719" y="3209925"/>
            <a:ext cx="1034473" cy="523220"/>
          </a:xfrm>
          <a:prstGeom prst="rect">
            <a:avLst/>
          </a:prstGeom>
          <a:solidFill>
            <a:schemeClr val="bg1"/>
          </a:solidFill>
        </p:spPr>
        <p:txBody>
          <a:bodyPr wrap="square" rtlCol="0">
            <a:spAutoFit/>
          </a:bodyPr>
          <a:lstStyle/>
          <a:p>
            <a:pPr algn="ctr"/>
            <a:r>
              <a:rPr kumimoji="1" lang="en-US" altLang="ja-JP" sz="2800" b="1" dirty="0">
                <a:solidFill>
                  <a:schemeClr val="accent5">
                    <a:lumMod val="75000"/>
                  </a:schemeClr>
                </a:solidFill>
              </a:rPr>
              <a:t>I o T</a:t>
            </a:r>
          </a:p>
        </p:txBody>
      </p:sp>
      <p:sp>
        <p:nvSpPr>
          <p:cNvPr id="15" name="テキスト ボックス 14">
            <a:extLst>
              <a:ext uri="{FF2B5EF4-FFF2-40B4-BE49-F238E27FC236}">
                <a16:creationId xmlns:a16="http://schemas.microsoft.com/office/drawing/2014/main" id="{135C0639-F345-4E0B-8B27-F64CEC8DE3C7}"/>
              </a:ext>
            </a:extLst>
          </p:cNvPr>
          <p:cNvSpPr txBox="1"/>
          <p:nvPr/>
        </p:nvSpPr>
        <p:spPr>
          <a:xfrm>
            <a:off x="2636982" y="4611040"/>
            <a:ext cx="905164" cy="523220"/>
          </a:xfrm>
          <a:prstGeom prst="rect">
            <a:avLst/>
          </a:prstGeom>
          <a:solidFill>
            <a:schemeClr val="bg1"/>
          </a:solidFill>
        </p:spPr>
        <p:txBody>
          <a:bodyPr wrap="square" rtlCol="0">
            <a:spAutoFit/>
          </a:bodyPr>
          <a:lstStyle/>
          <a:p>
            <a:pPr algn="ctr"/>
            <a:r>
              <a:rPr kumimoji="1" lang="en-US" altLang="ja-JP" sz="2800" b="1" dirty="0"/>
              <a:t> </a:t>
            </a:r>
            <a:r>
              <a:rPr kumimoji="1" lang="en-US" altLang="ja-JP" sz="2800" b="1" dirty="0">
                <a:solidFill>
                  <a:schemeClr val="accent5">
                    <a:lumMod val="75000"/>
                  </a:schemeClr>
                </a:solidFill>
              </a:rPr>
              <a:t>5 G</a:t>
            </a:r>
            <a:endParaRPr kumimoji="1" lang="ja-JP" altLang="en-US" sz="2800" b="1" dirty="0">
              <a:solidFill>
                <a:schemeClr val="accent5">
                  <a:lumMod val="75000"/>
                </a:schemeClr>
              </a:solidFill>
            </a:endParaRPr>
          </a:p>
        </p:txBody>
      </p:sp>
      <p:sp>
        <p:nvSpPr>
          <p:cNvPr id="16" name="テキスト ボックス 15">
            <a:extLst>
              <a:ext uri="{FF2B5EF4-FFF2-40B4-BE49-F238E27FC236}">
                <a16:creationId xmlns:a16="http://schemas.microsoft.com/office/drawing/2014/main" id="{4232D47C-701E-42C4-AB46-E6A2AE7D2D0C}"/>
              </a:ext>
            </a:extLst>
          </p:cNvPr>
          <p:cNvSpPr txBox="1"/>
          <p:nvPr/>
        </p:nvSpPr>
        <p:spPr>
          <a:xfrm>
            <a:off x="5828145" y="4172276"/>
            <a:ext cx="4076605" cy="523220"/>
          </a:xfrm>
          <a:prstGeom prst="rect">
            <a:avLst/>
          </a:prstGeom>
          <a:solidFill>
            <a:schemeClr val="bg1"/>
          </a:solidFill>
        </p:spPr>
        <p:txBody>
          <a:bodyPr wrap="square" rtlCol="0">
            <a:spAutoFit/>
          </a:bodyPr>
          <a:lstStyle/>
          <a:p>
            <a:pPr algn="ctr"/>
            <a:r>
              <a:rPr kumimoji="1" lang="ja-JP" altLang="en-US" sz="2800" b="1" dirty="0">
                <a:solidFill>
                  <a:schemeClr val="accent5">
                    <a:lumMod val="75000"/>
                  </a:schemeClr>
                </a:solidFill>
              </a:rPr>
              <a:t>サイバーセキュリティ</a:t>
            </a:r>
          </a:p>
        </p:txBody>
      </p:sp>
      <p:sp>
        <p:nvSpPr>
          <p:cNvPr id="17" name="テキスト ボックス 16">
            <a:extLst>
              <a:ext uri="{FF2B5EF4-FFF2-40B4-BE49-F238E27FC236}">
                <a16:creationId xmlns:a16="http://schemas.microsoft.com/office/drawing/2014/main" id="{07F5027A-BA59-40EF-84AB-9FEB9EE7ED31}"/>
              </a:ext>
            </a:extLst>
          </p:cNvPr>
          <p:cNvSpPr txBox="1"/>
          <p:nvPr/>
        </p:nvSpPr>
        <p:spPr>
          <a:xfrm>
            <a:off x="3866432" y="495450"/>
            <a:ext cx="4752109" cy="523220"/>
          </a:xfrm>
          <a:prstGeom prst="rect">
            <a:avLst/>
          </a:prstGeom>
          <a:solidFill>
            <a:schemeClr val="bg1"/>
          </a:solidFill>
        </p:spPr>
        <p:txBody>
          <a:bodyPr wrap="square" rtlCol="0">
            <a:spAutoFit/>
          </a:bodyPr>
          <a:lstStyle/>
          <a:p>
            <a:r>
              <a:rPr kumimoji="1" lang="en-US" altLang="ja-JP" sz="2800" b="1" dirty="0"/>
              <a:t>DX</a:t>
            </a:r>
            <a:r>
              <a:rPr kumimoji="1" lang="ja-JP" altLang="en-US" sz="2800" b="1" dirty="0"/>
              <a:t>の</a:t>
            </a:r>
            <a:r>
              <a:rPr lang="ja-JP" altLang="en-US" sz="2800" b="1" dirty="0"/>
              <a:t>ウェブサイト</a:t>
            </a:r>
            <a:r>
              <a:rPr kumimoji="1" lang="ja-JP" altLang="en-US" sz="2800" b="1" dirty="0"/>
              <a:t>イメージ</a:t>
            </a:r>
            <a:endParaRPr kumimoji="1" lang="en-US" altLang="ja-JP" sz="2800" b="1" dirty="0"/>
          </a:p>
        </p:txBody>
      </p:sp>
    </p:spTree>
    <p:extLst>
      <p:ext uri="{BB962C8B-B14F-4D97-AF65-F5344CB8AC3E}">
        <p14:creationId xmlns:p14="http://schemas.microsoft.com/office/powerpoint/2010/main" val="421076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B29A8-898C-427C-B367-FA4EC182629B}"/>
              </a:ext>
            </a:extLst>
          </p:cNvPr>
          <p:cNvSpPr>
            <a:spLocks noGrp="1"/>
          </p:cNvSpPr>
          <p:nvPr>
            <p:ph type="title"/>
          </p:nvPr>
        </p:nvSpPr>
        <p:spPr/>
        <p:txBody>
          <a:bodyPr/>
          <a:lstStyle/>
          <a:p>
            <a:r>
              <a:rPr kumimoji="1" lang="ja-JP" altLang="en-US" dirty="0"/>
              <a:t>今日の目次</a:t>
            </a:r>
          </a:p>
        </p:txBody>
      </p:sp>
      <p:sp>
        <p:nvSpPr>
          <p:cNvPr id="3" name="コンテンツ プレースホルダー 2">
            <a:extLst>
              <a:ext uri="{FF2B5EF4-FFF2-40B4-BE49-F238E27FC236}">
                <a16:creationId xmlns:a16="http://schemas.microsoft.com/office/drawing/2014/main" id="{C3EE4E8B-E2C5-4788-8C78-C2D560059BC8}"/>
              </a:ext>
            </a:extLst>
          </p:cNvPr>
          <p:cNvSpPr>
            <a:spLocks noGrp="1"/>
          </p:cNvSpPr>
          <p:nvPr>
            <p:ph idx="1"/>
          </p:nvPr>
        </p:nvSpPr>
        <p:spPr/>
        <p:txBody>
          <a:bodyPr/>
          <a:lstStyle/>
          <a:p>
            <a:r>
              <a:rPr kumimoji="1" lang="en-US" altLang="ja-JP" dirty="0"/>
              <a:t>DX</a:t>
            </a:r>
            <a:r>
              <a:rPr kumimoji="1" lang="ja-JP" altLang="en-US" dirty="0"/>
              <a:t>について</a:t>
            </a:r>
            <a:endParaRPr kumimoji="1" lang="en-US" altLang="ja-JP" dirty="0"/>
          </a:p>
          <a:p>
            <a:r>
              <a:rPr lang="ja-JP" altLang="en-US" dirty="0"/>
              <a:t>中小企業の問題</a:t>
            </a:r>
            <a:endParaRPr lang="en-US" altLang="ja-JP" dirty="0"/>
          </a:p>
          <a:p>
            <a:r>
              <a:rPr kumimoji="1" lang="ja-JP" altLang="en-US" dirty="0"/>
              <a:t>解決提案</a:t>
            </a:r>
            <a:endParaRPr kumimoji="1" lang="en-US" altLang="ja-JP" dirty="0"/>
          </a:p>
          <a:p>
            <a:r>
              <a:rPr lang="ja-JP" altLang="en-US" dirty="0"/>
              <a:t>まとめ</a:t>
            </a:r>
            <a:endParaRPr kumimoji="1" lang="ja-JP" altLang="en-US" dirty="0"/>
          </a:p>
        </p:txBody>
      </p:sp>
      <p:sp>
        <p:nvSpPr>
          <p:cNvPr id="4" name="正方形/長方形 3">
            <a:extLst>
              <a:ext uri="{FF2B5EF4-FFF2-40B4-BE49-F238E27FC236}">
                <a16:creationId xmlns:a16="http://schemas.microsoft.com/office/drawing/2014/main" id="{158A9C84-CCBE-4280-BD2D-9B2CB65AE1D0}"/>
              </a:ext>
            </a:extLst>
          </p:cNvPr>
          <p:cNvSpPr/>
          <p:nvPr/>
        </p:nvSpPr>
        <p:spPr>
          <a:xfrm>
            <a:off x="557212" y="323850"/>
            <a:ext cx="11077575" cy="6143625"/>
          </a:xfrm>
          <a:prstGeom prst="rect">
            <a:avLst/>
          </a:prstGeom>
          <a:solidFill>
            <a:srgbClr val="745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1070F4DF-0349-43A9-AA12-36E3B7A68805}"/>
              </a:ext>
            </a:extLst>
          </p:cNvPr>
          <p:cNvSpPr/>
          <p:nvPr/>
        </p:nvSpPr>
        <p:spPr>
          <a:xfrm>
            <a:off x="881061" y="559593"/>
            <a:ext cx="10429875" cy="5672138"/>
          </a:xfrm>
          <a:prstGeom prst="rect">
            <a:avLst/>
          </a:prstGeom>
          <a:solidFill>
            <a:srgbClr val="3C6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今日の内容</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r>
              <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DX</a:t>
            </a:r>
            <a:r>
              <a:rPr kumimoji="1" lang="ja-JP" altLang="en-US"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ってなに？</a:t>
            </a: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endParaRPr lang="en-US" altLang="ja-JP" sz="2800" b="1" dirty="0">
              <a:solidFill>
                <a:prstClr val="white"/>
              </a:solidFill>
              <a:latin typeface="游ゴシック" panose="020F0502020204030204"/>
              <a:ea typeface="游ゴシック" panose="020B0400000000000000" pitchFamily="50" charset="-128"/>
            </a:endParaRPr>
          </a:p>
          <a:p>
            <a:pPr marR="0" lvl="0" algn="ctr" defTabSz="914400" rtl="0" eaLnBrk="1" fontAlgn="auto" latinLnBrk="0" hangingPunct="1">
              <a:lnSpc>
                <a:spcPct val="100000"/>
              </a:lnSpc>
              <a:spcBef>
                <a:spcPts val="0"/>
              </a:spcBef>
              <a:spcAft>
                <a:spcPts val="0"/>
              </a:spcAft>
              <a:buClrTx/>
              <a:buSzTx/>
              <a:tabLst/>
              <a:defRPr/>
            </a:pPr>
            <a:r>
              <a:rPr kumimoji="1" lang="en-US" altLang="ja-JP" sz="2800" b="1" i="0" u="none" strike="noStrike" kern="1200" cap="none" spc="0" normalizeH="0" baseline="0" noProof="0" dirty="0">
                <a:ln>
                  <a:noFill/>
                </a:ln>
                <a:solidFill>
                  <a:srgbClr val="FF0000"/>
                </a:solidFill>
                <a:effectLst/>
                <a:uLnTx/>
                <a:uFillTx/>
                <a:latin typeface="游ゴシック" panose="020F0502020204030204"/>
                <a:ea typeface="游ゴシック" panose="020B0400000000000000" pitchFamily="50" charset="-128"/>
                <a:cs typeface="+mn-cs"/>
              </a:rPr>
              <a:t>D</a:t>
            </a:r>
            <a:r>
              <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igital Transformation(</a:t>
            </a:r>
            <a:r>
              <a:rPr kumimoji="1" lang="en-US" altLang="ja-JP" sz="2800" b="1" i="0" u="none" strike="noStrike" kern="1200" cap="none" spc="0" normalizeH="0" baseline="0" noProof="0" dirty="0">
                <a:ln>
                  <a:noFill/>
                </a:ln>
                <a:solidFill>
                  <a:srgbClr val="FF0000"/>
                </a:solidFill>
                <a:effectLst/>
                <a:uLnTx/>
                <a:uFillTx/>
                <a:latin typeface="游ゴシック" panose="020F0502020204030204"/>
                <a:ea typeface="游ゴシック" panose="020B0400000000000000" pitchFamily="50" charset="-128"/>
                <a:cs typeface="+mn-cs"/>
              </a:rPr>
              <a:t>X</a:t>
            </a:r>
            <a:r>
              <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t>
            </a:r>
          </a:p>
          <a:p>
            <a:pPr marR="0" lvl="0" algn="ctr" defTabSz="914400" rtl="0" eaLnBrk="1" fontAlgn="auto" latinLnBrk="0" hangingPunct="1">
              <a:lnSpc>
                <a:spcPct val="100000"/>
              </a:lnSpc>
              <a:spcBef>
                <a:spcPts val="0"/>
              </a:spcBef>
              <a:spcAft>
                <a:spcPts val="0"/>
              </a:spcAft>
              <a:buClrTx/>
              <a:buSzTx/>
              <a:tabLst/>
              <a:defRPr/>
            </a:pPr>
            <a:endParaRPr lang="en-US" altLang="ja-JP" sz="28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white"/>
                </a:solidFill>
                <a:latin typeface="游ゴシック" panose="020F0502020204030204"/>
                <a:ea typeface="游ゴシック" panose="020B0400000000000000" pitchFamily="50" charset="-128"/>
              </a:rPr>
              <a:t>初出 「</a:t>
            </a:r>
            <a:r>
              <a:rPr lang="en-US" altLang="ja-JP" sz="2000" b="1" dirty="0">
                <a:solidFill>
                  <a:prstClr val="white"/>
                </a:solidFill>
                <a:latin typeface="游ゴシック" panose="020F0502020204030204"/>
                <a:ea typeface="游ゴシック" panose="020B0400000000000000" pitchFamily="50" charset="-128"/>
              </a:rPr>
              <a:t>INFORMATION TECHNOLOGY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b="1" dirty="0">
                <a:solidFill>
                  <a:prstClr val="white"/>
                </a:solidFill>
                <a:latin typeface="游ゴシック" panose="020F0502020204030204"/>
                <a:ea typeface="游ゴシック" panose="020B0400000000000000" pitchFamily="50" charset="-128"/>
              </a:rPr>
              <a:t>AND THE GOOD LIFE</a:t>
            </a:r>
            <a:r>
              <a:rPr lang="ja-JP" altLang="en-US" sz="2000" b="1" dirty="0">
                <a:solidFill>
                  <a:prstClr val="white"/>
                </a:solidFill>
                <a:latin typeface="游ゴシック" panose="020F0502020204030204"/>
                <a:ea typeface="游ゴシック" panose="020B0400000000000000" pitchFamily="50" charset="-128"/>
              </a:rPr>
              <a:t>」</a:t>
            </a:r>
            <a:endParaRPr lang="en-US" altLang="ja-JP" sz="2000" b="1" dirty="0">
              <a:solidFill>
                <a:prstClr val="white"/>
              </a:solidFill>
              <a:latin typeface="游ゴシック" panose="020F0502020204030204"/>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white"/>
                </a:solidFill>
                <a:latin typeface="游ゴシック" panose="020F0502020204030204"/>
                <a:ea typeface="游ゴシック" panose="020B0400000000000000" pitchFamily="50" charset="-128"/>
              </a:rPr>
              <a:t>（</a:t>
            </a:r>
            <a:r>
              <a:rPr lang="en-US" altLang="ja-JP" sz="2000" b="1" dirty="0">
                <a:solidFill>
                  <a:prstClr val="white"/>
                </a:solidFill>
                <a:latin typeface="游ゴシック" panose="020F0502020204030204"/>
                <a:ea typeface="游ゴシック" panose="020B0400000000000000" pitchFamily="50" charset="-128"/>
              </a:rPr>
              <a:t>2004 Erik </a:t>
            </a:r>
            <a:r>
              <a:rPr lang="en-US" altLang="ja-JP" sz="2000" b="1" dirty="0" err="1">
                <a:solidFill>
                  <a:prstClr val="white"/>
                </a:solidFill>
                <a:latin typeface="游ゴシック" panose="020F0502020204030204"/>
                <a:ea typeface="游ゴシック" panose="020B0400000000000000" pitchFamily="50" charset="-128"/>
              </a:rPr>
              <a:t>Stoleman</a:t>
            </a:r>
            <a:r>
              <a:rPr lang="en-US" altLang="ja-JP" sz="2000" b="1" dirty="0">
                <a:solidFill>
                  <a:prstClr val="white"/>
                </a:solidFill>
                <a:latin typeface="游ゴシック" panose="020F0502020204030204"/>
                <a:ea typeface="游ゴシック" panose="020B0400000000000000" pitchFamily="50" charset="-128"/>
              </a:rPr>
              <a:t>, Anna Croon </a:t>
            </a:r>
            <a:r>
              <a:rPr lang="en-US" altLang="ja-JP" sz="2000" b="1" dirty="0" err="1">
                <a:solidFill>
                  <a:prstClr val="white"/>
                </a:solidFill>
                <a:latin typeface="游ゴシック" panose="020F0502020204030204"/>
                <a:ea typeface="游ゴシック" panose="020B0400000000000000" pitchFamily="50" charset="-128"/>
              </a:rPr>
              <a:t>Fors</a:t>
            </a:r>
            <a:r>
              <a:rPr lang="ja-JP" altLang="en-US" sz="2800" b="1" dirty="0">
                <a:solidFill>
                  <a:prstClr val="white"/>
                </a:solidFill>
                <a:latin typeface="游ゴシック" panose="020F0502020204030204"/>
                <a:ea typeface="游ゴシック" panose="020B0400000000000000" pitchFamily="50" charset="-128"/>
              </a:rPr>
              <a:t>）</a:t>
            </a:r>
            <a:endParaRPr lang="en-US" altLang="ja-JP" sz="2800" b="1" dirty="0">
              <a:solidFill>
                <a:prstClr val="white"/>
              </a:solidFill>
              <a:latin typeface="游ゴシック" panose="020F0502020204030204"/>
              <a:ea typeface="游ゴシック" panose="020B0400000000000000" pitchFamily="50" charset="-128"/>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457200" marR="0" lvl="0" indent="-457200" algn="ctr" defTabSz="914400" rtl="0" eaLnBrk="1" fontAlgn="auto" latinLnBrk="0" hangingPunct="1">
              <a:lnSpc>
                <a:spcPct val="100000"/>
              </a:lnSpc>
              <a:spcBef>
                <a:spcPts val="0"/>
              </a:spcBef>
              <a:spcAft>
                <a:spcPts val="0"/>
              </a:spcAft>
              <a:buClrTx/>
              <a:buSzTx/>
              <a:buFontTx/>
              <a:buChar char="-"/>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R="0" lvl="0" algn="ctr" defTabSz="914400" rtl="0" eaLnBrk="1" fontAlgn="auto" latinLnBrk="0" hangingPunct="1">
              <a:lnSpc>
                <a:spcPct val="100000"/>
              </a:lnSpc>
              <a:spcBef>
                <a:spcPts val="0"/>
              </a:spcBef>
              <a:spcAft>
                <a:spcPts val="0"/>
              </a:spcAft>
              <a:buClrTx/>
              <a:buSzTx/>
              <a:tabLst/>
              <a:defRPr/>
            </a:pPr>
            <a:endParaRPr kumimoji="1" lang="en-US" altLang="ja-JP" sz="2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A8F6C0F5-5410-4235-AB8C-EF4AB0DE5AFE}"/>
              </a:ext>
            </a:extLst>
          </p:cNvPr>
          <p:cNvSpPr txBox="1"/>
          <p:nvPr/>
        </p:nvSpPr>
        <p:spPr>
          <a:xfrm>
            <a:off x="10185737" y="876300"/>
            <a:ext cx="1015663" cy="46672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じゅうがつとうか　どよう</a:t>
            </a: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85A7617-2AF9-4A4E-A56A-F119E7E8B1EC}"/>
              </a:ext>
            </a:extLst>
          </p:cNvPr>
          <p:cNvSpPr txBox="1"/>
          <p:nvPr/>
        </p:nvSpPr>
        <p:spPr>
          <a:xfrm>
            <a:off x="990600" y="2781299"/>
            <a:ext cx="461665" cy="3305175"/>
          </a:xfrm>
          <a:prstGeom prst="rect">
            <a:avLst/>
          </a:prstGeom>
          <a:noFill/>
        </p:spPr>
        <p:txBody>
          <a:bodyPr vert="eaVert" wrap="square" rtlCol="0">
            <a:spAutoFit/>
          </a:bodyPr>
          <a:lstStyle/>
          <a:p>
            <a:r>
              <a:rPr lang="ja-JP" altLang="en-US" b="1" dirty="0">
                <a:solidFill>
                  <a:schemeClr val="bg1"/>
                </a:solidFill>
              </a:rPr>
              <a:t>ちょうもく　おがわひでゆき</a:t>
            </a:r>
            <a:endParaRPr kumimoji="1" lang="ja-JP" altLang="en-US" b="1" dirty="0">
              <a:solidFill>
                <a:schemeClr val="bg1"/>
              </a:solidFill>
            </a:endParaRPr>
          </a:p>
        </p:txBody>
      </p:sp>
    </p:spTree>
    <p:extLst>
      <p:ext uri="{BB962C8B-B14F-4D97-AF65-F5344CB8AC3E}">
        <p14:creationId xmlns:p14="http://schemas.microsoft.com/office/powerpoint/2010/main" val="28887657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4332</TotalTime>
  <Words>3545</Words>
  <Application>Microsoft Office PowerPoint</Application>
  <PresentationFormat>ワイド画面</PresentationFormat>
  <Paragraphs>579</Paragraphs>
  <Slides>41</Slides>
  <Notes>39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Hiragino Kaku Gothic Pro W3</vt:lpstr>
      <vt:lpstr>游ゴシック</vt:lpstr>
      <vt:lpstr>游ゴシック Light</vt:lpstr>
      <vt:lpstr>Arial</vt:lpstr>
      <vt:lpstr>Office テーマ</vt:lpstr>
      <vt:lpstr>中小企業のDXは オープンデータとPythonで！</vt:lpstr>
      <vt:lpstr>自己紹介</vt:lpstr>
      <vt:lpstr>執筆</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PowerPoint プレゼンテーション</vt:lpstr>
      <vt:lpstr>PowerPoint プレゼンテーション</vt:lpstr>
      <vt:lpstr>PowerPoint プレゼンテーション</vt:lpstr>
      <vt:lpstr>PowerPoint プレゼンテーション</vt:lpstr>
      <vt:lpstr>今日の目次</vt:lpstr>
      <vt:lpstr>今日の目次</vt:lpstr>
      <vt:lpstr>今日の目次</vt:lpstr>
      <vt:lpstr>今日の目次</vt:lpstr>
      <vt:lpstr>今日の目次</vt:lpstr>
      <vt:lpstr>今日の目次</vt:lpstr>
      <vt:lpstr>今日の目次</vt:lpstr>
      <vt:lpstr>PowerPoint プレゼンテーション</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lpstr>今日の目次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中小企業のDXは オープンデータとPythonで！</dc:title>
  <dc:creator>小川 英幸</dc:creator>
  <cp:lastModifiedBy>小川 英幸</cp:lastModifiedBy>
  <cp:revision>56</cp:revision>
  <dcterms:created xsi:type="dcterms:W3CDTF">2020-09-29T07:41:09Z</dcterms:created>
  <dcterms:modified xsi:type="dcterms:W3CDTF">2020-10-08T12:51:31Z</dcterms:modified>
</cp:coreProperties>
</file>