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2"/>
  </p:notesMasterIdLst>
  <p:sldIdLst>
    <p:sldId id="256" r:id="rId2"/>
    <p:sldId id="257" r:id="rId3"/>
    <p:sldId id="285" r:id="rId4"/>
    <p:sldId id="258" r:id="rId5"/>
    <p:sldId id="264" r:id="rId6"/>
    <p:sldId id="277" r:id="rId7"/>
    <p:sldId id="275" r:id="rId8"/>
    <p:sldId id="276" r:id="rId9"/>
    <p:sldId id="274" r:id="rId10"/>
    <p:sldId id="259" r:id="rId11"/>
    <p:sldId id="266" r:id="rId12"/>
    <p:sldId id="272" r:id="rId13"/>
    <p:sldId id="283" r:id="rId14"/>
    <p:sldId id="284" r:id="rId15"/>
    <p:sldId id="278" r:id="rId16"/>
    <p:sldId id="286" r:id="rId17"/>
    <p:sldId id="279" r:id="rId18"/>
    <p:sldId id="260" r:id="rId19"/>
    <p:sldId id="268" r:id="rId20"/>
    <p:sldId id="271" r:id="rId21"/>
    <p:sldId id="287" r:id="rId22"/>
    <p:sldId id="288" r:id="rId23"/>
    <p:sldId id="289" r:id="rId24"/>
    <p:sldId id="261" r:id="rId25"/>
    <p:sldId id="262" r:id="rId26"/>
    <p:sldId id="267" r:id="rId27"/>
    <p:sldId id="273" r:id="rId28"/>
    <p:sldId id="280" r:id="rId29"/>
    <p:sldId id="281" r:id="rId30"/>
    <p:sldId id="26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4" autoAdjust="0"/>
    <p:restoredTop sz="89698" autoAdjust="0"/>
  </p:normalViewPr>
  <p:slideViewPr>
    <p:cSldViewPr>
      <p:cViewPr varScale="1">
        <p:scale>
          <a:sx n="66" d="100"/>
          <a:sy n="66" d="100"/>
        </p:scale>
        <p:origin x="-9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57746A-0D24-4100-AAD4-15061212A022}" type="datetimeFigureOut">
              <a:rPr lang="en-SG" smtClean="0"/>
              <a:pPr/>
              <a:t>8/5/2012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C5E4D3-EFED-4280-9702-CCB523EEFBF1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1721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Title screen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5E4D3-EFED-4280-9702-CCB523EEFBF1}" type="slidenum">
              <a:rPr lang="en-SG" smtClean="0"/>
              <a:pPr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4227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Design section</a:t>
            </a:r>
            <a:r>
              <a:rPr lang="en-SG" baseline="0" dirty="0" smtClean="0"/>
              <a:t> proper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5E4D3-EFED-4280-9702-CCB523EEFBF1}" type="slidenum">
              <a:rPr lang="en-SG" smtClean="0"/>
              <a:pPr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2115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Sub agenda for design</a:t>
            </a:r>
            <a:r>
              <a:rPr lang="en-SG" baseline="0" dirty="0" smtClean="0"/>
              <a:t> section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5E4D3-EFED-4280-9702-CCB523EEFBF1}" type="slidenum">
              <a:rPr lang="en-SG" smtClean="0"/>
              <a:pPr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1009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Walk through an</a:t>
            </a:r>
            <a:r>
              <a:rPr lang="en-SG" baseline="0" dirty="0" smtClean="0"/>
              <a:t> example </a:t>
            </a:r>
            <a:r>
              <a:rPr lang="en-SG" dirty="0" smtClean="0"/>
              <a:t>workflow</a:t>
            </a:r>
            <a:r>
              <a:rPr lang="en-SG" baseline="0" dirty="0" smtClean="0"/>
              <a:t> from the patient’s viewpoint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5E4D3-EFED-4280-9702-CCB523EEFBF1}" type="slidenum">
              <a:rPr lang="en-SG" smtClean="0"/>
              <a:pPr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03616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SG" baseline="0" dirty="0" smtClean="0"/>
              <a:t>Group number describes an entity</a:t>
            </a:r>
          </a:p>
          <a:p>
            <a:pPr marL="171450" indent="-171450">
              <a:buFontTx/>
              <a:buChar char="-"/>
            </a:pPr>
            <a:r>
              <a:rPr lang="en-SG" baseline="0" dirty="0" smtClean="0"/>
              <a:t>Element number describes the information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5E4D3-EFED-4280-9702-CCB523EEFBF1}" type="slidenum">
              <a:rPr lang="en-SG" smtClean="0"/>
              <a:pPr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46993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A</a:t>
            </a:r>
            <a:r>
              <a:rPr lang="en-SG" baseline="0" dirty="0" smtClean="0"/>
              <a:t> picture speaks a thousand words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5E4D3-EFED-4280-9702-CCB523EEFBF1}" type="slidenum">
              <a:rPr lang="en-SG" smtClean="0"/>
              <a:pPr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0794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Skip everything but the areas</a:t>
            </a:r>
            <a:r>
              <a:rPr lang="en-SG" baseline="0" dirty="0" smtClean="0"/>
              <a:t> to pay attention to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5E4D3-EFED-4280-9702-CCB523EEFBF1}" type="slidenum">
              <a:rPr lang="en-SG" smtClean="0"/>
              <a:pPr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79657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Talk about separation</a:t>
            </a:r>
            <a:r>
              <a:rPr lang="en-SG" baseline="0" dirty="0" smtClean="0"/>
              <a:t> of concerns and overall design similarity to MVC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5E4D3-EFED-4280-9702-CCB523EEFBF1}" type="slidenum">
              <a:rPr lang="en-SG" smtClean="0"/>
              <a:pPr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12442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Implementation</a:t>
            </a:r>
            <a:r>
              <a:rPr lang="en-SG" baseline="0" dirty="0" smtClean="0"/>
              <a:t> section proper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5E4D3-EFED-4280-9702-CCB523EEFBF1}" type="slidenum">
              <a:rPr lang="en-SG" smtClean="0"/>
              <a:pPr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15795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Sub agenda for implementation</a:t>
            </a:r>
            <a:r>
              <a:rPr lang="en-SG" baseline="0" dirty="0" smtClean="0"/>
              <a:t> section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5E4D3-EFED-4280-9702-CCB523EEFBF1}" type="slidenum">
              <a:rPr lang="en-SG" smtClean="0"/>
              <a:pPr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90784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Focus the</a:t>
            </a:r>
            <a:r>
              <a:rPr lang="en-SG" baseline="0" dirty="0" smtClean="0"/>
              <a:t> time only on </a:t>
            </a:r>
            <a:r>
              <a:rPr lang="en-SG" baseline="0" dirty="0" err="1" smtClean="0"/>
              <a:t>Filestream</a:t>
            </a:r>
            <a:r>
              <a:rPr lang="en-SG" baseline="0" dirty="0" smtClean="0"/>
              <a:t> here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5E4D3-EFED-4280-9702-CCB523EEFBF1}" type="slidenum">
              <a:rPr lang="en-SG" smtClean="0"/>
              <a:pPr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7965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Agenda is now</a:t>
            </a:r>
            <a:r>
              <a:rPr lang="en-SG" baseline="0" dirty="0" smtClean="0"/>
              <a:t> finalized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5E4D3-EFED-4280-9702-CCB523EEFBF1}" type="slidenum">
              <a:rPr lang="en-SG" smtClean="0"/>
              <a:pPr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15795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LINQ to 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5E4D3-EFED-4280-9702-CCB523EEFBF1}" type="slidenum">
              <a:rPr lang="en-SG" smtClean="0"/>
              <a:pPr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83034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LINQ</a:t>
            </a:r>
            <a:r>
              <a:rPr lang="en-SG" baseline="0" dirty="0" smtClean="0"/>
              <a:t> to SQL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5E4D3-EFED-4280-9702-CCB523EEFBF1}" type="slidenum">
              <a:rPr lang="en-SG" smtClean="0"/>
              <a:pPr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21670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Evil DICOM + </a:t>
            </a:r>
            <a:r>
              <a:rPr lang="en-SG" dirty="0" err="1" smtClean="0"/>
              <a:t>ImageResizer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5E4D3-EFED-4280-9702-CCB523EEFBF1}" type="slidenum">
              <a:rPr lang="en-SG" smtClean="0"/>
              <a:pPr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33089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5E4D3-EFED-4280-9702-CCB523EEFBF1}" type="slidenum">
              <a:rPr lang="en-SG" smtClean="0"/>
              <a:pPr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79311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each</a:t>
            </a:r>
            <a:r>
              <a:rPr lang="en-US" baseline="0" dirty="0" smtClean="0"/>
              <a:t> pointer, touch on why it is an advantage over the current implementation.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5E4D3-EFED-4280-9702-CCB523EEFBF1}" type="slidenum">
              <a:rPr lang="en-SG" smtClean="0"/>
              <a:pPr/>
              <a:t>28</a:t>
            </a:fld>
            <a:endParaRPr lang="en-SG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each</a:t>
            </a:r>
            <a:r>
              <a:rPr lang="en-US" baseline="0" dirty="0" smtClean="0"/>
              <a:t> pointer</a:t>
            </a:r>
            <a:r>
              <a:rPr lang="en-US" baseline="0" smtClean="0"/>
              <a:t>, touch on </a:t>
            </a:r>
            <a:r>
              <a:rPr lang="en-US" baseline="0" dirty="0" smtClean="0"/>
              <a:t>why it is an advantage over the current implementation.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5E4D3-EFED-4280-9702-CCB523EEFBF1}" type="slidenum">
              <a:rPr lang="en-SG" smtClean="0"/>
              <a:pPr/>
              <a:t>29</a:t>
            </a:fld>
            <a:endParaRPr lang="en-S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Be sure to thank </a:t>
            </a:r>
            <a:r>
              <a:rPr lang="en-SG" dirty="0" err="1" smtClean="0"/>
              <a:t>Dr.</a:t>
            </a:r>
            <a:r>
              <a:rPr lang="en-SG" dirty="0" smtClean="0"/>
              <a:t> Lin for giving a lot of freedom during the project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5E4D3-EFED-4280-9702-CCB523EEFBF1}" type="slidenum">
              <a:rPr lang="en-SG" smtClean="0"/>
              <a:pPr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5637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</a:t>
            </a:r>
            <a:r>
              <a:rPr lang="en-US" baseline="0" dirty="0" smtClean="0"/>
              <a:t>lides like these are to </a:t>
            </a:r>
            <a:r>
              <a:rPr lang="en-US" baseline="0" dirty="0" smtClean="0"/>
              <a:t>let both presenter and audience know where </a:t>
            </a:r>
            <a:r>
              <a:rPr lang="en-US" baseline="0" dirty="0" smtClean="0"/>
              <a:t>the presentation is</a:t>
            </a:r>
            <a:endParaRPr lang="en-S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5E4D3-EFED-4280-9702-CCB523EEFBF1}" type="slidenum">
              <a:rPr lang="en-SG" smtClean="0"/>
              <a:pPr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7931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Sub agenda for introduction section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5E4D3-EFED-4280-9702-CCB523EEFBF1}" type="slidenum">
              <a:rPr lang="en-SG" smtClean="0"/>
              <a:pPr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0396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SG" baseline="0" dirty="0" smtClean="0"/>
              <a:t>Healthcare has evolved from paper based to IS based</a:t>
            </a:r>
          </a:p>
          <a:p>
            <a:pPr marL="171450" indent="-171450">
              <a:buFontTx/>
              <a:buChar char="-"/>
            </a:pPr>
            <a:r>
              <a:rPr lang="en-SG" baseline="0" dirty="0" smtClean="0"/>
              <a:t>Digitized medical information is stored in HIS, and that RIS is a subsystem of that</a:t>
            </a:r>
          </a:p>
          <a:p>
            <a:pPr marL="171450" indent="-171450">
              <a:buFontTx/>
              <a:buChar char="-"/>
            </a:pPr>
            <a:r>
              <a:rPr lang="en-SG" baseline="0" dirty="0" smtClean="0"/>
              <a:t>With proliferation of broadband, </a:t>
            </a:r>
            <a:r>
              <a:rPr lang="en-SG" baseline="0" dirty="0" err="1" smtClean="0"/>
              <a:t>eHealth</a:t>
            </a:r>
            <a:r>
              <a:rPr lang="en-SG" baseline="0" dirty="0" smtClean="0"/>
              <a:t> is the future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5E4D3-EFED-4280-9702-CCB523EEFBF1}" type="slidenum">
              <a:rPr lang="en-SG" smtClean="0"/>
              <a:pPr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6973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Oka</a:t>
            </a:r>
            <a:r>
              <a:rPr lang="en-SG" baseline="0" dirty="0" smtClean="0"/>
              <a:t>y to gloss over this quickly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5E4D3-EFED-4280-9702-CCB523EEFBF1}" type="slidenum">
              <a:rPr lang="en-SG" smtClean="0"/>
              <a:pPr/>
              <a:t>7</a:t>
            </a:fld>
            <a:endParaRPr lang="en-S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Okay to gloss over this</a:t>
            </a:r>
            <a:r>
              <a:rPr lang="en-SG" baseline="0" dirty="0" smtClean="0"/>
              <a:t> </a:t>
            </a:r>
            <a:r>
              <a:rPr lang="en-SG" dirty="0" smtClean="0"/>
              <a:t>quickly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5E4D3-EFED-4280-9702-CCB523EEFBF1}" type="slidenum">
              <a:rPr lang="en-SG" smtClean="0"/>
              <a:pPr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5147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Okay</a:t>
            </a:r>
            <a:r>
              <a:rPr lang="en-SG" baseline="0" dirty="0" smtClean="0"/>
              <a:t> to gloss over this quickly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5E4D3-EFED-4280-9702-CCB523EEFBF1}" type="slidenum">
              <a:rPr lang="en-SG" smtClean="0"/>
              <a:pPr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3610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9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9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2" y="5545933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6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29" y="5502670"/>
            <a:ext cx="9144067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FA6CC-6149-49E2-BBB3-2CD3F6F7CA10}" type="datetimeFigureOut">
              <a:rPr lang="en-SG" smtClean="0"/>
              <a:pPr/>
              <a:t>8/5/2012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3C44EB0-B48B-4279-81F3-7706D9F03DD9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6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90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8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8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FA6CC-6149-49E2-BBB3-2CD3F6F7CA10}" type="datetimeFigureOut">
              <a:rPr lang="en-SG" smtClean="0"/>
              <a:pPr/>
              <a:t>8/5/2012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4EB0-B48B-4279-81F3-7706D9F03DD9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6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90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8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8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FA6CC-6149-49E2-BBB3-2CD3F6F7CA10}" type="datetimeFigureOut">
              <a:rPr lang="en-SG" smtClean="0"/>
              <a:pPr/>
              <a:t>8/5/2012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4EB0-B48B-4279-81F3-7706D9F03DD9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6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90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8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8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FA6CC-6149-49E2-BBB3-2CD3F6F7CA10}" type="datetimeFigureOut">
              <a:rPr lang="en-SG" smtClean="0"/>
              <a:pPr/>
              <a:t>8/5/2012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4EB0-B48B-4279-81F3-7706D9F03DD9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2" y="5545933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9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9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8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1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6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29" y="5502670"/>
            <a:ext cx="9144067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FA6CC-6149-49E2-BBB3-2CD3F6F7CA10}" type="datetimeFigureOut">
              <a:rPr lang="en-SG" smtClean="0"/>
              <a:pPr/>
              <a:t>8/5/2012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4EB0-B48B-4279-81F3-7706D9F03DD9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90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6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8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8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FA6CC-6149-49E2-BBB3-2CD3F6F7CA10}" type="datetimeFigureOut">
              <a:rPr lang="en-SG" smtClean="0"/>
              <a:pPr/>
              <a:t>8/5/2012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4EB0-B48B-4279-81F3-7706D9F03DD9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90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6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8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8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FA6CC-6149-49E2-BBB3-2CD3F6F7CA10}" type="datetimeFigureOut">
              <a:rPr lang="en-SG" smtClean="0"/>
              <a:pPr/>
              <a:t>8/5/2012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4EB0-B48B-4279-81F3-7706D9F03DD9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2" y="5010152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8"/>
            <a:ext cx="9147179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" y="4973411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3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FA6CC-6149-49E2-BBB3-2CD3F6F7CA10}" type="datetimeFigureOut">
              <a:rPr lang="en-SG" smtClean="0"/>
              <a:pPr/>
              <a:t>8/5/2012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4EB0-B48B-4279-81F3-7706D9F03DD9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8"/>
            <a:ext cx="9147179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1" y="5381628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3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1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FA6CC-6149-49E2-BBB3-2CD3F6F7CA10}" type="datetimeFigureOut">
              <a:rPr lang="en-SG" smtClean="0"/>
              <a:pPr/>
              <a:t>8/5/2012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4EB0-B48B-4279-81F3-7706D9F03DD9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2" y="5010152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8"/>
            <a:ext cx="9147179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1" y="4973411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3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FA6CC-6149-49E2-BBB3-2CD3F6F7CA10}" type="datetimeFigureOut">
              <a:rPr lang="en-SG" smtClean="0"/>
              <a:pPr/>
              <a:t>8/5/2012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4EB0-B48B-4279-81F3-7706D9F03DD9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5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90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6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1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8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8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FA6CC-6149-49E2-BBB3-2CD3F6F7CA10}" type="datetimeFigureOut">
              <a:rPr lang="en-SG" smtClean="0"/>
              <a:pPr/>
              <a:t>8/5/2012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4EB0-B48B-4279-81F3-7706D9F03DD9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8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 cstate="print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1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6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9DFA6CC-6149-49E2-BBB3-2CD3F6F7CA10}" type="datetimeFigureOut">
              <a:rPr lang="en-SG" smtClean="0"/>
              <a:pPr/>
              <a:t>8/5/2012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6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6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33C44EB0-B48B-4279-81F3-7706D9F03DD9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87624" y="1676400"/>
            <a:ext cx="7270576" cy="1524000"/>
          </a:xfrm>
        </p:spPr>
        <p:txBody>
          <a:bodyPr/>
          <a:lstStyle/>
          <a:p>
            <a:pPr algn="ctr"/>
            <a:r>
              <a:rPr lang="en-SG" dirty="0" smtClean="0"/>
              <a:t>FYP Presentation</a:t>
            </a:r>
            <a:endParaRPr lang="en-SG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99592" y="3203574"/>
            <a:ext cx="7558608" cy="1825625"/>
          </a:xfrm>
        </p:spPr>
        <p:txBody>
          <a:bodyPr/>
          <a:lstStyle/>
          <a:p>
            <a:pPr algn="ctr"/>
            <a:r>
              <a:rPr lang="en-SG" dirty="0"/>
              <a:t>WEB APPLICATION FOR RADIOLOGY INFORMATION SYSTEM</a:t>
            </a:r>
            <a:endParaRPr lang="en-SG" dirty="0" smtClean="0"/>
          </a:p>
          <a:p>
            <a:pPr algn="ctr"/>
            <a:r>
              <a:rPr lang="en-SG" dirty="0" smtClean="0"/>
              <a:t>SCE11-0353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32419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Design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32449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</a:t>
            </a:r>
            <a:endParaRPr lang="en-S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Business Domain</a:t>
            </a:r>
          </a:p>
          <a:p>
            <a:r>
              <a:rPr lang="en-US" sz="2400" dirty="0" smtClean="0"/>
              <a:t>DICOM Format</a:t>
            </a:r>
          </a:p>
          <a:p>
            <a:r>
              <a:rPr lang="en-US" sz="2400" dirty="0" smtClean="0"/>
              <a:t>Database Schema Design</a:t>
            </a:r>
          </a:p>
          <a:p>
            <a:r>
              <a:rPr lang="en-US" sz="2400" dirty="0" smtClean="0"/>
              <a:t>Web Application </a:t>
            </a:r>
            <a:r>
              <a:rPr lang="en-US" sz="2400" dirty="0" smtClean="0"/>
              <a:t>Design</a:t>
            </a:r>
            <a:endParaRPr lang="en-SG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domain</a:t>
            </a:r>
            <a:endParaRPr lang="en-SG" dirty="0"/>
          </a:p>
        </p:txBody>
      </p:sp>
      <p:sp>
        <p:nvSpPr>
          <p:cNvPr id="17" name="Flowchart: Magnetic Disk 16"/>
          <p:cNvSpPr/>
          <p:nvPr/>
        </p:nvSpPr>
        <p:spPr>
          <a:xfrm>
            <a:off x="755576" y="3356992"/>
            <a:ext cx="864096" cy="1152128"/>
          </a:xfrm>
          <a:prstGeom prst="flowChartMagneticDisk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Arial" pitchFamily="34" charset="0"/>
                <a:cs typeface="Arial" pitchFamily="34" charset="0"/>
              </a:rPr>
              <a:t>Database</a:t>
            </a:r>
            <a:endParaRPr lang="en-SG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Flowchart: Alternate Process 20"/>
          <p:cNvSpPr/>
          <p:nvPr/>
        </p:nvSpPr>
        <p:spPr>
          <a:xfrm>
            <a:off x="5004048" y="5661249"/>
            <a:ext cx="936104" cy="360040"/>
          </a:xfrm>
          <a:prstGeom prst="flowChartAlternateProcess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Arial" pitchFamily="34" charset="0"/>
                <a:cs typeface="Arial" pitchFamily="34" charset="0"/>
              </a:rPr>
              <a:t>Leave</a:t>
            </a:r>
            <a:endParaRPr lang="en-SG" sz="11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755576" y="1412776"/>
            <a:ext cx="1872208" cy="612068"/>
            <a:chOff x="755576" y="1412776"/>
            <a:chExt cx="1872208" cy="612068"/>
          </a:xfrm>
        </p:grpSpPr>
        <p:sp>
          <p:nvSpPr>
            <p:cNvPr id="9" name="Flowchart: Alternate Process 8"/>
            <p:cNvSpPr/>
            <p:nvPr/>
          </p:nvSpPr>
          <p:spPr>
            <a:xfrm>
              <a:off x="755576" y="1412776"/>
              <a:ext cx="936104" cy="360040"/>
            </a:xfrm>
            <a:prstGeom prst="flowChartAlternateProcess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latin typeface="Arial" pitchFamily="34" charset="0"/>
                  <a:cs typeface="Arial" pitchFamily="34" charset="0"/>
                </a:rPr>
                <a:t>Referral</a:t>
              </a:r>
              <a:endParaRPr lang="en-SG" sz="11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3" name="Elbow Connector 22"/>
            <p:cNvCxnSpPr>
              <a:endCxn id="8" idx="1"/>
            </p:cNvCxnSpPr>
            <p:nvPr/>
          </p:nvCxnSpPr>
          <p:spPr>
            <a:xfrm>
              <a:off x="1691680" y="1628800"/>
              <a:ext cx="936104" cy="396044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755576" y="2024845"/>
            <a:ext cx="1872208" cy="612068"/>
            <a:chOff x="755576" y="2024844"/>
            <a:chExt cx="1872208" cy="612068"/>
          </a:xfrm>
        </p:grpSpPr>
        <p:sp>
          <p:nvSpPr>
            <p:cNvPr id="10" name="Flowchart: Alternate Process 9"/>
            <p:cNvSpPr/>
            <p:nvPr/>
          </p:nvSpPr>
          <p:spPr>
            <a:xfrm>
              <a:off x="755576" y="2276872"/>
              <a:ext cx="936104" cy="360040"/>
            </a:xfrm>
            <a:prstGeom prst="flowChartAlternateProcess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latin typeface="Arial" pitchFamily="34" charset="0"/>
                  <a:cs typeface="Arial" pitchFamily="34" charset="0"/>
                </a:rPr>
                <a:t>Walk-In</a:t>
              </a:r>
              <a:endParaRPr lang="en-SG" sz="11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5" name="Elbow Connector 24"/>
            <p:cNvCxnSpPr>
              <a:stCxn id="10" idx="3"/>
              <a:endCxn id="8" idx="1"/>
            </p:cNvCxnSpPr>
            <p:nvPr/>
          </p:nvCxnSpPr>
          <p:spPr>
            <a:xfrm flipV="1">
              <a:off x="1691680" y="2024844"/>
              <a:ext cx="936104" cy="43204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2627784" y="1772817"/>
            <a:ext cx="2160240" cy="504056"/>
            <a:chOff x="2627784" y="1772816"/>
            <a:chExt cx="2160240" cy="504056"/>
          </a:xfrm>
        </p:grpSpPr>
        <p:sp>
          <p:nvSpPr>
            <p:cNvPr id="8" name="Flowchart: Process 7"/>
            <p:cNvSpPr/>
            <p:nvPr/>
          </p:nvSpPr>
          <p:spPr>
            <a:xfrm>
              <a:off x="2627784" y="1772816"/>
              <a:ext cx="1224136" cy="504056"/>
            </a:xfrm>
            <a:prstGeom prst="flowChartProcess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latin typeface="Arial" pitchFamily="34" charset="0"/>
                  <a:cs typeface="Arial" pitchFamily="34" charset="0"/>
                </a:rPr>
                <a:t>Registration</a:t>
              </a:r>
              <a:endParaRPr lang="en-SG" sz="11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7" name="Straight Arrow Connector 26"/>
            <p:cNvCxnSpPr>
              <a:stCxn id="8" idx="3"/>
              <a:endCxn id="11" idx="1"/>
            </p:cNvCxnSpPr>
            <p:nvPr/>
          </p:nvCxnSpPr>
          <p:spPr>
            <a:xfrm>
              <a:off x="3851920" y="2024844"/>
              <a:ext cx="9361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Flowchart: Process 12"/>
          <p:cNvSpPr/>
          <p:nvPr/>
        </p:nvSpPr>
        <p:spPr>
          <a:xfrm>
            <a:off x="7092280" y="3140968"/>
            <a:ext cx="1224136" cy="504056"/>
          </a:xfrm>
          <a:prstGeom prst="flowChartProcess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Arial" pitchFamily="34" charset="0"/>
                <a:cs typeface="Arial" pitchFamily="34" charset="0"/>
              </a:rPr>
              <a:t>Proceed to Radiology</a:t>
            </a:r>
            <a:endParaRPr lang="en-SG" sz="11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8" name="Straight Arrow Connector 47"/>
          <p:cNvCxnSpPr>
            <a:stCxn id="13" idx="1"/>
            <a:endCxn id="14" idx="3"/>
          </p:cNvCxnSpPr>
          <p:nvPr/>
        </p:nvCxnSpPr>
        <p:spPr>
          <a:xfrm flipH="1">
            <a:off x="6012160" y="3392996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4788024" y="1772817"/>
            <a:ext cx="2088232" cy="504056"/>
            <a:chOff x="4788024" y="1772816"/>
            <a:chExt cx="2088232" cy="504056"/>
          </a:xfrm>
        </p:grpSpPr>
        <p:sp>
          <p:nvSpPr>
            <p:cNvPr id="11" name="Flowchart: Process 10"/>
            <p:cNvSpPr/>
            <p:nvPr/>
          </p:nvSpPr>
          <p:spPr>
            <a:xfrm>
              <a:off x="4788024" y="1772816"/>
              <a:ext cx="1224136" cy="504056"/>
            </a:xfrm>
            <a:prstGeom prst="flowChartProcess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latin typeface="Arial" pitchFamily="34" charset="0"/>
                  <a:cs typeface="Arial" pitchFamily="34" charset="0"/>
                </a:rPr>
                <a:t>Physician</a:t>
              </a:r>
            </a:p>
            <a:p>
              <a:pPr algn="ctr"/>
              <a:r>
                <a:rPr lang="en-US" sz="1100" dirty="0" smtClean="0">
                  <a:latin typeface="Arial" pitchFamily="34" charset="0"/>
                  <a:cs typeface="Arial" pitchFamily="34" charset="0"/>
                </a:rPr>
                <a:t>Check</a:t>
              </a:r>
              <a:endParaRPr lang="en-SG" sz="11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0" name="Straight Arrow Connector 49"/>
            <p:cNvCxnSpPr>
              <a:stCxn id="11" idx="3"/>
              <a:endCxn id="12" idx="1"/>
            </p:cNvCxnSpPr>
            <p:nvPr/>
          </p:nvCxnSpPr>
          <p:spPr>
            <a:xfrm flipV="1">
              <a:off x="6012160" y="1988840"/>
              <a:ext cx="864096" cy="360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Flowchart: Process 13"/>
          <p:cNvSpPr/>
          <p:nvPr/>
        </p:nvSpPr>
        <p:spPr>
          <a:xfrm>
            <a:off x="4788024" y="3140968"/>
            <a:ext cx="1224136" cy="504056"/>
          </a:xfrm>
          <a:prstGeom prst="flowChartProcess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Arial" pitchFamily="34" charset="0"/>
                <a:cs typeface="Arial" pitchFamily="34" charset="0"/>
              </a:rPr>
              <a:t>Take Images</a:t>
            </a:r>
            <a:endParaRPr lang="en-SG" sz="11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2" name="Straight Arrow Connector 51"/>
          <p:cNvCxnSpPr>
            <a:stCxn id="14" idx="1"/>
            <a:endCxn id="18" idx="5"/>
          </p:cNvCxnSpPr>
          <p:nvPr/>
        </p:nvCxnSpPr>
        <p:spPr>
          <a:xfrm flipH="1">
            <a:off x="3844721" y="3392997"/>
            <a:ext cx="943305" cy="360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Flowchart: Process 14"/>
          <p:cNvSpPr/>
          <p:nvPr/>
        </p:nvSpPr>
        <p:spPr>
          <a:xfrm>
            <a:off x="4788024" y="4221088"/>
            <a:ext cx="1224136" cy="504056"/>
          </a:xfrm>
          <a:prstGeom prst="flowChartProcess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Arial" pitchFamily="34" charset="0"/>
                <a:cs typeface="Arial" pitchFamily="34" charset="0"/>
              </a:rPr>
              <a:t>Physician</a:t>
            </a:r>
          </a:p>
          <a:p>
            <a:pPr algn="ctr"/>
            <a:r>
              <a:rPr lang="en-US" sz="1100" dirty="0" smtClean="0">
                <a:latin typeface="Arial" pitchFamily="34" charset="0"/>
                <a:cs typeface="Arial" pitchFamily="34" charset="0"/>
              </a:rPr>
              <a:t>Review</a:t>
            </a:r>
            <a:endParaRPr lang="en-SG" sz="11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6" name="Straight Arrow Connector 55"/>
          <p:cNvCxnSpPr>
            <a:stCxn id="15" idx="3"/>
            <a:endCxn id="16" idx="1"/>
          </p:cNvCxnSpPr>
          <p:nvPr/>
        </p:nvCxnSpPr>
        <p:spPr>
          <a:xfrm>
            <a:off x="6012160" y="4473116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Flowchart: Decision 11"/>
          <p:cNvSpPr/>
          <p:nvPr/>
        </p:nvSpPr>
        <p:spPr>
          <a:xfrm>
            <a:off x="6876256" y="1556792"/>
            <a:ext cx="1656184" cy="864096"/>
          </a:xfrm>
          <a:prstGeom prst="flowChartDecision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Arial" pitchFamily="34" charset="0"/>
                <a:cs typeface="Arial" pitchFamily="34" charset="0"/>
              </a:rPr>
              <a:t>Safe to Proceed?</a:t>
            </a:r>
            <a:endParaRPr lang="en-SG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Flowchart: Decision 15"/>
          <p:cNvSpPr/>
          <p:nvPr/>
        </p:nvSpPr>
        <p:spPr>
          <a:xfrm>
            <a:off x="6732240" y="4077072"/>
            <a:ext cx="1872208" cy="792088"/>
          </a:xfrm>
          <a:prstGeom prst="flowChartDecision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Arial" pitchFamily="34" charset="0"/>
                <a:cs typeface="Arial" pitchFamily="34" charset="0"/>
              </a:rPr>
              <a:t>Diagnosis?</a:t>
            </a:r>
            <a:endParaRPr lang="en-SG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Flowchart: Process 19"/>
          <p:cNvSpPr/>
          <p:nvPr/>
        </p:nvSpPr>
        <p:spPr>
          <a:xfrm>
            <a:off x="7092280" y="5589241"/>
            <a:ext cx="1224136" cy="504056"/>
          </a:xfrm>
          <a:prstGeom prst="flowChartProcess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Arial" pitchFamily="34" charset="0"/>
                <a:cs typeface="Arial" pitchFamily="34" charset="0"/>
              </a:rPr>
              <a:t>Arrange</a:t>
            </a:r>
          </a:p>
          <a:p>
            <a:pPr algn="ctr"/>
            <a:r>
              <a:rPr lang="en-US" sz="1100" dirty="0" smtClean="0">
                <a:latin typeface="Arial" pitchFamily="34" charset="0"/>
                <a:cs typeface="Arial" pitchFamily="34" charset="0"/>
              </a:rPr>
              <a:t>Follow-Up</a:t>
            </a:r>
            <a:endParaRPr lang="en-SG" sz="11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8" name="Straight Arrow Connector 67"/>
          <p:cNvCxnSpPr>
            <a:stCxn id="20" idx="1"/>
            <a:endCxn id="21" idx="3"/>
          </p:cNvCxnSpPr>
          <p:nvPr/>
        </p:nvCxnSpPr>
        <p:spPr>
          <a:xfrm flipH="1">
            <a:off x="5940152" y="5841268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Flowchart: Data 17"/>
          <p:cNvSpPr/>
          <p:nvPr/>
        </p:nvSpPr>
        <p:spPr>
          <a:xfrm>
            <a:off x="2483768" y="3140969"/>
            <a:ext cx="1512168" cy="576064"/>
          </a:xfrm>
          <a:prstGeom prst="flowChartInputOutpu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DICOM</a:t>
            </a:r>
            <a:br>
              <a:rPr lang="en-US" sz="1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1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Images</a:t>
            </a:r>
            <a:endParaRPr lang="en-SG" sz="11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3" name="Elbow Connector 72"/>
          <p:cNvCxnSpPr>
            <a:stCxn id="18" idx="2"/>
            <a:endCxn id="17" idx="4"/>
          </p:cNvCxnSpPr>
          <p:nvPr/>
        </p:nvCxnSpPr>
        <p:spPr>
          <a:xfrm rot="10800000" flipV="1">
            <a:off x="1619674" y="3429001"/>
            <a:ext cx="1015313" cy="5040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Flowchart: Data 18"/>
          <p:cNvSpPr/>
          <p:nvPr/>
        </p:nvSpPr>
        <p:spPr>
          <a:xfrm>
            <a:off x="2483768" y="4221089"/>
            <a:ext cx="1512168" cy="576064"/>
          </a:xfrm>
          <a:prstGeom prst="flowChartInputOutpu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DICOM</a:t>
            </a:r>
            <a:br>
              <a:rPr lang="en-US" sz="1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1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Images</a:t>
            </a:r>
            <a:endParaRPr lang="en-SG" sz="11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5" name="Elbow Connector 74"/>
          <p:cNvCxnSpPr>
            <a:stCxn id="17" idx="4"/>
            <a:endCxn id="19" idx="2"/>
          </p:cNvCxnSpPr>
          <p:nvPr/>
        </p:nvCxnSpPr>
        <p:spPr>
          <a:xfrm>
            <a:off x="1619673" y="3933057"/>
            <a:ext cx="1015313" cy="57606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611560" y="2924945"/>
            <a:ext cx="3672408" cy="2304256"/>
          </a:xfrm>
          <a:prstGeom prst="rect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05" name="Group 104"/>
          <p:cNvGrpSpPr/>
          <p:nvPr/>
        </p:nvGrpSpPr>
        <p:grpSpPr>
          <a:xfrm>
            <a:off x="7236296" y="2420889"/>
            <a:ext cx="468052" cy="720080"/>
            <a:chOff x="7236296" y="2420888"/>
            <a:chExt cx="468052" cy="720080"/>
          </a:xfrm>
        </p:grpSpPr>
        <p:cxnSp>
          <p:nvCxnSpPr>
            <p:cNvPr id="39" name="Straight Arrow Connector 38"/>
            <p:cNvCxnSpPr>
              <a:stCxn id="12" idx="2"/>
              <a:endCxn id="13" idx="0"/>
            </p:cNvCxnSpPr>
            <p:nvPr/>
          </p:nvCxnSpPr>
          <p:spPr>
            <a:xfrm>
              <a:off x="7704348" y="2420888"/>
              <a:ext cx="0" cy="7200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7236296" y="2636912"/>
              <a:ext cx="4283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Yes</a:t>
              </a:r>
              <a:endParaRPr lang="en-SG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8316408" y="1556793"/>
            <a:ext cx="437814" cy="4284476"/>
            <a:chOff x="8316416" y="1556792"/>
            <a:chExt cx="437814" cy="4284476"/>
          </a:xfrm>
        </p:grpSpPr>
        <p:cxnSp>
          <p:nvCxnSpPr>
            <p:cNvPr id="62" name="Elbow Connector 61"/>
            <p:cNvCxnSpPr>
              <a:stCxn id="12" idx="3"/>
              <a:endCxn id="20" idx="3"/>
            </p:cNvCxnSpPr>
            <p:nvPr/>
          </p:nvCxnSpPr>
          <p:spPr>
            <a:xfrm flipH="1">
              <a:off x="8316416" y="1988840"/>
              <a:ext cx="216024" cy="3852428"/>
            </a:xfrm>
            <a:prstGeom prst="bentConnector3">
              <a:avLst>
                <a:gd name="adj1" fmla="val -105822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8388424" y="1556792"/>
              <a:ext cx="3658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No</a:t>
              </a:r>
              <a:endParaRPr lang="en-SG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472101" y="4869161"/>
            <a:ext cx="2196244" cy="792088"/>
            <a:chOff x="5472100" y="4869160"/>
            <a:chExt cx="2196244" cy="792088"/>
          </a:xfrm>
        </p:grpSpPr>
        <p:cxnSp>
          <p:nvCxnSpPr>
            <p:cNvPr id="60" name="Elbow Connector 59"/>
            <p:cNvCxnSpPr>
              <a:stCxn id="16" idx="2"/>
              <a:endCxn id="21" idx="0"/>
            </p:cNvCxnSpPr>
            <p:nvPr/>
          </p:nvCxnSpPr>
          <p:spPr>
            <a:xfrm rot="5400000">
              <a:off x="6174178" y="4167082"/>
              <a:ext cx="792088" cy="2196244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6228184" y="4941168"/>
              <a:ext cx="4283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Yes</a:t>
              </a:r>
              <a:endParaRPr lang="en-SG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7704349" y="4509120"/>
            <a:ext cx="900100" cy="1080120"/>
            <a:chOff x="7704348" y="4509120"/>
            <a:chExt cx="900100" cy="1080120"/>
          </a:xfrm>
        </p:grpSpPr>
        <p:cxnSp>
          <p:nvCxnSpPr>
            <p:cNvPr id="64" name="Elbow Connector 63"/>
            <p:cNvCxnSpPr>
              <a:endCxn id="20" idx="0"/>
            </p:cNvCxnSpPr>
            <p:nvPr/>
          </p:nvCxnSpPr>
          <p:spPr>
            <a:xfrm rot="5400000">
              <a:off x="7614338" y="4599130"/>
              <a:ext cx="1080120" cy="900100"/>
            </a:xfrm>
            <a:prstGeom prst="bentConnector3">
              <a:avLst>
                <a:gd name="adj1" fmla="val 80784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8028384" y="5085184"/>
              <a:ext cx="3658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No</a:t>
              </a:r>
              <a:endParaRPr lang="en-SG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07" name="Straight Arrow Connector 106"/>
          <p:cNvCxnSpPr>
            <a:stCxn id="14" idx="2"/>
            <a:endCxn id="15" idx="0"/>
          </p:cNvCxnSpPr>
          <p:nvPr/>
        </p:nvCxnSpPr>
        <p:spPr>
          <a:xfrm>
            <a:off x="5400092" y="3645024"/>
            <a:ext cx="0" cy="57606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9" idx="5"/>
            <a:endCxn id="15" idx="1"/>
          </p:cNvCxnSpPr>
          <p:nvPr/>
        </p:nvCxnSpPr>
        <p:spPr>
          <a:xfrm flipV="1">
            <a:off x="3844721" y="4473117"/>
            <a:ext cx="943305" cy="3600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13" grpId="0" animBg="1"/>
      <p:bldP spid="14" grpId="0" animBg="1"/>
      <p:bldP spid="15" grpId="0" animBg="1"/>
      <p:bldP spid="12" grpId="0" animBg="1"/>
      <p:bldP spid="16" grpId="0" animBg="1"/>
      <p:bldP spid="20" grpId="0" animBg="1"/>
      <p:bldP spid="18" grpId="0" animBg="1"/>
      <p:bldP spid="19" grpId="0" animBg="1"/>
      <p:bldP spid="9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DICOm</a:t>
            </a:r>
            <a:r>
              <a:rPr lang="en-US" dirty="0" smtClean="0"/>
              <a:t> format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1352144"/>
            <a:ext cx="3657600" cy="3877056"/>
          </a:xfrm>
        </p:spPr>
        <p:txBody>
          <a:bodyPr>
            <a:noAutofit/>
          </a:bodyPr>
          <a:lstStyle/>
          <a:p>
            <a:r>
              <a:rPr lang="en-US" sz="2400" dirty="0" smtClean="0"/>
              <a:t>Data Set</a:t>
            </a:r>
          </a:p>
          <a:p>
            <a:r>
              <a:rPr lang="en-US" sz="2400" dirty="0" smtClean="0"/>
              <a:t>Preamble</a:t>
            </a:r>
          </a:p>
          <a:p>
            <a:pPr lvl="1"/>
            <a:r>
              <a:rPr lang="en-US" dirty="0" smtClean="0"/>
              <a:t>127 bytes of blank data</a:t>
            </a:r>
          </a:p>
          <a:p>
            <a:r>
              <a:rPr lang="en-US" sz="2400" dirty="0" smtClean="0"/>
              <a:t>Prefix</a:t>
            </a:r>
          </a:p>
          <a:p>
            <a:pPr lvl="1"/>
            <a:r>
              <a:rPr lang="en-US" dirty="0" smtClean="0"/>
              <a:t>‘D’ ,‘I’ ,‘C’ ,‘M’ identifier</a:t>
            </a:r>
          </a:p>
          <a:p>
            <a:r>
              <a:rPr lang="en-US" sz="2400" dirty="0" smtClean="0"/>
              <a:t>Data Elements</a:t>
            </a:r>
          </a:p>
          <a:p>
            <a:pPr lvl="1"/>
            <a:r>
              <a:rPr lang="en-US" dirty="0" smtClean="0"/>
              <a:t>Tag; Group number + Element number</a:t>
            </a:r>
          </a:p>
          <a:p>
            <a:pPr lvl="1"/>
            <a:r>
              <a:rPr lang="en-US" dirty="0" smtClean="0"/>
              <a:t>Value Representation (VR); Data type</a:t>
            </a:r>
          </a:p>
          <a:p>
            <a:pPr lvl="1"/>
            <a:r>
              <a:rPr lang="en-US" dirty="0" smtClean="0"/>
              <a:t>Value Length (VL)</a:t>
            </a:r>
          </a:p>
          <a:p>
            <a:pPr lvl="1"/>
            <a:r>
              <a:rPr lang="en-US" dirty="0" smtClean="0"/>
              <a:t>Value Field (VF); Tag </a:t>
            </a:r>
            <a:r>
              <a:rPr lang="en-US" dirty="0" smtClean="0"/>
              <a:t>data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800600" y="1352144"/>
            <a:ext cx="3657600" cy="3877056"/>
          </a:xfrm>
        </p:spPr>
        <p:txBody>
          <a:bodyPr>
            <a:normAutofit/>
          </a:bodyPr>
          <a:lstStyle/>
          <a:p>
            <a:r>
              <a:rPr lang="en-SG" sz="2400" dirty="0" smtClean="0"/>
              <a:t>E.g. (0010, 0020)</a:t>
            </a:r>
          </a:p>
          <a:p>
            <a:r>
              <a:rPr lang="en-SG" sz="2400" dirty="0" smtClean="0"/>
              <a:t>Group number = 0010</a:t>
            </a:r>
          </a:p>
          <a:p>
            <a:pPr lvl="1"/>
            <a:r>
              <a:rPr lang="en-SG" dirty="0" smtClean="0"/>
              <a:t>Patient</a:t>
            </a:r>
          </a:p>
          <a:p>
            <a:r>
              <a:rPr lang="en-SG" sz="2400" dirty="0" smtClean="0"/>
              <a:t>Element number = 0020</a:t>
            </a:r>
          </a:p>
          <a:p>
            <a:pPr lvl="1"/>
            <a:r>
              <a:rPr lang="en-SG" dirty="0" smtClean="0"/>
              <a:t>Patient name</a:t>
            </a:r>
            <a:endParaRPr lang="en-SG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DICOm</a:t>
            </a:r>
            <a:r>
              <a:rPr lang="en-US" dirty="0" smtClean="0"/>
              <a:t> format (CONT.)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Pixel Data</a:t>
            </a:r>
          </a:p>
          <a:p>
            <a:pPr lvl="1"/>
            <a:r>
              <a:rPr lang="en-US" dirty="0" smtClean="0"/>
              <a:t>Byte array followed by ‘7FE0 0010’ tag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sz="2400" dirty="0" smtClean="0"/>
              <a:t>Looks structured, but lots of inherent issues</a:t>
            </a:r>
          </a:p>
          <a:p>
            <a:pPr lvl="1"/>
            <a:r>
              <a:rPr lang="en-US" dirty="0" smtClean="0"/>
              <a:t>Covered later</a:t>
            </a:r>
            <a:endParaRPr lang="en-SG" dirty="0"/>
          </a:p>
        </p:txBody>
      </p:sp>
      <p:grpSp>
        <p:nvGrpSpPr>
          <p:cNvPr id="21" name="Group 20"/>
          <p:cNvGrpSpPr/>
          <p:nvPr/>
        </p:nvGrpSpPr>
        <p:grpSpPr>
          <a:xfrm>
            <a:off x="971600" y="2636913"/>
            <a:ext cx="5400600" cy="576064"/>
            <a:chOff x="971600" y="2636912"/>
            <a:chExt cx="5400600" cy="576064"/>
          </a:xfrm>
        </p:grpSpPr>
        <p:sp>
          <p:nvSpPr>
            <p:cNvPr id="4" name="Rectangle 3"/>
            <p:cNvSpPr/>
            <p:nvPr/>
          </p:nvSpPr>
          <p:spPr>
            <a:xfrm>
              <a:off x="971600" y="2636912"/>
              <a:ext cx="1080120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Header</a:t>
              </a:r>
              <a:endParaRPr lang="en-SG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211960" y="2636912"/>
              <a:ext cx="1080120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Data Elem.</a:t>
              </a:r>
              <a:endParaRPr lang="en-SG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131840" y="2636912"/>
              <a:ext cx="1080120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Data Elem.</a:t>
              </a:r>
              <a:endParaRPr lang="en-SG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92080" y="2636912"/>
              <a:ext cx="1080120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Pixel Data</a:t>
              </a:r>
              <a:endParaRPr lang="en-SG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051720" y="2636912"/>
              <a:ext cx="1080120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Data Elem.</a:t>
              </a:r>
              <a:endParaRPr lang="en-SG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187624" y="3501009"/>
            <a:ext cx="4320480" cy="576064"/>
            <a:chOff x="1187624" y="3501008"/>
            <a:chExt cx="4320480" cy="576064"/>
          </a:xfrm>
        </p:grpSpPr>
        <p:sp>
          <p:nvSpPr>
            <p:cNvPr id="7" name="Rectangle 6"/>
            <p:cNvSpPr/>
            <p:nvPr/>
          </p:nvSpPr>
          <p:spPr>
            <a:xfrm>
              <a:off x="1187624" y="3501008"/>
              <a:ext cx="1080120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Tag</a:t>
              </a:r>
              <a:endParaRPr lang="en-SG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27984" y="3501008"/>
              <a:ext cx="1080120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VF</a:t>
              </a:r>
              <a:endParaRPr lang="en-SG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67744" y="3501008"/>
              <a:ext cx="1080120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VR</a:t>
              </a:r>
              <a:endParaRPr lang="en-SG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347864" y="3501008"/>
              <a:ext cx="1080120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VL</a:t>
              </a:r>
              <a:endParaRPr lang="en-SG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0" name="Right Brace 19"/>
          <p:cNvSpPr/>
          <p:nvPr/>
        </p:nvSpPr>
        <p:spPr>
          <a:xfrm rot="5400000">
            <a:off x="2519773" y="2816932"/>
            <a:ext cx="144017" cy="1080119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schema design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 smtClean="0"/>
              <a:t>Two distinct collections of tables</a:t>
            </a:r>
          </a:p>
          <a:p>
            <a:pPr marL="811530" lvl="1" indent="-342900">
              <a:buFont typeface="+mj-lt"/>
              <a:buAutoNum type="arabicPeriod"/>
            </a:pPr>
            <a:r>
              <a:rPr lang="en-SG" dirty="0" smtClean="0"/>
              <a:t>ASP.NET Membership</a:t>
            </a:r>
          </a:p>
          <a:p>
            <a:pPr lvl="2"/>
            <a:r>
              <a:rPr lang="en-SG" dirty="0" smtClean="0"/>
              <a:t>Login</a:t>
            </a:r>
          </a:p>
          <a:p>
            <a:pPr lvl="2"/>
            <a:r>
              <a:rPr lang="en-SG" dirty="0" smtClean="0"/>
              <a:t>Registration</a:t>
            </a:r>
          </a:p>
          <a:p>
            <a:pPr lvl="2"/>
            <a:r>
              <a:rPr lang="en-SG" dirty="0" smtClean="0"/>
              <a:t>Authentication</a:t>
            </a:r>
          </a:p>
          <a:p>
            <a:pPr lvl="2"/>
            <a:r>
              <a:rPr lang="en-SG" dirty="0" smtClean="0"/>
              <a:t>Role Management</a:t>
            </a:r>
          </a:p>
          <a:p>
            <a:pPr marL="811530" lvl="1" indent="-342900">
              <a:buFont typeface="+mj-lt"/>
              <a:buAutoNum type="arabicPeriod"/>
            </a:pPr>
            <a:r>
              <a:rPr lang="en-SG" dirty="0" smtClean="0"/>
              <a:t>Business Relation Modelling</a:t>
            </a:r>
          </a:p>
          <a:p>
            <a:pPr lvl="2"/>
            <a:r>
              <a:rPr lang="en-SG" dirty="0" smtClean="0"/>
              <a:t>Everything else</a:t>
            </a:r>
            <a:endParaRPr lang="en-SG" dirty="0" smtClean="0"/>
          </a:p>
          <a:p>
            <a:r>
              <a:rPr lang="en-SG" dirty="0" smtClean="0"/>
              <a:t>Linked using referential integrity</a:t>
            </a:r>
            <a:endParaRPr lang="en-SG" dirty="0" smtClean="0"/>
          </a:p>
          <a:p>
            <a:pPr lvl="2"/>
            <a:endParaRPr lang="en-SG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09" y="1"/>
            <a:ext cx="7198577" cy="6858000"/>
          </a:xfrm>
        </p:spPr>
      </p:pic>
      <p:sp>
        <p:nvSpPr>
          <p:cNvPr id="19" name="Rounded Rectangle 18"/>
          <p:cNvSpPr/>
          <p:nvPr/>
        </p:nvSpPr>
        <p:spPr>
          <a:xfrm>
            <a:off x="3923928" y="4149080"/>
            <a:ext cx="360040" cy="504056"/>
          </a:xfrm>
          <a:prstGeom prst="roundRect">
            <a:avLst/>
          </a:prstGeom>
          <a:noFill/>
          <a:ln w="19050">
            <a:solidFill>
              <a:schemeClr val="bg2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ounded Rectangle 20"/>
          <p:cNvSpPr/>
          <p:nvPr/>
        </p:nvSpPr>
        <p:spPr>
          <a:xfrm>
            <a:off x="3896308" y="2564904"/>
            <a:ext cx="360040" cy="504056"/>
          </a:xfrm>
          <a:prstGeom prst="roundRect">
            <a:avLst/>
          </a:prstGeom>
          <a:noFill/>
          <a:ln w="19050">
            <a:solidFill>
              <a:schemeClr val="bg2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ounded Rectangle 21"/>
          <p:cNvSpPr/>
          <p:nvPr/>
        </p:nvSpPr>
        <p:spPr>
          <a:xfrm>
            <a:off x="3196658" y="3784149"/>
            <a:ext cx="576064" cy="406434"/>
          </a:xfrm>
          <a:prstGeom prst="roundRect">
            <a:avLst/>
          </a:prstGeom>
          <a:noFill/>
          <a:ln w="19050">
            <a:solidFill>
              <a:schemeClr val="bg2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2746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 design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847" y="1268760"/>
            <a:ext cx="3346329" cy="4378942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Implementation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44360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S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400" dirty="0" smtClean="0"/>
              <a:t>Unique technical aspects</a:t>
            </a:r>
          </a:p>
          <a:p>
            <a:pPr lvl="1"/>
            <a:r>
              <a:rPr lang="en-SG" dirty="0" smtClean="0"/>
              <a:t>Database</a:t>
            </a:r>
          </a:p>
          <a:p>
            <a:pPr lvl="1"/>
            <a:r>
              <a:rPr lang="en-SG" dirty="0" smtClean="0"/>
              <a:t>Application</a:t>
            </a:r>
            <a:endParaRPr lang="en-SG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Agenda</a:t>
            </a:r>
            <a:endParaRPr lang="en-SG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 smtClean="0"/>
              <a:t>Introduction</a:t>
            </a:r>
          </a:p>
          <a:p>
            <a:r>
              <a:rPr lang="en-SG" sz="2400" dirty="0" smtClean="0"/>
              <a:t>Design</a:t>
            </a:r>
          </a:p>
          <a:p>
            <a:r>
              <a:rPr lang="en-SG" sz="2400" dirty="0" smtClean="0"/>
              <a:t>Implementation</a:t>
            </a:r>
            <a:endParaRPr lang="en-SG" sz="2400" dirty="0" smtClean="0"/>
          </a:p>
          <a:p>
            <a:r>
              <a:rPr lang="en-SG" sz="2400" dirty="0" smtClean="0"/>
              <a:t>Demonstration</a:t>
            </a:r>
            <a:endParaRPr lang="en-SG" sz="2400" dirty="0" smtClean="0"/>
          </a:p>
          <a:p>
            <a:r>
              <a:rPr lang="en-SG" sz="2400" dirty="0" smtClean="0"/>
              <a:t>Conclusion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1217160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Database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484784"/>
            <a:ext cx="5715000" cy="1193800"/>
          </a:xfrm>
        </p:spPr>
      </p:pic>
      <p:sp>
        <p:nvSpPr>
          <p:cNvPr id="5" name="Rounded Rectangle 4"/>
          <p:cNvSpPr/>
          <p:nvPr/>
        </p:nvSpPr>
        <p:spPr>
          <a:xfrm>
            <a:off x="5125244" y="2115592"/>
            <a:ext cx="1152128" cy="360040"/>
          </a:xfrm>
          <a:prstGeom prst="round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application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061642"/>
            <a:ext cx="2122487" cy="37338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96752"/>
            <a:ext cx="2877571" cy="546358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971600" y="5517232"/>
            <a:ext cx="2589539" cy="720080"/>
          </a:xfrm>
          <a:prstGeom prst="round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143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Application (Cont.)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51" y="1600200"/>
            <a:ext cx="7671698" cy="3733800"/>
          </a:xfrm>
        </p:spPr>
      </p:pic>
      <p:sp>
        <p:nvSpPr>
          <p:cNvPr id="5" name="Rounded Rectangle 4"/>
          <p:cNvSpPr/>
          <p:nvPr/>
        </p:nvSpPr>
        <p:spPr>
          <a:xfrm>
            <a:off x="971600" y="3212976"/>
            <a:ext cx="7416824" cy="1296144"/>
          </a:xfrm>
          <a:prstGeom prst="roundRect">
            <a:avLst/>
          </a:prstGeom>
          <a:noFill/>
          <a:ln w="28575">
            <a:solidFill>
              <a:schemeClr val="bg2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0543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Application (Cont.)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999" y="1600200"/>
            <a:ext cx="6344002" cy="3733800"/>
          </a:xfrm>
        </p:spPr>
      </p:pic>
      <p:sp>
        <p:nvSpPr>
          <p:cNvPr id="5" name="Rounded Rectangle 4"/>
          <p:cNvSpPr/>
          <p:nvPr/>
        </p:nvSpPr>
        <p:spPr>
          <a:xfrm>
            <a:off x="1547664" y="2060848"/>
            <a:ext cx="6192688" cy="1080120"/>
          </a:xfrm>
          <a:prstGeom prst="round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8313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demonstration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94520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Conclusion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48081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S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Difficulties Encountered</a:t>
            </a:r>
          </a:p>
          <a:p>
            <a:r>
              <a:rPr lang="en-US" sz="2400" dirty="0" smtClean="0"/>
              <a:t>Future Improvements</a:t>
            </a:r>
          </a:p>
          <a:p>
            <a:r>
              <a:rPr lang="en-US" sz="2400" dirty="0" smtClean="0"/>
              <a:t>Question and Answer</a:t>
            </a:r>
            <a:endParaRPr lang="en-SG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 encountered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DICOM</a:t>
            </a:r>
          </a:p>
          <a:p>
            <a:pPr lvl="1"/>
            <a:r>
              <a:rPr lang="en-SG" dirty="0" smtClean="0"/>
              <a:t>Almost everything in header is optional</a:t>
            </a:r>
          </a:p>
          <a:p>
            <a:pPr lvl="1"/>
            <a:r>
              <a:rPr lang="en-SG" dirty="0" smtClean="0"/>
              <a:t>Endless combinations</a:t>
            </a:r>
          </a:p>
          <a:p>
            <a:pPr lvl="1"/>
            <a:r>
              <a:rPr lang="en-SG" dirty="0" smtClean="0"/>
              <a:t>Image data encoding not web compatible (e.g. JPEG 2000)</a:t>
            </a:r>
          </a:p>
          <a:p>
            <a:pPr lvl="1"/>
            <a:r>
              <a:rPr lang="en-SG" dirty="0" smtClean="0"/>
              <a:t>Support for incompatible predecessors (ACR/NEMA)</a:t>
            </a:r>
          </a:p>
          <a:p>
            <a:pPr lvl="1"/>
            <a:r>
              <a:rPr lang="en-SG" dirty="0" smtClean="0"/>
              <a:t>Little Endian / Big Endian</a:t>
            </a:r>
            <a:endParaRPr lang="en-SG" dirty="0" smtClean="0"/>
          </a:p>
          <a:p>
            <a:r>
              <a:rPr lang="en-SG" sz="2400" dirty="0" smtClean="0"/>
              <a:t>Evil DICOM</a:t>
            </a:r>
            <a:endParaRPr lang="en-SG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Improvements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ASP.NET MVC 3</a:t>
            </a:r>
          </a:p>
          <a:p>
            <a:pPr lvl="1"/>
            <a:r>
              <a:rPr lang="en-US" dirty="0" smtClean="0"/>
              <a:t>Easier to manage application complexity</a:t>
            </a:r>
          </a:p>
          <a:p>
            <a:pPr lvl="1"/>
            <a:r>
              <a:rPr lang="en-US" dirty="0" smtClean="0"/>
              <a:t>Full control over application </a:t>
            </a:r>
            <a:r>
              <a:rPr lang="en-US" dirty="0" err="1" smtClean="0"/>
              <a:t>behaviour</a:t>
            </a:r>
            <a:endParaRPr lang="en-US" dirty="0" smtClean="0"/>
          </a:p>
          <a:p>
            <a:r>
              <a:rPr lang="en-US" sz="2400" dirty="0" smtClean="0"/>
              <a:t>Ajax</a:t>
            </a:r>
          </a:p>
          <a:p>
            <a:pPr lvl="1"/>
            <a:r>
              <a:rPr lang="en-US" dirty="0" smtClean="0"/>
              <a:t>Better user interactivity</a:t>
            </a:r>
            <a:endParaRPr lang="en-US" dirty="0" smtClean="0"/>
          </a:p>
          <a:p>
            <a:pPr lvl="1"/>
            <a:r>
              <a:rPr lang="en-US" dirty="0" err="1" smtClean="0"/>
              <a:t>jQuery</a:t>
            </a:r>
            <a:r>
              <a:rPr lang="en-US" dirty="0" smtClean="0"/>
              <a:t>, </a:t>
            </a:r>
            <a:r>
              <a:rPr lang="en-US" dirty="0" err="1" smtClean="0"/>
              <a:t>Telerik</a:t>
            </a:r>
            <a:r>
              <a:rPr lang="en-US" dirty="0" smtClean="0"/>
              <a:t> Extensions for ASP.NET MVC  etc.</a:t>
            </a:r>
            <a:endParaRPr lang="en-SG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Improvements (CONT.)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DICOM</a:t>
            </a:r>
          </a:p>
          <a:p>
            <a:pPr lvl="1"/>
            <a:r>
              <a:rPr lang="en-US" dirty="0" smtClean="0"/>
              <a:t>Evil DICOM not 100% robust</a:t>
            </a:r>
          </a:p>
          <a:p>
            <a:pPr lvl="1"/>
            <a:r>
              <a:rPr lang="en-US" dirty="0" smtClean="0"/>
              <a:t>Commercial Vendors</a:t>
            </a:r>
          </a:p>
          <a:p>
            <a:pPr lvl="2"/>
            <a:r>
              <a:rPr lang="en-US" dirty="0" err="1" smtClean="0"/>
              <a:t>Leadtools</a:t>
            </a:r>
            <a:r>
              <a:rPr lang="en-US" dirty="0" smtClean="0"/>
              <a:t>, </a:t>
            </a:r>
            <a:r>
              <a:rPr lang="en-US" dirty="0" err="1" smtClean="0"/>
              <a:t>Atalasoft</a:t>
            </a:r>
            <a:r>
              <a:rPr lang="en-US" dirty="0" smtClean="0"/>
              <a:t> etc.</a:t>
            </a:r>
          </a:p>
          <a:p>
            <a:pPr lvl="1"/>
            <a:r>
              <a:rPr lang="en-US" dirty="0" smtClean="0"/>
              <a:t>Open Source Vendors</a:t>
            </a:r>
          </a:p>
          <a:p>
            <a:pPr lvl="2"/>
            <a:r>
              <a:rPr lang="en-US" dirty="0" err="1" smtClean="0"/>
              <a:t>ClearCanvas</a:t>
            </a:r>
            <a:endParaRPr lang="en-SG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Dr. Lin </a:t>
            </a:r>
            <a:r>
              <a:rPr lang="en-US" sz="2400" dirty="0" err="1" smtClean="0"/>
              <a:t>Feng</a:t>
            </a:r>
            <a:endParaRPr lang="en-US" sz="2400" dirty="0" smtClean="0"/>
          </a:p>
          <a:p>
            <a:r>
              <a:rPr lang="en-SG" sz="2400" dirty="0" err="1" smtClean="0"/>
              <a:t>Dr.</a:t>
            </a:r>
            <a:r>
              <a:rPr lang="en-SG" sz="2400" dirty="0" smtClean="0"/>
              <a:t> </a:t>
            </a:r>
            <a:r>
              <a:rPr lang="en-SG" sz="2400" dirty="0" err="1" smtClean="0"/>
              <a:t>Vitali</a:t>
            </a:r>
            <a:endParaRPr lang="en-SG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Question and answer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85537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Introduction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77071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S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Background</a:t>
            </a:r>
          </a:p>
          <a:p>
            <a:r>
              <a:rPr lang="en-US" sz="2400" dirty="0" smtClean="0"/>
              <a:t>Objective</a:t>
            </a:r>
          </a:p>
          <a:p>
            <a:r>
              <a:rPr lang="en-US" sz="2400" dirty="0" smtClean="0"/>
              <a:t>Scope</a:t>
            </a:r>
          </a:p>
          <a:p>
            <a:r>
              <a:rPr lang="en-US" sz="2400" dirty="0" smtClean="0"/>
              <a:t>Resources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957736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 smtClean="0"/>
              <a:t>Traditional healthcare</a:t>
            </a:r>
          </a:p>
          <a:p>
            <a:pPr lvl="1"/>
            <a:r>
              <a:rPr lang="en-SG" dirty="0" smtClean="0"/>
              <a:t>Paper based</a:t>
            </a:r>
          </a:p>
          <a:p>
            <a:pPr lvl="1"/>
            <a:r>
              <a:rPr lang="en-SG" dirty="0" smtClean="0"/>
              <a:t>Information systems</a:t>
            </a:r>
            <a:endParaRPr lang="en-SG" dirty="0" smtClean="0"/>
          </a:p>
          <a:p>
            <a:r>
              <a:rPr lang="en-SG" sz="2400" dirty="0" smtClean="0"/>
              <a:t>Medical information digitized in Hospital Information System (HIS)</a:t>
            </a:r>
          </a:p>
          <a:p>
            <a:r>
              <a:rPr lang="en-SG" sz="2400" dirty="0"/>
              <a:t>Radiology Information System (RIS) is a subsystem of a HIS</a:t>
            </a:r>
            <a:endParaRPr lang="en-SG" sz="2400" dirty="0" smtClean="0"/>
          </a:p>
          <a:p>
            <a:r>
              <a:rPr lang="en-SG" sz="2400" dirty="0" err="1" smtClean="0"/>
              <a:t>eHealth</a:t>
            </a:r>
            <a:r>
              <a:rPr lang="en-SG" sz="2400" dirty="0" smtClean="0"/>
              <a:t> is the future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 smtClean="0"/>
              <a:t>Allow radiologists to:</a:t>
            </a:r>
          </a:p>
          <a:p>
            <a:pPr marL="811530" lvl="1" indent="-342900">
              <a:buFont typeface="+mj-lt"/>
              <a:buAutoNum type="arabicPeriod"/>
            </a:pPr>
            <a:r>
              <a:rPr lang="en-SG" dirty="0" smtClean="0"/>
              <a:t>Work with the system</a:t>
            </a:r>
          </a:p>
          <a:p>
            <a:pPr marL="811530" lvl="1" indent="-342900">
              <a:buFont typeface="+mj-lt"/>
              <a:buAutoNum type="arabicPeriod"/>
            </a:pPr>
            <a:r>
              <a:rPr lang="en-SG" dirty="0" smtClean="0"/>
              <a:t>Retrieve imaging order for referred patients</a:t>
            </a:r>
          </a:p>
          <a:p>
            <a:pPr marL="811530" lvl="1" indent="-342900">
              <a:buFont typeface="+mj-lt"/>
              <a:buAutoNum type="arabicPeriod"/>
            </a:pPr>
            <a:r>
              <a:rPr lang="en-SG" dirty="0" smtClean="0"/>
              <a:t>Store and retrieve medical images</a:t>
            </a:r>
          </a:p>
          <a:p>
            <a:pPr marL="811530" lvl="1" indent="-342900">
              <a:buFont typeface="+mj-lt"/>
              <a:buAutoNum type="arabicPeriod"/>
            </a:pPr>
            <a:endParaRPr lang="en-SG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 smtClean="0"/>
              <a:t>Visit Radiology Department</a:t>
            </a:r>
          </a:p>
          <a:p>
            <a:pPr lvl="1"/>
            <a:r>
              <a:rPr lang="en-SG" dirty="0" smtClean="0"/>
              <a:t>Understand workflow</a:t>
            </a:r>
          </a:p>
          <a:p>
            <a:pPr lvl="1"/>
            <a:r>
              <a:rPr lang="en-SG" dirty="0" smtClean="0"/>
              <a:t>Know jargons</a:t>
            </a:r>
          </a:p>
          <a:p>
            <a:r>
              <a:rPr lang="en-SG" sz="2400" dirty="0" smtClean="0"/>
              <a:t>Research DICOM format</a:t>
            </a:r>
          </a:p>
          <a:p>
            <a:pPr lvl="1"/>
            <a:r>
              <a:rPr lang="en-SG" dirty="0" smtClean="0"/>
              <a:t>Covered later</a:t>
            </a:r>
          </a:p>
          <a:p>
            <a:r>
              <a:rPr lang="en-SG" sz="2400" dirty="0" smtClean="0"/>
              <a:t>Learn ASP.NET</a:t>
            </a:r>
            <a:endParaRPr lang="en-SG" sz="2400" dirty="0" smtClean="0"/>
          </a:p>
          <a:p>
            <a:r>
              <a:rPr lang="en-SG" sz="2400" dirty="0" smtClean="0"/>
              <a:t>Refresh C# knowledge</a:t>
            </a:r>
          </a:p>
          <a:p>
            <a:r>
              <a:rPr lang="en-SG" sz="2400" dirty="0" smtClean="0"/>
              <a:t>Learn SQL Server 2008 R2</a:t>
            </a:r>
          </a:p>
          <a:p>
            <a:r>
              <a:rPr lang="en-SG" sz="2400" dirty="0" smtClean="0"/>
              <a:t>Design, then develop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Core</a:t>
            </a:r>
          </a:p>
          <a:p>
            <a:pPr lvl="1"/>
            <a:r>
              <a:rPr lang="en-US" dirty="0" smtClean="0"/>
              <a:t>Microsoft Visual Studio 2010</a:t>
            </a:r>
          </a:p>
          <a:p>
            <a:pPr lvl="1"/>
            <a:r>
              <a:rPr lang="en-US" dirty="0" smtClean="0"/>
              <a:t>Microsoft SQL Server 2008 R2</a:t>
            </a:r>
          </a:p>
          <a:p>
            <a:r>
              <a:rPr lang="en-US" sz="2400" dirty="0" smtClean="0"/>
              <a:t>Add-ons</a:t>
            </a:r>
          </a:p>
          <a:p>
            <a:pPr lvl="1"/>
            <a:r>
              <a:rPr lang="en-US" dirty="0" smtClean="0"/>
              <a:t>Ajax Control Toolkit</a:t>
            </a:r>
          </a:p>
          <a:p>
            <a:pPr lvl="1"/>
            <a:r>
              <a:rPr lang="en-US" dirty="0" err="1" smtClean="0"/>
              <a:t>EO.Web</a:t>
            </a:r>
            <a:r>
              <a:rPr lang="en-US" dirty="0" smtClean="0"/>
              <a:t> 2011 for ASP.NET</a:t>
            </a:r>
          </a:p>
          <a:p>
            <a:pPr lvl="1"/>
            <a:r>
              <a:rPr lang="en-US" dirty="0" smtClean="0"/>
              <a:t>Evil DICOM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err="1" smtClean="0"/>
              <a:t>ImageResizer</a:t>
            </a:r>
            <a:endParaRPr lang="en-US" dirty="0" smtClean="0"/>
          </a:p>
          <a:p>
            <a:pPr lvl="1"/>
            <a:r>
              <a:rPr lang="en-US" dirty="0" err="1" smtClean="0"/>
              <a:t>ReSharper</a:t>
            </a:r>
            <a:endParaRPr lang="en-US" dirty="0" smtClean="0"/>
          </a:p>
          <a:p>
            <a:pPr lvl="1"/>
            <a:r>
              <a:rPr lang="en-US" dirty="0" err="1" smtClean="0"/>
              <a:t>skmValidators</a:t>
            </a:r>
            <a:endParaRPr lang="en-SG" dirty="0"/>
          </a:p>
        </p:txBody>
      </p:sp>
      <p:pic>
        <p:nvPicPr>
          <p:cNvPr id="5" name="Picture 4" descr="visual_studio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55977" y="1684040"/>
            <a:ext cx="2038351" cy="304800"/>
          </a:xfrm>
          <a:prstGeom prst="rect">
            <a:avLst/>
          </a:prstGeom>
        </p:spPr>
      </p:pic>
      <p:pic>
        <p:nvPicPr>
          <p:cNvPr id="6" name="Picture 5" descr="sql_server_logo.pn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8645" b="41162"/>
          <a:stretch>
            <a:fillRect/>
          </a:stretch>
        </p:blipFill>
        <p:spPr>
          <a:xfrm>
            <a:off x="4355978" y="2215229"/>
            <a:ext cx="2088231" cy="421684"/>
          </a:xfrm>
          <a:prstGeom prst="rect">
            <a:avLst/>
          </a:prstGeom>
        </p:spPr>
      </p:pic>
      <p:pic>
        <p:nvPicPr>
          <p:cNvPr id="7" name="Picture 6" descr="ACT.jp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436497"/>
              </a:clrFrom>
              <a:clrTo>
                <a:srgbClr val="436497">
                  <a:alpha val="0"/>
                </a:srgbClr>
              </a:clrTo>
            </a:clrChange>
          </a:blip>
          <a:srcRect l="50084" t="53999" r="10226" b="19001"/>
          <a:stretch>
            <a:fillRect/>
          </a:stretch>
        </p:blipFill>
        <p:spPr>
          <a:xfrm>
            <a:off x="4355976" y="2924945"/>
            <a:ext cx="2808312" cy="334323"/>
          </a:xfrm>
          <a:prstGeom prst="rect">
            <a:avLst/>
          </a:prstGeom>
        </p:spPr>
      </p:pic>
      <p:pic>
        <p:nvPicPr>
          <p:cNvPr id="8" name="Picture 7" descr="resharper_logo.png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906" r="6683" b="6119"/>
          <a:stretch>
            <a:fillRect/>
          </a:stretch>
        </p:blipFill>
        <p:spPr>
          <a:xfrm>
            <a:off x="4355976" y="5113406"/>
            <a:ext cx="430784" cy="331819"/>
          </a:xfrm>
          <a:prstGeom prst="rect">
            <a:avLst/>
          </a:prstGeom>
        </p:spPr>
      </p:pic>
      <p:pic>
        <p:nvPicPr>
          <p:cNvPr id="9" name="Picture 8" descr="git_log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355977" y="4581128"/>
            <a:ext cx="903735" cy="377925"/>
          </a:xfrm>
          <a:prstGeom prst="rect">
            <a:avLst/>
          </a:prstGeom>
        </p:spPr>
      </p:pic>
      <p:pic>
        <p:nvPicPr>
          <p:cNvPr id="10" name="Picture 9" descr="eo_logo.gif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355977" y="3429001"/>
            <a:ext cx="2292103" cy="352631"/>
          </a:xfrm>
          <a:prstGeom prst="rect">
            <a:avLst/>
          </a:prstGeom>
        </p:spPr>
      </p:pic>
      <p:pic>
        <p:nvPicPr>
          <p:cNvPr id="11" name="Picture 10" descr="evil_dicom_logo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350989" y="3891752"/>
            <a:ext cx="1517155" cy="4733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614</TotalTime>
  <Words>663</Words>
  <Application>Microsoft Office PowerPoint</Application>
  <PresentationFormat>On-screen Show (4:3)</PresentationFormat>
  <Paragraphs>216</Paragraphs>
  <Slides>30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Urban Pop</vt:lpstr>
      <vt:lpstr>FYP Presentation</vt:lpstr>
      <vt:lpstr>Agenda</vt:lpstr>
      <vt:lpstr>acknowledgment</vt:lpstr>
      <vt:lpstr>Introduction</vt:lpstr>
      <vt:lpstr>Introduction</vt:lpstr>
      <vt:lpstr>Background</vt:lpstr>
      <vt:lpstr>Objective</vt:lpstr>
      <vt:lpstr>Scope</vt:lpstr>
      <vt:lpstr>resources</vt:lpstr>
      <vt:lpstr>Design</vt:lpstr>
      <vt:lpstr>Design</vt:lpstr>
      <vt:lpstr>Business domain</vt:lpstr>
      <vt:lpstr>DICOm format</vt:lpstr>
      <vt:lpstr>DICOm format (CONT.)</vt:lpstr>
      <vt:lpstr>Database schema design</vt:lpstr>
      <vt:lpstr>PowerPoint Presentation</vt:lpstr>
      <vt:lpstr>Web application design</vt:lpstr>
      <vt:lpstr>Implementation</vt:lpstr>
      <vt:lpstr>Implementation</vt:lpstr>
      <vt:lpstr>Database</vt:lpstr>
      <vt:lpstr>application</vt:lpstr>
      <vt:lpstr>Application (Cont.)</vt:lpstr>
      <vt:lpstr>Application (Cont.)</vt:lpstr>
      <vt:lpstr>demonstration</vt:lpstr>
      <vt:lpstr>Conclusion</vt:lpstr>
      <vt:lpstr>conclusion</vt:lpstr>
      <vt:lpstr>Difficulties encountered</vt:lpstr>
      <vt:lpstr>Future Improvements</vt:lpstr>
      <vt:lpstr>Future Improvements (CONT.)</vt:lpstr>
      <vt:lpstr>Question and answer</vt:lpstr>
    </vt:vector>
  </TitlesOfParts>
  <Company>Nanyang Technological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Desmond Poh Lik Meng</dc:creator>
  <cp:lastModifiedBy>Desmond Poh Lik Meng</cp:lastModifiedBy>
  <cp:revision>565</cp:revision>
  <dcterms:created xsi:type="dcterms:W3CDTF">2012-05-07T14:53:42Z</dcterms:created>
  <dcterms:modified xsi:type="dcterms:W3CDTF">2012-05-08T14:00:48Z</dcterms:modified>
</cp:coreProperties>
</file>