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4"/>
            <a:ext cx="9448800" cy="2086207"/>
          </a:xfrm>
        </p:spPr>
        <p:txBody>
          <a:bodyPr>
            <a:normAutofit fontScale="90000"/>
          </a:bodyPr>
          <a:lstStyle/>
          <a:p>
            <a:r>
              <a:rPr lang="en-ID" dirty="0" smtClean="0"/>
              <a:t>MACHINE LEARNING</a:t>
            </a:r>
            <a:br>
              <a:rPr lang="en-ID" dirty="0" smtClean="0"/>
            </a:br>
            <a:r>
              <a:rPr lang="en-ID" dirty="0" smtClean="0"/>
              <a:t/>
            </a:r>
            <a:br>
              <a:rPr lang="en-ID" dirty="0" smtClean="0"/>
            </a:br>
            <a:r>
              <a:rPr lang="en-ID" sz="3100" dirty="0" smtClean="0"/>
              <a:t>(</a:t>
            </a:r>
            <a:r>
              <a:rPr lang="en-ID" sz="3100" dirty="0" err="1" smtClean="0"/>
              <a:t>pengantar</a:t>
            </a:r>
            <a:r>
              <a:rPr lang="en-ID" sz="3100" dirty="0" smtClean="0"/>
              <a:t> machine learning)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5478"/>
            <a:ext cx="9448800" cy="1586752"/>
          </a:xfrm>
        </p:spPr>
        <p:txBody>
          <a:bodyPr/>
          <a:lstStyle/>
          <a:p>
            <a:r>
              <a:rPr lang="en-ID" b="1" dirty="0" smtClean="0">
                <a:solidFill>
                  <a:srgbClr val="FF0000"/>
                </a:solidFill>
              </a:rPr>
              <a:t>EKA PANDU CYNTHIA, S.T., M.KOM.</a:t>
            </a:r>
          </a:p>
          <a:p>
            <a:pPr algn="r"/>
            <a:r>
              <a:rPr lang="en-ID" dirty="0" smtClean="0"/>
              <a:t>TEKNIK INFORMATIKA</a:t>
            </a:r>
          </a:p>
          <a:p>
            <a:pPr algn="r"/>
            <a:r>
              <a:rPr lang="en-ID" dirty="0" smtClean="0"/>
              <a:t>FAKULTAS SAINS DAN TEKNOLOGI</a:t>
            </a:r>
          </a:p>
          <a:p>
            <a:pPr algn="r"/>
            <a:r>
              <a:rPr lang="en-ID" dirty="0" smtClean="0"/>
              <a:t>UIN SULTAN SYARIF KASIM RIAU – GENAP 2017/2018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67362" y="263762"/>
            <a:ext cx="2124638" cy="206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47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sz="1800" dirty="0"/>
          </a:p>
          <a:p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terawasi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keluaran</a:t>
            </a:r>
            <a:r>
              <a:rPr lang="en-US" sz="2400" dirty="0"/>
              <a:t> yang </a:t>
            </a:r>
            <a:r>
              <a:rPr lang="en-US" sz="2400" dirty="0" err="1"/>
              <a:t>diharapkan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dirty="0" err="1"/>
              <a:t>dimiliki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syaraf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mengenali</a:t>
            </a:r>
            <a:r>
              <a:rPr lang="en-US" sz="2400" dirty="0"/>
              <a:t> </a:t>
            </a:r>
            <a:r>
              <a:rPr lang="en-US" sz="2400" dirty="0" err="1"/>
              <a:t>pasangan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AND, </a:t>
            </a:r>
            <a:r>
              <a:rPr lang="en-US" sz="2400" dirty="0" err="1"/>
              <a:t>pada</a:t>
            </a:r>
            <a:r>
              <a:rPr lang="en-US" sz="2400" dirty="0"/>
              <a:t> proses </a:t>
            </a:r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i="1" dirty="0"/>
              <a:t>neuron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lapisan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.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dirambatkan</a:t>
            </a:r>
            <a:r>
              <a:rPr lang="en-US" sz="2400" dirty="0"/>
              <a:t> di </a:t>
            </a:r>
            <a:r>
              <a:rPr lang="en-US" sz="2400" dirty="0" err="1"/>
              <a:t>sepanjang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syaraf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neuron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lapisan</a:t>
            </a:r>
            <a:r>
              <a:rPr lang="en-US" sz="2400" dirty="0"/>
              <a:t> </a:t>
            </a:r>
            <a:r>
              <a:rPr lang="en-US" sz="2400" dirty="0" err="1"/>
              <a:t>keluaran</a:t>
            </a:r>
            <a:r>
              <a:rPr lang="en-US" sz="2400" dirty="0"/>
              <a:t>. </a:t>
            </a:r>
            <a:r>
              <a:rPr lang="en-US" sz="2400" dirty="0" err="1"/>
              <a:t>Lapisan</a:t>
            </a:r>
            <a:r>
              <a:rPr lang="en-US" sz="2400" dirty="0"/>
              <a:t> </a:t>
            </a:r>
            <a:r>
              <a:rPr lang="en-US" sz="2400" dirty="0" err="1"/>
              <a:t>keluaran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membangkitkan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keluaran</a:t>
            </a:r>
            <a:r>
              <a:rPr lang="en-US" sz="2400" dirty="0"/>
              <a:t> yang </a:t>
            </a:r>
            <a:r>
              <a:rPr lang="en-US" sz="2400" dirty="0" err="1"/>
              <a:t>nantinya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dicocokkan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keluaran</a:t>
            </a:r>
            <a:r>
              <a:rPr lang="en-US" sz="2400" dirty="0"/>
              <a:t> </a:t>
            </a:r>
            <a:r>
              <a:rPr lang="en-US" sz="2400" dirty="0" err="1"/>
              <a:t>targetnya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err="1" smtClean="0"/>
              <a:t>Apabila</a:t>
            </a:r>
            <a:r>
              <a:rPr lang="en-US" sz="2400" dirty="0" smtClean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perbedaan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keluaran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target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i="1" dirty="0"/>
              <a:t>error,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i="1" dirty="0"/>
              <a:t>error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mengindikasikan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 smtClean="0"/>
              <a:t>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5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memerlukan</a:t>
            </a:r>
            <a:r>
              <a:rPr lang="en-US" sz="2400" dirty="0"/>
              <a:t> target </a:t>
            </a:r>
            <a:r>
              <a:rPr lang="en-US" sz="2400" dirty="0" err="1"/>
              <a:t>keluaran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ditentukan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yang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yang </a:t>
            </a:r>
            <a:r>
              <a:rPr lang="en-US" sz="2400" dirty="0" err="1"/>
              <a:t>diharapkan</a:t>
            </a:r>
            <a:r>
              <a:rPr lang="en-US" sz="2400" dirty="0"/>
              <a:t> </a:t>
            </a:r>
            <a:r>
              <a:rPr lang="en-US" sz="2400" dirty="0" err="1"/>
              <a:t>selama</a:t>
            </a:r>
            <a:r>
              <a:rPr lang="en-US" sz="2400" dirty="0"/>
              <a:t> proses </a:t>
            </a:r>
            <a:r>
              <a:rPr lang="en-US" sz="2400" dirty="0" err="1"/>
              <a:t>pembelajaran</a:t>
            </a:r>
            <a:r>
              <a:rPr lang="en-US" sz="2400" dirty="0"/>
              <a:t>. </a:t>
            </a:r>
            <a:r>
              <a:rPr lang="en-US" sz="2400" dirty="0" err="1"/>
              <a:t>Saat</a:t>
            </a:r>
            <a:r>
              <a:rPr lang="en-US" sz="2400" dirty="0"/>
              <a:t> proses </a:t>
            </a:r>
            <a:r>
              <a:rPr lang="en-US" sz="2400" dirty="0" err="1"/>
              <a:t>pembelajaran</a:t>
            </a:r>
            <a:r>
              <a:rPr lang="en-US" sz="2400" dirty="0"/>
              <a:t>,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bobot</a:t>
            </a:r>
            <a:r>
              <a:rPr lang="en-US" sz="2400" dirty="0"/>
              <a:t> </a:t>
            </a:r>
            <a:r>
              <a:rPr lang="en-US" sz="2400" dirty="0" err="1"/>
              <a:t>disusun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i="1" dirty="0"/>
              <a:t>range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tergantung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keluaran</a:t>
            </a:r>
            <a:r>
              <a:rPr lang="en-US" sz="2400" dirty="0"/>
              <a:t> yang </a:t>
            </a:r>
            <a:r>
              <a:rPr lang="en-US" sz="2400" dirty="0" err="1"/>
              <a:t>diberikan</a:t>
            </a:r>
            <a:r>
              <a:rPr lang="en-US" sz="2400" dirty="0"/>
              <a:t>,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i="1" dirty="0"/>
              <a:t>error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mengindikasikan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diperlukan</a:t>
            </a:r>
            <a:r>
              <a:rPr lang="en-US" sz="2400" dirty="0"/>
              <a:t> proses </a:t>
            </a:r>
            <a:r>
              <a:rPr lang="en-US" sz="2400" dirty="0" err="1"/>
              <a:t>pembelajaran</a:t>
            </a:r>
            <a:r>
              <a:rPr lang="en-US" sz="24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0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Berbagai</a:t>
            </a:r>
            <a:r>
              <a:rPr lang="en-ID" dirty="0" smtClean="0"/>
              <a:t> </a:t>
            </a:r>
            <a:r>
              <a:rPr lang="en-ID" dirty="0" err="1" smtClean="0"/>
              <a:t>algoritma</a:t>
            </a:r>
            <a:r>
              <a:rPr lang="en-ID" dirty="0" smtClean="0"/>
              <a:t> Machine Learning yang </a:t>
            </a:r>
            <a:r>
              <a:rPr lang="en-ID" dirty="0" err="1" smtClean="0"/>
              <a:t>Umum</a:t>
            </a:r>
            <a:r>
              <a:rPr lang="en-ID" dirty="0" smtClean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01644" y="5540990"/>
            <a:ext cx="4580788" cy="1330657"/>
            <a:chOff x="7642588" y="5527342"/>
            <a:chExt cx="4580788" cy="1330657"/>
          </a:xfrm>
        </p:grpSpPr>
        <p:pic>
          <p:nvPicPr>
            <p:cNvPr id="5" name="Picture 4"/>
            <p:cNvPicPr/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17958" y="5527342"/>
              <a:ext cx="1605418" cy="133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642588" y="6269955"/>
              <a:ext cx="3179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00" i="1" dirty="0" err="1" smtClean="0"/>
                <a:t>Eka</a:t>
              </a:r>
              <a:r>
                <a:rPr lang="en-ID" sz="1000" i="1" dirty="0" smtClean="0"/>
                <a:t> Pandu Cynthia, S.T., </a:t>
              </a:r>
              <a:r>
                <a:rPr lang="en-ID" sz="1000" i="1" dirty="0" err="1" smtClean="0"/>
                <a:t>M.Kom</a:t>
              </a:r>
              <a:r>
                <a:rPr lang="en-ID" sz="1000" i="1" dirty="0" smtClean="0"/>
                <a:t>.</a:t>
              </a:r>
            </a:p>
            <a:p>
              <a:pPr algn="r"/>
              <a:r>
                <a:rPr lang="en-ID" sz="1000" i="1" dirty="0" err="1" smtClean="0"/>
                <a:t>Teknik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Informatika</a:t>
              </a:r>
              <a:r>
                <a:rPr lang="en-ID" sz="1000" i="1" dirty="0" smtClean="0"/>
                <a:t> – </a:t>
              </a:r>
              <a:r>
                <a:rPr lang="en-ID" sz="1000" i="1" dirty="0" err="1" smtClean="0"/>
                <a:t>Fakultas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Sains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dan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Teknologi</a:t>
              </a:r>
              <a:endParaRPr lang="en-ID" sz="1000" i="1" dirty="0" smtClean="0"/>
            </a:p>
            <a:p>
              <a:pPr algn="r"/>
              <a:r>
                <a:rPr lang="en-ID" sz="1000" i="1" dirty="0" smtClean="0"/>
                <a:t>UIN Sultan </a:t>
              </a:r>
              <a:r>
                <a:rPr lang="en-ID" sz="1000" i="1" dirty="0" err="1" smtClean="0"/>
                <a:t>Syarif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Kasim</a:t>
              </a:r>
              <a:r>
                <a:rPr lang="en-ID" sz="1000" i="1" dirty="0" smtClean="0"/>
                <a:t> Riau</a:t>
              </a:r>
              <a:endParaRPr lang="en-US" sz="1000" i="1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77480"/>
              </p:ext>
            </p:extLst>
          </p:nvPr>
        </p:nvGraphicFramePr>
        <p:xfrm>
          <a:off x="1063439" y="292498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436459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58808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SUPERVISED</a:t>
                      </a:r>
                      <a:r>
                        <a:rPr lang="en-ID" baseline="0" dirty="0" smtClean="0"/>
                        <a:t>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UNSUPERVISED LEARNING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0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k-Nearest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k-Means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2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Support Vector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Expectation Maximization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3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dll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49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85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131" y="2593174"/>
            <a:ext cx="8610600" cy="1293028"/>
          </a:xfrm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ID" dirty="0" err="1" smtClean="0"/>
              <a:t>Pengantar</a:t>
            </a:r>
            <a:r>
              <a:rPr lang="en-ID" dirty="0" smtClean="0"/>
              <a:t> </a:t>
            </a:r>
            <a:r>
              <a:rPr lang="en-ID" dirty="0" err="1" smtClean="0"/>
              <a:t>meachine</a:t>
            </a:r>
            <a:r>
              <a:rPr lang="en-ID" dirty="0" smtClean="0"/>
              <a:t> learning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601644" y="5540988"/>
            <a:ext cx="4580788" cy="1330657"/>
            <a:chOff x="7642588" y="5527342"/>
            <a:chExt cx="4580788" cy="1330657"/>
          </a:xfrm>
        </p:grpSpPr>
        <p:pic>
          <p:nvPicPr>
            <p:cNvPr id="4" name="Picture 3"/>
            <p:cNvPicPr/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17958" y="5527342"/>
              <a:ext cx="1605418" cy="133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7642588" y="6269955"/>
              <a:ext cx="3179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00" i="1" dirty="0" err="1" smtClean="0"/>
                <a:t>Eka</a:t>
              </a:r>
              <a:r>
                <a:rPr lang="en-ID" sz="1000" i="1" dirty="0" smtClean="0"/>
                <a:t> Pandu Cynthia, S.T., </a:t>
              </a:r>
              <a:r>
                <a:rPr lang="en-ID" sz="1000" i="1" dirty="0" err="1" smtClean="0"/>
                <a:t>M.Kom</a:t>
              </a:r>
              <a:r>
                <a:rPr lang="en-ID" sz="1000" i="1" dirty="0" smtClean="0"/>
                <a:t>.</a:t>
              </a:r>
            </a:p>
            <a:p>
              <a:pPr algn="r"/>
              <a:r>
                <a:rPr lang="en-ID" sz="1000" i="1" dirty="0" err="1" smtClean="0"/>
                <a:t>Teknik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Informatika</a:t>
              </a:r>
              <a:r>
                <a:rPr lang="en-ID" sz="1000" i="1" dirty="0" smtClean="0"/>
                <a:t> – </a:t>
              </a:r>
              <a:r>
                <a:rPr lang="en-ID" sz="1000" i="1" dirty="0" err="1" smtClean="0"/>
                <a:t>Fakultas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Sains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dan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Teknologi</a:t>
              </a:r>
              <a:endParaRPr lang="en-ID" sz="1000" i="1" dirty="0" smtClean="0"/>
            </a:p>
            <a:p>
              <a:pPr algn="r"/>
              <a:r>
                <a:rPr lang="en-ID" sz="1000" i="1" dirty="0" smtClean="0"/>
                <a:t>UIN Sultan </a:t>
              </a:r>
              <a:r>
                <a:rPr lang="en-ID" sz="1000" i="1" dirty="0" err="1" smtClean="0"/>
                <a:t>Syarif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Kasim</a:t>
              </a:r>
              <a:r>
                <a:rPr lang="en-ID" sz="1000" i="1" dirty="0" smtClean="0"/>
                <a:t> Riau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9407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Our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D" dirty="0" err="1" smtClean="0"/>
              <a:t>Defenisi</a:t>
            </a:r>
            <a:r>
              <a:rPr lang="en-ID" dirty="0" smtClean="0"/>
              <a:t> Machine Learning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D" dirty="0" smtClean="0"/>
              <a:t>Proses Machine Learning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ID" dirty="0" smtClean="0"/>
              <a:t>Proses </a:t>
            </a:r>
            <a:r>
              <a:rPr lang="en-ID" dirty="0" err="1" smtClean="0"/>
              <a:t>Pembelajaran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01644" y="5540988"/>
            <a:ext cx="4580788" cy="1330657"/>
            <a:chOff x="7642588" y="5527342"/>
            <a:chExt cx="4580788" cy="1330657"/>
          </a:xfrm>
        </p:grpSpPr>
        <p:pic>
          <p:nvPicPr>
            <p:cNvPr id="5" name="Picture 4"/>
            <p:cNvPicPr/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17958" y="5527342"/>
              <a:ext cx="1605418" cy="133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642588" y="6269955"/>
              <a:ext cx="3179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00" i="1" dirty="0" err="1" smtClean="0"/>
                <a:t>Eka</a:t>
              </a:r>
              <a:r>
                <a:rPr lang="en-ID" sz="1000" i="1" dirty="0" smtClean="0"/>
                <a:t> Pandu Cynthia, S.T., </a:t>
              </a:r>
              <a:r>
                <a:rPr lang="en-ID" sz="1000" i="1" dirty="0" err="1" smtClean="0"/>
                <a:t>M.Kom</a:t>
              </a:r>
              <a:r>
                <a:rPr lang="en-ID" sz="1000" i="1" dirty="0" smtClean="0"/>
                <a:t>.</a:t>
              </a:r>
            </a:p>
            <a:p>
              <a:pPr algn="r"/>
              <a:r>
                <a:rPr lang="en-ID" sz="1000" i="1" dirty="0" err="1" smtClean="0"/>
                <a:t>Teknik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Informatika</a:t>
              </a:r>
              <a:r>
                <a:rPr lang="en-ID" sz="1000" i="1" dirty="0" smtClean="0"/>
                <a:t> – </a:t>
              </a:r>
              <a:r>
                <a:rPr lang="en-ID" sz="1000" i="1" dirty="0" err="1" smtClean="0"/>
                <a:t>Fakultas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Sains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dan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Teknologi</a:t>
              </a:r>
              <a:endParaRPr lang="en-ID" sz="1000" i="1" dirty="0" smtClean="0"/>
            </a:p>
            <a:p>
              <a:pPr algn="r"/>
              <a:r>
                <a:rPr lang="en-ID" sz="1000" i="1" dirty="0" smtClean="0"/>
                <a:t>UIN Sultan </a:t>
              </a:r>
              <a:r>
                <a:rPr lang="en-ID" sz="1000" i="1" dirty="0" err="1" smtClean="0"/>
                <a:t>Syarif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Kasim</a:t>
              </a:r>
              <a:r>
                <a:rPr lang="en-ID" sz="1000" i="1" dirty="0" smtClean="0"/>
                <a:t> Riau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1124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Defenisi</a:t>
            </a:r>
            <a:r>
              <a:rPr lang="en-ID" dirty="0" smtClean="0"/>
              <a:t>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 err="1" smtClean="0"/>
              <a:t>Pentingnya</a:t>
            </a:r>
            <a:r>
              <a:rPr lang="en-ID" dirty="0" smtClean="0"/>
              <a:t> ALGORITMA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menyelesaikan</a:t>
            </a:r>
            <a:r>
              <a:rPr lang="en-ID" dirty="0" smtClean="0"/>
              <a:t> </a:t>
            </a:r>
            <a:r>
              <a:rPr lang="en-ID" dirty="0" err="1" smtClean="0"/>
              <a:t>permasalahan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computer.</a:t>
            </a:r>
          </a:p>
          <a:p>
            <a:r>
              <a:rPr lang="en-ID" dirty="0" err="1" smtClean="0"/>
              <a:t>Algoritma</a:t>
            </a:r>
            <a:r>
              <a:rPr lang="en-ID" dirty="0" smtClean="0"/>
              <a:t> yang </a:t>
            </a:r>
            <a:r>
              <a:rPr lang="en-ID" dirty="0" err="1" smtClean="0"/>
              <a:t>efisien</a:t>
            </a:r>
            <a:r>
              <a:rPr lang="en-ID" dirty="0" smtClean="0"/>
              <a:t> :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instruksi</a:t>
            </a:r>
            <a:r>
              <a:rPr lang="en-ID" dirty="0" smtClean="0"/>
              <a:t> yang </a:t>
            </a:r>
            <a:r>
              <a:rPr lang="en-ID" dirty="0" err="1" smtClean="0"/>
              <a:t>terkecil</a:t>
            </a:r>
            <a:r>
              <a:rPr lang="en-ID" dirty="0" smtClean="0"/>
              <a:t> / </a:t>
            </a:r>
            <a:r>
              <a:rPr lang="en-ID" dirty="0" err="1" smtClean="0"/>
              <a:t>memori</a:t>
            </a:r>
            <a:r>
              <a:rPr lang="en-ID" dirty="0" smtClean="0"/>
              <a:t> yang </a:t>
            </a:r>
            <a:r>
              <a:rPr lang="en-ID" dirty="0" err="1" smtClean="0"/>
              <a:t>kecil</a:t>
            </a:r>
            <a:r>
              <a:rPr lang="en-ID" dirty="0" smtClean="0"/>
              <a:t> / </a:t>
            </a:r>
            <a:r>
              <a:rPr lang="en-ID" dirty="0" err="1" smtClean="0"/>
              <a:t>keduanya</a:t>
            </a:r>
            <a:endParaRPr lang="en-ID" dirty="0" smtClean="0"/>
          </a:p>
          <a:p>
            <a:r>
              <a:rPr lang="en-ID" dirty="0" err="1" smtClean="0"/>
              <a:t>Bagaimana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penyelesaian</a:t>
            </a:r>
            <a:r>
              <a:rPr lang="en-ID" dirty="0" smtClean="0"/>
              <a:t> </a:t>
            </a:r>
            <a:r>
              <a:rPr lang="en-ID" dirty="0" err="1" smtClean="0"/>
              <a:t>masalah</a:t>
            </a:r>
            <a:r>
              <a:rPr lang="en-ID" dirty="0" smtClean="0"/>
              <a:t> yang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memiliki</a:t>
            </a:r>
            <a:r>
              <a:rPr lang="en-ID" dirty="0" smtClean="0"/>
              <a:t> </a:t>
            </a:r>
            <a:r>
              <a:rPr lang="en-ID" dirty="0" err="1" smtClean="0"/>
              <a:t>algoritma</a:t>
            </a:r>
            <a:r>
              <a:rPr lang="en-ID" dirty="0" smtClean="0"/>
              <a:t>??? </a:t>
            </a:r>
            <a:r>
              <a:rPr lang="en-ID" dirty="0" smtClean="0">
                <a:sym typeface="Wingdings" panose="05000000000000000000" pitchFamily="2" charset="2"/>
              </a:rPr>
              <a:t> </a:t>
            </a:r>
            <a:r>
              <a:rPr lang="en-ID" dirty="0" err="1" smtClean="0">
                <a:sym typeface="Wingdings" panose="05000000000000000000" pitchFamily="2" charset="2"/>
              </a:rPr>
              <a:t>disinilah</a:t>
            </a:r>
            <a:r>
              <a:rPr lang="en-ID" dirty="0" smtClean="0">
                <a:sym typeface="Wingdings" panose="05000000000000000000" pitchFamily="2" charset="2"/>
              </a:rPr>
              <a:t> </a:t>
            </a:r>
            <a:r>
              <a:rPr lang="en-ID" dirty="0" err="1" smtClean="0">
                <a:sym typeface="Wingdings" panose="05000000000000000000" pitchFamily="2" charset="2"/>
              </a:rPr>
              <a:t>peran</a:t>
            </a:r>
            <a:r>
              <a:rPr lang="en-ID" dirty="0" smtClean="0">
                <a:sym typeface="Wingdings" panose="05000000000000000000" pitchFamily="2" charset="2"/>
              </a:rPr>
              <a:t> Machine Learning</a:t>
            </a:r>
          </a:p>
          <a:p>
            <a:pPr marL="0" indent="0">
              <a:buNone/>
            </a:pPr>
            <a:endParaRPr lang="en-ID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D" dirty="0" smtClean="0">
                <a:sym typeface="Wingdings" panose="05000000000000000000" pitchFamily="2" charset="2"/>
              </a:rPr>
              <a:t>Machine Learning : </a:t>
            </a:r>
            <a:r>
              <a:rPr lang="en-ID" dirty="0" err="1" smtClean="0">
                <a:sym typeface="Wingdings" panose="05000000000000000000" pitchFamily="2" charset="2"/>
              </a:rPr>
              <a:t>sebuah</a:t>
            </a:r>
            <a:r>
              <a:rPr lang="en-ID" dirty="0" smtClean="0">
                <a:sym typeface="Wingdings" panose="05000000000000000000" pitchFamily="2" charset="2"/>
              </a:rPr>
              <a:t> </a:t>
            </a:r>
            <a:r>
              <a:rPr lang="en-ID" dirty="0" err="1" smtClean="0">
                <a:sym typeface="Wingdings" panose="05000000000000000000" pitchFamily="2" charset="2"/>
              </a:rPr>
              <a:t>tipe</a:t>
            </a:r>
            <a:r>
              <a:rPr lang="en-ID" dirty="0" smtClean="0">
                <a:sym typeface="Wingdings" panose="05000000000000000000" pitchFamily="2" charset="2"/>
              </a:rPr>
              <a:t> </a:t>
            </a:r>
            <a:r>
              <a:rPr lang="en-ID" dirty="0" err="1" smtClean="0">
                <a:sym typeface="Wingdings" panose="05000000000000000000" pitchFamily="2" charset="2"/>
              </a:rPr>
              <a:t>kecerdasan</a:t>
            </a:r>
            <a:r>
              <a:rPr lang="en-ID" dirty="0" smtClean="0">
                <a:sym typeface="Wingdings" panose="05000000000000000000" pitchFamily="2" charset="2"/>
              </a:rPr>
              <a:t> </a:t>
            </a:r>
            <a:r>
              <a:rPr lang="en-ID" dirty="0" err="1" smtClean="0">
                <a:sym typeface="Wingdings" panose="05000000000000000000" pitchFamily="2" charset="2"/>
              </a:rPr>
              <a:t>buatan</a:t>
            </a:r>
            <a:r>
              <a:rPr lang="en-ID" dirty="0" smtClean="0">
                <a:sym typeface="Wingdings" panose="05000000000000000000" pitchFamily="2" charset="2"/>
              </a:rPr>
              <a:t> yang </a:t>
            </a:r>
            <a:r>
              <a:rPr lang="en-ID" dirty="0" err="1" smtClean="0">
                <a:sym typeface="Wingdings" panose="05000000000000000000" pitchFamily="2" charset="2"/>
              </a:rPr>
              <a:t>menyediakan</a:t>
            </a:r>
            <a:r>
              <a:rPr lang="en-ID" dirty="0" smtClean="0">
                <a:sym typeface="Wingdings" panose="05000000000000000000" pitchFamily="2" charset="2"/>
              </a:rPr>
              <a:t> computer </a:t>
            </a:r>
            <a:r>
              <a:rPr lang="en-ID" dirty="0" err="1" smtClean="0">
                <a:sym typeface="Wingdings" panose="05000000000000000000" pitchFamily="2" charset="2"/>
              </a:rPr>
              <a:t>dan</a:t>
            </a:r>
            <a:r>
              <a:rPr lang="en-ID" dirty="0" smtClean="0">
                <a:sym typeface="Wingdings" panose="05000000000000000000" pitchFamily="2" charset="2"/>
              </a:rPr>
              <a:t> </a:t>
            </a:r>
            <a:r>
              <a:rPr lang="en-ID" dirty="0" err="1" smtClean="0">
                <a:sym typeface="Wingdings" panose="05000000000000000000" pitchFamily="2" charset="2"/>
              </a:rPr>
              <a:t>kemampuan</a:t>
            </a:r>
            <a:r>
              <a:rPr lang="en-ID" dirty="0" smtClean="0">
                <a:sym typeface="Wingdings" panose="05000000000000000000" pitchFamily="2" charset="2"/>
              </a:rPr>
              <a:t> </a:t>
            </a:r>
            <a:r>
              <a:rPr lang="en-ID" dirty="0" err="1" smtClean="0">
                <a:sym typeface="Wingdings" panose="05000000000000000000" pitchFamily="2" charset="2"/>
              </a:rPr>
              <a:t>untuk</a:t>
            </a:r>
            <a:r>
              <a:rPr lang="en-ID" dirty="0" smtClean="0">
                <a:sym typeface="Wingdings" panose="05000000000000000000" pitchFamily="2" charset="2"/>
              </a:rPr>
              <a:t> </a:t>
            </a:r>
            <a:r>
              <a:rPr lang="en-ID" dirty="0" err="1" smtClean="0">
                <a:sym typeface="Wingdings" panose="05000000000000000000" pitchFamily="2" charset="2"/>
              </a:rPr>
              <a:t>belajar</a:t>
            </a:r>
            <a:r>
              <a:rPr lang="en-ID" dirty="0" smtClean="0">
                <a:sym typeface="Wingdings" panose="05000000000000000000" pitchFamily="2" charset="2"/>
              </a:rPr>
              <a:t> </a:t>
            </a:r>
            <a:r>
              <a:rPr lang="en-ID" dirty="0" err="1" smtClean="0">
                <a:sym typeface="Wingdings" panose="05000000000000000000" pitchFamily="2" charset="2"/>
              </a:rPr>
              <a:t>dari</a:t>
            </a:r>
            <a:r>
              <a:rPr lang="en-ID" dirty="0" smtClean="0">
                <a:sym typeface="Wingdings" panose="05000000000000000000" pitchFamily="2" charset="2"/>
              </a:rPr>
              <a:t> data, </a:t>
            </a:r>
            <a:r>
              <a:rPr lang="en-ID" dirty="0" err="1" smtClean="0">
                <a:sym typeface="Wingdings" panose="05000000000000000000" pitchFamily="2" charset="2"/>
              </a:rPr>
              <a:t>tanpa</a:t>
            </a:r>
            <a:r>
              <a:rPr lang="en-ID" dirty="0" smtClean="0">
                <a:sym typeface="Wingdings" panose="05000000000000000000" pitchFamily="2" charset="2"/>
              </a:rPr>
              <a:t> </a:t>
            </a:r>
            <a:r>
              <a:rPr lang="en-ID" dirty="0" err="1" smtClean="0">
                <a:sym typeface="Wingdings" panose="05000000000000000000" pitchFamily="2" charset="2"/>
              </a:rPr>
              <a:t>secara</a:t>
            </a:r>
            <a:r>
              <a:rPr lang="en-ID" dirty="0" smtClean="0">
                <a:sym typeface="Wingdings" panose="05000000000000000000" pitchFamily="2" charset="2"/>
              </a:rPr>
              <a:t> </a:t>
            </a:r>
            <a:r>
              <a:rPr lang="en-ID" dirty="0" err="1" smtClean="0">
                <a:sym typeface="Wingdings" panose="05000000000000000000" pitchFamily="2" charset="2"/>
              </a:rPr>
              <a:t>eksplisit</a:t>
            </a:r>
            <a:r>
              <a:rPr lang="en-ID" dirty="0" smtClean="0">
                <a:sym typeface="Wingdings" panose="05000000000000000000" pitchFamily="2" charset="2"/>
              </a:rPr>
              <a:t> </a:t>
            </a:r>
            <a:r>
              <a:rPr lang="en-ID" dirty="0" err="1" smtClean="0">
                <a:sym typeface="Wingdings" panose="05000000000000000000" pitchFamily="2" charset="2"/>
              </a:rPr>
              <a:t>harus</a:t>
            </a:r>
            <a:r>
              <a:rPr lang="en-ID" dirty="0" smtClean="0">
                <a:sym typeface="Wingdings" panose="05000000000000000000" pitchFamily="2" charset="2"/>
              </a:rPr>
              <a:t> </a:t>
            </a:r>
            <a:r>
              <a:rPr lang="en-ID" dirty="0" err="1" smtClean="0">
                <a:sym typeface="Wingdings" panose="05000000000000000000" pitchFamily="2" charset="2"/>
              </a:rPr>
              <a:t>mengikuti</a:t>
            </a:r>
            <a:r>
              <a:rPr lang="en-ID" dirty="0" smtClean="0">
                <a:sym typeface="Wingdings" panose="05000000000000000000" pitchFamily="2" charset="2"/>
              </a:rPr>
              <a:t> </a:t>
            </a:r>
            <a:r>
              <a:rPr lang="en-ID" dirty="0" err="1" smtClean="0">
                <a:sym typeface="Wingdings" panose="05000000000000000000" pitchFamily="2" charset="2"/>
              </a:rPr>
              <a:t>instruksi</a:t>
            </a:r>
            <a:r>
              <a:rPr lang="en-ID" dirty="0" smtClean="0">
                <a:sym typeface="Wingdings" panose="05000000000000000000" pitchFamily="2" charset="2"/>
              </a:rPr>
              <a:t> yang </a:t>
            </a:r>
            <a:r>
              <a:rPr lang="en-ID" dirty="0" err="1" smtClean="0">
                <a:sym typeface="Wingdings" panose="05000000000000000000" pitchFamily="2" charset="2"/>
              </a:rPr>
              <a:t>terprogram</a:t>
            </a:r>
            <a:endParaRPr lang="en-ID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D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D" dirty="0" smtClean="0">
                <a:sym typeface="Wingdings" panose="05000000000000000000" pitchFamily="2" charset="2"/>
              </a:rPr>
              <a:t>::: BELAJAR SENDIRI :::</a:t>
            </a:r>
          </a:p>
          <a:p>
            <a:pPr marL="0" indent="0">
              <a:buNone/>
            </a:pPr>
            <a:endParaRPr lang="en-ID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D" dirty="0"/>
              <a:t>ML </a:t>
            </a:r>
            <a:r>
              <a:rPr lang="en-ID" dirty="0" err="1"/>
              <a:t>merupakan</a:t>
            </a:r>
            <a:r>
              <a:rPr lang="en-ID" dirty="0"/>
              <a:t> program computer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mengoptimasi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 smtClean="0"/>
              <a:t>.</a:t>
            </a:r>
            <a:endParaRPr lang="en-ID" dirty="0"/>
          </a:p>
        </p:txBody>
      </p:sp>
      <p:grpSp>
        <p:nvGrpSpPr>
          <p:cNvPr id="4" name="Group 3"/>
          <p:cNvGrpSpPr/>
          <p:nvPr/>
        </p:nvGrpSpPr>
        <p:grpSpPr>
          <a:xfrm>
            <a:off x="7601644" y="5540989"/>
            <a:ext cx="4580788" cy="1330657"/>
            <a:chOff x="7642588" y="5527342"/>
            <a:chExt cx="4580788" cy="1330657"/>
          </a:xfrm>
        </p:grpSpPr>
        <p:pic>
          <p:nvPicPr>
            <p:cNvPr id="5" name="Picture 4"/>
            <p:cNvPicPr/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17958" y="5527342"/>
              <a:ext cx="1605418" cy="133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642588" y="6269955"/>
              <a:ext cx="3179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00" i="1" dirty="0" err="1" smtClean="0"/>
                <a:t>Eka</a:t>
              </a:r>
              <a:r>
                <a:rPr lang="en-ID" sz="1000" i="1" dirty="0" smtClean="0"/>
                <a:t> Pandu Cynthia, S.T., </a:t>
              </a:r>
              <a:r>
                <a:rPr lang="en-ID" sz="1000" i="1" dirty="0" err="1" smtClean="0"/>
                <a:t>M.Kom</a:t>
              </a:r>
              <a:r>
                <a:rPr lang="en-ID" sz="1000" i="1" dirty="0" smtClean="0"/>
                <a:t>.</a:t>
              </a:r>
            </a:p>
            <a:p>
              <a:pPr algn="r"/>
              <a:r>
                <a:rPr lang="en-ID" sz="1000" i="1" dirty="0" err="1" smtClean="0"/>
                <a:t>Teknik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Informatika</a:t>
              </a:r>
              <a:r>
                <a:rPr lang="en-ID" sz="1000" i="1" dirty="0" smtClean="0"/>
                <a:t> – </a:t>
              </a:r>
              <a:r>
                <a:rPr lang="en-ID" sz="1000" i="1" dirty="0" err="1" smtClean="0"/>
                <a:t>Fakultas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Sains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dan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Teknologi</a:t>
              </a:r>
              <a:endParaRPr lang="en-ID" sz="1000" i="1" dirty="0" smtClean="0"/>
            </a:p>
            <a:p>
              <a:pPr algn="r"/>
              <a:r>
                <a:rPr lang="en-ID" sz="1000" i="1" dirty="0" smtClean="0"/>
                <a:t>UIN Sultan </a:t>
              </a:r>
              <a:r>
                <a:rPr lang="en-ID" sz="1000" i="1" dirty="0" err="1" smtClean="0"/>
                <a:t>Syarif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Kasim</a:t>
              </a:r>
              <a:r>
                <a:rPr lang="en-ID" sz="1000" i="1" dirty="0" smtClean="0"/>
                <a:t> Riau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2795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Proses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Proses machine learning </a:t>
            </a:r>
            <a:r>
              <a:rPr lang="en-ID" dirty="0" err="1" smtClean="0"/>
              <a:t>sama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DATA MINING (</a:t>
            </a:r>
            <a:r>
              <a:rPr lang="en-ID" dirty="0" err="1" smtClean="0"/>
              <a:t>kedua</a:t>
            </a:r>
            <a:r>
              <a:rPr lang="en-ID" dirty="0" smtClean="0"/>
              <a:t> system </a:t>
            </a:r>
            <a:r>
              <a:rPr lang="en-ID" dirty="0" err="1" smtClean="0"/>
              <a:t>mencari</a:t>
            </a:r>
            <a:r>
              <a:rPr lang="en-ID" dirty="0" smtClean="0"/>
              <a:t> </a:t>
            </a:r>
            <a:r>
              <a:rPr lang="en-ID" dirty="0" err="1" smtClean="0"/>
              <a:t>melalui</a:t>
            </a:r>
            <a:r>
              <a:rPr lang="en-ID" dirty="0" smtClean="0"/>
              <a:t> data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mencari</a:t>
            </a:r>
            <a:r>
              <a:rPr lang="en-ID" dirty="0" smtClean="0"/>
              <a:t> </a:t>
            </a:r>
            <a:r>
              <a:rPr lang="en-ID" dirty="0" err="1" smtClean="0"/>
              <a:t>pola</a:t>
            </a:r>
            <a:r>
              <a:rPr lang="en-ID" dirty="0" smtClean="0"/>
              <a:t>)</a:t>
            </a:r>
          </a:p>
          <a:p>
            <a:r>
              <a:rPr lang="en-ID" dirty="0" err="1" smtClean="0"/>
              <a:t>Perbedaannya</a:t>
            </a:r>
            <a:r>
              <a:rPr lang="en-ID" dirty="0" smtClean="0"/>
              <a:t>,</a:t>
            </a:r>
          </a:p>
          <a:p>
            <a:pPr lvl="1"/>
            <a:r>
              <a:rPr lang="en-ID" dirty="0" smtClean="0"/>
              <a:t>Data Mining : </a:t>
            </a:r>
            <a:r>
              <a:rPr lang="en-ID" dirty="0" err="1" smtClean="0"/>
              <a:t>menggali</a:t>
            </a:r>
            <a:r>
              <a:rPr lang="en-ID" dirty="0" smtClean="0"/>
              <a:t> data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pemahaman</a:t>
            </a:r>
            <a:r>
              <a:rPr lang="en-ID" dirty="0" smtClean="0"/>
              <a:t> </a:t>
            </a:r>
            <a:r>
              <a:rPr lang="en-ID" dirty="0" err="1" smtClean="0"/>
              <a:t>manusia</a:t>
            </a:r>
            <a:endParaRPr lang="en-ID" dirty="0" smtClean="0"/>
          </a:p>
          <a:p>
            <a:pPr lvl="1"/>
            <a:r>
              <a:rPr lang="en-ID" dirty="0" smtClean="0"/>
              <a:t>Machine Learning : </a:t>
            </a:r>
            <a:r>
              <a:rPr lang="en-ID" dirty="0" err="1" smtClean="0"/>
              <a:t>menggunakan</a:t>
            </a:r>
            <a:r>
              <a:rPr lang="en-ID" dirty="0" smtClean="0"/>
              <a:t> data </a:t>
            </a:r>
            <a:r>
              <a:rPr lang="en-ID" dirty="0" err="1" smtClean="0"/>
              <a:t>tersebut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meningkatkan</a:t>
            </a:r>
            <a:r>
              <a:rPr lang="en-ID" dirty="0" smtClean="0"/>
              <a:t> </a:t>
            </a:r>
            <a:r>
              <a:rPr lang="en-ID" dirty="0" err="1" smtClean="0"/>
              <a:t>pemahaman</a:t>
            </a:r>
            <a:r>
              <a:rPr lang="en-ID" dirty="0" smtClean="0"/>
              <a:t> program </a:t>
            </a:r>
            <a:r>
              <a:rPr lang="en-ID" dirty="0" err="1" smtClean="0"/>
              <a:t>sendiri</a:t>
            </a:r>
            <a:r>
              <a:rPr lang="en-ID" dirty="0" smtClean="0"/>
              <a:t>. </a:t>
            </a:r>
          </a:p>
          <a:p>
            <a:r>
              <a:rPr lang="en-ID" dirty="0" smtClean="0"/>
              <a:t>Program machine learning </a:t>
            </a:r>
            <a:r>
              <a:rPr lang="en-ID" dirty="0" err="1" smtClean="0"/>
              <a:t>mendeteksi</a:t>
            </a:r>
            <a:r>
              <a:rPr lang="en-ID" dirty="0" smtClean="0"/>
              <a:t> </a:t>
            </a:r>
            <a:r>
              <a:rPr lang="en-ID" dirty="0" err="1" smtClean="0"/>
              <a:t>pola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data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menyesuaikan</a:t>
            </a:r>
            <a:r>
              <a:rPr lang="en-ID" dirty="0" smtClean="0"/>
              <a:t> </a:t>
            </a:r>
            <a:r>
              <a:rPr lang="en-ID" dirty="0" err="1" smtClean="0"/>
              <a:t>tindakan</a:t>
            </a:r>
            <a:r>
              <a:rPr lang="en-ID" dirty="0" smtClean="0"/>
              <a:t> program yang </a:t>
            </a:r>
            <a:r>
              <a:rPr lang="en-ID" dirty="0" err="1" smtClean="0"/>
              <a:t>sesuai</a:t>
            </a:r>
            <a:r>
              <a:rPr lang="en-ID" dirty="0" smtClean="0"/>
              <a:t>.</a:t>
            </a:r>
          </a:p>
          <a:p>
            <a:r>
              <a:rPr lang="en-ID" dirty="0" err="1" smtClean="0"/>
              <a:t>Contoh</a:t>
            </a:r>
            <a:r>
              <a:rPr lang="en-ID" dirty="0" smtClean="0"/>
              <a:t> : News Feed Facebook</a:t>
            </a:r>
            <a:endParaRPr lang="en-ID" dirty="0"/>
          </a:p>
          <a:p>
            <a:endParaRPr lang="en-ID" dirty="0"/>
          </a:p>
        </p:txBody>
      </p:sp>
      <p:grpSp>
        <p:nvGrpSpPr>
          <p:cNvPr id="4" name="Group 3"/>
          <p:cNvGrpSpPr/>
          <p:nvPr/>
        </p:nvGrpSpPr>
        <p:grpSpPr>
          <a:xfrm>
            <a:off x="7601644" y="5540988"/>
            <a:ext cx="4580788" cy="1330657"/>
            <a:chOff x="7642588" y="5527342"/>
            <a:chExt cx="4580788" cy="1330657"/>
          </a:xfrm>
        </p:grpSpPr>
        <p:pic>
          <p:nvPicPr>
            <p:cNvPr id="5" name="Picture 4"/>
            <p:cNvPicPr/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17958" y="5527342"/>
              <a:ext cx="1605418" cy="133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642588" y="6269955"/>
              <a:ext cx="3179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00" i="1" dirty="0" err="1" smtClean="0"/>
                <a:t>Eka</a:t>
              </a:r>
              <a:r>
                <a:rPr lang="en-ID" sz="1000" i="1" dirty="0" smtClean="0"/>
                <a:t> Pandu Cynthia, S.T., </a:t>
              </a:r>
              <a:r>
                <a:rPr lang="en-ID" sz="1000" i="1" dirty="0" err="1" smtClean="0"/>
                <a:t>M.Kom</a:t>
              </a:r>
              <a:r>
                <a:rPr lang="en-ID" sz="1000" i="1" dirty="0" smtClean="0"/>
                <a:t>.</a:t>
              </a:r>
            </a:p>
            <a:p>
              <a:pPr algn="r"/>
              <a:r>
                <a:rPr lang="en-ID" sz="1000" i="1" dirty="0" err="1" smtClean="0"/>
                <a:t>Teknik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Informatika</a:t>
              </a:r>
              <a:r>
                <a:rPr lang="en-ID" sz="1000" i="1" dirty="0" smtClean="0"/>
                <a:t> – </a:t>
              </a:r>
              <a:r>
                <a:rPr lang="en-ID" sz="1000" i="1" dirty="0" err="1" smtClean="0"/>
                <a:t>Fakultas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Sains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dan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Teknologi</a:t>
              </a:r>
              <a:endParaRPr lang="en-ID" sz="1000" i="1" dirty="0" smtClean="0"/>
            </a:p>
            <a:p>
              <a:pPr algn="r"/>
              <a:r>
                <a:rPr lang="en-ID" sz="1000" i="1" dirty="0" smtClean="0"/>
                <a:t>UIN Sultan </a:t>
              </a:r>
              <a:r>
                <a:rPr lang="en-ID" sz="1000" i="1" dirty="0" err="1" smtClean="0"/>
                <a:t>Syarif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Kasim</a:t>
              </a:r>
              <a:r>
                <a:rPr lang="en-ID" sz="1000" i="1" dirty="0" smtClean="0"/>
                <a:t> Riau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598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ID" dirty="0" smtClean="0"/>
              <a:t>Machine learning </a:t>
            </a:r>
            <a:r>
              <a:rPr lang="en-ID" dirty="0" err="1" smtClean="0"/>
              <a:t>belajar</a:t>
            </a:r>
            <a:r>
              <a:rPr lang="en-ID" dirty="0" smtClean="0"/>
              <a:t> </a:t>
            </a:r>
            <a:r>
              <a:rPr lang="en-ID" dirty="0" err="1" smtClean="0"/>
              <a:t>bekerja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cara</a:t>
            </a:r>
            <a:r>
              <a:rPr lang="en-ID" dirty="0" smtClean="0"/>
              <a:t> </a:t>
            </a:r>
            <a:r>
              <a:rPr lang="en-ID" dirty="0" err="1" smtClean="0"/>
              <a:t>menemukan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hubungan</a:t>
            </a:r>
            <a:r>
              <a:rPr lang="en-ID" dirty="0" smtClean="0"/>
              <a:t> </a:t>
            </a:r>
            <a:r>
              <a:rPr lang="en-ID" dirty="0" err="1" smtClean="0"/>
              <a:t>antara</a:t>
            </a:r>
            <a:r>
              <a:rPr lang="en-ID" dirty="0" smtClean="0"/>
              <a:t> </a:t>
            </a:r>
            <a:r>
              <a:rPr lang="en-ID" dirty="0" err="1" smtClean="0"/>
              <a:t>fitur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variable target.</a:t>
            </a:r>
          </a:p>
          <a:p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pengujian</a:t>
            </a:r>
            <a:r>
              <a:rPr lang="en-ID" dirty="0" smtClean="0"/>
              <a:t> </a:t>
            </a:r>
            <a:r>
              <a:rPr lang="en-ID" dirty="0" err="1" smtClean="0"/>
              <a:t>algoritma</a:t>
            </a:r>
            <a:r>
              <a:rPr lang="en-ID" dirty="0" smtClean="0"/>
              <a:t> ML, </a:t>
            </a:r>
            <a:r>
              <a:rPr lang="en-ID" dirty="0" err="1" smtClean="0"/>
              <a:t>biasanya</a:t>
            </a:r>
            <a:r>
              <a:rPr lang="en-ID" dirty="0" smtClean="0"/>
              <a:t> </a:t>
            </a:r>
            <a:r>
              <a:rPr lang="en-ID" dirty="0" err="1" smtClean="0"/>
              <a:t>dilakukan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satu</a:t>
            </a:r>
            <a:r>
              <a:rPr lang="en-ID" dirty="0" smtClean="0"/>
              <a:t> set </a:t>
            </a:r>
            <a:r>
              <a:rPr lang="en-ID" dirty="0" err="1" smtClean="0"/>
              <a:t>pelatihan</a:t>
            </a:r>
            <a:r>
              <a:rPr lang="en-ID" dirty="0" smtClean="0"/>
              <a:t> data (training set) </a:t>
            </a:r>
            <a:r>
              <a:rPr lang="en-ID" dirty="0" err="1" smtClean="0"/>
              <a:t>dan</a:t>
            </a:r>
            <a:r>
              <a:rPr lang="en-ID" dirty="0" smtClean="0"/>
              <a:t> data set yang </a:t>
            </a:r>
            <a:r>
              <a:rPr lang="en-ID" dirty="0" err="1" smtClean="0"/>
              <a:t>terpisah</a:t>
            </a:r>
            <a:r>
              <a:rPr lang="en-ID" dirty="0" smtClean="0"/>
              <a:t> (test set)</a:t>
            </a:r>
          </a:p>
          <a:p>
            <a:r>
              <a:rPr lang="en-ID" dirty="0" err="1" smtClean="0"/>
              <a:t>Contoh</a:t>
            </a:r>
            <a:r>
              <a:rPr lang="en-ID" dirty="0" smtClean="0"/>
              <a:t> : </a:t>
            </a:r>
          </a:p>
          <a:p>
            <a:pPr marL="0" indent="0">
              <a:buNone/>
            </a:pPr>
            <a:r>
              <a:rPr lang="en-ID" dirty="0" err="1" smtClean="0"/>
              <a:t>pengklasifikasian</a:t>
            </a:r>
            <a:r>
              <a:rPr lang="en-ID" dirty="0" smtClean="0"/>
              <a:t> </a:t>
            </a:r>
            <a:r>
              <a:rPr lang="en-ID" dirty="0" err="1" smtClean="0"/>
              <a:t>jenis</a:t>
            </a:r>
            <a:r>
              <a:rPr lang="en-ID" dirty="0" smtClean="0"/>
              <a:t> </a:t>
            </a:r>
            <a:r>
              <a:rPr lang="en-ID" dirty="0" err="1" smtClean="0"/>
              <a:t>burung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01644" y="5540990"/>
            <a:ext cx="4580788" cy="1330657"/>
            <a:chOff x="7642588" y="5527342"/>
            <a:chExt cx="4580788" cy="1330657"/>
          </a:xfrm>
        </p:grpSpPr>
        <p:pic>
          <p:nvPicPr>
            <p:cNvPr id="5" name="Picture 4"/>
            <p:cNvPicPr/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17958" y="5527342"/>
              <a:ext cx="1605418" cy="133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642588" y="6269955"/>
              <a:ext cx="3179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00" i="1" dirty="0" err="1" smtClean="0"/>
                <a:t>Eka</a:t>
              </a:r>
              <a:r>
                <a:rPr lang="en-ID" sz="1000" i="1" dirty="0" smtClean="0"/>
                <a:t> Pandu Cynthia, S.T., </a:t>
              </a:r>
              <a:r>
                <a:rPr lang="en-ID" sz="1000" i="1" dirty="0" err="1" smtClean="0"/>
                <a:t>M.Kom</a:t>
              </a:r>
              <a:r>
                <a:rPr lang="en-ID" sz="1000" i="1" dirty="0" smtClean="0"/>
                <a:t>.</a:t>
              </a:r>
            </a:p>
            <a:p>
              <a:pPr algn="r"/>
              <a:r>
                <a:rPr lang="en-ID" sz="1000" i="1" dirty="0" err="1" smtClean="0"/>
                <a:t>Teknik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Informatika</a:t>
              </a:r>
              <a:r>
                <a:rPr lang="en-ID" sz="1000" i="1" dirty="0" smtClean="0"/>
                <a:t> – </a:t>
              </a:r>
              <a:r>
                <a:rPr lang="en-ID" sz="1000" i="1" dirty="0" err="1" smtClean="0"/>
                <a:t>Fakultas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Sains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dan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Teknologi</a:t>
              </a:r>
              <a:endParaRPr lang="en-ID" sz="1000" i="1" dirty="0" smtClean="0"/>
            </a:p>
            <a:p>
              <a:pPr algn="r"/>
              <a:r>
                <a:rPr lang="en-ID" sz="1000" i="1" dirty="0" smtClean="0"/>
                <a:t>UIN Sultan </a:t>
              </a:r>
              <a:r>
                <a:rPr lang="en-ID" sz="1000" i="1" dirty="0" err="1" smtClean="0"/>
                <a:t>Syarif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Kasim</a:t>
              </a:r>
              <a:r>
                <a:rPr lang="en-ID" sz="1000" i="1" dirty="0" smtClean="0"/>
                <a:t> Riau</a:t>
              </a:r>
              <a:endParaRPr lang="en-US" sz="1000" i="1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11899"/>
              </p:ext>
            </p:extLst>
          </p:nvPr>
        </p:nvGraphicFramePr>
        <p:xfrm>
          <a:off x="996204" y="4655422"/>
          <a:ext cx="7838515" cy="1464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703">
                  <a:extLst>
                    <a:ext uri="{9D8B030D-6E8A-4147-A177-3AD203B41FA5}">
                      <a16:colId xmlns:a16="http://schemas.microsoft.com/office/drawing/2014/main" val="192842253"/>
                    </a:ext>
                  </a:extLst>
                </a:gridCol>
                <a:gridCol w="1567703">
                  <a:extLst>
                    <a:ext uri="{9D8B030D-6E8A-4147-A177-3AD203B41FA5}">
                      <a16:colId xmlns:a16="http://schemas.microsoft.com/office/drawing/2014/main" val="2689059009"/>
                    </a:ext>
                  </a:extLst>
                </a:gridCol>
                <a:gridCol w="1567703">
                  <a:extLst>
                    <a:ext uri="{9D8B030D-6E8A-4147-A177-3AD203B41FA5}">
                      <a16:colId xmlns:a16="http://schemas.microsoft.com/office/drawing/2014/main" val="3018366542"/>
                    </a:ext>
                  </a:extLst>
                </a:gridCol>
                <a:gridCol w="1567703">
                  <a:extLst>
                    <a:ext uri="{9D8B030D-6E8A-4147-A177-3AD203B41FA5}">
                      <a16:colId xmlns:a16="http://schemas.microsoft.com/office/drawing/2014/main" val="3180918016"/>
                    </a:ext>
                  </a:extLst>
                </a:gridCol>
                <a:gridCol w="1567703">
                  <a:extLst>
                    <a:ext uri="{9D8B030D-6E8A-4147-A177-3AD203B41FA5}">
                      <a16:colId xmlns:a16="http://schemas.microsoft.com/office/drawing/2014/main" val="2584074258"/>
                    </a:ext>
                  </a:extLst>
                </a:gridCol>
              </a:tblGrid>
              <a:tr h="335799">
                <a:tc gridSpan="4">
                  <a:txBody>
                    <a:bodyPr/>
                    <a:lstStyle/>
                    <a:p>
                      <a:pPr algn="ctr"/>
                      <a:r>
                        <a:rPr lang="en-ID" sz="1200" dirty="0" err="1" smtClean="0"/>
                        <a:t>Fitures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smtClean="0"/>
                        <a:t>Variable</a:t>
                      </a:r>
                      <a:r>
                        <a:rPr lang="en-ID" sz="1200" baseline="0" dirty="0" smtClean="0"/>
                        <a:t> Target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82865"/>
                  </a:ext>
                </a:extLst>
              </a:tr>
              <a:tr h="335799">
                <a:tc>
                  <a:txBody>
                    <a:bodyPr/>
                    <a:lstStyle/>
                    <a:p>
                      <a:r>
                        <a:rPr lang="en-ID" sz="1200" dirty="0" smtClean="0"/>
                        <a:t>Weight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smtClean="0"/>
                        <a:t>Wingspan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smtClean="0"/>
                        <a:t>Webbed Feet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smtClean="0"/>
                        <a:t>Back </a:t>
                      </a:r>
                      <a:r>
                        <a:rPr lang="en-ID" sz="1200" dirty="0" err="1" smtClean="0"/>
                        <a:t>Color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smtClean="0"/>
                        <a:t>Species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91134"/>
                  </a:ext>
                </a:extLst>
              </a:tr>
              <a:tr h="335799">
                <a:tc>
                  <a:txBody>
                    <a:bodyPr/>
                    <a:lstStyle/>
                    <a:p>
                      <a:r>
                        <a:rPr lang="en-ID" sz="1200" dirty="0" smtClean="0"/>
                        <a:t>1000.1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smtClean="0"/>
                        <a:t>125.0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smtClean="0"/>
                        <a:t>Brown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err="1" smtClean="0"/>
                        <a:t>Buteo</a:t>
                      </a:r>
                      <a:r>
                        <a:rPr lang="en-ID" sz="1200" dirty="0" smtClean="0"/>
                        <a:t> </a:t>
                      </a:r>
                      <a:r>
                        <a:rPr lang="en-ID" sz="1200" dirty="0" err="1" smtClean="0"/>
                        <a:t>Jamaicensis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20979"/>
                  </a:ext>
                </a:extLst>
              </a:tr>
              <a:tr h="335799">
                <a:tc>
                  <a:txBody>
                    <a:bodyPr/>
                    <a:lstStyle/>
                    <a:p>
                      <a:r>
                        <a:rPr lang="en-ID" sz="1200" dirty="0" smtClean="0"/>
                        <a:t>3000.7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smtClean="0"/>
                        <a:t>200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smtClean="0"/>
                        <a:t>Grey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err="1" smtClean="0"/>
                        <a:t>Sagittariues</a:t>
                      </a:r>
                      <a:r>
                        <a:rPr lang="en-ID" sz="1200" dirty="0" smtClean="0"/>
                        <a:t> </a:t>
                      </a:r>
                      <a:r>
                        <a:rPr lang="en-ID" sz="1200" dirty="0" err="1" smtClean="0"/>
                        <a:t>Serpentarius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25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6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				Search </a:t>
            </a:r>
            <a:r>
              <a:rPr lang="en-ID" dirty="0" smtClean="0"/>
              <a:t>Engine</a:t>
            </a:r>
          </a:p>
          <a:p>
            <a:pPr marL="0" indent="0">
              <a:buNone/>
            </a:pPr>
            <a:endParaRPr lang="en-ID" dirty="0" smtClean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 smtClean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 smtClean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smtClean="0"/>
              <a:t>						Filtering </a:t>
            </a:r>
            <a:r>
              <a:rPr lang="en-ID" dirty="0" err="1" smtClean="0"/>
              <a:t>Kolaboratif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01644" y="5540988"/>
            <a:ext cx="4580788" cy="1330657"/>
            <a:chOff x="7642588" y="5527342"/>
            <a:chExt cx="4580788" cy="1330657"/>
          </a:xfrm>
        </p:grpSpPr>
        <p:pic>
          <p:nvPicPr>
            <p:cNvPr id="5" name="Picture 4"/>
            <p:cNvPicPr/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17958" y="5527342"/>
              <a:ext cx="1605418" cy="133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642588" y="6269955"/>
              <a:ext cx="3179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00" i="1" dirty="0" err="1" smtClean="0"/>
                <a:t>Eka</a:t>
              </a:r>
              <a:r>
                <a:rPr lang="en-ID" sz="1000" i="1" dirty="0" smtClean="0"/>
                <a:t> Pandu Cynthia, S.T., </a:t>
              </a:r>
              <a:r>
                <a:rPr lang="en-ID" sz="1000" i="1" dirty="0" err="1" smtClean="0"/>
                <a:t>M.Kom</a:t>
              </a:r>
              <a:r>
                <a:rPr lang="en-ID" sz="1000" i="1" dirty="0" smtClean="0"/>
                <a:t>.</a:t>
              </a:r>
            </a:p>
            <a:p>
              <a:pPr algn="r"/>
              <a:r>
                <a:rPr lang="en-ID" sz="1000" i="1" dirty="0" err="1" smtClean="0"/>
                <a:t>Teknik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Informatika</a:t>
              </a:r>
              <a:r>
                <a:rPr lang="en-ID" sz="1000" i="1" dirty="0" smtClean="0"/>
                <a:t> – </a:t>
              </a:r>
              <a:r>
                <a:rPr lang="en-ID" sz="1000" i="1" dirty="0" err="1" smtClean="0"/>
                <a:t>Fakultas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Sains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dan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Teknologi</a:t>
              </a:r>
              <a:endParaRPr lang="en-ID" sz="1000" i="1" dirty="0" smtClean="0"/>
            </a:p>
            <a:p>
              <a:pPr algn="r"/>
              <a:r>
                <a:rPr lang="en-ID" sz="1000" i="1" dirty="0" smtClean="0"/>
                <a:t>UIN Sultan </a:t>
              </a:r>
              <a:r>
                <a:rPr lang="en-ID" sz="1000" i="1" dirty="0" err="1" smtClean="0"/>
                <a:t>Syarif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Kasim</a:t>
              </a:r>
              <a:r>
                <a:rPr lang="en-ID" sz="1000" i="1" dirty="0" smtClean="0"/>
                <a:t> Riau</a:t>
              </a:r>
              <a:endParaRPr lang="en-US" sz="1000" i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66" y="507931"/>
            <a:ext cx="5602145" cy="3149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79" y="3390059"/>
            <a:ext cx="5492387" cy="30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 smtClean="0"/>
              <a:t>Langkah-langkah</a:t>
            </a:r>
            <a:r>
              <a:rPr lang="en-ID" dirty="0" smtClean="0"/>
              <a:t> yang </a:t>
            </a:r>
            <a:r>
              <a:rPr lang="en-ID" dirty="0" err="1" smtClean="0"/>
              <a:t>umum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machine learning</a:t>
            </a:r>
          </a:p>
          <a:p>
            <a:pPr lvl="1"/>
            <a:r>
              <a:rPr lang="en-ID" dirty="0" err="1" smtClean="0"/>
              <a:t>Mengumpulkan</a:t>
            </a:r>
            <a:r>
              <a:rPr lang="en-ID" dirty="0" smtClean="0"/>
              <a:t> data</a:t>
            </a:r>
          </a:p>
          <a:p>
            <a:pPr lvl="1"/>
            <a:r>
              <a:rPr lang="en-ID" dirty="0" err="1" smtClean="0"/>
              <a:t>Menyiapkan</a:t>
            </a:r>
            <a:r>
              <a:rPr lang="en-ID" dirty="0" smtClean="0"/>
              <a:t> data input</a:t>
            </a:r>
          </a:p>
          <a:p>
            <a:pPr lvl="1"/>
            <a:r>
              <a:rPr lang="en-ID" dirty="0" err="1" smtClean="0"/>
              <a:t>Menganalisis</a:t>
            </a:r>
            <a:r>
              <a:rPr lang="en-ID" dirty="0" smtClean="0"/>
              <a:t> data input</a:t>
            </a:r>
          </a:p>
          <a:p>
            <a:pPr lvl="1"/>
            <a:r>
              <a:rPr lang="en-ID" dirty="0" err="1" smtClean="0"/>
              <a:t>Melatih</a:t>
            </a:r>
            <a:r>
              <a:rPr lang="en-ID" dirty="0" smtClean="0"/>
              <a:t> </a:t>
            </a:r>
            <a:r>
              <a:rPr lang="en-ID" dirty="0" err="1" smtClean="0"/>
              <a:t>algoritma</a:t>
            </a:r>
            <a:r>
              <a:rPr lang="en-ID" dirty="0" smtClean="0"/>
              <a:t> (</a:t>
            </a:r>
            <a:r>
              <a:rPr lang="en-ID" dirty="0" err="1" smtClean="0"/>
              <a:t>disinilah</a:t>
            </a:r>
            <a:r>
              <a:rPr lang="en-ID" dirty="0" smtClean="0"/>
              <a:t> machine learning </a:t>
            </a:r>
            <a:r>
              <a:rPr lang="en-ID" dirty="0" err="1" smtClean="0"/>
              <a:t>digunakan</a:t>
            </a:r>
            <a:r>
              <a:rPr lang="en-ID" dirty="0" smtClean="0"/>
              <a:t>)</a:t>
            </a:r>
          </a:p>
          <a:p>
            <a:pPr lvl="1"/>
            <a:r>
              <a:rPr lang="en-ID" dirty="0" err="1" smtClean="0"/>
              <a:t>Menguji</a:t>
            </a:r>
            <a:r>
              <a:rPr lang="en-ID" dirty="0" smtClean="0"/>
              <a:t> </a:t>
            </a:r>
            <a:r>
              <a:rPr lang="en-ID" dirty="0" err="1" smtClean="0"/>
              <a:t>algoritma</a:t>
            </a:r>
            <a:r>
              <a:rPr lang="en-ID" dirty="0" smtClean="0"/>
              <a:t>, </a:t>
            </a:r>
            <a:r>
              <a:rPr lang="en-ID" dirty="0" err="1" smtClean="0"/>
              <a:t>dimana</a:t>
            </a:r>
            <a:r>
              <a:rPr lang="en-ID" dirty="0" smtClean="0"/>
              <a:t> </a:t>
            </a:r>
            <a:r>
              <a:rPr lang="en-ID" dirty="0" err="1" smtClean="0"/>
              <a:t>informasi</a:t>
            </a:r>
            <a:r>
              <a:rPr lang="en-ID" dirty="0" smtClean="0"/>
              <a:t> yang </a:t>
            </a:r>
            <a:r>
              <a:rPr lang="en-ID" dirty="0" err="1" smtClean="0"/>
              <a:t>telah</a:t>
            </a:r>
            <a:r>
              <a:rPr lang="en-ID" dirty="0" smtClean="0"/>
              <a:t> </a:t>
            </a:r>
            <a:r>
              <a:rPr lang="en-ID" dirty="0" err="1" smtClean="0"/>
              <a:t>diajarkan</a:t>
            </a:r>
            <a:r>
              <a:rPr lang="en-ID" dirty="0" smtClean="0"/>
              <a:t> </a:t>
            </a:r>
            <a:r>
              <a:rPr lang="en-ID" dirty="0" err="1" smtClean="0"/>
              <a:t>sebelumnya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Proses </a:t>
            </a:r>
            <a:r>
              <a:rPr lang="en-ID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816275"/>
          </a:xfrm>
        </p:spPr>
        <p:txBody>
          <a:bodyPr>
            <a:normAutofit/>
          </a:bodyPr>
          <a:lstStyle/>
          <a:p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proses </a:t>
            </a:r>
            <a:r>
              <a:rPr lang="en-US" sz="2000" dirty="0" err="1"/>
              <a:t>pembelajaran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pengaturan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bobot-bobot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syaraf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bobot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yang </a:t>
            </a:r>
            <a:r>
              <a:rPr lang="en-US" sz="2000" dirty="0" err="1"/>
              <a:t>tepat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pola</a:t>
            </a:r>
            <a:r>
              <a:rPr lang="en-US" sz="2000" dirty="0"/>
              <a:t> data yang </a:t>
            </a:r>
            <a:r>
              <a:rPr lang="en-US" sz="2000" dirty="0" err="1"/>
              <a:t>dilatih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err="1" smtClean="0"/>
              <a:t>Selama</a:t>
            </a:r>
            <a:r>
              <a:rPr lang="en-US" sz="2000" dirty="0" smtClean="0"/>
              <a:t> </a:t>
            </a:r>
            <a:r>
              <a:rPr lang="en-US" sz="2000" dirty="0"/>
              <a:t>proses </a:t>
            </a:r>
            <a:r>
              <a:rPr lang="en-US" sz="2000" dirty="0" err="1"/>
              <a:t>pembelajaran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perbaikan</a:t>
            </a:r>
            <a:r>
              <a:rPr lang="en-US" sz="2000" dirty="0"/>
              <a:t> </a:t>
            </a:r>
            <a:r>
              <a:rPr lang="en-US" sz="2000" dirty="0" err="1"/>
              <a:t>bobot-bobot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bobot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bertambah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yang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i="1" dirty="0"/>
              <a:t>neuron </a:t>
            </a:r>
            <a:r>
              <a:rPr lang="en-US" sz="2000" dirty="0" err="1"/>
              <a:t>bersangkutan</a:t>
            </a:r>
            <a:r>
              <a:rPr lang="en-US" sz="2000" dirty="0"/>
              <a:t> </a:t>
            </a:r>
            <a:r>
              <a:rPr lang="en-US" sz="2000" dirty="0" err="1"/>
              <a:t>tersampaikan</a:t>
            </a:r>
            <a:r>
              <a:rPr lang="en-US" sz="2000" dirty="0"/>
              <a:t>, </a:t>
            </a:r>
            <a:r>
              <a:rPr lang="en-US" sz="2000" dirty="0" err="1"/>
              <a:t>sebaliknya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tersampaikan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bobot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dikurangi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/>
              <a:t>dasarnya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pembelajaran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pembelajaran</a:t>
            </a:r>
            <a:r>
              <a:rPr lang="en-US" sz="2000" dirty="0"/>
              <a:t> </a:t>
            </a:r>
            <a:r>
              <a:rPr lang="en-US" sz="2000" dirty="0" err="1"/>
              <a:t>terawasi</a:t>
            </a:r>
            <a:r>
              <a:rPr lang="en-US" sz="2000" dirty="0"/>
              <a:t> </a:t>
            </a:r>
            <a:r>
              <a:rPr lang="en-US" sz="2000" dirty="0" smtClean="0"/>
              <a:t>(supervised learning)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/>
              <a:t>pembelajaran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 smtClean="0"/>
              <a:t>terawasi</a:t>
            </a:r>
            <a:r>
              <a:rPr lang="en-US" sz="2000" dirty="0" smtClean="0"/>
              <a:t> (unsupervised learning)</a:t>
            </a:r>
            <a:endParaRPr lang="en-US" sz="1800" dirty="0"/>
          </a:p>
          <a:p>
            <a:endParaRPr lang="en-ID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601644" y="5540990"/>
            <a:ext cx="4580788" cy="1330657"/>
            <a:chOff x="7642588" y="5527342"/>
            <a:chExt cx="4580788" cy="1330657"/>
          </a:xfrm>
        </p:grpSpPr>
        <p:pic>
          <p:nvPicPr>
            <p:cNvPr id="5" name="Picture 4"/>
            <p:cNvPicPr/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17958" y="5527342"/>
              <a:ext cx="1605418" cy="133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642588" y="6269955"/>
              <a:ext cx="3179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00" i="1" dirty="0" err="1" smtClean="0"/>
                <a:t>Eka</a:t>
              </a:r>
              <a:r>
                <a:rPr lang="en-ID" sz="1000" i="1" dirty="0" smtClean="0"/>
                <a:t> Pandu Cynthia, S.T., </a:t>
              </a:r>
              <a:r>
                <a:rPr lang="en-ID" sz="1000" i="1" dirty="0" err="1" smtClean="0"/>
                <a:t>M.Kom</a:t>
              </a:r>
              <a:r>
                <a:rPr lang="en-ID" sz="1000" i="1" dirty="0" smtClean="0"/>
                <a:t>.</a:t>
              </a:r>
            </a:p>
            <a:p>
              <a:pPr algn="r"/>
              <a:r>
                <a:rPr lang="en-ID" sz="1000" i="1" dirty="0" err="1" smtClean="0"/>
                <a:t>Teknik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Informatika</a:t>
              </a:r>
              <a:r>
                <a:rPr lang="en-ID" sz="1000" i="1" dirty="0" smtClean="0"/>
                <a:t> – </a:t>
              </a:r>
              <a:r>
                <a:rPr lang="en-ID" sz="1000" i="1" dirty="0" err="1" smtClean="0"/>
                <a:t>Fakultas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Sains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dan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Teknologi</a:t>
              </a:r>
              <a:endParaRPr lang="en-ID" sz="1000" i="1" dirty="0" smtClean="0"/>
            </a:p>
            <a:p>
              <a:pPr algn="r"/>
              <a:r>
                <a:rPr lang="en-ID" sz="1000" i="1" dirty="0" smtClean="0"/>
                <a:t>UIN Sultan </a:t>
              </a:r>
              <a:r>
                <a:rPr lang="en-ID" sz="1000" i="1" dirty="0" err="1" smtClean="0"/>
                <a:t>Syarif</a:t>
              </a:r>
              <a:r>
                <a:rPr lang="en-ID" sz="1000" i="1" dirty="0" smtClean="0"/>
                <a:t> </a:t>
              </a:r>
              <a:r>
                <a:rPr lang="en-ID" sz="1000" i="1" dirty="0" err="1" smtClean="0"/>
                <a:t>Kasim</a:t>
              </a:r>
              <a:r>
                <a:rPr lang="en-ID" sz="1000" i="1" dirty="0" smtClean="0"/>
                <a:t> Riau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1280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764</TotalTime>
  <Words>702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</vt:lpstr>
      <vt:lpstr>Vapor Trail</vt:lpstr>
      <vt:lpstr>MACHINE LEARNING  (pengantar machine learning)</vt:lpstr>
      <vt:lpstr>Pengantar meachine learning</vt:lpstr>
      <vt:lpstr>Our topics</vt:lpstr>
      <vt:lpstr>Defenisi machine learning</vt:lpstr>
      <vt:lpstr>Proses machine learning</vt:lpstr>
      <vt:lpstr>PowerPoint Presentation</vt:lpstr>
      <vt:lpstr>PowerPoint Presentation</vt:lpstr>
      <vt:lpstr>PowerPoint Presentation</vt:lpstr>
      <vt:lpstr>Proses pembelajaran</vt:lpstr>
      <vt:lpstr>Supervised learning</vt:lpstr>
      <vt:lpstr>Unsupervised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39</cp:revision>
  <dcterms:created xsi:type="dcterms:W3CDTF">2018-03-06T11:06:13Z</dcterms:created>
  <dcterms:modified xsi:type="dcterms:W3CDTF">2018-03-29T01:57:39Z</dcterms:modified>
</cp:coreProperties>
</file>