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61"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1" y="1"/>
            <a:ext cx="12192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105156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838200" y="1261367"/>
            <a:ext cx="105156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195" y="5951823"/>
            <a:ext cx="2689612" cy="557387"/>
          </a:xfrm>
          <a:prstGeom prst="rect">
            <a:avLst/>
          </a:prstGeom>
        </p:spPr>
      </p:pic>
      <p:cxnSp>
        <p:nvCxnSpPr>
          <p:cNvPr id="9" name="Straight Connector 8"/>
          <p:cNvCxnSpPr/>
          <p:nvPr/>
        </p:nvCxnSpPr>
        <p:spPr>
          <a:xfrm>
            <a:off x="978252" y="1058375"/>
            <a:ext cx="10274048"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048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195" y="5951823"/>
            <a:ext cx="2689612" cy="557387"/>
          </a:xfrm>
          <a:prstGeom prst="rect">
            <a:avLst/>
          </a:prstGeom>
        </p:spPr>
      </p:pic>
    </p:spTree>
    <p:extLst>
      <p:ext uri="{BB962C8B-B14F-4D97-AF65-F5344CB8AC3E}">
        <p14:creationId xmlns:p14="http://schemas.microsoft.com/office/powerpoint/2010/main" val="30901907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347" y="2425150"/>
            <a:ext cx="6047307" cy="1253225"/>
          </a:xfrm>
          <a:prstGeom prst="rect">
            <a:avLst/>
          </a:prstGeom>
        </p:spPr>
      </p:pic>
      <p:cxnSp>
        <p:nvCxnSpPr>
          <p:cNvPr id="7" name="Straight Connector 6"/>
          <p:cNvCxnSpPr/>
          <p:nvPr/>
        </p:nvCxnSpPr>
        <p:spPr>
          <a:xfrm flipV="1">
            <a:off x="966204" y="4874878"/>
            <a:ext cx="10259592"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823740" y="5067152"/>
            <a:ext cx="105156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823740" y="5365825"/>
            <a:ext cx="105156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42476687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5748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805" y="5098460"/>
            <a:ext cx="7886700" cy="285526"/>
          </a:xfrm>
        </p:spPr>
        <p:txBody>
          <a:bodyPr>
            <a:normAutofit fontScale="90000"/>
          </a:bodyPr>
          <a:lstStyle/>
          <a:p>
            <a:r>
              <a:rPr lang="en-US" dirty="0" smtClean="0"/>
              <a:t>Behavioral patterns</a:t>
            </a:r>
            <a:endParaRPr lang="en-US" dirty="0"/>
          </a:p>
        </p:txBody>
      </p:sp>
      <p:sp>
        <p:nvSpPr>
          <p:cNvPr id="3" name="Subtitle 2"/>
          <p:cNvSpPr>
            <a:spLocks noGrp="1"/>
          </p:cNvSpPr>
          <p:nvPr>
            <p:ph type="subTitle" idx="1"/>
          </p:nvPr>
        </p:nvSpPr>
        <p:spPr>
          <a:xfrm>
            <a:off x="2141805" y="5662388"/>
            <a:ext cx="7886700" cy="262853"/>
          </a:xfrm>
        </p:spPr>
        <p:txBody>
          <a:bodyPr>
            <a:normAutofit lnSpcReduction="10000"/>
          </a:bodyPr>
          <a:lstStyle/>
          <a:p>
            <a:r>
              <a:rPr lang="en-US" dirty="0" smtClean="0"/>
              <a:t>Rami Atieyeh</a:t>
            </a:r>
            <a:endParaRPr lang="en-US" dirty="0"/>
          </a:p>
        </p:txBody>
      </p:sp>
      <p:sp>
        <p:nvSpPr>
          <p:cNvPr id="4" name="Rectangle 3"/>
          <p:cNvSpPr/>
          <p:nvPr/>
        </p:nvSpPr>
        <p:spPr>
          <a:xfrm>
            <a:off x="3743784" y="4450728"/>
            <a:ext cx="3759491" cy="369332"/>
          </a:xfrm>
          <a:prstGeom prst="rect">
            <a:avLst/>
          </a:prstGeom>
        </p:spPr>
        <p:txBody>
          <a:bodyPr wrap="none">
            <a:spAutoFit/>
          </a:bodyPr>
          <a:lstStyle/>
          <a:p>
            <a:pPr algn="ctr"/>
            <a:r>
              <a:rPr lang="en-GB" dirty="0" smtClean="0"/>
              <a:t>Continuous </a:t>
            </a:r>
            <a:r>
              <a:rPr lang="en-GB" dirty="0"/>
              <a:t>staff improvement project</a:t>
            </a:r>
          </a:p>
        </p:txBody>
      </p:sp>
    </p:spTree>
    <p:extLst>
      <p:ext uri="{BB962C8B-B14F-4D97-AF65-F5344CB8AC3E}">
        <p14:creationId xmlns:p14="http://schemas.microsoft.com/office/powerpoint/2010/main" val="2553220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GB" dirty="0"/>
          </a:p>
        </p:txBody>
      </p:sp>
      <p:sp>
        <p:nvSpPr>
          <p:cNvPr id="3" name="Content Placeholder 2"/>
          <p:cNvSpPr>
            <a:spLocks noGrp="1"/>
          </p:cNvSpPr>
          <p:nvPr>
            <p:ph idx="1"/>
          </p:nvPr>
        </p:nvSpPr>
        <p:spPr/>
        <p:txBody>
          <a:bodyPr numCol="1">
            <a:noAutofit/>
          </a:bodyPr>
          <a:lstStyle/>
          <a:p>
            <a:pPr algn="just"/>
            <a:r>
              <a:rPr lang="en-US" sz="1800" dirty="0" smtClean="0"/>
              <a:t>Example in Visual Studio</a:t>
            </a:r>
          </a:p>
          <a:p>
            <a:pPr algn="just"/>
            <a:endParaRPr lang="en-US" sz="1800" dirty="0"/>
          </a:p>
          <a:p>
            <a:pPr algn="just"/>
            <a:endParaRPr lang="en-US" sz="1800" dirty="0" smtClean="0"/>
          </a:p>
          <a:p>
            <a:pPr algn="just"/>
            <a:r>
              <a:rPr lang="en-US" sz="1800" dirty="0" smtClean="0"/>
              <a:t>Used when:</a:t>
            </a:r>
          </a:p>
          <a:p>
            <a:pPr marL="685800" lvl="1" indent="-342900" algn="just">
              <a:buFont typeface="+mj-lt"/>
              <a:buAutoNum type="arabicPeriod"/>
            </a:pPr>
            <a:r>
              <a:rPr lang="en-US" sz="1500" dirty="0" smtClean="0"/>
              <a:t>Many related classes differ only in their behavior.</a:t>
            </a:r>
          </a:p>
          <a:p>
            <a:pPr marL="685800" lvl="1" indent="-342900" algn="just">
              <a:buFont typeface="+mj-lt"/>
              <a:buAutoNum type="arabicPeriod"/>
            </a:pPr>
            <a:r>
              <a:rPr lang="en-US" sz="1500" dirty="0" smtClean="0"/>
              <a:t>There are different algorithms for same purpose, and the selection can be codified.</a:t>
            </a:r>
          </a:p>
          <a:p>
            <a:pPr marL="685800" lvl="1" indent="-342900" algn="just">
              <a:buFont typeface="+mj-lt"/>
              <a:buAutoNum type="arabicPeriod"/>
            </a:pPr>
            <a:r>
              <a:rPr lang="en-US" sz="1500" dirty="0" smtClean="0"/>
              <a:t>The algorithm uses data to which the client should not have access.</a:t>
            </a:r>
            <a:endParaRPr lang="en-US" sz="1500" dirty="0"/>
          </a:p>
          <a:p>
            <a:pPr algn="just"/>
            <a:endParaRPr lang="en-US" sz="1800" dirty="0"/>
          </a:p>
          <a:p>
            <a:pPr algn="just"/>
            <a:endParaRPr lang="en-US" sz="1500" dirty="0"/>
          </a:p>
        </p:txBody>
      </p:sp>
    </p:spTree>
    <p:extLst>
      <p:ext uri="{BB962C8B-B14F-4D97-AF65-F5344CB8AC3E}">
        <p14:creationId xmlns:p14="http://schemas.microsoft.com/office/powerpoint/2010/main" val="2683308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method</a:t>
            </a:r>
            <a:endParaRPr lang="en-GB" dirty="0"/>
          </a:p>
        </p:txBody>
      </p:sp>
      <p:sp>
        <p:nvSpPr>
          <p:cNvPr id="3" name="Content Placeholder 2"/>
          <p:cNvSpPr>
            <a:spLocks noGrp="1"/>
          </p:cNvSpPr>
          <p:nvPr>
            <p:ph idx="1"/>
          </p:nvPr>
        </p:nvSpPr>
        <p:spPr/>
        <p:txBody>
          <a:bodyPr numCol="1">
            <a:noAutofit/>
          </a:bodyPr>
          <a:lstStyle/>
          <a:p>
            <a:pPr algn="just"/>
            <a:r>
              <a:rPr lang="en-US" sz="1800" b="1" dirty="0" smtClean="0"/>
              <a:t>Role</a:t>
            </a:r>
            <a:r>
              <a:rPr lang="en-US" sz="1800" dirty="0" smtClean="0"/>
              <a:t> - Enables algorithms to defer certain steps to subclasses.</a:t>
            </a:r>
          </a:p>
          <a:p>
            <a:pPr algn="just"/>
            <a:endParaRPr lang="en-US" sz="1800" dirty="0"/>
          </a:p>
          <a:p>
            <a:r>
              <a:rPr lang="en-US" sz="1800" dirty="0" smtClean="0"/>
              <a:t> </a:t>
            </a:r>
            <a:r>
              <a:rPr lang="en-US" sz="1800" dirty="0"/>
              <a:t>The structure of the algorithm does not change, but small well-defined </a:t>
            </a:r>
            <a:r>
              <a:rPr lang="en-US" sz="1800" dirty="0" smtClean="0"/>
              <a:t>parts of </a:t>
            </a:r>
            <a:r>
              <a:rPr lang="en-US" sz="1800" dirty="0"/>
              <a:t>its operation are handled </a:t>
            </a:r>
            <a:r>
              <a:rPr lang="en-US" sz="1800" dirty="0" smtClean="0"/>
              <a:t>elsewhere.</a:t>
            </a:r>
          </a:p>
          <a:p>
            <a:endParaRPr lang="en-US" sz="1800" b="1" dirty="0"/>
          </a:p>
          <a:p>
            <a:pPr algn="just"/>
            <a:r>
              <a:rPr lang="en-US" sz="1800" dirty="0" smtClean="0"/>
              <a:t>Example – Sorting algorithms</a:t>
            </a:r>
          </a:p>
          <a:p>
            <a:pPr lvl="1" algn="just"/>
            <a:r>
              <a:rPr lang="en-US" sz="1500" dirty="0" smtClean="0"/>
              <a:t>At some point, it will need to compare two items</a:t>
            </a:r>
          </a:p>
          <a:p>
            <a:pPr lvl="1" algn="just"/>
            <a:r>
              <a:rPr lang="en-US" sz="1500" dirty="0" smtClean="0"/>
              <a:t>The comparison differs according to the type of the objects being compared</a:t>
            </a:r>
          </a:p>
          <a:p>
            <a:pPr algn="just"/>
            <a:endParaRPr lang="en-US" sz="1800" dirty="0"/>
          </a:p>
          <a:p>
            <a:pPr algn="just"/>
            <a:endParaRPr lang="en-US" sz="1500" dirty="0"/>
          </a:p>
        </p:txBody>
      </p:sp>
    </p:spTree>
    <p:extLst>
      <p:ext uri="{BB962C8B-B14F-4D97-AF65-F5344CB8AC3E}">
        <p14:creationId xmlns:p14="http://schemas.microsoft.com/office/powerpoint/2010/main" val="1242254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method</a:t>
            </a:r>
            <a:endParaRPr lang="en-GB" dirty="0"/>
          </a:p>
        </p:txBody>
      </p:sp>
      <p:sp>
        <p:nvSpPr>
          <p:cNvPr id="3" name="Content Placeholder 2"/>
          <p:cNvSpPr>
            <a:spLocks noGrp="1"/>
          </p:cNvSpPr>
          <p:nvPr>
            <p:ph idx="1"/>
          </p:nvPr>
        </p:nvSpPr>
        <p:spPr>
          <a:xfrm>
            <a:off x="838200" y="1261367"/>
            <a:ext cx="7821042" cy="4145521"/>
          </a:xfrm>
        </p:spPr>
        <p:txBody>
          <a:bodyPr numCol="1">
            <a:noAutofit/>
          </a:bodyPr>
          <a:lstStyle/>
          <a:p>
            <a:r>
              <a:rPr lang="en-US" sz="1800" b="1" dirty="0" smtClean="0"/>
              <a:t>Design - </a:t>
            </a:r>
            <a:r>
              <a:rPr lang="en-US" sz="1800" dirty="0"/>
              <a:t> </a:t>
            </a:r>
            <a:r>
              <a:rPr lang="en-US" sz="1800" dirty="0" smtClean="0"/>
              <a:t>An </a:t>
            </a:r>
            <a:r>
              <a:rPr lang="en-US" sz="1800" dirty="0"/>
              <a:t>algorithm class that uses an </a:t>
            </a:r>
            <a:r>
              <a:rPr lang="en-US" sz="1800" b="1" dirty="0" err="1"/>
              <a:t>IPrimitives</a:t>
            </a:r>
            <a:r>
              <a:rPr lang="en-US" sz="1800" dirty="0"/>
              <a:t> interface to connect with </a:t>
            </a:r>
            <a:r>
              <a:rPr lang="en-US" sz="1800" dirty="0" smtClean="0"/>
              <a:t>methods defined </a:t>
            </a:r>
            <a:r>
              <a:rPr lang="en-US" sz="1800" dirty="0"/>
              <a:t>in any class</a:t>
            </a:r>
            <a:r>
              <a:rPr lang="en-US" sz="1800" dirty="0" smtClean="0"/>
              <a:t>.</a:t>
            </a:r>
          </a:p>
          <a:p>
            <a:endParaRPr lang="en-US" sz="1800" b="1" dirty="0" smtClean="0"/>
          </a:p>
          <a:p>
            <a:r>
              <a:rPr lang="en-US" sz="1800" dirty="0"/>
              <a:t>This class would typically handle data (as in the earlier </a:t>
            </a:r>
            <a:r>
              <a:rPr lang="en-US" sz="1800" dirty="0" smtClean="0"/>
              <a:t>sorting and </a:t>
            </a:r>
            <a:r>
              <a:rPr lang="en-US" sz="1800" dirty="0"/>
              <a:t>searching example), but it could be purely behavioral </a:t>
            </a:r>
            <a:r>
              <a:rPr lang="en-US" sz="1800" dirty="0" smtClean="0"/>
              <a:t>itself.</a:t>
            </a:r>
          </a:p>
          <a:p>
            <a:endParaRPr lang="en-US" sz="1800" b="1" dirty="0" smtClean="0"/>
          </a:p>
          <a:p>
            <a:r>
              <a:rPr lang="en-US" sz="1800" b="1" dirty="0" smtClean="0"/>
              <a:t>Players</a:t>
            </a:r>
            <a:endParaRPr lang="en-US" sz="1800" b="1" dirty="0"/>
          </a:p>
          <a:p>
            <a:pPr lvl="1"/>
            <a:r>
              <a:rPr lang="en-US" sz="1500" b="1" dirty="0" smtClean="0"/>
              <a:t>Algorithm - </a:t>
            </a:r>
            <a:r>
              <a:rPr lang="en-US" sz="1500" dirty="0"/>
              <a:t>A class that includes a </a:t>
            </a:r>
            <a:r>
              <a:rPr lang="en-US" sz="1500" b="1" dirty="0" err="1" smtClean="0"/>
              <a:t>TemplateMethod</a:t>
            </a:r>
            <a:r>
              <a:rPr lang="en-US" sz="1500" b="1" dirty="0" smtClean="0"/>
              <a:t>.</a:t>
            </a:r>
          </a:p>
          <a:p>
            <a:pPr lvl="1"/>
            <a:r>
              <a:rPr lang="en-US" sz="1500" b="1" dirty="0" err="1" smtClean="0"/>
              <a:t>TemplateMethod</a:t>
            </a:r>
            <a:r>
              <a:rPr lang="en-US" sz="1500" b="1" dirty="0" smtClean="0"/>
              <a:t> - </a:t>
            </a:r>
            <a:r>
              <a:rPr lang="en-US" sz="1500" dirty="0"/>
              <a:t>A method that defers some parts of its operation to other </a:t>
            </a:r>
            <a:r>
              <a:rPr lang="en-US" sz="1500" dirty="0" smtClean="0"/>
              <a:t>classes.</a:t>
            </a:r>
          </a:p>
          <a:p>
            <a:pPr lvl="1"/>
            <a:r>
              <a:rPr lang="en-US" sz="1500" b="1" dirty="0" err="1" smtClean="0"/>
              <a:t>IPrimitives</a:t>
            </a:r>
            <a:r>
              <a:rPr lang="en-US" sz="1500" b="1" dirty="0" smtClean="0"/>
              <a:t> - </a:t>
            </a:r>
            <a:r>
              <a:rPr lang="en-US" sz="1500" dirty="0"/>
              <a:t>The interface defining the operation(s) that </a:t>
            </a:r>
            <a:r>
              <a:rPr lang="en-US" sz="1500" b="1" dirty="0" err="1"/>
              <a:t>TemplateMethod</a:t>
            </a:r>
            <a:r>
              <a:rPr lang="en-US" sz="1500" dirty="0"/>
              <a:t> defers to other </a:t>
            </a:r>
            <a:r>
              <a:rPr lang="en-US" sz="1500" dirty="0" smtClean="0"/>
              <a:t>classes.</a:t>
            </a:r>
          </a:p>
          <a:p>
            <a:pPr lvl="1"/>
            <a:r>
              <a:rPr lang="en-US" sz="1500" b="1" dirty="0" err="1" smtClean="0"/>
              <a:t>AnyClass</a:t>
            </a:r>
            <a:r>
              <a:rPr lang="en-US" sz="1500" b="1" dirty="0" smtClean="0"/>
              <a:t> - </a:t>
            </a:r>
            <a:r>
              <a:rPr lang="en-US" sz="1500" dirty="0"/>
              <a:t>Any class that implements the </a:t>
            </a:r>
            <a:r>
              <a:rPr lang="en-US" sz="1500" b="1" dirty="0" err="1"/>
              <a:t>IPrimitives</a:t>
            </a:r>
            <a:r>
              <a:rPr lang="en-US" sz="1500" dirty="0"/>
              <a:t> </a:t>
            </a:r>
            <a:r>
              <a:rPr lang="en-US" sz="1500" dirty="0" smtClean="0"/>
              <a:t>interface.</a:t>
            </a:r>
          </a:p>
          <a:p>
            <a:pPr lvl="1"/>
            <a:r>
              <a:rPr lang="en-US" sz="1500" b="1" dirty="0" smtClean="0"/>
              <a:t>Operation - </a:t>
            </a:r>
            <a:r>
              <a:rPr lang="en-US" sz="1500" dirty="0"/>
              <a:t>One of the methods that </a:t>
            </a:r>
            <a:r>
              <a:rPr lang="en-US" sz="1500" b="1" dirty="0" err="1"/>
              <a:t>TemplateMethod</a:t>
            </a:r>
            <a:r>
              <a:rPr lang="en-US" sz="1500" dirty="0"/>
              <a:t> needs to complete its </a:t>
            </a:r>
            <a:r>
              <a:rPr lang="en-US" sz="1500" dirty="0" smtClean="0"/>
              <a:t>operation</a:t>
            </a:r>
            <a:r>
              <a:rPr lang="en-US" sz="1200" dirty="0" smtClean="0"/>
              <a:t>.</a:t>
            </a:r>
            <a:endParaRPr lang="en-US" sz="1200" b="1" dirty="0"/>
          </a:p>
          <a:p>
            <a:pPr algn="just"/>
            <a:endParaRPr lang="en-US" sz="1500" dirty="0"/>
          </a:p>
        </p:txBody>
      </p:sp>
      <p:pic>
        <p:nvPicPr>
          <p:cNvPr id="4" name="Picture 3"/>
          <p:cNvPicPr>
            <a:picLocks noChangeAspect="1"/>
          </p:cNvPicPr>
          <p:nvPr/>
        </p:nvPicPr>
        <p:blipFill>
          <a:blip r:embed="rId2"/>
          <a:stretch>
            <a:fillRect/>
          </a:stretch>
        </p:blipFill>
        <p:spPr>
          <a:xfrm>
            <a:off x="8659242" y="1062584"/>
            <a:ext cx="3333750" cy="3076575"/>
          </a:xfrm>
          <a:prstGeom prst="rect">
            <a:avLst/>
          </a:prstGeom>
        </p:spPr>
      </p:pic>
    </p:spTree>
    <p:extLst>
      <p:ext uri="{BB962C8B-B14F-4D97-AF65-F5344CB8AC3E}">
        <p14:creationId xmlns:p14="http://schemas.microsoft.com/office/powerpoint/2010/main" val="2924086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method</a:t>
            </a:r>
            <a:endParaRPr lang="en-GB" dirty="0"/>
          </a:p>
        </p:txBody>
      </p:sp>
      <p:sp>
        <p:nvSpPr>
          <p:cNvPr id="3" name="Content Placeholder 2"/>
          <p:cNvSpPr>
            <a:spLocks noGrp="1"/>
          </p:cNvSpPr>
          <p:nvPr>
            <p:ph idx="1"/>
          </p:nvPr>
        </p:nvSpPr>
        <p:spPr/>
        <p:txBody>
          <a:bodyPr numCol="1">
            <a:noAutofit/>
          </a:bodyPr>
          <a:lstStyle/>
          <a:p>
            <a:pPr algn="just"/>
            <a:r>
              <a:rPr lang="en-US" sz="1800" dirty="0" smtClean="0"/>
              <a:t>Example in Visual Studio</a:t>
            </a:r>
            <a:endParaRPr lang="en-US" sz="1800" dirty="0"/>
          </a:p>
          <a:p>
            <a:pPr algn="just"/>
            <a:endParaRPr lang="en-US" sz="1800" dirty="0" smtClean="0"/>
          </a:p>
          <a:p>
            <a:pPr algn="just"/>
            <a:endParaRPr lang="en-US" sz="1800" dirty="0"/>
          </a:p>
          <a:p>
            <a:pPr algn="just"/>
            <a:r>
              <a:rPr lang="en-US" sz="1800" dirty="0" smtClean="0"/>
              <a:t>Used when:</a:t>
            </a:r>
          </a:p>
          <a:p>
            <a:pPr marL="685800" lvl="1" indent="-342900" algn="just">
              <a:buFont typeface="+mj-lt"/>
              <a:buAutoNum type="arabicPeriod"/>
            </a:pPr>
            <a:r>
              <a:rPr lang="en-US" sz="1500" dirty="0" smtClean="0"/>
              <a:t>Common behavior can be factored out of an algorithm.</a:t>
            </a:r>
          </a:p>
          <a:p>
            <a:pPr marL="685800" lvl="1" indent="-342900" algn="just">
              <a:buFont typeface="+mj-lt"/>
              <a:buAutoNum type="arabicPeriod"/>
            </a:pPr>
            <a:r>
              <a:rPr lang="en-US" sz="1500" dirty="0" smtClean="0"/>
              <a:t>The behavior varies according to the type of a subclass.</a:t>
            </a:r>
          </a:p>
          <a:p>
            <a:pPr marL="342900" indent="-342900" algn="just">
              <a:buFont typeface="+mj-lt"/>
              <a:buAutoNum type="arabicPeriod"/>
            </a:pPr>
            <a:endParaRPr lang="en-US" dirty="0"/>
          </a:p>
          <a:p>
            <a:pPr algn="just"/>
            <a:endParaRPr lang="en-US" sz="1800" dirty="0"/>
          </a:p>
          <a:p>
            <a:pPr algn="just"/>
            <a:endParaRPr lang="en-US" sz="1500" dirty="0"/>
          </a:p>
        </p:txBody>
      </p:sp>
    </p:spTree>
    <p:extLst>
      <p:ext uri="{BB962C8B-B14F-4D97-AF65-F5344CB8AC3E}">
        <p14:creationId xmlns:p14="http://schemas.microsoft.com/office/powerpoint/2010/main" val="1980869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a:t>
            </a:r>
            <a:endParaRPr lang="en-GB" dirty="0"/>
          </a:p>
        </p:txBody>
      </p:sp>
      <p:sp>
        <p:nvSpPr>
          <p:cNvPr id="3" name="Content Placeholder 2"/>
          <p:cNvSpPr>
            <a:spLocks noGrp="1"/>
          </p:cNvSpPr>
          <p:nvPr>
            <p:ph idx="1"/>
          </p:nvPr>
        </p:nvSpPr>
        <p:spPr/>
        <p:txBody>
          <a:bodyPr numCol="1">
            <a:noAutofit/>
          </a:bodyPr>
          <a:lstStyle/>
          <a:p>
            <a:r>
              <a:rPr lang="en-US" sz="1800" b="1" dirty="0" smtClean="0"/>
              <a:t>Role -</a:t>
            </a:r>
            <a:r>
              <a:rPr lang="en-US" sz="1800" dirty="0" smtClean="0"/>
              <a:t> </a:t>
            </a:r>
            <a:r>
              <a:rPr lang="en-US" sz="1800" dirty="0"/>
              <a:t>The Visitor pattern defines and performs new operations on all the elements of </a:t>
            </a:r>
            <a:r>
              <a:rPr lang="en-US" sz="1800" dirty="0" smtClean="0"/>
              <a:t>an existing </a:t>
            </a:r>
            <a:r>
              <a:rPr lang="en-US" sz="1800" dirty="0"/>
              <a:t>structure, without altering its classes</a:t>
            </a:r>
            <a:r>
              <a:rPr lang="en-US" sz="1800" dirty="0" smtClean="0"/>
              <a:t>.</a:t>
            </a:r>
          </a:p>
          <a:p>
            <a:endParaRPr lang="en-US" sz="1800" b="1" dirty="0"/>
          </a:p>
          <a:p>
            <a:r>
              <a:rPr lang="en-US" sz="1800" dirty="0"/>
              <a:t>With the help of visitor pattern, we can move the operational logic from the objects to another class</a:t>
            </a:r>
            <a:r>
              <a:rPr lang="en-US" sz="1800" dirty="0" smtClean="0"/>
              <a:t>.</a:t>
            </a:r>
            <a:endParaRPr lang="en-US" sz="1800" b="1" dirty="0"/>
          </a:p>
        </p:txBody>
      </p:sp>
    </p:spTree>
    <p:extLst>
      <p:ext uri="{BB962C8B-B14F-4D97-AF65-F5344CB8AC3E}">
        <p14:creationId xmlns:p14="http://schemas.microsoft.com/office/powerpoint/2010/main" val="1192417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endParaRPr lang="en-GB" dirty="0"/>
          </a:p>
        </p:txBody>
      </p:sp>
      <p:sp>
        <p:nvSpPr>
          <p:cNvPr id="3" name="Content Placeholder 2"/>
          <p:cNvSpPr>
            <a:spLocks noGrp="1"/>
          </p:cNvSpPr>
          <p:nvPr>
            <p:ph idx="1"/>
          </p:nvPr>
        </p:nvSpPr>
        <p:spPr>
          <a:xfrm>
            <a:off x="838200" y="1261367"/>
            <a:ext cx="4826000" cy="4145521"/>
          </a:xfrm>
        </p:spPr>
        <p:txBody>
          <a:bodyPr numCol="1">
            <a:noAutofit/>
          </a:bodyPr>
          <a:lstStyle/>
          <a:p>
            <a:pPr algn="just"/>
            <a:r>
              <a:rPr lang="en-US" sz="1800" b="1" dirty="0" smtClean="0"/>
              <a:t>Design – </a:t>
            </a:r>
            <a:r>
              <a:rPr lang="en-US" sz="1800" dirty="0" smtClean="0"/>
              <a:t>Two distinct parts</a:t>
            </a:r>
          </a:p>
          <a:p>
            <a:pPr lvl="1" algn="just"/>
            <a:r>
              <a:rPr lang="en-US" sz="1500" dirty="0" smtClean="0"/>
              <a:t>Classes that make up an object structure</a:t>
            </a:r>
          </a:p>
          <a:p>
            <a:pPr lvl="1" algn="just"/>
            <a:r>
              <a:rPr lang="en-US" sz="1500" dirty="0" smtClean="0"/>
              <a:t>Methods that will be applied on the object structure</a:t>
            </a:r>
          </a:p>
          <a:p>
            <a:pPr algn="just"/>
            <a:endParaRPr lang="en-US" dirty="0"/>
          </a:p>
          <a:p>
            <a:pPr algn="just"/>
            <a:r>
              <a:rPr lang="en-US" sz="1800" dirty="0" smtClean="0"/>
              <a:t>These methods are the </a:t>
            </a:r>
            <a:r>
              <a:rPr lang="en-US" sz="1800" b="1" i="1" dirty="0" smtClean="0"/>
              <a:t>visitors.</a:t>
            </a:r>
          </a:p>
          <a:p>
            <a:pPr algn="just"/>
            <a:endParaRPr lang="en-US" sz="1800" b="1" dirty="0" smtClean="0"/>
          </a:p>
          <a:p>
            <a:pPr algn="just"/>
            <a:endParaRPr lang="en-US" sz="1800" b="1" i="1" dirty="0"/>
          </a:p>
          <a:p>
            <a:pPr algn="just"/>
            <a:r>
              <a:rPr lang="en-US" sz="1800" dirty="0"/>
              <a:t>Note that the object structure is not necessarily a class </a:t>
            </a:r>
            <a:r>
              <a:rPr lang="en-US" sz="1800" dirty="0" smtClean="0"/>
              <a:t>hierarchy.</a:t>
            </a:r>
            <a:endParaRPr lang="en-US" sz="1800" b="1" i="1" dirty="0"/>
          </a:p>
          <a:p>
            <a:pPr algn="just"/>
            <a:endParaRPr lang="en-US" sz="1800" dirty="0"/>
          </a:p>
          <a:p>
            <a:pPr algn="just"/>
            <a:endParaRPr lang="en-US" sz="1500" dirty="0"/>
          </a:p>
        </p:txBody>
      </p:sp>
      <p:pic>
        <p:nvPicPr>
          <p:cNvPr id="4" name="Picture 3"/>
          <p:cNvPicPr>
            <a:picLocks noChangeAspect="1"/>
          </p:cNvPicPr>
          <p:nvPr/>
        </p:nvPicPr>
        <p:blipFill>
          <a:blip r:embed="rId2"/>
          <a:stretch>
            <a:fillRect/>
          </a:stretch>
        </p:blipFill>
        <p:spPr>
          <a:xfrm>
            <a:off x="5750243" y="1261367"/>
            <a:ext cx="5603557" cy="4228210"/>
          </a:xfrm>
          <a:prstGeom prst="rect">
            <a:avLst/>
          </a:prstGeom>
          <a:ln>
            <a:solidFill>
              <a:schemeClr val="tx1"/>
            </a:solidFill>
          </a:ln>
        </p:spPr>
      </p:pic>
    </p:spTree>
    <p:extLst>
      <p:ext uri="{BB962C8B-B14F-4D97-AF65-F5344CB8AC3E}">
        <p14:creationId xmlns:p14="http://schemas.microsoft.com/office/powerpoint/2010/main" val="3706024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endParaRPr lang="en-GB" dirty="0"/>
          </a:p>
        </p:txBody>
      </p:sp>
      <p:sp>
        <p:nvSpPr>
          <p:cNvPr id="3" name="Content Placeholder 2"/>
          <p:cNvSpPr>
            <a:spLocks noGrp="1"/>
          </p:cNvSpPr>
          <p:nvPr>
            <p:ph idx="1"/>
          </p:nvPr>
        </p:nvSpPr>
        <p:spPr/>
        <p:txBody>
          <a:bodyPr numCol="1">
            <a:noAutofit/>
          </a:bodyPr>
          <a:lstStyle/>
          <a:p>
            <a:r>
              <a:rPr lang="en-US" sz="1800" b="1" dirty="0" smtClean="0"/>
              <a:t>Client </a:t>
            </a:r>
            <a:r>
              <a:rPr lang="en-US" sz="1800" b="1" dirty="0"/>
              <a:t>- </a:t>
            </a:r>
            <a:r>
              <a:rPr lang="en-US" sz="1800" dirty="0"/>
              <a:t>A class that creates and maintains the object structure; instantiates and calls the Visitors</a:t>
            </a:r>
            <a:r>
              <a:rPr lang="en-US" sz="1800" dirty="0" smtClean="0"/>
              <a:t>.</a:t>
            </a:r>
          </a:p>
          <a:p>
            <a:endParaRPr lang="en-US" sz="1800" dirty="0"/>
          </a:p>
          <a:p>
            <a:r>
              <a:rPr lang="en-US" sz="1800" b="1" dirty="0" err="1" smtClean="0"/>
              <a:t>ObjectStructure</a:t>
            </a:r>
            <a:r>
              <a:rPr lang="en-US" sz="1800" b="1" dirty="0" smtClean="0"/>
              <a:t> - </a:t>
            </a:r>
            <a:r>
              <a:rPr lang="en-US" sz="1800" dirty="0"/>
              <a:t>A composite structure of several related element </a:t>
            </a:r>
            <a:r>
              <a:rPr lang="en-US" sz="1800" dirty="0" smtClean="0"/>
              <a:t>types.</a:t>
            </a:r>
          </a:p>
          <a:p>
            <a:endParaRPr lang="en-US" sz="1800" b="1" dirty="0"/>
          </a:p>
          <a:p>
            <a:r>
              <a:rPr lang="en-US" sz="1800" b="1" dirty="0" smtClean="0"/>
              <a:t>Element - </a:t>
            </a:r>
            <a:r>
              <a:rPr lang="en-US" sz="1800" dirty="0"/>
              <a:t>The root element type for the object </a:t>
            </a:r>
            <a:r>
              <a:rPr lang="en-US" sz="1800" dirty="0" smtClean="0"/>
              <a:t>structure.</a:t>
            </a:r>
          </a:p>
          <a:p>
            <a:endParaRPr lang="en-US" sz="1800" b="1" dirty="0"/>
          </a:p>
          <a:p>
            <a:r>
              <a:rPr lang="en-US" sz="1800" b="1" dirty="0" err="1"/>
              <a:t>ElementA</a:t>
            </a:r>
            <a:r>
              <a:rPr lang="en-US" sz="1800" dirty="0"/>
              <a:t> and</a:t>
            </a:r>
            <a:r>
              <a:rPr lang="en-US" sz="1800" i="1" dirty="0"/>
              <a:t> </a:t>
            </a:r>
            <a:r>
              <a:rPr lang="en-US" sz="1800" b="1" dirty="0" err="1" smtClean="0"/>
              <a:t>ElementB</a:t>
            </a:r>
            <a:r>
              <a:rPr lang="en-US" sz="1800" b="1" dirty="0" smtClean="0"/>
              <a:t> - </a:t>
            </a:r>
            <a:r>
              <a:rPr lang="en-US" sz="1800" dirty="0"/>
              <a:t>Subclasses of </a:t>
            </a:r>
            <a:r>
              <a:rPr lang="en-US" sz="1800" b="1" dirty="0" smtClean="0"/>
              <a:t>Element.</a:t>
            </a:r>
          </a:p>
          <a:p>
            <a:endParaRPr lang="en-US" sz="1800" b="1" dirty="0"/>
          </a:p>
          <a:p>
            <a:r>
              <a:rPr lang="en-US" sz="1800" b="1" dirty="0" err="1" smtClean="0"/>
              <a:t>IVisitor</a:t>
            </a:r>
            <a:r>
              <a:rPr lang="en-US" sz="1800" b="1" dirty="0" smtClean="0"/>
              <a:t> - </a:t>
            </a:r>
            <a:r>
              <a:rPr lang="en-US" sz="1800" dirty="0"/>
              <a:t>An interface for all the </a:t>
            </a:r>
            <a:r>
              <a:rPr lang="en-US" sz="1800" b="1" dirty="0"/>
              <a:t>Visitor</a:t>
            </a:r>
            <a:r>
              <a:rPr lang="en-US" sz="1800" dirty="0"/>
              <a:t> </a:t>
            </a:r>
            <a:r>
              <a:rPr lang="en-US" sz="1800" dirty="0" smtClean="0"/>
              <a:t>classes.</a:t>
            </a:r>
          </a:p>
          <a:p>
            <a:endParaRPr lang="en-US" sz="1800" b="1" dirty="0"/>
          </a:p>
          <a:p>
            <a:r>
              <a:rPr lang="en-US" sz="1800" b="1" dirty="0"/>
              <a:t>Visitor1</a:t>
            </a:r>
            <a:r>
              <a:rPr lang="en-US" sz="1800" dirty="0"/>
              <a:t> and</a:t>
            </a:r>
            <a:r>
              <a:rPr lang="en-US" sz="1800" i="1" dirty="0"/>
              <a:t> </a:t>
            </a:r>
            <a:r>
              <a:rPr lang="en-US" sz="1800" b="1" dirty="0" smtClean="0"/>
              <a:t>Visitor2 - </a:t>
            </a:r>
            <a:r>
              <a:rPr lang="en-US" sz="1800" dirty="0"/>
              <a:t>Classes that contain methods that iterate through the object structure and </a:t>
            </a:r>
            <a:r>
              <a:rPr lang="en-US" sz="1800" dirty="0" smtClean="0"/>
              <a:t>apply operations </a:t>
            </a:r>
            <a:r>
              <a:rPr lang="en-US" sz="1800" dirty="0"/>
              <a:t>to its </a:t>
            </a:r>
            <a:r>
              <a:rPr lang="en-US" sz="1800" dirty="0" smtClean="0"/>
              <a:t>elements.</a:t>
            </a:r>
            <a:endParaRPr lang="en-US" sz="1800" b="1" dirty="0"/>
          </a:p>
          <a:p>
            <a:pPr algn="just"/>
            <a:endParaRPr lang="en-US" sz="1800" dirty="0"/>
          </a:p>
          <a:p>
            <a:pPr algn="just"/>
            <a:endParaRPr lang="en-US" sz="1500" dirty="0"/>
          </a:p>
        </p:txBody>
      </p:sp>
    </p:spTree>
    <p:extLst>
      <p:ext uri="{BB962C8B-B14F-4D97-AF65-F5344CB8AC3E}">
        <p14:creationId xmlns:p14="http://schemas.microsoft.com/office/powerpoint/2010/main" val="1523723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endParaRPr lang="en-GB" dirty="0"/>
          </a:p>
        </p:txBody>
      </p:sp>
      <p:sp>
        <p:nvSpPr>
          <p:cNvPr id="3" name="Content Placeholder 2"/>
          <p:cNvSpPr>
            <a:spLocks noGrp="1"/>
          </p:cNvSpPr>
          <p:nvPr>
            <p:ph idx="1"/>
          </p:nvPr>
        </p:nvSpPr>
        <p:spPr/>
        <p:txBody>
          <a:bodyPr numCol="1">
            <a:noAutofit/>
          </a:bodyPr>
          <a:lstStyle/>
          <a:p>
            <a:pPr algn="just"/>
            <a:r>
              <a:rPr lang="en-US" sz="1800" dirty="0" smtClean="0"/>
              <a:t>Example in Visual Studio.</a:t>
            </a:r>
          </a:p>
          <a:p>
            <a:pPr algn="just"/>
            <a:endParaRPr lang="en-US" sz="1800" dirty="0"/>
          </a:p>
          <a:p>
            <a:pPr algn="just"/>
            <a:endParaRPr lang="en-US" sz="1800" dirty="0" smtClean="0"/>
          </a:p>
          <a:p>
            <a:pPr algn="just"/>
            <a:r>
              <a:rPr lang="en-US" sz="1800" dirty="0" smtClean="0"/>
              <a:t>When used:</a:t>
            </a:r>
          </a:p>
          <a:p>
            <a:pPr marL="685800" lvl="1" indent="-342900" algn="just">
              <a:buFont typeface="+mj-lt"/>
              <a:buAutoNum type="arabicPeriod"/>
            </a:pPr>
            <a:r>
              <a:rPr lang="en-US" sz="1500" dirty="0"/>
              <a:t>There are many distinct operations to perform on it.</a:t>
            </a:r>
          </a:p>
          <a:p>
            <a:pPr marL="685800" lvl="1" indent="-342900" algn="just">
              <a:buFont typeface="+mj-lt"/>
              <a:buAutoNum type="arabicPeriod"/>
            </a:pPr>
            <a:r>
              <a:rPr lang="en-US" sz="1500" dirty="0" smtClean="0"/>
              <a:t>You </a:t>
            </a:r>
            <a:r>
              <a:rPr lang="en-US" sz="1500" dirty="0"/>
              <a:t>have a class hierarchy that is effectively sealed</a:t>
            </a:r>
            <a:r>
              <a:rPr lang="en-US" sz="1500" dirty="0" smtClean="0"/>
              <a:t>.</a:t>
            </a:r>
          </a:p>
          <a:p>
            <a:pPr marL="685800" lvl="1" indent="-342900" algn="just">
              <a:buFont typeface="+mj-lt"/>
              <a:buAutoNum type="arabicPeriod"/>
            </a:pPr>
            <a:r>
              <a:rPr lang="en-US" sz="1500" dirty="0" smtClean="0"/>
              <a:t>You need the flexibility to define new operations over time without modifying the </a:t>
            </a:r>
            <a:r>
              <a:rPr lang="en-US" sz="1500" b="1" dirty="0" smtClean="0"/>
              <a:t>Element</a:t>
            </a:r>
            <a:r>
              <a:rPr lang="en-US" sz="1500" dirty="0" smtClean="0"/>
              <a:t> interface.</a:t>
            </a:r>
          </a:p>
          <a:p>
            <a:pPr algn="just"/>
            <a:endParaRPr lang="en-US" sz="1500" dirty="0"/>
          </a:p>
        </p:txBody>
      </p:sp>
    </p:spTree>
    <p:extLst>
      <p:ext uri="{BB962C8B-B14F-4D97-AF65-F5344CB8AC3E}">
        <p14:creationId xmlns:p14="http://schemas.microsoft.com/office/powerpoint/2010/main" val="353645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a:t>
            </a:r>
            <a:endParaRPr lang="en-GB" dirty="0"/>
          </a:p>
        </p:txBody>
      </p:sp>
      <p:sp>
        <p:nvSpPr>
          <p:cNvPr id="3" name="Content Placeholder 2"/>
          <p:cNvSpPr>
            <a:spLocks noGrp="1"/>
          </p:cNvSpPr>
          <p:nvPr>
            <p:ph idx="1"/>
          </p:nvPr>
        </p:nvSpPr>
        <p:spPr/>
        <p:txBody>
          <a:bodyPr numCol="1">
            <a:noAutofit/>
          </a:bodyPr>
          <a:lstStyle/>
          <a:p>
            <a:pPr algn="just"/>
            <a:r>
              <a:rPr lang="en-US" sz="1800" dirty="0" smtClean="0"/>
              <a:t>The </a:t>
            </a:r>
            <a:r>
              <a:rPr lang="en-US" sz="1800" dirty="0"/>
              <a:t>benefit of this pattern is that if the logic of operation changes, then we need to make change only in the visitor implementation rather than doing it in all the item classes.</a:t>
            </a:r>
          </a:p>
          <a:p>
            <a:pPr algn="just"/>
            <a:endParaRPr lang="en-US" sz="1500" dirty="0"/>
          </a:p>
          <a:p>
            <a:pPr algn="just"/>
            <a:r>
              <a:rPr lang="en-US" sz="1800" dirty="0"/>
              <a:t>Another benefit is that adding a new item to the system is easy, it will require change only in visitor interface and implementation and existing item classes will not be affected.</a:t>
            </a:r>
          </a:p>
          <a:p>
            <a:pPr algn="just"/>
            <a:endParaRPr lang="en-US" sz="1800" dirty="0"/>
          </a:p>
          <a:p>
            <a:pPr algn="just"/>
            <a:endParaRPr lang="en-US" sz="1800" dirty="0"/>
          </a:p>
          <a:p>
            <a:pPr algn="just"/>
            <a:endParaRPr lang="en-US" sz="1500" dirty="0"/>
          </a:p>
        </p:txBody>
      </p:sp>
    </p:spTree>
    <p:extLst>
      <p:ext uri="{BB962C8B-B14F-4D97-AF65-F5344CB8AC3E}">
        <p14:creationId xmlns:p14="http://schemas.microsoft.com/office/powerpoint/2010/main" val="2185389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6648"/>
            <a:ext cx="9144000" cy="667909"/>
          </a:xfrm>
        </p:spPr>
        <p:txBody>
          <a:bodyPr>
            <a:normAutofit fontScale="90000"/>
          </a:bodyPr>
          <a:lstStyle/>
          <a:p>
            <a:r>
              <a:rPr lang="en-US" dirty="0" smtClean="0"/>
              <a:t>assignment</a:t>
            </a:r>
            <a:endParaRPr lang="en-US" dirty="0"/>
          </a:p>
        </p:txBody>
      </p:sp>
      <p:sp>
        <p:nvSpPr>
          <p:cNvPr id="3" name="Subtitle 2"/>
          <p:cNvSpPr>
            <a:spLocks noGrp="1"/>
          </p:cNvSpPr>
          <p:nvPr>
            <p:ph type="subTitle" idx="1"/>
          </p:nvPr>
        </p:nvSpPr>
        <p:spPr>
          <a:xfrm>
            <a:off x="1524000" y="1449859"/>
            <a:ext cx="9144000" cy="4209536"/>
          </a:xfrm>
        </p:spPr>
        <p:txBody>
          <a:bodyPr>
            <a:normAutofit/>
          </a:bodyPr>
          <a:lstStyle/>
          <a:p>
            <a:pPr marL="285750" indent="-285750" algn="l">
              <a:buFont typeface="Arial" panose="020B0604020202020204" pitchFamily="34" charset="0"/>
              <a:buChar char="•"/>
            </a:pPr>
            <a:r>
              <a:rPr lang="en-GB" dirty="0" smtClean="0"/>
              <a:t>Implement a real-life observer pattern example</a:t>
            </a:r>
          </a:p>
          <a:p>
            <a:pPr marL="628650" lvl="1" indent="-285750" algn="l">
              <a:buFont typeface="Arial" panose="020B0604020202020204" pitchFamily="34" charset="0"/>
              <a:buChar char="•"/>
            </a:pPr>
            <a:r>
              <a:rPr lang="en-GB" dirty="0" smtClean="0">
                <a:solidFill>
                  <a:schemeClr val="bg1"/>
                </a:solidFill>
                <a:latin typeface="Franklin Gothic Book" panose="020B0503020102020204" pitchFamily="34" charset="0"/>
              </a:rPr>
              <a:t>TRADITIONAL MAILING SYSTEM – POST OFFICE, CLIENTS</a:t>
            </a:r>
          </a:p>
          <a:p>
            <a:pPr marL="628650" lvl="1" indent="-285750" algn="l">
              <a:buFont typeface="Arial" panose="020B0604020202020204" pitchFamily="34" charset="0"/>
              <a:buChar char="•"/>
            </a:pPr>
            <a:r>
              <a:rPr lang="en-GB" dirty="0" smtClean="0">
                <a:solidFill>
                  <a:schemeClr val="bg1"/>
                </a:solidFill>
                <a:latin typeface="Franklin Gothic Book" panose="020B0503020102020204" pitchFamily="34" charset="0"/>
              </a:rPr>
              <a:t>ONLINE SHOPPING – STORE, CUSTOMERS</a:t>
            </a:r>
          </a:p>
          <a:p>
            <a:pPr marL="628650" lvl="1" indent="-285750" algn="l">
              <a:buFont typeface="Arial" panose="020B0604020202020204" pitchFamily="34" charset="0"/>
              <a:buChar char="•"/>
            </a:pPr>
            <a:endParaRPr lang="en-GB" dirty="0" smtClean="0">
              <a:solidFill>
                <a:schemeClr val="bg1"/>
              </a:solidFill>
              <a:latin typeface="Franklin Gothic Book" panose="020B0503020102020204" pitchFamily="34" charset="0"/>
            </a:endParaRPr>
          </a:p>
          <a:p>
            <a:pPr marL="285750" indent="-285750" algn="l">
              <a:buFont typeface="Arial" panose="020B0604020202020204" pitchFamily="34" charset="0"/>
              <a:buChar char="•"/>
            </a:pPr>
            <a:r>
              <a:rPr lang="en-GB" dirty="0" smtClean="0"/>
              <a:t>IMPLEMENT a real-life strategy pattern example</a:t>
            </a:r>
          </a:p>
          <a:p>
            <a:pPr marL="628650" lvl="1" indent="-285750" algn="l">
              <a:buFont typeface="Arial" panose="020B0604020202020204" pitchFamily="34" charset="0"/>
              <a:buChar char="•"/>
            </a:pPr>
            <a:endParaRPr lang="en-GB" dirty="0" smtClean="0">
              <a:solidFill>
                <a:schemeClr val="bg1"/>
              </a:solidFill>
            </a:endParaRPr>
          </a:p>
          <a:p>
            <a:pPr marL="285750" indent="-285750" algn="l">
              <a:buFont typeface="Arial" panose="020B0604020202020204" pitchFamily="34" charset="0"/>
              <a:buChar char="•"/>
            </a:pPr>
            <a:r>
              <a:rPr lang="en-GB" dirty="0" smtClean="0"/>
              <a:t>Convert one of the algorithm methods in a strategy into a template method</a:t>
            </a:r>
          </a:p>
        </p:txBody>
      </p:sp>
    </p:spTree>
    <p:extLst>
      <p:ext uri="{BB962C8B-B14F-4D97-AF65-F5344CB8AC3E}">
        <p14:creationId xmlns:p14="http://schemas.microsoft.com/office/powerpoint/2010/main" val="2691732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6648"/>
            <a:ext cx="9144000" cy="667909"/>
          </a:xfrm>
        </p:spPr>
        <p:txBody>
          <a:bodyPr>
            <a:normAutofit fontScale="90000"/>
          </a:bodyPr>
          <a:lstStyle/>
          <a:p>
            <a:r>
              <a:rPr lang="en-US" dirty="0" smtClean="0"/>
              <a:t>Introduction</a:t>
            </a:r>
            <a:endParaRPr lang="en-US" dirty="0"/>
          </a:p>
        </p:txBody>
      </p:sp>
      <p:sp>
        <p:nvSpPr>
          <p:cNvPr id="3" name="Subtitle 2"/>
          <p:cNvSpPr>
            <a:spLocks noGrp="1"/>
          </p:cNvSpPr>
          <p:nvPr>
            <p:ph type="subTitle" idx="1"/>
          </p:nvPr>
        </p:nvSpPr>
        <p:spPr>
          <a:xfrm>
            <a:off x="1524000" y="1449859"/>
            <a:ext cx="9144000" cy="4209536"/>
          </a:xfrm>
        </p:spPr>
        <p:txBody>
          <a:bodyPr>
            <a:normAutofit/>
          </a:bodyPr>
          <a:lstStyle/>
          <a:p>
            <a:pPr marL="285750" indent="-285750" algn="l">
              <a:buFont typeface="Arial" panose="020B0604020202020204" pitchFamily="34" charset="0"/>
              <a:buChar char="•"/>
            </a:pPr>
            <a:r>
              <a:rPr lang="en-GB" dirty="0" smtClean="0"/>
              <a:t>Introduction</a:t>
            </a:r>
          </a:p>
          <a:p>
            <a:pPr marL="285750" indent="-285750" algn="l">
              <a:buFont typeface="Arial" panose="020B0604020202020204" pitchFamily="34" charset="0"/>
              <a:buChar char="•"/>
            </a:pPr>
            <a:r>
              <a:rPr lang="en-GB" dirty="0" smtClean="0"/>
              <a:t>Observer</a:t>
            </a:r>
          </a:p>
          <a:p>
            <a:pPr marL="285750" indent="-285750" algn="l">
              <a:buFont typeface="Arial" panose="020B0604020202020204" pitchFamily="34" charset="0"/>
              <a:buChar char="•"/>
            </a:pPr>
            <a:r>
              <a:rPr lang="en-GB" dirty="0" smtClean="0"/>
              <a:t>Strategy</a:t>
            </a:r>
          </a:p>
          <a:p>
            <a:pPr marL="285750" indent="-285750" algn="l">
              <a:buFont typeface="Arial" panose="020B0604020202020204" pitchFamily="34" charset="0"/>
              <a:buChar char="•"/>
            </a:pPr>
            <a:r>
              <a:rPr lang="en-GB" dirty="0" smtClean="0"/>
              <a:t>Template method</a:t>
            </a:r>
          </a:p>
          <a:p>
            <a:pPr marL="285750" indent="-285750" algn="l">
              <a:buFont typeface="Arial" panose="020B0604020202020204" pitchFamily="34" charset="0"/>
              <a:buChar char="•"/>
            </a:pPr>
            <a:r>
              <a:rPr lang="en-GB" dirty="0" smtClean="0"/>
              <a:t>visitor</a:t>
            </a:r>
            <a:endParaRPr lang="en-GB" dirty="0"/>
          </a:p>
        </p:txBody>
      </p:sp>
    </p:spTree>
    <p:extLst>
      <p:ext uri="{BB962C8B-B14F-4D97-AF65-F5344CB8AC3E}">
        <p14:creationId xmlns:p14="http://schemas.microsoft.com/office/powerpoint/2010/main" val="2666456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numCol="1">
            <a:noAutofit/>
          </a:bodyPr>
          <a:lstStyle/>
          <a:p>
            <a:pPr algn="just"/>
            <a:r>
              <a:rPr lang="en-US" sz="1800" dirty="0" smtClean="0"/>
              <a:t>Bishop, Judith (2008). C# 3.0 Design Patterns</a:t>
            </a:r>
            <a:endParaRPr lang="en-US" sz="1800" dirty="0"/>
          </a:p>
          <a:p>
            <a:pPr algn="just"/>
            <a:endParaRPr lang="en-US" sz="1800" dirty="0"/>
          </a:p>
          <a:p>
            <a:pPr algn="just"/>
            <a:endParaRPr lang="en-US" sz="1500" dirty="0"/>
          </a:p>
        </p:txBody>
      </p:sp>
    </p:spTree>
    <p:extLst>
      <p:ext uri="{BB962C8B-B14F-4D97-AF65-F5344CB8AC3E}">
        <p14:creationId xmlns:p14="http://schemas.microsoft.com/office/powerpoint/2010/main" val="2205840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numCol="1">
            <a:noAutofit/>
          </a:bodyPr>
          <a:lstStyle/>
          <a:p>
            <a:r>
              <a:rPr lang="en-US" sz="1800" dirty="0" smtClean="0"/>
              <a:t>Concerned </a:t>
            </a:r>
            <a:r>
              <a:rPr lang="en-US" sz="1800" dirty="0"/>
              <a:t>with algorithms and communication </a:t>
            </a:r>
            <a:r>
              <a:rPr lang="en-US" sz="1800" dirty="0" smtClean="0"/>
              <a:t>between them.</a:t>
            </a:r>
          </a:p>
          <a:p>
            <a:endParaRPr lang="en-US" sz="1800" dirty="0"/>
          </a:p>
          <a:p>
            <a:r>
              <a:rPr lang="en-US" sz="1800" dirty="0"/>
              <a:t>The operations that make up a single algorithm might be split up between </a:t>
            </a:r>
            <a:r>
              <a:rPr lang="en-US" sz="1800" dirty="0" smtClean="0"/>
              <a:t>different classes</a:t>
            </a:r>
            <a:r>
              <a:rPr lang="en-US" sz="1800" dirty="0"/>
              <a:t>, making a complex arrangement that is difficult to manage and </a:t>
            </a:r>
            <a:r>
              <a:rPr lang="en-US" sz="1800" dirty="0" smtClean="0"/>
              <a:t>maintain.</a:t>
            </a:r>
          </a:p>
          <a:p>
            <a:endParaRPr lang="en-US" sz="1800" dirty="0"/>
          </a:p>
          <a:p>
            <a:r>
              <a:rPr lang="en-US" sz="1800" dirty="0"/>
              <a:t>The behavioral patterns capture ways of expressing the division of </a:t>
            </a:r>
            <a:r>
              <a:rPr lang="en-US" sz="1800" dirty="0" smtClean="0"/>
              <a:t>operations between </a:t>
            </a:r>
            <a:r>
              <a:rPr lang="en-US" sz="1800" dirty="0"/>
              <a:t>classes and optimize how the communication should be handled.</a:t>
            </a:r>
          </a:p>
          <a:p>
            <a:pPr algn="just"/>
            <a:endParaRPr lang="en-US" sz="1800" dirty="0" smtClean="0"/>
          </a:p>
          <a:p>
            <a:pPr algn="just"/>
            <a:endParaRPr lang="en-US" sz="1800" dirty="0"/>
          </a:p>
          <a:p>
            <a:pPr algn="just"/>
            <a:endParaRPr lang="en-US" sz="1800" dirty="0"/>
          </a:p>
        </p:txBody>
      </p:sp>
    </p:spTree>
    <p:extLst>
      <p:ext uri="{BB962C8B-B14F-4D97-AF65-F5344CB8AC3E}">
        <p14:creationId xmlns:p14="http://schemas.microsoft.com/office/powerpoint/2010/main" val="2255845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GB" dirty="0"/>
          </a:p>
        </p:txBody>
      </p:sp>
      <p:sp>
        <p:nvSpPr>
          <p:cNvPr id="3" name="Content Placeholder 2"/>
          <p:cNvSpPr>
            <a:spLocks noGrp="1"/>
          </p:cNvSpPr>
          <p:nvPr>
            <p:ph idx="1"/>
          </p:nvPr>
        </p:nvSpPr>
        <p:spPr/>
        <p:txBody>
          <a:bodyPr numCol="1">
            <a:noAutofit/>
          </a:bodyPr>
          <a:lstStyle/>
          <a:p>
            <a:r>
              <a:rPr lang="en-US" sz="1800" b="1" dirty="0" smtClean="0"/>
              <a:t>Role</a:t>
            </a:r>
            <a:r>
              <a:rPr lang="en-US" sz="1800" dirty="0" smtClean="0"/>
              <a:t> - Defines </a:t>
            </a:r>
            <a:r>
              <a:rPr lang="en-US" sz="1800" dirty="0"/>
              <a:t>a relationship between objects so that when </a:t>
            </a:r>
            <a:r>
              <a:rPr lang="en-US" sz="1800" dirty="0" smtClean="0"/>
              <a:t>one changes </a:t>
            </a:r>
            <a:r>
              <a:rPr lang="en-US" sz="1800" dirty="0"/>
              <a:t>its state, all the others are notified </a:t>
            </a:r>
            <a:r>
              <a:rPr lang="en-US" sz="1800" dirty="0" smtClean="0"/>
              <a:t>accordingly.</a:t>
            </a:r>
            <a:endParaRPr lang="en-US" sz="1800" dirty="0"/>
          </a:p>
          <a:p>
            <a:pPr algn="just"/>
            <a:endParaRPr lang="en-US" sz="1800" dirty="0"/>
          </a:p>
          <a:p>
            <a:r>
              <a:rPr lang="en-US" sz="1600" dirty="0"/>
              <a:t>There is usually an </a:t>
            </a:r>
            <a:r>
              <a:rPr lang="en-US" sz="1600" dirty="0" smtClean="0"/>
              <a:t>identifiable single </a:t>
            </a:r>
            <a:r>
              <a:rPr lang="en-US" sz="1600" dirty="0"/>
              <a:t>publisher of new state, and many subscribers who wish to receive </a:t>
            </a:r>
            <a:r>
              <a:rPr lang="en-US" sz="1600" dirty="0" smtClean="0"/>
              <a:t>it.</a:t>
            </a:r>
          </a:p>
          <a:p>
            <a:endParaRPr lang="en-US" sz="1800" dirty="0"/>
          </a:p>
          <a:p>
            <a:r>
              <a:rPr lang="en-US" sz="1800" dirty="0" smtClean="0"/>
              <a:t>Example – blogs</a:t>
            </a:r>
          </a:p>
          <a:p>
            <a:pPr lvl="1"/>
            <a:r>
              <a:rPr lang="en-US" sz="1500" dirty="0"/>
              <a:t>Each blog site is maintained by a single </a:t>
            </a:r>
            <a:r>
              <a:rPr lang="en-US" sz="1500" b="1" i="1" dirty="0" smtClean="0"/>
              <a:t>blogger</a:t>
            </a:r>
          </a:p>
          <a:p>
            <a:pPr lvl="1"/>
            <a:r>
              <a:rPr lang="en-US" sz="1500" dirty="0" smtClean="0"/>
              <a:t>People </a:t>
            </a:r>
            <a:r>
              <a:rPr lang="en-US" sz="1500" dirty="0"/>
              <a:t>can subscribe to </a:t>
            </a:r>
            <a:r>
              <a:rPr lang="en-US" sz="1500" dirty="0" smtClean="0"/>
              <a:t>be informed each time a new blog entry is posted</a:t>
            </a:r>
          </a:p>
          <a:p>
            <a:pPr lvl="1"/>
            <a:r>
              <a:rPr lang="en-US" sz="1500" dirty="0" smtClean="0"/>
              <a:t>The blogger alerts the subscribed parties</a:t>
            </a:r>
          </a:p>
          <a:p>
            <a:endParaRPr lang="en-US" sz="1800" dirty="0"/>
          </a:p>
        </p:txBody>
      </p:sp>
    </p:spTree>
    <p:extLst>
      <p:ext uri="{BB962C8B-B14F-4D97-AF65-F5344CB8AC3E}">
        <p14:creationId xmlns:p14="http://schemas.microsoft.com/office/powerpoint/2010/main" val="1644739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GB" dirty="0"/>
          </a:p>
        </p:txBody>
      </p:sp>
      <p:sp>
        <p:nvSpPr>
          <p:cNvPr id="3" name="Content Placeholder 2"/>
          <p:cNvSpPr>
            <a:spLocks noGrp="1"/>
          </p:cNvSpPr>
          <p:nvPr>
            <p:ph idx="1"/>
          </p:nvPr>
        </p:nvSpPr>
        <p:spPr>
          <a:xfrm>
            <a:off x="838200" y="1261367"/>
            <a:ext cx="5606988" cy="4145521"/>
          </a:xfrm>
        </p:spPr>
        <p:txBody>
          <a:bodyPr numCol="1">
            <a:noAutofit/>
          </a:bodyPr>
          <a:lstStyle/>
          <a:p>
            <a:pPr algn="just"/>
            <a:r>
              <a:rPr lang="en-US" sz="1800" b="1" dirty="0" smtClean="0"/>
              <a:t>Design </a:t>
            </a:r>
            <a:r>
              <a:rPr lang="en-US" sz="1800" dirty="0" smtClean="0"/>
              <a:t>– Composed of two classes.</a:t>
            </a:r>
          </a:p>
          <a:p>
            <a:pPr algn="just"/>
            <a:endParaRPr lang="en-US" sz="1800" b="1" dirty="0"/>
          </a:p>
          <a:p>
            <a:pPr algn="just"/>
            <a:r>
              <a:rPr lang="en-US" sz="1800" b="1" dirty="0" smtClean="0"/>
              <a:t>Subject</a:t>
            </a:r>
            <a:r>
              <a:rPr lang="en-US" sz="1800" dirty="0" smtClean="0"/>
              <a:t> is the class whose objects change their state at an independent rate.</a:t>
            </a:r>
          </a:p>
          <a:p>
            <a:pPr algn="just"/>
            <a:endParaRPr lang="en-US" sz="1800" b="1" dirty="0"/>
          </a:p>
          <a:p>
            <a:pPr algn="just"/>
            <a:r>
              <a:rPr lang="en-US" sz="1800" b="1" dirty="0" smtClean="0"/>
              <a:t>Observers</a:t>
            </a:r>
            <a:r>
              <a:rPr lang="en-US" sz="1800" dirty="0" smtClean="0"/>
              <a:t> may indicate they wish to be informed of these changes – in which case the </a:t>
            </a:r>
            <a:r>
              <a:rPr lang="en-US" sz="1800" b="1" dirty="0" smtClean="0"/>
              <a:t>Subject</a:t>
            </a:r>
            <a:r>
              <a:rPr lang="en-US" sz="1800" dirty="0" smtClean="0"/>
              <a:t> will send them notifications.</a:t>
            </a:r>
          </a:p>
          <a:p>
            <a:pPr algn="just"/>
            <a:endParaRPr lang="en-US" sz="1800" b="1" dirty="0"/>
          </a:p>
          <a:p>
            <a:pPr algn="just"/>
            <a:r>
              <a:rPr lang="en-US" sz="1800" b="1" dirty="0" smtClean="0"/>
              <a:t>Observers</a:t>
            </a:r>
            <a:r>
              <a:rPr lang="en-US" sz="1800" dirty="0" smtClean="0"/>
              <a:t> can subscribe and unsubscribe from notifications at will.</a:t>
            </a:r>
            <a:endParaRPr lang="en-US" sz="1800" b="1" dirty="0"/>
          </a:p>
          <a:p>
            <a:pPr algn="just"/>
            <a:endParaRPr lang="en-US" sz="1800" dirty="0"/>
          </a:p>
          <a:p>
            <a:pPr algn="just"/>
            <a:endParaRPr lang="en-US" sz="1500" dirty="0"/>
          </a:p>
        </p:txBody>
      </p:sp>
      <p:pic>
        <p:nvPicPr>
          <p:cNvPr id="5" name="Picture 4"/>
          <p:cNvPicPr>
            <a:picLocks noChangeAspect="1"/>
          </p:cNvPicPr>
          <p:nvPr/>
        </p:nvPicPr>
        <p:blipFill>
          <a:blip r:embed="rId2"/>
          <a:stretch>
            <a:fillRect/>
          </a:stretch>
        </p:blipFill>
        <p:spPr>
          <a:xfrm>
            <a:off x="6516071" y="1146652"/>
            <a:ext cx="5534025" cy="2505075"/>
          </a:xfrm>
          <a:prstGeom prst="rect">
            <a:avLst/>
          </a:prstGeom>
        </p:spPr>
      </p:pic>
    </p:spTree>
    <p:extLst>
      <p:ext uri="{BB962C8B-B14F-4D97-AF65-F5344CB8AC3E}">
        <p14:creationId xmlns:p14="http://schemas.microsoft.com/office/powerpoint/2010/main" val="1164468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GB" dirty="0"/>
          </a:p>
        </p:txBody>
      </p:sp>
      <p:sp>
        <p:nvSpPr>
          <p:cNvPr id="3" name="Content Placeholder 2"/>
          <p:cNvSpPr>
            <a:spLocks noGrp="1"/>
          </p:cNvSpPr>
          <p:nvPr>
            <p:ph idx="1"/>
          </p:nvPr>
        </p:nvSpPr>
        <p:spPr/>
        <p:txBody>
          <a:bodyPr numCol="1">
            <a:noAutofit/>
          </a:bodyPr>
          <a:lstStyle/>
          <a:p>
            <a:pPr algn="just"/>
            <a:r>
              <a:rPr lang="en-US" sz="1800" b="1" dirty="0" smtClean="0"/>
              <a:t>Subject</a:t>
            </a:r>
            <a:r>
              <a:rPr lang="en-US" sz="1800" dirty="0" smtClean="0"/>
              <a:t> has </a:t>
            </a:r>
            <a:r>
              <a:rPr lang="en-US" sz="1800" b="1" dirty="0" smtClean="0"/>
              <a:t>Notify()</a:t>
            </a:r>
            <a:r>
              <a:rPr lang="en-US" sz="1800" dirty="0" smtClean="0"/>
              <a:t> method – gets activated whenever the state of </a:t>
            </a:r>
            <a:r>
              <a:rPr lang="en-US" sz="1800" b="1" dirty="0" smtClean="0"/>
              <a:t>Subject</a:t>
            </a:r>
            <a:r>
              <a:rPr lang="en-US" sz="1800" dirty="0" smtClean="0"/>
              <a:t> changes – sends its state to the </a:t>
            </a:r>
            <a:r>
              <a:rPr lang="en-US" sz="1800" b="1" dirty="0" smtClean="0"/>
              <a:t>Update()</a:t>
            </a:r>
            <a:r>
              <a:rPr lang="en-US" sz="1800" dirty="0" smtClean="0"/>
              <a:t> methods inside the </a:t>
            </a:r>
            <a:r>
              <a:rPr lang="en-US" sz="1800" b="1" dirty="0" smtClean="0"/>
              <a:t>Observers.</a:t>
            </a:r>
            <a:endParaRPr lang="en-US" sz="1800" dirty="0" smtClean="0"/>
          </a:p>
          <a:p>
            <a:pPr algn="just"/>
            <a:endParaRPr lang="en-US" sz="1800" b="1" dirty="0"/>
          </a:p>
          <a:p>
            <a:pPr algn="just"/>
            <a:r>
              <a:rPr lang="en-US" sz="1800" dirty="0" smtClean="0"/>
              <a:t>These </a:t>
            </a:r>
            <a:r>
              <a:rPr lang="en-US" sz="1800" b="1" dirty="0" smtClean="0"/>
              <a:t>Observers </a:t>
            </a:r>
            <a:r>
              <a:rPr lang="en-US" sz="1800" dirty="0" smtClean="0"/>
              <a:t>have been already registered with the </a:t>
            </a:r>
            <a:r>
              <a:rPr lang="en-US" sz="1800" b="1" dirty="0" smtClean="0"/>
              <a:t>Subject</a:t>
            </a:r>
            <a:r>
              <a:rPr lang="en-US" sz="1800" dirty="0" smtClean="0"/>
              <a:t> via </a:t>
            </a:r>
            <a:r>
              <a:rPr lang="en-US" sz="1800" b="1" dirty="0" smtClean="0"/>
              <a:t>Attach()</a:t>
            </a:r>
            <a:r>
              <a:rPr lang="en-US" sz="1800" dirty="0" smtClean="0"/>
              <a:t> method.</a:t>
            </a:r>
            <a:endParaRPr lang="en-US" sz="1800" dirty="0"/>
          </a:p>
          <a:p>
            <a:pPr algn="just"/>
            <a:endParaRPr lang="en-US" sz="1800" dirty="0" smtClean="0"/>
          </a:p>
          <a:p>
            <a:pPr algn="just"/>
            <a:r>
              <a:rPr lang="en-US" sz="1800" b="1" dirty="0" smtClean="0"/>
              <a:t>Summary</a:t>
            </a:r>
            <a:endParaRPr lang="en-US" sz="1800" b="1" dirty="0"/>
          </a:p>
          <a:p>
            <a:pPr lvl="1"/>
            <a:r>
              <a:rPr lang="en-US" sz="1500" b="1" dirty="0" smtClean="0"/>
              <a:t>Subject</a:t>
            </a:r>
            <a:r>
              <a:rPr lang="en-US" sz="1500" dirty="0" smtClean="0"/>
              <a:t> – The </a:t>
            </a:r>
            <a:r>
              <a:rPr lang="en-US" sz="1500" dirty="0"/>
              <a:t>class whose instances independently change their state and notify Observers</a:t>
            </a:r>
          </a:p>
          <a:p>
            <a:pPr lvl="1"/>
            <a:r>
              <a:rPr lang="en-US" sz="1500" b="1" dirty="0" err="1" smtClean="0"/>
              <a:t>IObserver</a:t>
            </a:r>
            <a:r>
              <a:rPr lang="en-US" sz="1500" dirty="0" smtClean="0"/>
              <a:t> – An </a:t>
            </a:r>
            <a:r>
              <a:rPr lang="en-US" sz="1500" dirty="0"/>
              <a:t>interface for Observers specifying how they should be updated</a:t>
            </a:r>
          </a:p>
          <a:p>
            <a:pPr lvl="1"/>
            <a:r>
              <a:rPr lang="en-US" sz="1500" b="1" dirty="0" smtClean="0"/>
              <a:t>Observer</a:t>
            </a:r>
            <a:r>
              <a:rPr lang="en-US" sz="1500" dirty="0" smtClean="0"/>
              <a:t> – A </a:t>
            </a:r>
            <a:r>
              <a:rPr lang="en-US" sz="1500" dirty="0"/>
              <a:t>class that provides an Update method to enable its instance’s state to stay </a:t>
            </a:r>
            <a:r>
              <a:rPr lang="en-US" sz="1500" dirty="0" smtClean="0"/>
              <a:t>consistent with </a:t>
            </a:r>
            <a:r>
              <a:rPr lang="en-US" sz="1500" dirty="0"/>
              <a:t>the </a:t>
            </a:r>
            <a:r>
              <a:rPr lang="en-US" sz="1500" dirty="0" smtClean="0"/>
              <a:t>Subjects.</a:t>
            </a:r>
          </a:p>
          <a:p>
            <a:pPr lvl="1"/>
            <a:r>
              <a:rPr lang="en-US" sz="1500" b="1" dirty="0" smtClean="0"/>
              <a:t>Update</a:t>
            </a:r>
            <a:r>
              <a:rPr lang="en-US" sz="1500" dirty="0" smtClean="0"/>
              <a:t> - The </a:t>
            </a:r>
            <a:r>
              <a:rPr lang="en-US" sz="1500" dirty="0"/>
              <a:t>operation that forms the interface between the Subject and the Observers</a:t>
            </a:r>
          </a:p>
          <a:p>
            <a:pPr lvl="1"/>
            <a:r>
              <a:rPr lang="en-US" sz="1500" b="1" dirty="0" smtClean="0"/>
              <a:t>Notify</a:t>
            </a:r>
            <a:r>
              <a:rPr lang="en-US" sz="1500" dirty="0" smtClean="0"/>
              <a:t> - The </a:t>
            </a:r>
            <a:r>
              <a:rPr lang="en-US" sz="1500" dirty="0"/>
              <a:t>event mechanism for calling the Update operation on all Observers</a:t>
            </a:r>
          </a:p>
        </p:txBody>
      </p:sp>
    </p:spTree>
    <p:extLst>
      <p:ext uri="{BB962C8B-B14F-4D97-AF65-F5344CB8AC3E}">
        <p14:creationId xmlns:p14="http://schemas.microsoft.com/office/powerpoint/2010/main" val="16226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GB" dirty="0"/>
          </a:p>
        </p:txBody>
      </p:sp>
      <p:sp>
        <p:nvSpPr>
          <p:cNvPr id="3" name="Content Placeholder 2"/>
          <p:cNvSpPr>
            <a:spLocks noGrp="1"/>
          </p:cNvSpPr>
          <p:nvPr>
            <p:ph idx="1"/>
          </p:nvPr>
        </p:nvSpPr>
        <p:spPr/>
        <p:txBody>
          <a:bodyPr numCol="1">
            <a:noAutofit/>
          </a:bodyPr>
          <a:lstStyle/>
          <a:p>
            <a:pPr algn="just"/>
            <a:r>
              <a:rPr lang="en-US" sz="1800" dirty="0" smtClean="0"/>
              <a:t>Example in Visual Studio</a:t>
            </a:r>
          </a:p>
          <a:p>
            <a:pPr algn="just"/>
            <a:endParaRPr lang="en-US" sz="1800" dirty="0"/>
          </a:p>
          <a:p>
            <a:pPr algn="just"/>
            <a:endParaRPr lang="en-US" sz="1800" dirty="0" smtClean="0"/>
          </a:p>
          <a:p>
            <a:pPr algn="just"/>
            <a:r>
              <a:rPr lang="en-US" sz="1800" dirty="0" smtClean="0"/>
              <a:t>Note - Each </a:t>
            </a:r>
            <a:r>
              <a:rPr lang="en-US" sz="1800" b="1" dirty="0" smtClean="0"/>
              <a:t>Observer</a:t>
            </a:r>
            <a:r>
              <a:rPr lang="en-US" sz="1800" dirty="0" smtClean="0"/>
              <a:t> may use the </a:t>
            </a:r>
            <a:r>
              <a:rPr lang="en-US" sz="1800" b="1" dirty="0" err="1" smtClean="0"/>
              <a:t>Sbuject’s</a:t>
            </a:r>
            <a:r>
              <a:rPr lang="en-US" sz="1800" b="1" dirty="0" smtClean="0"/>
              <a:t> State</a:t>
            </a:r>
            <a:r>
              <a:rPr lang="en-US" sz="1800" dirty="0" smtClean="0"/>
              <a:t> differently</a:t>
            </a:r>
          </a:p>
          <a:p>
            <a:pPr lvl="1" algn="just"/>
            <a:endParaRPr lang="en-US" sz="1500" dirty="0"/>
          </a:p>
          <a:p>
            <a:pPr lvl="1" algn="just"/>
            <a:endParaRPr lang="en-US" sz="1500" dirty="0" smtClean="0"/>
          </a:p>
          <a:p>
            <a:pPr lvl="1" algn="just"/>
            <a:endParaRPr lang="en-US" sz="1500" dirty="0"/>
          </a:p>
          <a:p>
            <a:pPr algn="just"/>
            <a:r>
              <a:rPr lang="en-US" dirty="0" smtClean="0"/>
              <a:t>Used when</a:t>
            </a:r>
          </a:p>
          <a:p>
            <a:pPr marL="685800" lvl="1" indent="-342900" algn="just">
              <a:buFont typeface="+mj-lt"/>
              <a:buAutoNum type="arabicPeriod"/>
            </a:pPr>
            <a:r>
              <a:rPr lang="en-US" sz="1500" dirty="0" smtClean="0"/>
              <a:t>There are aspects to an abstraction that can vary independently.</a:t>
            </a:r>
          </a:p>
          <a:p>
            <a:pPr marL="685800" lvl="1" indent="-342900" algn="just">
              <a:buFont typeface="+mj-lt"/>
              <a:buAutoNum type="arabicPeriod"/>
            </a:pPr>
            <a:r>
              <a:rPr lang="en-US" sz="1500" dirty="0"/>
              <a:t>Changes in one object need to be propagated to a selection of other objects</a:t>
            </a:r>
            <a:r>
              <a:rPr lang="en-US" sz="1500" dirty="0" smtClean="0"/>
              <a:t>,</a:t>
            </a:r>
          </a:p>
          <a:p>
            <a:pPr marL="685800" lvl="1" indent="-342900" algn="just">
              <a:buFont typeface="+mj-lt"/>
              <a:buAutoNum type="arabicPeriod"/>
            </a:pPr>
            <a:r>
              <a:rPr lang="en-US" sz="1500" dirty="0"/>
              <a:t>The object sending the changes does not need to know about the receivers.</a:t>
            </a:r>
          </a:p>
          <a:p>
            <a:pPr algn="just"/>
            <a:endParaRPr lang="en-US" sz="1800" dirty="0"/>
          </a:p>
          <a:p>
            <a:pPr algn="just"/>
            <a:endParaRPr lang="en-US" sz="1500" dirty="0"/>
          </a:p>
        </p:txBody>
      </p:sp>
    </p:spTree>
    <p:extLst>
      <p:ext uri="{BB962C8B-B14F-4D97-AF65-F5344CB8AC3E}">
        <p14:creationId xmlns:p14="http://schemas.microsoft.com/office/powerpoint/2010/main" val="591717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GB" dirty="0"/>
          </a:p>
        </p:txBody>
      </p:sp>
      <p:sp>
        <p:nvSpPr>
          <p:cNvPr id="3" name="Content Placeholder 2"/>
          <p:cNvSpPr>
            <a:spLocks noGrp="1"/>
          </p:cNvSpPr>
          <p:nvPr>
            <p:ph idx="1"/>
          </p:nvPr>
        </p:nvSpPr>
        <p:spPr/>
        <p:txBody>
          <a:bodyPr numCol="1">
            <a:noAutofit/>
          </a:bodyPr>
          <a:lstStyle/>
          <a:p>
            <a:r>
              <a:rPr lang="en-US" sz="1800" b="1" dirty="0" smtClean="0"/>
              <a:t>Role </a:t>
            </a:r>
            <a:r>
              <a:rPr lang="en-US" sz="1800" dirty="0" smtClean="0"/>
              <a:t>- Removing </a:t>
            </a:r>
            <a:r>
              <a:rPr lang="en-US" sz="1800" dirty="0"/>
              <a:t>an algorithm from its host class and putting </a:t>
            </a:r>
            <a:r>
              <a:rPr lang="en-US" sz="1800" dirty="0" smtClean="0"/>
              <a:t>it in </a:t>
            </a:r>
            <a:r>
              <a:rPr lang="en-US" sz="1800" dirty="0"/>
              <a:t>a separate class</a:t>
            </a:r>
            <a:r>
              <a:rPr lang="en-US" sz="1800" dirty="0" smtClean="0"/>
              <a:t>.</a:t>
            </a:r>
          </a:p>
          <a:p>
            <a:endParaRPr lang="en-US" sz="1800" b="1" dirty="0"/>
          </a:p>
          <a:p>
            <a:r>
              <a:rPr lang="en-US" sz="1800" dirty="0"/>
              <a:t>If the algorithms are all kept in the host, messy code with lots of </a:t>
            </a:r>
            <a:r>
              <a:rPr lang="en-US" sz="1800" dirty="0" smtClean="0"/>
              <a:t>conditional statements </a:t>
            </a:r>
            <a:r>
              <a:rPr lang="en-US" sz="1800" dirty="0"/>
              <a:t>will </a:t>
            </a:r>
            <a:r>
              <a:rPr lang="en-US" sz="1800" dirty="0" smtClean="0"/>
              <a:t>result.</a:t>
            </a:r>
            <a:endParaRPr lang="en-US" sz="1800" dirty="0"/>
          </a:p>
          <a:p>
            <a:pPr algn="just"/>
            <a:endParaRPr lang="en-US" sz="1800" dirty="0" smtClean="0"/>
          </a:p>
          <a:p>
            <a:r>
              <a:rPr lang="en-US" sz="1800" dirty="0"/>
              <a:t>E</a:t>
            </a:r>
            <a:r>
              <a:rPr lang="en-US" sz="1800" dirty="0" smtClean="0"/>
              <a:t>nables </a:t>
            </a:r>
            <a:r>
              <a:rPr lang="en-US" sz="1800" dirty="0"/>
              <a:t>a client to choose </a:t>
            </a:r>
            <a:r>
              <a:rPr lang="en-US" sz="1800" dirty="0" smtClean="0"/>
              <a:t>which algorithm </a:t>
            </a:r>
            <a:r>
              <a:rPr lang="en-US" sz="1800" dirty="0"/>
              <a:t>to use from a family of algorithms and gives it a simple way to access </a:t>
            </a:r>
            <a:r>
              <a:rPr lang="en-US" sz="1800" dirty="0" smtClean="0"/>
              <a:t>it.</a:t>
            </a:r>
          </a:p>
          <a:p>
            <a:endParaRPr lang="en-US" sz="1800" dirty="0"/>
          </a:p>
          <a:p>
            <a:r>
              <a:rPr lang="en-US" sz="1800" dirty="0" smtClean="0"/>
              <a:t>Example – Choosing an algorithm for sorting data.</a:t>
            </a:r>
          </a:p>
          <a:p>
            <a:pPr lvl="1"/>
            <a:r>
              <a:rPr lang="en-US" sz="1500" dirty="0" smtClean="0"/>
              <a:t>Sometimes, for specific situations, an algorithm performs better than the others</a:t>
            </a:r>
            <a:endParaRPr lang="en-US" sz="1500" dirty="0"/>
          </a:p>
        </p:txBody>
      </p:sp>
    </p:spTree>
    <p:extLst>
      <p:ext uri="{BB962C8B-B14F-4D97-AF65-F5344CB8AC3E}">
        <p14:creationId xmlns:p14="http://schemas.microsoft.com/office/powerpoint/2010/main" val="54306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GB" dirty="0"/>
          </a:p>
        </p:txBody>
      </p:sp>
      <p:sp>
        <p:nvSpPr>
          <p:cNvPr id="3" name="Content Placeholder 2"/>
          <p:cNvSpPr>
            <a:spLocks noGrp="1"/>
          </p:cNvSpPr>
          <p:nvPr>
            <p:ph idx="1"/>
          </p:nvPr>
        </p:nvSpPr>
        <p:spPr>
          <a:xfrm>
            <a:off x="838200" y="1261367"/>
            <a:ext cx="6752208" cy="4145521"/>
          </a:xfrm>
        </p:spPr>
        <p:txBody>
          <a:bodyPr numCol="1">
            <a:noAutofit/>
          </a:bodyPr>
          <a:lstStyle/>
          <a:p>
            <a:r>
              <a:rPr lang="en-US" sz="1800" b="1" dirty="0" smtClean="0"/>
              <a:t>Design - </a:t>
            </a:r>
            <a:r>
              <a:rPr lang="en-US" sz="1800" dirty="0" smtClean="0"/>
              <a:t>An </a:t>
            </a:r>
            <a:r>
              <a:rPr lang="en-US" sz="1800" dirty="0"/>
              <a:t>appropriate strategy is chosen from an available family </a:t>
            </a:r>
            <a:r>
              <a:rPr lang="en-US" sz="1800" dirty="0" smtClean="0"/>
              <a:t>of strategies.</a:t>
            </a:r>
            <a:endParaRPr lang="en-US" sz="1800" b="1" dirty="0"/>
          </a:p>
          <a:p>
            <a:pPr algn="just"/>
            <a:endParaRPr lang="en-US" sz="1800" dirty="0" smtClean="0"/>
          </a:p>
          <a:p>
            <a:pPr algn="just"/>
            <a:r>
              <a:rPr lang="en-US" sz="1800" b="1" dirty="0" smtClean="0"/>
              <a:t>Players</a:t>
            </a:r>
            <a:endParaRPr lang="en-US" sz="1800" b="1" dirty="0"/>
          </a:p>
          <a:p>
            <a:pPr lvl="1"/>
            <a:r>
              <a:rPr lang="en-US" sz="1500" b="1" dirty="0" smtClean="0"/>
              <a:t>Context – </a:t>
            </a:r>
            <a:r>
              <a:rPr lang="en-US" sz="1500" dirty="0" smtClean="0"/>
              <a:t>A </a:t>
            </a:r>
            <a:r>
              <a:rPr lang="en-US" sz="1500" dirty="0"/>
              <a:t>class that maintains contextual information for an </a:t>
            </a:r>
            <a:r>
              <a:rPr lang="en-US" sz="1500" b="1" dirty="0" err="1"/>
              <a:t>IStrategy</a:t>
            </a:r>
            <a:r>
              <a:rPr lang="en-US" sz="1500" dirty="0"/>
              <a:t> object’s </a:t>
            </a:r>
            <a:r>
              <a:rPr lang="en-US" sz="1500" dirty="0" smtClean="0"/>
              <a:t>algorithm to </a:t>
            </a:r>
            <a:r>
              <a:rPr lang="en-US" sz="1500" dirty="0"/>
              <a:t>work </a:t>
            </a:r>
            <a:r>
              <a:rPr lang="en-US" sz="1500" dirty="0" smtClean="0"/>
              <a:t>on.</a:t>
            </a:r>
          </a:p>
          <a:p>
            <a:pPr lvl="1"/>
            <a:endParaRPr lang="en-US" sz="1500" dirty="0"/>
          </a:p>
          <a:p>
            <a:pPr lvl="1"/>
            <a:r>
              <a:rPr lang="en-US" sz="1500" b="1" dirty="0" err="1" smtClean="0"/>
              <a:t>IStrategy</a:t>
            </a:r>
            <a:r>
              <a:rPr lang="en-US" sz="1500" dirty="0" smtClean="0"/>
              <a:t> – Defines an </a:t>
            </a:r>
            <a:r>
              <a:rPr lang="en-US" sz="1500" dirty="0"/>
              <a:t>interface common to all the </a:t>
            </a:r>
            <a:r>
              <a:rPr lang="en-US" sz="1500" dirty="0" smtClean="0"/>
              <a:t>strategies.</a:t>
            </a:r>
          </a:p>
          <a:p>
            <a:pPr lvl="1"/>
            <a:endParaRPr lang="en-US" sz="1500" dirty="0"/>
          </a:p>
          <a:p>
            <a:pPr lvl="1"/>
            <a:r>
              <a:rPr lang="en-US" sz="1500" b="1" dirty="0" err="1"/>
              <a:t>StrategyA</a:t>
            </a:r>
            <a:r>
              <a:rPr lang="en-US" sz="1500" b="1" i="1" dirty="0"/>
              <a:t>, </a:t>
            </a:r>
            <a:r>
              <a:rPr lang="en-US" sz="1500" b="1" dirty="0" err="1" smtClean="0"/>
              <a:t>StrategyB</a:t>
            </a:r>
            <a:r>
              <a:rPr lang="en-US" sz="1500" b="1" dirty="0" smtClean="0"/>
              <a:t> – </a:t>
            </a:r>
            <a:r>
              <a:rPr lang="en-US" sz="1500" dirty="0" smtClean="0"/>
              <a:t>Classes that </a:t>
            </a:r>
            <a:r>
              <a:rPr lang="en-US" sz="1500" dirty="0"/>
              <a:t>include algorithms that implement the </a:t>
            </a:r>
            <a:r>
              <a:rPr lang="en-US" sz="1500" b="1" dirty="0" err="1"/>
              <a:t>IStrategy</a:t>
            </a:r>
            <a:r>
              <a:rPr lang="en-US" sz="1500" dirty="0"/>
              <a:t> </a:t>
            </a:r>
            <a:r>
              <a:rPr lang="en-US" sz="1500" dirty="0" smtClean="0"/>
              <a:t>interface.</a:t>
            </a:r>
            <a:endParaRPr lang="en-US" sz="1500" dirty="0"/>
          </a:p>
        </p:txBody>
      </p:sp>
      <p:pic>
        <p:nvPicPr>
          <p:cNvPr id="4" name="Picture 3"/>
          <p:cNvPicPr>
            <a:picLocks noChangeAspect="1"/>
          </p:cNvPicPr>
          <p:nvPr/>
        </p:nvPicPr>
        <p:blipFill>
          <a:blip r:embed="rId2"/>
          <a:stretch>
            <a:fillRect/>
          </a:stretch>
        </p:blipFill>
        <p:spPr>
          <a:xfrm>
            <a:off x="7713123" y="1629700"/>
            <a:ext cx="4400550" cy="2266950"/>
          </a:xfrm>
          <a:prstGeom prst="rect">
            <a:avLst/>
          </a:prstGeom>
        </p:spPr>
      </p:pic>
    </p:spTree>
    <p:extLst>
      <p:ext uri="{BB962C8B-B14F-4D97-AF65-F5344CB8AC3E}">
        <p14:creationId xmlns:p14="http://schemas.microsoft.com/office/powerpoint/2010/main" val="3479611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Amdaris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 Theme" id="{786E5AE2-95F5-4265-820A-F294805CD22B}" vid="{7A36F1B9-C942-4BA2-ABDE-E618831D2BA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7" ma:contentTypeDescription="Create a new document." ma:contentTypeScope="" ma:versionID="0b727759c44e4b306d1de38c33a8d43a">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28d5caaacd1a162c8122fcb1df7138e"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31238C-382A-43E8-8505-F5C3814926B1}"/>
</file>

<file path=customXml/itemProps2.xml><?xml version="1.0" encoding="utf-8"?>
<ds:datastoreItem xmlns:ds="http://schemas.openxmlformats.org/officeDocument/2006/customXml" ds:itemID="{CEBF7AC2-31D2-4505-A6B7-CC3A2B046772}"/>
</file>

<file path=customXml/itemProps3.xml><?xml version="1.0" encoding="utf-8"?>
<ds:datastoreItem xmlns:ds="http://schemas.openxmlformats.org/officeDocument/2006/customXml" ds:itemID="{8EA5CF86-433B-426D-B5C6-5925B61C8FD2}"/>
</file>

<file path=docProps/app.xml><?xml version="1.0" encoding="utf-8"?>
<Properties xmlns="http://schemas.openxmlformats.org/officeDocument/2006/extended-properties" xmlns:vt="http://schemas.openxmlformats.org/officeDocument/2006/docPropsVTypes">
  <Template>Amdaris Theme</Template>
  <TotalTime>1248</TotalTime>
  <Words>1094</Words>
  <Application>Microsoft Office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Franklin Gothic Book</vt:lpstr>
      <vt:lpstr>Franklin Gothic Medium</vt:lpstr>
      <vt:lpstr>Amdaris Theme</vt:lpstr>
      <vt:lpstr>Behavioral patterns</vt:lpstr>
      <vt:lpstr>Introduction</vt:lpstr>
      <vt:lpstr>introduction</vt:lpstr>
      <vt:lpstr>observer</vt:lpstr>
      <vt:lpstr>observer</vt:lpstr>
      <vt:lpstr>observer</vt:lpstr>
      <vt:lpstr>observer</vt:lpstr>
      <vt:lpstr>strategy</vt:lpstr>
      <vt:lpstr>strategy</vt:lpstr>
      <vt:lpstr>Strategy</vt:lpstr>
      <vt:lpstr>Template method</vt:lpstr>
      <vt:lpstr>Template method</vt:lpstr>
      <vt:lpstr>Template method</vt:lpstr>
      <vt:lpstr>visitor</vt:lpstr>
      <vt:lpstr>visitor</vt:lpstr>
      <vt:lpstr>visitor</vt:lpstr>
      <vt:lpstr>visitor</vt:lpstr>
      <vt:lpstr>Visitor</vt:lpstr>
      <vt:lpstr>assignment</vt:lpstr>
      <vt:lpstr>references</vt:lpstr>
    </vt:vector>
  </TitlesOfParts>
  <Company>Amdaris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paradigm and delegates</dc:title>
  <dc:creator>Rami Atieyeh</dc:creator>
  <cp:lastModifiedBy>Rami Atieyeh</cp:lastModifiedBy>
  <cp:revision>173</cp:revision>
  <dcterms:created xsi:type="dcterms:W3CDTF">2015-07-10T07:46:53Z</dcterms:created>
  <dcterms:modified xsi:type="dcterms:W3CDTF">2015-08-05T10:09:15Z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