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81" r:id="rId8"/>
    <p:sldId id="288" r:id="rId9"/>
    <p:sldId id="283" r:id="rId10"/>
    <p:sldId id="284" r:id="rId11"/>
    <p:sldId id="287" r:id="rId12"/>
    <p:sldId id="280" r:id="rId13"/>
    <p:sldId id="282" r:id="rId14"/>
    <p:sldId id="289" r:id="rId15"/>
    <p:sldId id="285" r:id="rId16"/>
    <p:sldId id="294" r:id="rId17"/>
    <p:sldId id="295" r:id="rId18"/>
    <p:sldId id="300" r:id="rId19"/>
    <p:sldId id="296" r:id="rId20"/>
    <p:sldId id="297" r:id="rId21"/>
    <p:sldId id="298" r:id="rId22"/>
    <p:sldId id="299" r:id="rId23"/>
    <p:sldId id="310" r:id="rId24"/>
    <p:sldId id="301" r:id="rId25"/>
    <p:sldId id="302" r:id="rId26"/>
    <p:sldId id="303" r:id="rId27"/>
    <p:sldId id="304" r:id="rId28"/>
    <p:sldId id="305" r:id="rId29"/>
    <p:sldId id="306" r:id="rId30"/>
    <p:sldId id="307" r:id="rId31"/>
    <p:sldId id="308" r:id="rId32"/>
    <p:sldId id="311" r:id="rId33"/>
    <p:sldId id="290" r:id="rId34"/>
    <p:sldId id="291" r:id="rId35"/>
    <p:sldId id="292"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A0AA7-889E-0ABB-7CD3-24F4BB3DC2A7}" v="5" dt="2020-02-05T07:48:18.896"/>
    <p1510:client id="{4AFBC084-0143-462A-8275-5D6BA7DE26CF}" v="8" dt="2020-02-04T21:25:15.394"/>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14" d="100"/>
          <a:sy n="114" d="100"/>
        </p:scale>
        <p:origin x="12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 Bejenari" userId="S::marian.bejenari@amdaris.com::411b33f5-7167-44cf-9ee5-07d3b20d20a6" providerId="AD" clId="Web-{F6931AA2-DD98-43CA-8535-743B85E81128}"/>
    <pc:docChg chg="modSld">
      <pc:chgData name="Marian Bejenari" userId="S::marian.bejenari@amdaris.com::411b33f5-7167-44cf-9ee5-07d3b20d20a6" providerId="AD" clId="Web-{F6931AA2-DD98-43CA-8535-743B85E81128}" dt="2018-07-04T21:27:42.252" v="0" actId="1076"/>
      <pc:docMkLst>
        <pc:docMk/>
      </pc:docMkLst>
      <pc:sldChg chg="modSp">
        <pc:chgData name="Marian Bejenari" userId="S::marian.bejenari@amdaris.com::411b33f5-7167-44cf-9ee5-07d3b20d20a6" providerId="AD" clId="Web-{F6931AA2-DD98-43CA-8535-743B85E81128}" dt="2018-07-04T21:27:42.252" v="0" actId="1076"/>
        <pc:sldMkLst>
          <pc:docMk/>
          <pc:sldMk cId="3853503897" sldId="288"/>
        </pc:sldMkLst>
        <pc:spChg chg="mod">
          <ac:chgData name="Marian Bejenari" userId="S::marian.bejenari@amdaris.com::411b33f5-7167-44cf-9ee5-07d3b20d20a6" providerId="AD" clId="Web-{F6931AA2-DD98-43CA-8535-743B85E81128}" dt="2018-07-04T21:27:42.252" v="0" actId="1076"/>
          <ac:spMkLst>
            <pc:docMk/>
            <pc:sldMk cId="3853503897" sldId="288"/>
            <ac:spMk id="6" creationId="{00000000-0000-0000-0000-000000000000}"/>
          </ac:spMkLst>
        </pc:spChg>
      </pc:sldChg>
    </pc:docChg>
  </pc:docChgLst>
  <pc:docChgLst>
    <pc:chgData name="Marian Bejenari" userId="S::marian.bejenari@amdaris.com::411b33f5-7167-44cf-9ee5-07d3b20d20a6" providerId="AD" clId="Web-{E878AC9C-7A49-4135-9D57-F289C99D8ECF}"/>
    <pc:docChg chg="modSld">
      <pc:chgData name="Marian Bejenari" userId="S::marian.bejenari@amdaris.com::411b33f5-7167-44cf-9ee5-07d3b20d20a6" providerId="AD" clId="Web-{E878AC9C-7A49-4135-9D57-F289C99D8ECF}" dt="2018-07-04T05:59:35.167" v="1" actId="1076"/>
      <pc:docMkLst>
        <pc:docMk/>
      </pc:docMkLst>
      <pc:sldChg chg="modSp">
        <pc:chgData name="Marian Bejenari" userId="S::marian.bejenari@amdaris.com::411b33f5-7167-44cf-9ee5-07d3b20d20a6" providerId="AD" clId="Web-{E878AC9C-7A49-4135-9D57-F289C99D8ECF}" dt="2018-07-04T05:59:35.167" v="1" actId="1076"/>
        <pc:sldMkLst>
          <pc:docMk/>
          <pc:sldMk cId="3853503897" sldId="288"/>
        </pc:sldMkLst>
        <pc:picChg chg="mod">
          <ac:chgData name="Marian Bejenari" userId="S::marian.bejenari@amdaris.com::411b33f5-7167-44cf-9ee5-07d3b20d20a6" providerId="AD" clId="Web-{E878AC9C-7A49-4135-9D57-F289C99D8ECF}" dt="2018-07-04T05:59:35.167" v="1" actId="1076"/>
          <ac:picMkLst>
            <pc:docMk/>
            <pc:sldMk cId="3853503897" sldId="288"/>
            <ac:picMk id="2064" creationId="{00000000-0000-0000-0000-000000000000}"/>
          </ac:picMkLst>
        </pc:picChg>
      </pc:sldChg>
    </pc:docChg>
  </pc:docChgLst>
  <pc:docChgLst>
    <pc:chgData name="Marian Bejenari" userId="S::marian.bejenari@amdaris.com::411b33f5-7167-44cf-9ee5-07d3b20d20a6" providerId="AD" clId="Web-{4AFBC084-0143-462A-8275-5D6BA7DE26CF}"/>
    <pc:docChg chg="modSld">
      <pc:chgData name="Marian Bejenari" userId="S::marian.bejenari@amdaris.com::411b33f5-7167-44cf-9ee5-07d3b20d20a6" providerId="AD" clId="Web-{4AFBC084-0143-462A-8275-5D6BA7DE26CF}" dt="2020-02-04T21:25:15.394" v="7" actId="20577"/>
      <pc:docMkLst>
        <pc:docMk/>
      </pc:docMkLst>
      <pc:sldChg chg="modSp">
        <pc:chgData name="Marian Bejenari" userId="S::marian.bejenari@amdaris.com::411b33f5-7167-44cf-9ee5-07d3b20d20a6" providerId="AD" clId="Web-{4AFBC084-0143-462A-8275-5D6BA7DE26CF}" dt="2020-02-04T21:25:15.394" v="6" actId="20577"/>
        <pc:sldMkLst>
          <pc:docMk/>
          <pc:sldMk cId="4021753513" sldId="256"/>
        </pc:sldMkLst>
        <pc:spChg chg="mod">
          <ac:chgData name="Marian Bejenari" userId="S::marian.bejenari@amdaris.com::411b33f5-7167-44cf-9ee5-07d3b20d20a6" providerId="AD" clId="Web-{4AFBC084-0143-462A-8275-5D6BA7DE26CF}" dt="2020-02-04T21:25:15.394" v="6" actId="20577"/>
          <ac:spMkLst>
            <pc:docMk/>
            <pc:sldMk cId="4021753513" sldId="256"/>
            <ac:spMk id="3" creationId="{00000000-0000-0000-0000-000000000000}"/>
          </ac:spMkLst>
        </pc:spChg>
      </pc:sldChg>
      <pc:sldChg chg="modSp">
        <pc:chgData name="Marian Bejenari" userId="S::marian.bejenari@amdaris.com::411b33f5-7167-44cf-9ee5-07d3b20d20a6" providerId="AD" clId="Web-{4AFBC084-0143-462A-8275-5D6BA7DE26CF}" dt="2020-02-04T21:25:00.128" v="2" actId="20577"/>
        <pc:sldMkLst>
          <pc:docMk/>
          <pc:sldMk cId="4113233113" sldId="257"/>
        </pc:sldMkLst>
        <pc:spChg chg="mod">
          <ac:chgData name="Marian Bejenari" userId="S::marian.bejenari@amdaris.com::411b33f5-7167-44cf-9ee5-07d3b20d20a6" providerId="AD" clId="Web-{4AFBC084-0143-462A-8275-5D6BA7DE26CF}" dt="2020-02-04T21:25:00.128" v="2" actId="20577"/>
          <ac:spMkLst>
            <pc:docMk/>
            <pc:sldMk cId="4113233113" sldId="257"/>
            <ac:spMk id="4" creationId="{00000000-0000-0000-0000-000000000000}"/>
          </ac:spMkLst>
        </pc:spChg>
      </pc:sldChg>
    </pc:docChg>
  </pc:docChgLst>
  <pc:docChgLst>
    <pc:chgData name="Marian Bejenari" userId="S::marian.bejenari@amdaris.com::411b33f5-7167-44cf-9ee5-07d3b20d20a6" providerId="AD" clId="Web-{2DCA0AA7-889E-0ABB-7CD3-24F4BB3DC2A7}"/>
    <pc:docChg chg="modSld">
      <pc:chgData name="Marian Bejenari" userId="S::marian.bejenari@amdaris.com::411b33f5-7167-44cf-9ee5-07d3b20d20a6" providerId="AD" clId="Web-{2DCA0AA7-889E-0ABB-7CD3-24F4BB3DC2A7}" dt="2020-02-05T07:48:18.896" v="3"/>
      <pc:docMkLst>
        <pc:docMk/>
      </pc:docMkLst>
      <pc:sldChg chg="addSp delSp modSp">
        <pc:chgData name="Marian Bejenari" userId="S::marian.bejenari@amdaris.com::411b33f5-7167-44cf-9ee5-07d3b20d20a6" providerId="AD" clId="Web-{2DCA0AA7-889E-0ABB-7CD3-24F4BB3DC2A7}" dt="2020-02-05T07:48:18.896" v="3"/>
        <pc:sldMkLst>
          <pc:docMk/>
          <pc:sldMk cId="3535445289" sldId="281"/>
        </pc:sldMkLst>
        <pc:picChg chg="add del mod">
          <ac:chgData name="Marian Bejenari" userId="S::marian.bejenari@amdaris.com::411b33f5-7167-44cf-9ee5-07d3b20d20a6" providerId="AD" clId="Web-{2DCA0AA7-889E-0ABB-7CD3-24F4BB3DC2A7}" dt="2020-02-05T07:48:16.209" v="2"/>
          <ac:picMkLst>
            <pc:docMk/>
            <pc:sldMk cId="3535445289" sldId="281"/>
            <ac:picMk id="4" creationId="{D998E03B-2443-4524-91DD-A2679BAD28D5}"/>
          </ac:picMkLst>
        </pc:picChg>
        <pc:picChg chg="add del">
          <ac:chgData name="Marian Bejenari" userId="S::marian.bejenari@amdaris.com::411b33f5-7167-44cf-9ee5-07d3b20d20a6" providerId="AD" clId="Web-{2DCA0AA7-889E-0ABB-7CD3-24F4BB3DC2A7}" dt="2020-02-05T07:48:18.896" v="3"/>
          <ac:picMkLst>
            <pc:docMk/>
            <pc:sldMk cId="3535445289" sldId="281"/>
            <ac:picMk id="205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createl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Introduction to OOP.</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Hohan</a:t>
            </a:r>
          </a:p>
        </p:txBody>
      </p:sp>
      <p:sp>
        <p:nvSpPr>
          <p:cNvPr id="4" name="Rectangle 3"/>
          <p:cNvSpPr/>
          <p:nvPr/>
        </p:nvSpPr>
        <p:spPr>
          <a:xfrm>
            <a:off x="2219783" y="4450728"/>
            <a:ext cx="3759491" cy="369332"/>
          </a:xfrm>
          <a:prstGeom prst="rect">
            <a:avLst/>
          </a:prstGeom>
        </p:spPr>
        <p:txBody>
          <a:bodyPr wrap="none" anchor="t">
            <a:spAutoFit/>
          </a:bodyPr>
          <a:lstStyle/>
          <a:p>
            <a:pPr algn="ctr"/>
            <a:r>
              <a:rPr lang="en-GB" dirty="0"/>
              <a:t>Continuous staff improvement project</a:t>
            </a:r>
            <a:endParaRPr lang="en-GB" dirty="0">
              <a:cs typeface="Calibri"/>
            </a:endParaRPr>
          </a:p>
        </p:txBody>
      </p:sp>
    </p:spTree>
    <p:extLst>
      <p:ext uri="{BB962C8B-B14F-4D97-AF65-F5344CB8AC3E}">
        <p14:creationId xmlns:p14="http://schemas.microsoft.com/office/powerpoint/2010/main" val="411323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and Interface</a:t>
            </a:r>
            <a:endParaRPr lang="en-GB" dirty="0"/>
          </a:p>
        </p:txBody>
      </p:sp>
      <p:sp>
        <p:nvSpPr>
          <p:cNvPr id="3" name="Content Placeholder 2"/>
          <p:cNvSpPr>
            <a:spLocks noGrp="1"/>
          </p:cNvSpPr>
          <p:nvPr>
            <p:ph idx="1"/>
          </p:nvPr>
        </p:nvSpPr>
        <p:spPr/>
        <p:txBody>
          <a:bodyPr numCol="1">
            <a:noAutofit/>
          </a:bodyPr>
          <a:lstStyle/>
          <a:p>
            <a:pPr algn="just"/>
            <a:r>
              <a:rPr lang="en-US" sz="1800" dirty="0"/>
              <a:t>An object has type and an interface.</a:t>
            </a:r>
          </a:p>
          <a:p>
            <a:pPr algn="just"/>
            <a:endParaRPr lang="en-US" altLang="zh-CN" sz="1800" dirty="0"/>
          </a:p>
          <a:p>
            <a:pPr algn="just"/>
            <a:endParaRPr lang="en-US" sz="1400" dirty="0"/>
          </a:p>
          <a:p>
            <a:pPr algn="just"/>
            <a:endParaRPr lang="en-US" sz="1400" dirty="0"/>
          </a:p>
          <a:p>
            <a:pPr algn="just"/>
            <a:r>
              <a:rPr lang="en-US" sz="1400" dirty="0"/>
              <a:t>To get an object</a:t>
            </a:r>
          </a:p>
          <a:p>
            <a:pPr marL="0" indent="0" algn="ctr">
              <a:buNone/>
            </a:pPr>
            <a:r>
              <a:rPr lang="en-US" sz="1100" dirty="0">
                <a:latin typeface="Arial" panose="020B0604020202020204" pitchFamily="34" charset="0"/>
                <a:cs typeface="Arial" panose="020B0604020202020204" pitchFamily="34" charset="0"/>
              </a:rPr>
              <a:t> Account a = new Account()</a:t>
            </a:r>
          </a:p>
          <a:p>
            <a:pPr marL="0" indent="0" algn="ctr">
              <a:buNone/>
            </a:pPr>
            <a:r>
              <a:rPr lang="en-US" sz="1100" dirty="0">
                <a:latin typeface="Arial" panose="020B0604020202020204" pitchFamily="34" charset="0"/>
                <a:cs typeface="Arial" panose="020B0604020202020204" pitchFamily="34" charset="0"/>
              </a:rPr>
              <a:t> Account b = new Account() </a:t>
            </a:r>
          </a:p>
          <a:p>
            <a:pPr marL="0" indent="0" algn="just">
              <a:buNone/>
            </a:pPr>
            <a:r>
              <a:rPr lang="en-US" sz="1400" dirty="0"/>
              <a:t>• To send a message </a:t>
            </a:r>
          </a:p>
          <a:p>
            <a:pPr marL="0" indent="0" algn="ctr">
              <a:buNone/>
            </a:pPr>
            <a:r>
              <a:rPr lang="en-US" sz="1400" dirty="0"/>
              <a:t>   </a:t>
            </a:r>
            <a:r>
              <a:rPr lang="en-US" sz="1400" dirty="0" err="1"/>
              <a:t>a.withdraw</a:t>
            </a:r>
            <a:r>
              <a:rPr lang="en-US" sz="1400" dirty="0"/>
              <a:t>();</a:t>
            </a:r>
          </a:p>
          <a:p>
            <a:pPr marL="0" indent="0" algn="ctr">
              <a:buNone/>
            </a:pPr>
            <a:r>
              <a:rPr lang="en-US" sz="1400" dirty="0"/>
              <a:t>   </a:t>
            </a:r>
            <a:r>
              <a:rPr lang="en-US" sz="1400" dirty="0" err="1"/>
              <a:t>b.deposit</a:t>
            </a:r>
            <a:r>
              <a:rPr lang="en-US" sz="1400" dirty="0"/>
              <a:t>();</a:t>
            </a:r>
          </a:p>
          <a:p>
            <a:pPr marL="0" indent="0" algn="ctr">
              <a:buNone/>
            </a:pPr>
            <a:r>
              <a:rPr lang="en-US" sz="1400" dirty="0"/>
              <a:t>   </a:t>
            </a:r>
            <a:r>
              <a:rPr lang="en-US" sz="1400" dirty="0" err="1"/>
              <a:t>a.balance</a:t>
            </a:r>
            <a:r>
              <a:rPr lang="en-US" sz="1400" dirty="0"/>
              <a:t>();</a:t>
            </a:r>
            <a:endParaRPr lang="en-US" altLang="zh-CN" sz="1400" dirty="0"/>
          </a:p>
          <a:p>
            <a:pPr algn="just"/>
            <a:endParaRPr lang="en-US" sz="1500" dirty="0"/>
          </a:p>
        </p:txBody>
      </p:sp>
      <p:pic>
        <p:nvPicPr>
          <p:cNvPr id="3078" name="Picture 6" descr="http://content.screencast.com/users/tendot/folders/Jing/media/21a1a5b3-538d-42e4-9faf-1b7ec1b43057/2015-06-28_20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015" y="1135697"/>
            <a:ext cx="1265139" cy="131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between Objects</a:t>
            </a:r>
            <a:endParaRPr lang="en-GB" dirty="0"/>
          </a:p>
        </p:txBody>
      </p:sp>
      <p:sp>
        <p:nvSpPr>
          <p:cNvPr id="3" name="Content Placeholder 2"/>
          <p:cNvSpPr>
            <a:spLocks noGrp="1"/>
          </p:cNvSpPr>
          <p:nvPr>
            <p:ph idx="1"/>
          </p:nvPr>
        </p:nvSpPr>
        <p:spPr/>
        <p:txBody>
          <a:bodyPr numCol="1">
            <a:noAutofit/>
          </a:bodyPr>
          <a:lstStyle/>
          <a:p>
            <a:pPr algn="just"/>
            <a:r>
              <a:rPr lang="en-US" sz="1800" dirty="0"/>
              <a:t>Interaction between objects happens by messages being send. </a:t>
            </a:r>
          </a:p>
          <a:p>
            <a:pPr algn="just"/>
            <a:r>
              <a:rPr lang="en-US" sz="1800" dirty="0"/>
              <a:t>A message activates a method on the calling object.</a:t>
            </a:r>
          </a:p>
          <a:p>
            <a:pPr algn="just"/>
            <a:r>
              <a:rPr lang="en-US" sz="1800" dirty="0"/>
              <a:t>An object O1 interacts with another object O2 by calling a method on O2 (must be part of the client interface). </a:t>
            </a:r>
          </a:p>
          <a:p>
            <a:pPr algn="just"/>
            <a:r>
              <a:rPr lang="en-US" sz="1800" dirty="0"/>
              <a:t>“O1 sends O2 a message” </a:t>
            </a:r>
          </a:p>
          <a:p>
            <a:pPr algn="just"/>
            <a:r>
              <a:rPr lang="en-US" sz="1800" dirty="0"/>
              <a:t> O1 and O2 must be related to communicate.</a:t>
            </a:r>
          </a:p>
          <a:p>
            <a:pPr algn="just"/>
            <a:r>
              <a:rPr lang="en-US" sz="1800" dirty="0"/>
              <a:t> The call of a method corresponds to a function (or procedure) call.</a:t>
            </a:r>
            <a:endParaRPr lang="en-US" sz="1500" dirty="0"/>
          </a:p>
        </p:txBody>
      </p:sp>
      <p:pic>
        <p:nvPicPr>
          <p:cNvPr id="4" name="Рисунок 3"/>
          <p:cNvPicPr>
            <a:picLocks noChangeAspect="1"/>
          </p:cNvPicPr>
          <p:nvPr/>
        </p:nvPicPr>
        <p:blipFill>
          <a:blip r:embed="rId2"/>
          <a:stretch>
            <a:fillRect/>
          </a:stretch>
        </p:blipFill>
        <p:spPr>
          <a:xfrm>
            <a:off x="2543175" y="3646170"/>
            <a:ext cx="3248025" cy="1783889"/>
          </a:xfrm>
          <a:prstGeom prst="rect">
            <a:avLst/>
          </a:prstGeom>
        </p:spPr>
      </p:pic>
    </p:spTree>
    <p:extLst>
      <p:ext uri="{BB962C8B-B14F-4D97-AF65-F5344CB8AC3E}">
        <p14:creationId xmlns:p14="http://schemas.microsoft.com/office/powerpoint/2010/main" val="90984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Aggregation and Decomposition</a:t>
            </a:r>
            <a:endParaRPr lang="ru-RU" sz="3600" dirty="0"/>
          </a:p>
        </p:txBody>
      </p:sp>
      <p:sp>
        <p:nvSpPr>
          <p:cNvPr id="3" name="Content Placeholder 2"/>
          <p:cNvSpPr>
            <a:spLocks noGrp="1"/>
          </p:cNvSpPr>
          <p:nvPr>
            <p:ph idx="1"/>
          </p:nvPr>
        </p:nvSpPr>
        <p:spPr>
          <a:xfrm>
            <a:off x="628650" y="1261366"/>
            <a:ext cx="8129456" cy="4283757"/>
          </a:xfrm>
        </p:spPr>
        <p:txBody>
          <a:bodyPr numCol="1">
            <a:noAutofit/>
          </a:bodyPr>
          <a:lstStyle/>
          <a:p>
            <a:pPr algn="just"/>
            <a:r>
              <a:rPr lang="en-US" sz="1800" dirty="0"/>
              <a:t>Idea: make new objects by combining existing objects.</a:t>
            </a:r>
          </a:p>
          <a:p>
            <a:pPr algn="just"/>
            <a:r>
              <a:rPr lang="en-US" sz="1800" dirty="0"/>
              <a:t>Reusing the implementation!</a:t>
            </a:r>
            <a:endParaRPr lang="ro-MD" sz="1800" dirty="0"/>
          </a:p>
          <a:p>
            <a:pPr algn="just"/>
            <a:r>
              <a:rPr lang="en-US" sz="1200" dirty="0"/>
              <a:t>“</a:t>
            </a:r>
            <a:r>
              <a:rPr lang="en-US" sz="1800" dirty="0"/>
              <a:t>Has a” keyword. Car “has-a” Gearbox and Car “has-an” Engine</a:t>
            </a:r>
          </a:p>
          <a:p>
            <a:pPr algn="just"/>
            <a:endParaRPr lang="en-US" sz="1200" dirty="0"/>
          </a:p>
        </p:txBody>
      </p:sp>
      <p:pic>
        <p:nvPicPr>
          <p:cNvPr id="5" name="Рисунок 4"/>
          <p:cNvPicPr>
            <a:picLocks noChangeAspect="1"/>
          </p:cNvPicPr>
          <p:nvPr/>
        </p:nvPicPr>
        <p:blipFill>
          <a:blip r:embed="rId2"/>
          <a:stretch>
            <a:fillRect/>
          </a:stretch>
        </p:blipFill>
        <p:spPr>
          <a:xfrm>
            <a:off x="930409" y="2361189"/>
            <a:ext cx="6624637" cy="3183934"/>
          </a:xfrm>
          <a:prstGeom prst="rect">
            <a:avLst/>
          </a:prstGeom>
        </p:spPr>
      </p:pic>
    </p:spTree>
    <p:extLst>
      <p:ext uri="{BB962C8B-B14F-4D97-AF65-F5344CB8AC3E}">
        <p14:creationId xmlns:p14="http://schemas.microsoft.com/office/powerpoint/2010/main" val="247953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sp>
        <p:nvSpPr>
          <p:cNvPr id="3" name="Content Placeholder 2"/>
          <p:cNvSpPr>
            <a:spLocks noGrp="1"/>
          </p:cNvSpPr>
          <p:nvPr>
            <p:ph idx="1"/>
          </p:nvPr>
        </p:nvSpPr>
        <p:spPr/>
        <p:txBody>
          <a:bodyPr numCol="1">
            <a:noAutofit/>
          </a:bodyPr>
          <a:lstStyle/>
          <a:p>
            <a:pPr algn="just"/>
            <a:r>
              <a:rPr lang="en-US" sz="1800" dirty="0"/>
              <a:t>Encapsulation also can be described as a protective barrier that prevents the code and data being randomly accessed by other code defined outside the class.</a:t>
            </a:r>
          </a:p>
          <a:p>
            <a:pPr algn="just"/>
            <a:r>
              <a:rPr lang="en-US" sz="1800" dirty="0"/>
              <a:t>To hide the internal implementation details of the class</a:t>
            </a:r>
          </a:p>
          <a:p>
            <a:r>
              <a:rPr lang="en-US" sz="1800" dirty="0"/>
              <a:t>Keeps class tidy by keeping the visible fields to a minimum</a:t>
            </a:r>
          </a:p>
          <a:p>
            <a:pPr algn="just"/>
            <a:r>
              <a:rPr lang="en-US" sz="1800" dirty="0"/>
              <a:t>The main mechanism is the access modifiers:</a:t>
            </a:r>
            <a:r>
              <a:rPr lang="en-US" sz="1800" b="1" dirty="0"/>
              <a:t> private, protected, public, internal</a:t>
            </a:r>
          </a:p>
          <a:p>
            <a:pPr algn="just"/>
            <a:endParaRPr lang="en-US" sz="1800" dirty="0"/>
          </a:p>
        </p:txBody>
      </p:sp>
    </p:spTree>
    <p:extLst>
      <p:ext uri="{BB962C8B-B14F-4D97-AF65-F5344CB8AC3E}">
        <p14:creationId xmlns:p14="http://schemas.microsoft.com/office/powerpoint/2010/main" val="392489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sp>
        <p:nvSpPr>
          <p:cNvPr id="3" name="Content Placeholder 2"/>
          <p:cNvSpPr>
            <a:spLocks noGrp="1"/>
          </p:cNvSpPr>
          <p:nvPr>
            <p:ph idx="1"/>
          </p:nvPr>
        </p:nvSpPr>
        <p:spPr/>
        <p:txBody>
          <a:bodyPr numCol="1">
            <a:noAutofit/>
          </a:bodyPr>
          <a:lstStyle/>
          <a:p>
            <a:pPr marL="514350" indent="-514350">
              <a:buFont typeface="+mj-lt"/>
              <a:buAutoNum type="arabicPeriod"/>
            </a:pPr>
            <a:r>
              <a:rPr lang="en-US" sz="1800" b="1" dirty="0"/>
              <a:t>Combining data and how it's manipulated in one place : </a:t>
            </a:r>
            <a:r>
              <a:rPr lang="en-US" sz="1800" dirty="0"/>
              <a:t>This is achieved through the state  (the private fields) and the behaviors (the public methods) of an object. </a:t>
            </a:r>
          </a:p>
          <a:p>
            <a:pPr marL="514350" indent="-514350">
              <a:buFont typeface="+mj-lt"/>
              <a:buAutoNum type="arabicPeriod"/>
            </a:pPr>
            <a:endParaRPr lang="en-US" sz="1800" dirty="0"/>
          </a:p>
          <a:p>
            <a:pPr marL="514350" indent="-514350">
              <a:buFont typeface="+mj-lt"/>
              <a:buAutoNum type="arabicPeriod"/>
            </a:pPr>
            <a:r>
              <a:rPr lang="en-US" sz="1800" b="1" dirty="0"/>
              <a:t>Only allowing the state of an object to be accessed and modified through behaviors</a:t>
            </a:r>
            <a:r>
              <a:rPr lang="en-US" sz="1800" dirty="0"/>
              <a:t>: The values contained within an object's state can then be strictly controlled.</a:t>
            </a:r>
          </a:p>
          <a:p>
            <a:pPr marL="514350" indent="-514350">
              <a:buFont typeface="+mj-lt"/>
              <a:buAutoNum type="arabicPeriod"/>
            </a:pPr>
            <a:endParaRPr lang="en-US" sz="1800" dirty="0"/>
          </a:p>
          <a:p>
            <a:pPr marL="514350" indent="-514350">
              <a:buFont typeface="+mj-lt"/>
              <a:buAutoNum type="arabicPeriod"/>
            </a:pPr>
            <a:r>
              <a:rPr lang="en-US" sz="1800" b="1" dirty="0"/>
              <a:t>Hiding the details of how the object works</a:t>
            </a:r>
            <a:r>
              <a:rPr lang="en-US" sz="1800" dirty="0"/>
              <a:t>: The only part of the object that is accessible to  the outside world is its behaviors. What happens inside those behaviors and how the state is stored is hidden from view.</a:t>
            </a:r>
          </a:p>
        </p:txBody>
      </p:sp>
    </p:spTree>
    <p:extLst>
      <p:ext uri="{BB962C8B-B14F-4D97-AF65-F5344CB8AC3E}">
        <p14:creationId xmlns:p14="http://schemas.microsoft.com/office/powerpoint/2010/main" val="148570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Access modifiers</a:t>
            </a:r>
            <a:endParaRPr lang="ru-RU" sz="3600" dirty="0"/>
          </a:p>
        </p:txBody>
      </p:sp>
      <p:sp>
        <p:nvSpPr>
          <p:cNvPr id="3" name="Content Placeholder 2"/>
          <p:cNvSpPr>
            <a:spLocks noGrp="1"/>
          </p:cNvSpPr>
          <p:nvPr>
            <p:ph idx="1"/>
          </p:nvPr>
        </p:nvSpPr>
        <p:spPr/>
        <p:txBody>
          <a:bodyPr numCol="1">
            <a:noAutofit/>
          </a:bodyPr>
          <a:lstStyle/>
          <a:p>
            <a:pPr>
              <a:lnSpc>
                <a:spcPct val="80000"/>
              </a:lnSpc>
            </a:pPr>
            <a:r>
              <a:rPr lang="en-US" altLang="en-US" sz="2800" dirty="0">
                <a:latin typeface="Courier New" panose="02070309020205020404" pitchFamily="49" charset="0"/>
              </a:rPr>
              <a:t>public</a:t>
            </a:r>
            <a:r>
              <a:rPr lang="en-US" altLang="en-US" sz="2800" dirty="0"/>
              <a:t>: visible to all other classes</a:t>
            </a:r>
            <a:br>
              <a:rPr lang="en-US" altLang="en-US" sz="2800" dirty="0"/>
            </a:br>
            <a:r>
              <a:rPr lang="en-US" altLang="en-US" sz="2800" b="1" dirty="0">
                <a:latin typeface="Courier New" panose="02070309020205020404" pitchFamily="49" charset="0"/>
              </a:rPr>
              <a:t>  public</a:t>
            </a:r>
            <a:r>
              <a:rPr lang="en-US" altLang="en-US" sz="2800" dirty="0">
                <a:latin typeface="Courier New" panose="02070309020205020404" pitchFamily="49" charset="0"/>
              </a:rPr>
              <a:t> class Clock</a:t>
            </a:r>
          </a:p>
          <a:p>
            <a:pPr>
              <a:lnSpc>
                <a:spcPct val="80000"/>
              </a:lnSpc>
            </a:pPr>
            <a:r>
              <a:rPr lang="en-US" altLang="en-US" sz="2800" dirty="0">
                <a:latin typeface="Courier New" panose="02070309020205020404" pitchFamily="49" charset="0"/>
              </a:rPr>
              <a:t>private</a:t>
            </a:r>
            <a:r>
              <a:rPr lang="en-US" altLang="en-US" sz="2800" dirty="0"/>
              <a:t>: visible </a:t>
            </a:r>
            <a:r>
              <a:rPr lang="en-US" altLang="en-US" sz="2800" u="sng" dirty="0"/>
              <a:t>only</a:t>
            </a:r>
            <a:r>
              <a:rPr lang="en-US" altLang="en-US" sz="2800" dirty="0"/>
              <a:t> to the current class, its methods, and every instance (object) of its class</a:t>
            </a:r>
          </a:p>
          <a:p>
            <a:pPr lvl="1">
              <a:lnSpc>
                <a:spcPct val="80000"/>
              </a:lnSpc>
            </a:pPr>
            <a:r>
              <a:rPr lang="en-US" altLang="en-US" sz="2400" dirty="0"/>
              <a:t>a child class cannot refer to its parent's private members! </a:t>
            </a:r>
            <a:br>
              <a:rPr lang="en-US" altLang="en-US" sz="2400" dirty="0"/>
            </a:br>
            <a:r>
              <a:rPr lang="en-US" altLang="en-US" sz="2400" b="1" dirty="0">
                <a:latin typeface="Courier New" panose="02070309020205020404" pitchFamily="49" charset="0"/>
              </a:rPr>
              <a:t>private</a:t>
            </a:r>
            <a:r>
              <a:rPr lang="en-US" altLang="en-US" sz="2400" dirty="0">
                <a:latin typeface="Courier New" panose="02070309020205020404" pitchFamily="49" charset="0"/>
              </a:rPr>
              <a:t> Time </a:t>
            </a:r>
            <a:r>
              <a:rPr lang="en-US" altLang="en-US" sz="2400" dirty="0" err="1">
                <a:latin typeface="Courier New" panose="02070309020205020404" pitchFamily="49" charset="0"/>
              </a:rPr>
              <a:t>time</a:t>
            </a:r>
            <a:r>
              <a:rPr lang="en-US" altLang="en-US" sz="2400" dirty="0">
                <a:latin typeface="Courier New" panose="02070309020205020404" pitchFamily="49" charset="0"/>
              </a:rPr>
              <a:t>;</a:t>
            </a:r>
            <a:endParaRPr lang="en-US" altLang="en-US" sz="2400" dirty="0"/>
          </a:p>
          <a:p>
            <a:pPr lvl="1">
              <a:lnSpc>
                <a:spcPct val="80000"/>
              </a:lnSpc>
            </a:pPr>
            <a:endParaRPr lang="en-US" altLang="en-US" sz="2400" dirty="0"/>
          </a:p>
          <a:p>
            <a:pPr>
              <a:lnSpc>
                <a:spcPct val="80000"/>
              </a:lnSpc>
            </a:pPr>
            <a:r>
              <a:rPr lang="en-US" altLang="en-US" sz="2800" dirty="0">
                <a:latin typeface="Courier New" panose="02070309020205020404" pitchFamily="49" charset="0"/>
              </a:rPr>
              <a:t>protected</a:t>
            </a:r>
            <a:r>
              <a:rPr lang="en-US" altLang="en-US" sz="2800" dirty="0"/>
              <a:t> (this one's new to us): visible to the current class, and all of its child classes</a:t>
            </a:r>
            <a:br>
              <a:rPr lang="en-US" altLang="en-US" sz="2800" dirty="0"/>
            </a:br>
            <a:r>
              <a:rPr lang="en-US" altLang="en-US" sz="2800" dirty="0">
                <a:latin typeface="Courier New" panose="02070309020205020404" pitchFamily="49" charset="0"/>
              </a:rPr>
              <a:t>  </a:t>
            </a:r>
            <a:r>
              <a:rPr lang="en-US" altLang="en-US" sz="2800" b="1" dirty="0">
                <a:latin typeface="Courier New" panose="02070309020205020404" pitchFamily="49" charset="0"/>
              </a:rPr>
              <a:t>protected</a:t>
            </a:r>
            <a:r>
              <a:rPr lang="en-US" altLang="en-US" sz="2800" dirty="0">
                <a:latin typeface="Courier New" panose="02070309020205020404" pitchFamily="49" charset="0"/>
              </a:rPr>
              <a:t> Hand </a:t>
            </a:r>
            <a:r>
              <a:rPr lang="en-US" altLang="en-US" sz="2800" dirty="0" err="1">
                <a:latin typeface="Courier New" panose="02070309020205020404" pitchFamily="49" charset="0"/>
              </a:rPr>
              <a:t>HourHand</a:t>
            </a:r>
            <a:r>
              <a:rPr lang="en-US" altLang="en-US" sz="2800" dirty="0">
                <a:latin typeface="Courier New" panose="02070309020205020404" pitchFamily="49" charset="0"/>
              </a:rPr>
              <a:t>;</a:t>
            </a:r>
            <a:br>
              <a:rPr lang="en-US" altLang="en-US" sz="2800" dirty="0"/>
            </a:br>
            <a:endParaRPr lang="en-US" altLang="en-US" sz="2800" dirty="0"/>
          </a:p>
        </p:txBody>
      </p:sp>
    </p:spTree>
    <p:extLst>
      <p:ext uri="{BB962C8B-B14F-4D97-AF65-F5344CB8AC3E}">
        <p14:creationId xmlns:p14="http://schemas.microsoft.com/office/powerpoint/2010/main" val="1422437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Encapsulation</a:t>
            </a:r>
            <a:endParaRPr lang="ru-RU" sz="3600" dirty="0"/>
          </a:p>
        </p:txBody>
      </p:sp>
      <p:pic>
        <p:nvPicPr>
          <p:cNvPr id="4" name="Объект 3"/>
          <p:cNvPicPr>
            <a:picLocks noGrp="1" noChangeAspect="1"/>
          </p:cNvPicPr>
          <p:nvPr>
            <p:ph idx="1"/>
          </p:nvPr>
        </p:nvPicPr>
        <p:blipFill>
          <a:blip r:embed="rId2"/>
          <a:stretch>
            <a:fillRect/>
          </a:stretch>
        </p:blipFill>
        <p:spPr>
          <a:xfrm>
            <a:off x="3529012" y="1286282"/>
            <a:ext cx="2085975" cy="2943225"/>
          </a:xfrm>
          <a:prstGeom prst="rect">
            <a:avLst/>
          </a:prstGeom>
        </p:spPr>
      </p:pic>
    </p:spTree>
    <p:extLst>
      <p:ext uri="{BB962C8B-B14F-4D97-AF65-F5344CB8AC3E}">
        <p14:creationId xmlns:p14="http://schemas.microsoft.com/office/powerpoint/2010/main" val="3993922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a:t>
            </a:r>
            <a:endParaRPr lang="ru-RU" sz="3600" dirty="0"/>
          </a:p>
        </p:txBody>
      </p:sp>
      <p:sp>
        <p:nvSpPr>
          <p:cNvPr id="3" name="Content Placeholder 2"/>
          <p:cNvSpPr>
            <a:spLocks noGrp="1"/>
          </p:cNvSpPr>
          <p:nvPr>
            <p:ph idx="1"/>
          </p:nvPr>
        </p:nvSpPr>
        <p:spPr/>
        <p:txBody>
          <a:bodyPr numCol="1">
            <a:noAutofit/>
          </a:bodyPr>
          <a:lstStyle/>
          <a:p>
            <a:r>
              <a:rPr lang="en-US" altLang="en-US" dirty="0"/>
              <a:t>Allows sharing of the behavior of the parent class into its child classes</a:t>
            </a:r>
          </a:p>
          <a:p>
            <a:pPr lvl="1"/>
            <a:r>
              <a:rPr lang="en-US" altLang="en-US" dirty="0"/>
              <a:t>one of the major benefits of object-oriented programming (OOP) is this code re-utilization</a:t>
            </a:r>
          </a:p>
          <a:p>
            <a:r>
              <a:rPr lang="en-US" altLang="en-US" dirty="0"/>
              <a:t>Child class can </a:t>
            </a:r>
            <a:r>
              <a:rPr lang="en-US" altLang="en-US" b="1" dirty="0"/>
              <a:t>add</a:t>
            </a:r>
            <a:r>
              <a:rPr lang="en-US" altLang="en-US" dirty="0"/>
              <a:t> new behavior or </a:t>
            </a:r>
            <a:r>
              <a:rPr lang="en-US" altLang="en-US" b="1" dirty="0"/>
              <a:t>override</a:t>
            </a:r>
            <a:r>
              <a:rPr lang="en-US" altLang="en-US" dirty="0"/>
              <a:t> existing behavior from parent</a:t>
            </a:r>
          </a:p>
          <a:p>
            <a:r>
              <a:rPr lang="en-US" altLang="en-US" dirty="0"/>
              <a:t>Extremely powerful and extremely dangerous.</a:t>
            </a:r>
          </a:p>
          <a:p>
            <a:r>
              <a:rPr lang="en-US" dirty="0"/>
              <a:t>“is-a” or “is-like-a” relationship</a:t>
            </a:r>
          </a:p>
          <a:p>
            <a:endParaRPr lang="en-US" altLang="en-US" dirty="0"/>
          </a:p>
        </p:txBody>
      </p:sp>
    </p:spTree>
    <p:extLst>
      <p:ext uri="{BB962C8B-B14F-4D97-AF65-F5344CB8AC3E}">
        <p14:creationId xmlns:p14="http://schemas.microsoft.com/office/powerpoint/2010/main" val="89219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Terminology</a:t>
            </a:r>
            <a:endParaRPr lang="ru-RU" sz="3600" dirty="0"/>
          </a:p>
        </p:txBody>
      </p:sp>
      <p:sp>
        <p:nvSpPr>
          <p:cNvPr id="3" name="Content Placeholder 2"/>
          <p:cNvSpPr>
            <a:spLocks noGrp="1"/>
          </p:cNvSpPr>
          <p:nvPr>
            <p:ph idx="1"/>
          </p:nvPr>
        </p:nvSpPr>
        <p:spPr/>
        <p:txBody>
          <a:bodyPr numCol="1">
            <a:noAutofit/>
          </a:bodyPr>
          <a:lstStyle/>
          <a:p>
            <a:r>
              <a:rPr lang="en-US" altLang="en-US" b="1" dirty="0"/>
              <a:t>superclass</a:t>
            </a:r>
            <a:r>
              <a:rPr lang="en-US" altLang="en-US" dirty="0"/>
              <a:t>, </a:t>
            </a:r>
            <a:r>
              <a:rPr lang="en-US" altLang="en-US" b="1" dirty="0"/>
              <a:t>base class</a:t>
            </a:r>
            <a:r>
              <a:rPr lang="en-US" altLang="en-US" dirty="0"/>
              <a:t>, </a:t>
            </a:r>
            <a:r>
              <a:rPr lang="en-US" altLang="en-US" b="1" dirty="0"/>
              <a:t>parent class</a:t>
            </a:r>
            <a:r>
              <a:rPr lang="en-US" altLang="en-US" dirty="0"/>
              <a:t>: terms to describe the parent in the relationship, which shares its functionality</a:t>
            </a:r>
          </a:p>
          <a:p>
            <a:endParaRPr lang="en-US" altLang="en-US" dirty="0"/>
          </a:p>
          <a:p>
            <a:r>
              <a:rPr lang="en-US" altLang="en-US" b="1" dirty="0"/>
              <a:t>subclass</a:t>
            </a:r>
            <a:r>
              <a:rPr lang="en-US" altLang="en-US" dirty="0"/>
              <a:t>, </a:t>
            </a:r>
            <a:r>
              <a:rPr lang="en-US" altLang="en-US" b="1" dirty="0"/>
              <a:t>derived class</a:t>
            </a:r>
            <a:r>
              <a:rPr lang="en-US" altLang="en-US" dirty="0"/>
              <a:t>, </a:t>
            </a:r>
            <a:r>
              <a:rPr lang="en-US" altLang="en-US" b="1" dirty="0"/>
              <a:t>child class</a:t>
            </a:r>
            <a:r>
              <a:rPr lang="en-US" altLang="en-US" dirty="0"/>
              <a:t>: terms to describe the child in the relationship, which accepts functionality from its parent</a:t>
            </a:r>
          </a:p>
          <a:p>
            <a:endParaRPr lang="en-US" altLang="en-US" dirty="0"/>
          </a:p>
          <a:p>
            <a:r>
              <a:rPr lang="en-US" altLang="en-US" b="1" dirty="0"/>
              <a:t>extend</a:t>
            </a:r>
            <a:r>
              <a:rPr lang="en-US" altLang="en-US" dirty="0"/>
              <a:t>, </a:t>
            </a:r>
            <a:r>
              <a:rPr lang="en-US" altLang="en-US" b="1" dirty="0"/>
              <a:t>inherit</a:t>
            </a:r>
            <a:r>
              <a:rPr lang="en-US" altLang="en-US" dirty="0"/>
              <a:t>, </a:t>
            </a:r>
            <a:r>
              <a:rPr lang="en-US" altLang="en-US" b="1" dirty="0"/>
              <a:t>derive</a:t>
            </a:r>
            <a:r>
              <a:rPr lang="en-US" altLang="en-US" dirty="0"/>
              <a:t>: become a subclass of another class</a:t>
            </a:r>
          </a:p>
        </p:txBody>
      </p:sp>
    </p:spTree>
    <p:extLst>
      <p:ext uri="{BB962C8B-B14F-4D97-AF65-F5344CB8AC3E}">
        <p14:creationId xmlns:p14="http://schemas.microsoft.com/office/powerpoint/2010/main" val="102805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Is-A</a:t>
            </a:r>
            <a:endParaRPr lang="ru-RU" sz="3600" dirty="0"/>
          </a:p>
        </p:txBody>
      </p:sp>
      <p:sp>
        <p:nvSpPr>
          <p:cNvPr id="3" name="Content Placeholder 2"/>
          <p:cNvSpPr>
            <a:spLocks noGrp="1"/>
          </p:cNvSpPr>
          <p:nvPr>
            <p:ph idx="1"/>
          </p:nvPr>
        </p:nvSpPr>
        <p:spPr/>
        <p:txBody>
          <a:bodyPr numCol="1">
            <a:noAutofit/>
          </a:bodyPr>
          <a:lstStyle/>
          <a:p>
            <a:r>
              <a:rPr lang="en-US" altLang="en-US" sz="2800" dirty="0"/>
              <a:t>a </a:t>
            </a:r>
            <a:r>
              <a:rPr lang="en-US" altLang="en-US" sz="2800" dirty="0" err="1">
                <a:latin typeface="Courier New" panose="02070309020205020404" pitchFamily="49" charset="0"/>
                <a:cs typeface="Courier New" panose="02070309020205020404" pitchFamily="49" charset="0"/>
              </a:rPr>
              <a:t>PersianCat</a:t>
            </a:r>
            <a:r>
              <a:rPr lang="en-US" altLang="en-US" sz="2800" dirty="0">
                <a:latin typeface="Courier New" panose="02070309020205020404" pitchFamily="49" charset="0"/>
              </a:rPr>
              <a:t> </a:t>
            </a:r>
            <a:r>
              <a:rPr lang="en-US" altLang="en-US" sz="2800" dirty="0"/>
              <a:t>object "is-a" </a:t>
            </a:r>
            <a:r>
              <a:rPr lang="en-US" altLang="en-US" sz="2800" dirty="0">
                <a:latin typeface="Courier New" panose="02070309020205020404" pitchFamily="49" charset="0"/>
              </a:rPr>
              <a:t>Cat</a:t>
            </a:r>
            <a:endParaRPr lang="en-US" altLang="en-US" sz="2800" dirty="0"/>
          </a:p>
          <a:p>
            <a:pPr lvl="1"/>
            <a:r>
              <a:rPr lang="en-US" altLang="en-US" sz="2400" dirty="0"/>
              <a:t>therefore, it can do anything an </a:t>
            </a:r>
            <a:r>
              <a:rPr lang="en-US" altLang="en-US" sz="2400" dirty="0">
                <a:latin typeface="Courier New" panose="02070309020205020404" pitchFamily="49" charset="0"/>
              </a:rPr>
              <a:t>Cat </a:t>
            </a:r>
            <a:r>
              <a:rPr lang="en-US" altLang="en-US" sz="2400" dirty="0"/>
              <a:t>can do</a:t>
            </a:r>
          </a:p>
          <a:p>
            <a:pPr lvl="1"/>
            <a:r>
              <a:rPr lang="en-US" altLang="en-US" sz="2400" dirty="0"/>
              <a:t>it can be substituted wherever a </a:t>
            </a:r>
            <a:r>
              <a:rPr lang="en-US" altLang="en-US" sz="2400" dirty="0">
                <a:latin typeface="Courier New" panose="02070309020205020404" pitchFamily="49" charset="0"/>
              </a:rPr>
              <a:t>Cat </a:t>
            </a:r>
            <a:r>
              <a:rPr lang="en-US" altLang="en-US" sz="2400" dirty="0"/>
              <a:t>is needed</a:t>
            </a:r>
          </a:p>
          <a:p>
            <a:pPr lvl="1"/>
            <a:r>
              <a:rPr lang="en-US" altLang="en-US" sz="2400" dirty="0"/>
              <a:t>a variable of type </a:t>
            </a:r>
            <a:r>
              <a:rPr lang="en-US" altLang="en-US" sz="2400" dirty="0">
                <a:latin typeface="Courier New" panose="02070309020205020404" pitchFamily="49" charset="0"/>
              </a:rPr>
              <a:t>Cat </a:t>
            </a:r>
            <a:r>
              <a:rPr lang="en-US" altLang="en-US" sz="2400" dirty="0"/>
              <a:t>may refer to a </a:t>
            </a:r>
            <a:r>
              <a:rPr lang="en-US" altLang="en-US" sz="2400" dirty="0" err="1">
                <a:latin typeface="Courier New" panose="02070309020205020404" pitchFamily="49" charset="0"/>
                <a:cs typeface="Courier New" panose="02070309020205020404" pitchFamily="49" charset="0"/>
              </a:rPr>
              <a:t>PersianCat</a:t>
            </a:r>
            <a:r>
              <a:rPr lang="en-US" altLang="en-US" sz="2400" dirty="0">
                <a:latin typeface="Courier New" panose="02070309020205020404" pitchFamily="49" charset="0"/>
              </a:rPr>
              <a:t> </a:t>
            </a:r>
            <a:r>
              <a:rPr lang="en-US" altLang="en-US" sz="2400" dirty="0"/>
              <a:t>object</a:t>
            </a:r>
            <a:endParaRPr lang="en-US" altLang="en-US" sz="3600" dirty="0"/>
          </a:p>
        </p:txBody>
      </p:sp>
    </p:spTree>
    <p:extLst>
      <p:ext uri="{BB962C8B-B14F-4D97-AF65-F5344CB8AC3E}">
        <p14:creationId xmlns:p14="http://schemas.microsoft.com/office/powerpoint/2010/main" val="352523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862956"/>
          </a:xfrm>
        </p:spPr>
        <p:txBody>
          <a:bodyPr/>
          <a:lstStyle/>
          <a:p>
            <a:r>
              <a:rPr lang="en-US" dirty="0"/>
              <a:t>Introduction</a:t>
            </a:r>
          </a:p>
        </p:txBody>
      </p:sp>
      <p:sp>
        <p:nvSpPr>
          <p:cNvPr id="3" name="Subtitle 2"/>
          <p:cNvSpPr>
            <a:spLocks noGrp="1"/>
          </p:cNvSpPr>
          <p:nvPr>
            <p:ph type="subTitle" idx="1"/>
          </p:nvPr>
        </p:nvSpPr>
        <p:spPr>
          <a:xfrm>
            <a:off x="1233617" y="2242795"/>
            <a:ext cx="6858000" cy="3482502"/>
          </a:xfrm>
        </p:spPr>
        <p:txBody>
          <a:bodyPr vert="horz" lIns="91440" tIns="45720" rIns="91440" bIns="45720" rtlCol="0" anchor="t">
            <a:normAutofit/>
          </a:bodyPr>
          <a:lstStyle/>
          <a:p>
            <a:pPr marL="285750" indent="-285750" algn="l">
              <a:buFont typeface="Arial" panose="020B0604020202020204" pitchFamily="34" charset="0"/>
              <a:buChar char="•"/>
            </a:pPr>
            <a:r>
              <a:rPr lang="en-GB" dirty="0" err="1">
                <a:latin typeface="Franklin Gothic Book"/>
              </a:rPr>
              <a:t>wh</a:t>
            </a:r>
            <a:r>
              <a:rPr lang="en-US" dirty="0">
                <a:latin typeface="Franklin Gothic Book"/>
              </a:rPr>
              <a:t>at is OOP?</a:t>
            </a:r>
          </a:p>
          <a:p>
            <a:pPr marL="285750" indent="-285750" algn="l">
              <a:buFont typeface="Arial" panose="020B0604020202020204" pitchFamily="34" charset="0"/>
              <a:buChar char="•"/>
            </a:pPr>
            <a:r>
              <a:rPr lang="en-US" dirty="0"/>
              <a:t>Meaning of a type.</a:t>
            </a:r>
          </a:p>
          <a:p>
            <a:pPr marL="285750" indent="-285750" algn="l">
              <a:buFont typeface="Arial" panose="020B0604020202020204" pitchFamily="34" charset="0"/>
              <a:buChar char="•"/>
            </a:pPr>
            <a:r>
              <a:rPr lang="en-US" dirty="0"/>
              <a:t>Single Responsibility. </a:t>
            </a:r>
          </a:p>
          <a:p>
            <a:pPr marL="285750" indent="-285750" algn="l">
              <a:buFont typeface="Arial" panose="020B0604020202020204" pitchFamily="34" charset="0"/>
              <a:buChar char="•"/>
            </a:pPr>
            <a:r>
              <a:rPr lang="en-US" dirty="0"/>
              <a:t>Encapsulation.</a:t>
            </a:r>
          </a:p>
          <a:p>
            <a:pPr marL="285750" indent="-285750" algn="l">
              <a:buFont typeface="Arial" panose="020B0604020202020204" pitchFamily="34" charset="0"/>
              <a:buChar char="•"/>
            </a:pPr>
            <a:r>
              <a:rPr lang="en-US" dirty="0"/>
              <a:t>Understanding inheritance. Understanding association.</a:t>
            </a:r>
          </a:p>
          <a:p>
            <a:pPr marL="285750" indent="-285750" algn="l">
              <a:buFont typeface="Arial" panose="020B0604020202020204" pitchFamily="34" charset="0"/>
              <a:buChar char="•"/>
            </a:pPr>
            <a:r>
              <a:rPr lang="en-US" dirty="0"/>
              <a:t>Inheritance vs association. </a:t>
            </a:r>
          </a:p>
          <a:p>
            <a:pPr marL="285750" indent="-285750" algn="l">
              <a:buFont typeface="Arial" panose="020B0604020202020204" pitchFamily="34" charset="0"/>
              <a:buChar char="•"/>
            </a:pPr>
            <a:r>
              <a:rPr lang="en-US" dirty="0"/>
              <a:t>Class Diagram.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75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Example </a:t>
            </a:r>
            <a:endParaRPr lang="ru-RU" sz="3600" dirty="0"/>
          </a:p>
        </p:txBody>
      </p:sp>
      <p:sp>
        <p:nvSpPr>
          <p:cNvPr id="3" name="Content Placeholder 2"/>
          <p:cNvSpPr>
            <a:spLocks noGrp="1"/>
          </p:cNvSpPr>
          <p:nvPr>
            <p:ph idx="1"/>
          </p:nvPr>
        </p:nvSpPr>
        <p:spPr/>
        <p:txBody>
          <a:bodyPr numCol="1">
            <a:noAutofit/>
          </a:bodyPr>
          <a:lstStyle/>
          <a:p>
            <a:endParaRPr lang="en-US" altLang="en-US" dirty="0"/>
          </a:p>
        </p:txBody>
      </p:sp>
      <p:pic>
        <p:nvPicPr>
          <p:cNvPr id="1026" name="Picture 2" descr="http://www.cwu.edu/~gellenbe/111/assignments/images/lab4.um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342693"/>
            <a:ext cx="2588253" cy="398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19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Alternatives to code reutilization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2800" b="1" dirty="0"/>
              <a:t>Association</a:t>
            </a:r>
            <a:r>
              <a:rPr lang="en-US" altLang="en-US" sz="2800" dirty="0"/>
              <a:t> is a loose relationship in which objects of one class </a:t>
            </a:r>
            <a:r>
              <a:rPr lang="en-US" altLang="en-US" sz="2800" i="1" dirty="0"/>
              <a:t>“know”</a:t>
            </a:r>
            <a:r>
              <a:rPr lang="en-US" altLang="en-US" sz="2800" dirty="0"/>
              <a:t> about objects of another class (</a:t>
            </a:r>
            <a:r>
              <a:rPr lang="en-US" altLang="en-US" sz="2800" b="1" dirty="0"/>
              <a:t>has-a</a:t>
            </a:r>
            <a:r>
              <a:rPr lang="en-US" altLang="en-US" sz="2800" dirty="0"/>
              <a:t>)</a:t>
            </a:r>
          </a:p>
          <a:p>
            <a:pPr>
              <a:lnSpc>
                <a:spcPct val="100000"/>
              </a:lnSpc>
            </a:pPr>
            <a:r>
              <a:rPr lang="en-US" altLang="en-US" sz="2800" dirty="0"/>
              <a:t> </a:t>
            </a:r>
            <a:r>
              <a:rPr lang="en-US" altLang="en-US" sz="2800" b="1" dirty="0"/>
              <a:t>Aggregation</a:t>
            </a:r>
            <a:r>
              <a:rPr lang="en-US" altLang="en-US" sz="2800" dirty="0"/>
              <a:t> is part-whole relationship (</a:t>
            </a:r>
            <a:r>
              <a:rPr lang="en-US" altLang="en-US" sz="2800" b="1" dirty="0"/>
              <a:t>is-part-of</a:t>
            </a:r>
            <a:r>
              <a:rPr lang="en-US" altLang="en-US" sz="2800" dirty="0"/>
              <a:t>)</a:t>
            </a:r>
          </a:p>
          <a:p>
            <a:pPr>
              <a:lnSpc>
                <a:spcPct val="100000"/>
              </a:lnSpc>
            </a:pPr>
            <a:r>
              <a:rPr lang="en-US" altLang="en-US" sz="2800" dirty="0"/>
              <a:t> </a:t>
            </a:r>
            <a:r>
              <a:rPr lang="en-US" altLang="en-US" sz="2800" b="1" dirty="0"/>
              <a:t>Composition</a:t>
            </a:r>
            <a:r>
              <a:rPr lang="en-US" altLang="en-US" sz="2800" dirty="0"/>
              <a:t> is similar to aggregation, but is more strict (</a:t>
            </a:r>
            <a:r>
              <a:rPr lang="en-US" altLang="en-US" sz="2800" b="1" dirty="0"/>
              <a:t>contains</a:t>
            </a:r>
            <a:r>
              <a:rPr lang="en-US" altLang="en-US" sz="2800" dirty="0"/>
              <a:t>)</a:t>
            </a:r>
          </a:p>
        </p:txBody>
      </p:sp>
    </p:spTree>
    <p:extLst>
      <p:ext uri="{BB962C8B-B14F-4D97-AF65-F5344CB8AC3E}">
        <p14:creationId xmlns:p14="http://schemas.microsoft.com/office/powerpoint/2010/main" val="382360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b="1" dirty="0"/>
              <a:t>Association </a:t>
            </a:r>
            <a:r>
              <a:rPr lang="en-US" altLang="en-US" sz="1800" dirty="0"/>
              <a:t>is a loose relationship in which objects of one class “</a:t>
            </a:r>
            <a:r>
              <a:rPr lang="en-US" altLang="en-US" sz="1800" i="1" dirty="0"/>
              <a:t>know”</a:t>
            </a:r>
            <a:r>
              <a:rPr lang="en-US" altLang="en-US" sz="1800" dirty="0"/>
              <a:t> about objects of the other class. </a:t>
            </a:r>
          </a:p>
          <a:p>
            <a:pPr>
              <a:lnSpc>
                <a:spcPct val="100000"/>
              </a:lnSpc>
            </a:pPr>
            <a:r>
              <a:rPr lang="en-US" altLang="en-US" sz="1800" dirty="0"/>
              <a:t>Association is identified by the phrase “</a:t>
            </a:r>
            <a:r>
              <a:rPr lang="en-US" altLang="en-US" sz="1800" b="1" dirty="0"/>
              <a:t>has a</a:t>
            </a:r>
            <a:r>
              <a:rPr lang="en-US" altLang="en-US" sz="1800" dirty="0"/>
              <a:t>”.</a:t>
            </a:r>
          </a:p>
        </p:txBody>
      </p:sp>
      <p:pic>
        <p:nvPicPr>
          <p:cNvPr id="4" name="Рисунок 3"/>
          <p:cNvPicPr>
            <a:picLocks noChangeAspect="1"/>
          </p:cNvPicPr>
          <p:nvPr/>
        </p:nvPicPr>
        <p:blipFill>
          <a:blip r:embed="rId2"/>
          <a:stretch>
            <a:fillRect/>
          </a:stretch>
        </p:blipFill>
        <p:spPr>
          <a:xfrm>
            <a:off x="2109030" y="2634038"/>
            <a:ext cx="4324350" cy="1400175"/>
          </a:xfrm>
          <a:prstGeom prst="rect">
            <a:avLst/>
          </a:prstGeom>
        </p:spPr>
      </p:pic>
    </p:spTree>
    <p:extLst>
      <p:ext uri="{BB962C8B-B14F-4D97-AF65-F5344CB8AC3E}">
        <p14:creationId xmlns:p14="http://schemas.microsoft.com/office/powerpoint/2010/main" val="10944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b="1" dirty="0"/>
              <a:t>Association </a:t>
            </a:r>
            <a:r>
              <a:rPr lang="en-US" altLang="en-US" sz="1800" dirty="0"/>
              <a:t>is a loose relationship in which objects of one class “</a:t>
            </a:r>
            <a:r>
              <a:rPr lang="en-US" altLang="en-US" sz="1800" i="1" dirty="0"/>
              <a:t>know”</a:t>
            </a:r>
            <a:r>
              <a:rPr lang="en-US" altLang="en-US" sz="1800" dirty="0"/>
              <a:t> about objects of the other class. </a:t>
            </a:r>
          </a:p>
          <a:p>
            <a:pPr>
              <a:lnSpc>
                <a:spcPct val="100000"/>
              </a:lnSpc>
            </a:pPr>
            <a:r>
              <a:rPr lang="en-US" altLang="en-US" sz="1800" dirty="0"/>
              <a:t>Association is identified by the phrase “</a:t>
            </a:r>
            <a:r>
              <a:rPr lang="en-US" altLang="en-US" sz="1800" b="1" dirty="0"/>
              <a:t>has a</a:t>
            </a:r>
            <a:r>
              <a:rPr lang="en-US" altLang="en-US" sz="1800" dirty="0"/>
              <a:t>”.</a:t>
            </a:r>
          </a:p>
          <a:p>
            <a:pPr>
              <a:lnSpc>
                <a:spcPct val="100000"/>
              </a:lnSpc>
            </a:pPr>
            <a:r>
              <a:rPr lang="en-US" altLang="en-US" sz="1800" dirty="0"/>
              <a:t>Association is a static relationship.</a:t>
            </a:r>
          </a:p>
        </p:txBody>
      </p:sp>
      <p:pic>
        <p:nvPicPr>
          <p:cNvPr id="4" name="Рисунок 3"/>
          <p:cNvPicPr>
            <a:picLocks noChangeAspect="1"/>
          </p:cNvPicPr>
          <p:nvPr/>
        </p:nvPicPr>
        <p:blipFill>
          <a:blip r:embed="rId2"/>
          <a:stretch>
            <a:fillRect/>
          </a:stretch>
        </p:blipFill>
        <p:spPr>
          <a:xfrm>
            <a:off x="1429522" y="2770101"/>
            <a:ext cx="4324350" cy="1400175"/>
          </a:xfrm>
          <a:prstGeom prst="rect">
            <a:avLst/>
          </a:prstGeom>
        </p:spPr>
      </p:pic>
    </p:spTree>
    <p:extLst>
      <p:ext uri="{BB962C8B-B14F-4D97-AF65-F5344CB8AC3E}">
        <p14:creationId xmlns:p14="http://schemas.microsoft.com/office/powerpoint/2010/main" val="361145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Association. Multiplicity</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altLang="en-US" sz="1800" dirty="0"/>
          </a:p>
        </p:txBody>
      </p:sp>
      <p:pic>
        <p:nvPicPr>
          <p:cNvPr id="5" name="table"/>
          <p:cNvPicPr>
            <a:picLocks noChangeAspect="1"/>
          </p:cNvPicPr>
          <p:nvPr/>
        </p:nvPicPr>
        <p:blipFill>
          <a:blip r:embed="rId2"/>
          <a:stretch>
            <a:fillRect/>
          </a:stretch>
        </p:blipFill>
        <p:spPr>
          <a:xfrm>
            <a:off x="797762" y="1327268"/>
            <a:ext cx="5373688" cy="2181225"/>
          </a:xfrm>
          <a:prstGeom prst="rect">
            <a:avLst/>
          </a:prstGeom>
        </p:spPr>
      </p:pic>
    </p:spTree>
    <p:extLst>
      <p:ext uri="{BB962C8B-B14F-4D97-AF65-F5344CB8AC3E}">
        <p14:creationId xmlns:p14="http://schemas.microsoft.com/office/powerpoint/2010/main" val="155751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Aggregation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sz="1800" dirty="0"/>
              <a:t>composition represent a </a:t>
            </a:r>
            <a:r>
              <a:rPr lang="en-US" sz="2400" b="1" dirty="0"/>
              <a:t>whole-part</a:t>
            </a:r>
            <a:r>
              <a:rPr lang="en-US" sz="1800" dirty="0"/>
              <a:t> relationship.</a:t>
            </a:r>
          </a:p>
          <a:p>
            <a:pPr marL="0" indent="0">
              <a:lnSpc>
                <a:spcPct val="100000"/>
              </a:lnSpc>
              <a:buNone/>
              <a:defRPr/>
            </a:pPr>
            <a:r>
              <a:rPr lang="en-US" sz="1600" dirty="0"/>
              <a:t>Aggregation is a relationship between part and whole in which: </a:t>
            </a:r>
          </a:p>
          <a:p>
            <a:pPr lvl="1">
              <a:lnSpc>
                <a:spcPct val="100000"/>
              </a:lnSpc>
              <a:defRPr/>
            </a:pPr>
            <a:r>
              <a:rPr lang="en-US" sz="1600" dirty="0"/>
              <a:t>parts may be independent of the whole;</a:t>
            </a:r>
          </a:p>
          <a:p>
            <a:pPr lvl="1">
              <a:lnSpc>
                <a:spcPct val="100000"/>
              </a:lnSpc>
              <a:defRPr/>
            </a:pPr>
            <a:r>
              <a:rPr lang="en-US" sz="1600" dirty="0"/>
              <a:t>parts may be shared between two whole instances.</a:t>
            </a:r>
          </a:p>
          <a:p>
            <a:pPr marL="342900" lvl="1" indent="0">
              <a:lnSpc>
                <a:spcPct val="100000"/>
              </a:lnSpc>
              <a:buNone/>
              <a:defRPr/>
            </a:pPr>
            <a:endParaRPr lang="en-US" sz="1600" dirty="0"/>
          </a:p>
          <a:p>
            <a:pPr lvl="1">
              <a:lnSpc>
                <a:spcPct val="100000"/>
              </a:lnSpc>
              <a:buFont typeface="Arial Narrow" pitchFamily="34" charset="0"/>
              <a:buChar char="―"/>
              <a:defRPr/>
            </a:pPr>
            <a:r>
              <a:rPr lang="en-US" sz="1600" dirty="0"/>
              <a:t> Accessibility: The part objects are only accessible through the whole object.</a:t>
            </a:r>
          </a:p>
          <a:p>
            <a:pPr lvl="1">
              <a:lnSpc>
                <a:spcPct val="100000"/>
              </a:lnSpc>
              <a:buFont typeface="Arial Narrow" pitchFamily="34" charset="0"/>
              <a:buChar char="―"/>
              <a:defRPr/>
            </a:pPr>
            <a:r>
              <a:rPr lang="en-US" sz="1600" dirty="0"/>
              <a:t>  Lifetime: The part objects are destroyed when the whole object is destroyed. </a:t>
            </a:r>
          </a:p>
          <a:p>
            <a:pPr lvl="1">
              <a:lnSpc>
                <a:spcPct val="100000"/>
              </a:lnSpc>
              <a:buFont typeface="Arial Narrow" pitchFamily="34" charset="0"/>
              <a:buChar char="―"/>
              <a:defRPr/>
            </a:pPr>
            <a:r>
              <a:rPr lang="en-US" sz="1600" dirty="0"/>
              <a:t>  Partitioning: The whole object is completely partitioned by part objects; it does not contain any state of its own.</a:t>
            </a:r>
          </a:p>
          <a:p>
            <a:pPr>
              <a:lnSpc>
                <a:spcPct val="100000"/>
              </a:lnSpc>
            </a:pPr>
            <a:endParaRPr lang="en-US" sz="1800" dirty="0"/>
          </a:p>
          <a:p>
            <a:pPr>
              <a:lnSpc>
                <a:spcPct val="100000"/>
              </a:lnSpc>
            </a:pPr>
            <a:endParaRPr lang="en-US" altLang="en-US" sz="1800" dirty="0"/>
          </a:p>
        </p:txBody>
      </p:sp>
    </p:spTree>
    <p:extLst>
      <p:ext uri="{BB962C8B-B14F-4D97-AF65-F5344CB8AC3E}">
        <p14:creationId xmlns:p14="http://schemas.microsoft.com/office/powerpoint/2010/main" val="65723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Aggregation</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sz="1800" dirty="0"/>
          </a:p>
          <a:p>
            <a:pPr>
              <a:lnSpc>
                <a:spcPct val="100000"/>
              </a:lnSpc>
            </a:pPr>
            <a:endParaRPr lang="en-US" altLang="en-US" sz="1800" dirty="0"/>
          </a:p>
        </p:txBody>
      </p:sp>
      <p:pic>
        <p:nvPicPr>
          <p:cNvPr id="1026" name="Picture 2" descr="https://encrypted-tbn3.gstatic.com/images?q=tbn:ANd9GcT6G6ASw6UgIk3BOxslygbCzH9daEAoYgJp1hlaFQ4dX0X5g_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076" y="1370928"/>
            <a:ext cx="3628550" cy="207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850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Composition</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dirty="0"/>
              <a:t>Composition is a relationship between part and whole in which part </a:t>
            </a:r>
            <a:r>
              <a:rPr lang="en-US" altLang="en-US" sz="1800" b="1" dirty="0"/>
              <a:t>is not be independent of the whole</a:t>
            </a:r>
            <a:r>
              <a:rPr lang="en-US" altLang="en-US" sz="1800" dirty="0"/>
              <a:t>. </a:t>
            </a:r>
          </a:p>
          <a:p>
            <a:pPr>
              <a:lnSpc>
                <a:spcPct val="100000"/>
              </a:lnSpc>
            </a:pPr>
            <a:r>
              <a:rPr lang="en-US" altLang="en-US" sz="1800" dirty="0"/>
              <a:t>The contained object is destroyed once the container object is destroyed =&gt; No sharing between objects.</a:t>
            </a:r>
          </a:p>
          <a:p>
            <a:pPr>
              <a:lnSpc>
                <a:spcPct val="100000"/>
              </a:lnSpc>
            </a:pPr>
            <a:r>
              <a:rPr lang="en-US" altLang="en-US" sz="1800" dirty="0"/>
              <a:t> Stronger than aggregation.</a:t>
            </a:r>
          </a:p>
          <a:p>
            <a:pPr>
              <a:lnSpc>
                <a:spcPct val="100000"/>
              </a:lnSpc>
            </a:pPr>
            <a:endParaRPr lang="en-US" sz="1800" dirty="0"/>
          </a:p>
          <a:p>
            <a:pPr>
              <a:lnSpc>
                <a:spcPct val="100000"/>
              </a:lnSpc>
            </a:pPr>
            <a:endParaRPr lang="en-US" altLang="en-US" sz="1800" dirty="0"/>
          </a:p>
        </p:txBody>
      </p:sp>
    </p:spTree>
    <p:extLst>
      <p:ext uri="{BB962C8B-B14F-4D97-AF65-F5344CB8AC3E}">
        <p14:creationId xmlns:p14="http://schemas.microsoft.com/office/powerpoint/2010/main" val="337699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altLang="en-US" sz="3600" dirty="0"/>
              <a:t>Composition</a:t>
            </a:r>
            <a:endParaRPr lang="ru-RU" sz="3600" dirty="0"/>
          </a:p>
        </p:txBody>
      </p:sp>
      <p:sp>
        <p:nvSpPr>
          <p:cNvPr id="3" name="Content Placeholder 2"/>
          <p:cNvSpPr>
            <a:spLocks noGrp="1"/>
          </p:cNvSpPr>
          <p:nvPr>
            <p:ph idx="1"/>
          </p:nvPr>
        </p:nvSpPr>
        <p:spPr/>
        <p:txBody>
          <a:bodyPr numCol="1">
            <a:noAutofit/>
          </a:bodyPr>
          <a:lstStyle/>
          <a:p>
            <a:pPr>
              <a:lnSpc>
                <a:spcPct val="100000"/>
              </a:lnSpc>
            </a:pPr>
            <a:endParaRPr lang="en-US" sz="1800" dirty="0"/>
          </a:p>
          <a:p>
            <a:pPr>
              <a:lnSpc>
                <a:spcPct val="100000"/>
              </a:lnSpc>
            </a:pPr>
            <a:endParaRPr lang="en-US" altLang="en-US" sz="1800" dirty="0"/>
          </a:p>
        </p:txBody>
      </p:sp>
      <p:pic>
        <p:nvPicPr>
          <p:cNvPr id="4" name="Рисунок 3"/>
          <p:cNvPicPr>
            <a:picLocks noChangeAspect="1"/>
          </p:cNvPicPr>
          <p:nvPr/>
        </p:nvPicPr>
        <p:blipFill>
          <a:blip r:embed="rId2"/>
          <a:stretch>
            <a:fillRect/>
          </a:stretch>
        </p:blipFill>
        <p:spPr>
          <a:xfrm>
            <a:off x="1174792" y="1349332"/>
            <a:ext cx="4619625" cy="2676525"/>
          </a:xfrm>
          <a:prstGeom prst="rect">
            <a:avLst/>
          </a:prstGeom>
        </p:spPr>
      </p:pic>
    </p:spTree>
    <p:extLst>
      <p:ext uri="{BB962C8B-B14F-4D97-AF65-F5344CB8AC3E}">
        <p14:creationId xmlns:p14="http://schemas.microsoft.com/office/powerpoint/2010/main" val="400161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Inheritance vs association. </a:t>
            </a:r>
            <a:endParaRPr lang="ru-RU" sz="3600" dirty="0"/>
          </a:p>
        </p:txBody>
      </p:sp>
      <p:sp>
        <p:nvSpPr>
          <p:cNvPr id="3" name="Content Placeholder 2"/>
          <p:cNvSpPr>
            <a:spLocks noGrp="1"/>
          </p:cNvSpPr>
          <p:nvPr>
            <p:ph idx="1"/>
          </p:nvPr>
        </p:nvSpPr>
        <p:spPr/>
        <p:txBody>
          <a:bodyPr numCol="1">
            <a:noAutofit/>
          </a:bodyPr>
          <a:lstStyle/>
          <a:p>
            <a:pPr>
              <a:lnSpc>
                <a:spcPct val="100000"/>
              </a:lnSpc>
            </a:pPr>
            <a:r>
              <a:rPr lang="en-US" altLang="en-US" sz="1800" dirty="0"/>
              <a:t>Do not forget rule of thumb: “has a” vs “is a”</a:t>
            </a:r>
          </a:p>
          <a:p>
            <a:pPr>
              <a:lnSpc>
                <a:spcPct val="100000"/>
              </a:lnSpc>
            </a:pPr>
            <a:r>
              <a:rPr lang="en-US" sz="1800" dirty="0"/>
              <a:t>Start with association and use inheritance only if:</a:t>
            </a:r>
          </a:p>
          <a:p>
            <a:pPr marL="685800" lvl="1" indent="-342900">
              <a:lnSpc>
                <a:spcPct val="100000"/>
              </a:lnSpc>
              <a:buAutoNum type="arabicParenR"/>
            </a:pPr>
            <a:r>
              <a:rPr lang="en-US" sz="1500" dirty="0"/>
              <a:t>Subclass behaves like parent class</a:t>
            </a:r>
          </a:p>
          <a:p>
            <a:pPr marL="685800" lvl="1" indent="-342900">
              <a:lnSpc>
                <a:spcPct val="100000"/>
              </a:lnSpc>
              <a:buAutoNum type="arabicParenR"/>
            </a:pPr>
            <a:r>
              <a:rPr lang="en-US" sz="1500" dirty="0"/>
              <a:t>Subclass can be provided instead of base class at no cost</a:t>
            </a:r>
          </a:p>
          <a:p>
            <a:pPr>
              <a:lnSpc>
                <a:spcPct val="100000"/>
              </a:lnSpc>
            </a:pPr>
            <a:r>
              <a:rPr lang="en-US" altLang="en-US" sz="1900" dirty="0"/>
              <a:t>Don't use inheritance just to get code reuse If all you really want is to reuse code and there is no is-a relationship in sight, use composition.</a:t>
            </a:r>
          </a:p>
          <a:p>
            <a:pPr>
              <a:lnSpc>
                <a:spcPct val="100000"/>
              </a:lnSpc>
            </a:pPr>
            <a:r>
              <a:rPr lang="en-US" altLang="en-US" sz="1900"/>
              <a:t>Don't </a:t>
            </a:r>
            <a:r>
              <a:rPr lang="en-US" altLang="en-US" sz="1900" dirty="0"/>
              <a:t>use inheritance just to get at polymorphism If all you really want is polymorphism, but there is no natural is-a relationship, use composition with interfaces.</a:t>
            </a:r>
          </a:p>
          <a:p>
            <a:pPr marL="342900" lvl="1" indent="0">
              <a:lnSpc>
                <a:spcPct val="100000"/>
              </a:lnSpc>
              <a:buNone/>
            </a:pPr>
            <a:endParaRPr lang="en-US" sz="1500" dirty="0"/>
          </a:p>
          <a:p>
            <a:pPr marL="342900" lvl="1" indent="0">
              <a:lnSpc>
                <a:spcPct val="100000"/>
              </a:lnSpc>
              <a:buNone/>
            </a:pPr>
            <a:endParaRPr lang="en-US" sz="1500" dirty="0"/>
          </a:p>
          <a:p>
            <a:pPr marL="342900" lvl="1" indent="0">
              <a:lnSpc>
                <a:spcPct val="100000"/>
              </a:lnSpc>
              <a:buNone/>
            </a:pPr>
            <a:endParaRPr lang="en-US" sz="1500" dirty="0"/>
          </a:p>
          <a:p>
            <a:pPr>
              <a:lnSpc>
                <a:spcPct val="100000"/>
              </a:lnSpc>
            </a:pPr>
            <a:endParaRPr lang="en-US" altLang="en-US" sz="1800" dirty="0"/>
          </a:p>
        </p:txBody>
      </p:sp>
    </p:spTree>
    <p:extLst>
      <p:ext uri="{BB962C8B-B14F-4D97-AF65-F5344CB8AC3E}">
        <p14:creationId xmlns:p14="http://schemas.microsoft.com/office/powerpoint/2010/main" val="187016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OOP</a:t>
            </a:r>
          </a:p>
        </p:txBody>
      </p:sp>
      <p:sp>
        <p:nvSpPr>
          <p:cNvPr id="3" name="Content Placeholder 2"/>
          <p:cNvSpPr>
            <a:spLocks noGrp="1"/>
          </p:cNvSpPr>
          <p:nvPr>
            <p:ph idx="1"/>
          </p:nvPr>
        </p:nvSpPr>
        <p:spPr/>
        <p:txBody>
          <a:bodyPr numCol="1">
            <a:noAutofit/>
          </a:bodyPr>
          <a:lstStyle/>
          <a:p>
            <a:pPr algn="just"/>
            <a:r>
              <a:rPr lang="en-US" sz="1800" i="1" dirty="0"/>
              <a:t>Object-oriented programming </a:t>
            </a:r>
            <a:r>
              <a:rPr lang="en-US" sz="1800" dirty="0"/>
              <a:t>is a method of implementation in which programs are organized as cooperative collections of </a:t>
            </a:r>
            <a:r>
              <a:rPr lang="en-US" sz="1800" i="1" dirty="0"/>
              <a:t>objects</a:t>
            </a:r>
            <a:r>
              <a:rPr lang="en-US" sz="1800" dirty="0"/>
              <a:t>, each of which represents an </a:t>
            </a:r>
            <a:r>
              <a:rPr lang="en-US" sz="1800" i="1" dirty="0"/>
              <a:t>instance</a:t>
            </a:r>
            <a:r>
              <a:rPr lang="en-US" sz="1800" dirty="0"/>
              <a:t> of some class, and whose classes are all members of a </a:t>
            </a:r>
            <a:r>
              <a:rPr lang="en-US" sz="1800" i="1" dirty="0"/>
              <a:t>hierarchy</a:t>
            </a:r>
            <a:r>
              <a:rPr lang="en-US" sz="1800" dirty="0"/>
              <a:t> of classes united via </a:t>
            </a:r>
            <a:r>
              <a:rPr lang="en-US" sz="1800" i="1" dirty="0"/>
              <a:t>inheritance</a:t>
            </a:r>
            <a:r>
              <a:rPr lang="en-US" sz="1800" dirty="0"/>
              <a:t> relationships.</a:t>
            </a:r>
          </a:p>
          <a:p>
            <a:pPr lvl="1" algn="just"/>
            <a:r>
              <a:rPr lang="en-US" sz="1500" dirty="0"/>
              <a:t>(1) Object-oriented programming uses objects, not algorithms, as its fundamental logical building blocks </a:t>
            </a:r>
          </a:p>
          <a:p>
            <a:pPr lvl="1" algn="just"/>
            <a:r>
              <a:rPr lang="en-US" sz="1500" dirty="0"/>
              <a:t>(2) each object is an instance of some class; </a:t>
            </a:r>
          </a:p>
          <a:p>
            <a:pPr lvl="1" algn="just"/>
            <a:r>
              <a:rPr lang="en-US" sz="1500" dirty="0"/>
              <a:t>(3) classes may be related to one another via inheritance relationships (the “is a” hierarchy). </a:t>
            </a:r>
          </a:p>
          <a:p>
            <a:pPr algn="just"/>
            <a:endParaRPr lang="en-US" sz="1800" dirty="0"/>
          </a:p>
          <a:p>
            <a:pPr algn="just"/>
            <a:endParaRPr lang="en-US" sz="1500" dirty="0"/>
          </a:p>
        </p:txBody>
      </p:sp>
    </p:spTree>
    <p:extLst>
      <p:ext uri="{BB962C8B-B14F-4D97-AF65-F5344CB8AC3E}">
        <p14:creationId xmlns:p14="http://schemas.microsoft.com/office/powerpoint/2010/main" val="2152526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a:t>
            </a:r>
            <a:endParaRPr lang="ru-RU" sz="3600" dirty="0"/>
          </a:p>
        </p:txBody>
      </p:sp>
      <p:sp>
        <p:nvSpPr>
          <p:cNvPr id="3" name="Content Placeholder 2"/>
          <p:cNvSpPr>
            <a:spLocks noGrp="1"/>
          </p:cNvSpPr>
          <p:nvPr>
            <p:ph idx="1"/>
          </p:nvPr>
        </p:nvSpPr>
        <p:spPr/>
        <p:txBody>
          <a:bodyPr numCol="1">
            <a:noAutofit/>
          </a:bodyPr>
          <a:lstStyle/>
          <a:p>
            <a:pPr algn="just"/>
            <a:r>
              <a:rPr lang="en-US" sz="1800" dirty="0"/>
              <a:t>THERE SHOULD NEVER BE MORE THAN ONE REASON FOR A CLASS TO CHANGE.</a:t>
            </a:r>
          </a:p>
          <a:p>
            <a:pPr algn="just"/>
            <a:r>
              <a:rPr lang="en-US" sz="1800" dirty="0"/>
              <a:t>In the context of the Single Responsibility Principle (SRP) we define a responsibility to be “a reason for change.”</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Is there more than one responsibility?</a:t>
            </a:r>
          </a:p>
          <a:p>
            <a:pPr algn="just"/>
            <a:r>
              <a:rPr lang="en-US" sz="1800" dirty="0"/>
              <a:t>The first responsibility is connection management(dial-</a:t>
            </a:r>
            <a:r>
              <a:rPr lang="en-US" sz="1800" dirty="0" err="1"/>
              <a:t>hangup</a:t>
            </a:r>
            <a:r>
              <a:rPr lang="en-US" sz="1800" dirty="0"/>
              <a:t>). The second is data communication(send-receive).</a:t>
            </a:r>
          </a:p>
        </p:txBody>
      </p:sp>
      <p:pic>
        <p:nvPicPr>
          <p:cNvPr id="4" name="Рисунок 3"/>
          <p:cNvPicPr>
            <a:picLocks noChangeAspect="1"/>
          </p:cNvPicPr>
          <p:nvPr/>
        </p:nvPicPr>
        <p:blipFill>
          <a:blip r:embed="rId2"/>
          <a:stretch>
            <a:fillRect/>
          </a:stretch>
        </p:blipFill>
        <p:spPr>
          <a:xfrm>
            <a:off x="850300" y="2543551"/>
            <a:ext cx="6191250" cy="1581150"/>
          </a:xfrm>
          <a:prstGeom prst="rect">
            <a:avLst/>
          </a:prstGeom>
        </p:spPr>
      </p:pic>
    </p:spTree>
    <p:extLst>
      <p:ext uri="{BB962C8B-B14F-4D97-AF65-F5344CB8AC3E}">
        <p14:creationId xmlns:p14="http://schemas.microsoft.com/office/powerpoint/2010/main" val="206877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a:t>
            </a:r>
            <a:endParaRPr lang="ru-RU" sz="3600" dirty="0"/>
          </a:p>
        </p:txBody>
      </p:sp>
      <p:sp>
        <p:nvSpPr>
          <p:cNvPr id="3" name="Content Placeholder 2"/>
          <p:cNvSpPr>
            <a:spLocks noGrp="1"/>
          </p:cNvSpPr>
          <p:nvPr>
            <p:ph idx="1"/>
          </p:nvPr>
        </p:nvSpPr>
        <p:spPr/>
        <p:txBody>
          <a:bodyPr numCol="1">
            <a:noAutofit/>
          </a:bodyPr>
          <a:lstStyle/>
          <a:p>
            <a:pPr algn="just"/>
            <a:r>
              <a:rPr lang="en-US" sz="1800" dirty="0"/>
              <a:t>Should these two responsibilities be separated? Almost certainly they should. The two concepts have nothing in common.</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The SRP is one of the simplest of the principle, and one of the hardest to get right. Conjoining responsibilities is something that we do naturally. Finding and separating those responsibilities from one another is much of what software design is really about.</a:t>
            </a:r>
          </a:p>
          <a:p>
            <a:pPr algn="just"/>
            <a:endParaRPr lang="en-US" sz="1800" dirty="0"/>
          </a:p>
        </p:txBody>
      </p:sp>
      <p:pic>
        <p:nvPicPr>
          <p:cNvPr id="5" name="Рисунок 4"/>
          <p:cNvPicPr>
            <a:picLocks noChangeAspect="1"/>
          </p:cNvPicPr>
          <p:nvPr/>
        </p:nvPicPr>
        <p:blipFill>
          <a:blip r:embed="rId2"/>
          <a:stretch>
            <a:fillRect/>
          </a:stretch>
        </p:blipFill>
        <p:spPr>
          <a:xfrm>
            <a:off x="2735091" y="1871663"/>
            <a:ext cx="3210054" cy="1991817"/>
          </a:xfrm>
          <a:prstGeom prst="rect">
            <a:avLst/>
          </a:prstGeom>
        </p:spPr>
      </p:pic>
    </p:spTree>
    <p:extLst>
      <p:ext uri="{BB962C8B-B14F-4D97-AF65-F5344CB8AC3E}">
        <p14:creationId xmlns:p14="http://schemas.microsoft.com/office/powerpoint/2010/main" val="2665555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Single Responsibility. Practice</a:t>
            </a:r>
            <a:endParaRPr lang="ru-RU" sz="3600" dirty="0"/>
          </a:p>
        </p:txBody>
      </p:sp>
      <p:sp>
        <p:nvSpPr>
          <p:cNvPr id="3" name="Content Placeholder 2"/>
          <p:cNvSpPr>
            <a:spLocks noGrp="1"/>
          </p:cNvSpPr>
          <p:nvPr>
            <p:ph idx="1"/>
          </p:nvPr>
        </p:nvSpPr>
        <p:spPr/>
        <p:txBody>
          <a:bodyPr numCol="1">
            <a:noAutofit/>
          </a:bodyPr>
          <a:lstStyle/>
          <a:p>
            <a:pPr marL="0" indent="0" algn="just">
              <a:buNone/>
            </a:pPr>
            <a:r>
              <a:rPr lang="en-US" sz="1800" dirty="0"/>
              <a:t>.NET Framework types:</a:t>
            </a:r>
          </a:p>
          <a:p>
            <a:pPr marL="342900" indent="-342900" algn="just">
              <a:buFont typeface="+mj-lt"/>
              <a:buAutoNum type="arabicPeriod"/>
            </a:pPr>
            <a:r>
              <a:rPr lang="en-US" sz="1800" dirty="0" err="1"/>
              <a:t>DateTime</a:t>
            </a:r>
            <a:r>
              <a:rPr lang="en-US" sz="1800" dirty="0"/>
              <a:t>. Is it violating SRP?</a:t>
            </a:r>
          </a:p>
          <a:p>
            <a:pPr marL="342900" indent="-342900" algn="just">
              <a:buFont typeface="+mj-lt"/>
              <a:buAutoNum type="arabicPeriod"/>
            </a:pPr>
            <a:r>
              <a:rPr lang="en-US" sz="1800" dirty="0"/>
              <a:t>Windows Forms partial classes. What is it?</a:t>
            </a:r>
          </a:p>
          <a:p>
            <a:pPr marL="342900" indent="-342900" algn="just">
              <a:buFont typeface="+mj-lt"/>
              <a:buAutoNum type="arabicPeriod"/>
            </a:pPr>
            <a:r>
              <a:rPr lang="en-US" sz="1800" dirty="0"/>
              <a:t>String. Is it violating SRP?</a:t>
            </a:r>
          </a:p>
          <a:p>
            <a:pPr marL="342900" indent="-342900" algn="just">
              <a:buFont typeface="+mj-lt"/>
              <a:buAutoNum type="arabicPeriod"/>
            </a:pPr>
            <a:endParaRPr lang="en-US" sz="1800" dirty="0"/>
          </a:p>
          <a:p>
            <a:pPr marL="342900" indent="-342900" algn="just">
              <a:buFont typeface="+mj-lt"/>
              <a:buAutoNum type="arabicPeriod"/>
            </a:pPr>
            <a:endParaRPr lang="en-US" sz="1800" dirty="0"/>
          </a:p>
        </p:txBody>
      </p:sp>
    </p:spTree>
    <p:extLst>
      <p:ext uri="{BB962C8B-B14F-4D97-AF65-F5344CB8AC3E}">
        <p14:creationId xmlns:p14="http://schemas.microsoft.com/office/powerpoint/2010/main" val="3941755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fontScale="85000" lnSpcReduction="10000"/>
          </a:bodyPr>
          <a:lstStyle/>
          <a:p>
            <a:pPr marL="285750" indent="-285750" algn="l">
              <a:buFont typeface="Arial" panose="020B0604020202020204" pitchFamily="34" charset="0"/>
              <a:buChar char="•"/>
            </a:pPr>
            <a:r>
              <a:rPr lang="en-GB" dirty="0"/>
              <a:t>Choose a preferred domain like cars, banks, Cosmetics, Cosmos, etc.</a:t>
            </a:r>
          </a:p>
          <a:p>
            <a:pPr marL="285750" indent="-285750" algn="l">
              <a:buFont typeface="Arial" panose="020B0604020202020204" pitchFamily="34" charset="0"/>
              <a:buChar char="•"/>
            </a:pPr>
            <a:r>
              <a:rPr lang="en-GB" dirty="0"/>
              <a:t>Create a diagram with an example of Inheritance.</a:t>
            </a:r>
          </a:p>
          <a:p>
            <a:pPr marL="285750" indent="-285750" algn="l">
              <a:buFont typeface="Arial" panose="020B0604020202020204" pitchFamily="34" charset="0"/>
              <a:buChar char="•"/>
            </a:pPr>
            <a:r>
              <a:rPr lang="en-GB" dirty="0"/>
              <a:t>Create a diagram with an example of association.</a:t>
            </a:r>
          </a:p>
          <a:p>
            <a:pPr marL="285750" indent="-285750" algn="l">
              <a:buFont typeface="Arial" panose="020B0604020202020204" pitchFamily="34" charset="0"/>
              <a:buChar char="•"/>
            </a:pPr>
            <a:r>
              <a:rPr lang="en-GB" dirty="0"/>
              <a:t>Create a diagram with an example of Aggregation.</a:t>
            </a:r>
          </a:p>
          <a:p>
            <a:pPr marL="285750" indent="-285750" algn="l">
              <a:buFont typeface="Arial" panose="020B0604020202020204" pitchFamily="34" charset="0"/>
              <a:buChar char="•"/>
            </a:pPr>
            <a:r>
              <a:rPr lang="en-GB" dirty="0"/>
              <a:t>Create a diagram with an example of Composition.</a:t>
            </a:r>
          </a:p>
          <a:p>
            <a:pPr marL="285750" indent="-285750" algn="l">
              <a:buFont typeface="Arial" panose="020B0604020202020204" pitchFamily="34" charset="0"/>
              <a:buChar char="•"/>
            </a:pPr>
            <a:r>
              <a:rPr lang="en-GB" dirty="0"/>
              <a:t>Consider encapsulation.</a:t>
            </a:r>
          </a:p>
          <a:p>
            <a:pPr marL="285750" indent="-285750" algn="l">
              <a:buFont typeface="Arial" panose="020B0604020202020204" pitchFamily="34" charset="0"/>
              <a:buChar char="•"/>
            </a:pPr>
            <a:r>
              <a:rPr lang="en-GB" dirty="0"/>
              <a:t>Consider SRP. </a:t>
            </a:r>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r>
              <a:rPr lang="en-GB" dirty="0"/>
              <a:t>You may use </a:t>
            </a:r>
            <a:r>
              <a:rPr lang="en-GB" dirty="0">
                <a:hlinkClick r:id="rId2"/>
              </a:rPr>
              <a:t>http://creately.com/</a:t>
            </a:r>
            <a:r>
              <a:rPr lang="en-GB" dirty="0"/>
              <a:t> or Visual Studio or </a:t>
            </a:r>
            <a:r>
              <a:rPr lang="en-GB"/>
              <a:t>Enterprise Architect</a:t>
            </a: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popularity of OOP Paradigm</a:t>
            </a:r>
          </a:p>
        </p:txBody>
      </p:sp>
      <p:sp>
        <p:nvSpPr>
          <p:cNvPr id="3" name="Content Placeholder 2"/>
          <p:cNvSpPr>
            <a:spLocks noGrp="1"/>
          </p:cNvSpPr>
          <p:nvPr>
            <p:ph idx="1"/>
          </p:nvPr>
        </p:nvSpPr>
        <p:spPr/>
        <p:txBody>
          <a:bodyPr numCol="1">
            <a:noAutofit/>
          </a:bodyPr>
          <a:lstStyle/>
          <a:p>
            <a:pPr algn="just"/>
            <a:r>
              <a:rPr lang="en-US" sz="1800" dirty="0"/>
              <a:t>A form of abstraction that resonates with techniques people use to solve problems in their everyday life.</a:t>
            </a:r>
          </a:p>
          <a:p>
            <a:pPr algn="just"/>
            <a:r>
              <a:rPr lang="en-US" altLang="zh-CN" sz="1800" dirty="0"/>
              <a:t>Induction (Abstract)</a:t>
            </a:r>
          </a:p>
          <a:p>
            <a:pPr lvl="1" algn="just"/>
            <a:r>
              <a:rPr lang="en-US" altLang="zh-CN" sz="1600" dirty="0"/>
              <a:t>From specialization to generalization</a:t>
            </a:r>
          </a:p>
          <a:p>
            <a:pPr lvl="2" algn="just"/>
            <a:r>
              <a:rPr lang="en-US" altLang="zh-CN" sz="1400" dirty="0"/>
              <a:t>From different dogs to create the word “dog”. Humans use induction</a:t>
            </a:r>
          </a:p>
          <a:p>
            <a:pPr marL="0" indent="0" algn="just">
              <a:buNone/>
            </a:pPr>
            <a:r>
              <a:rPr lang="en-US" sz="1800" dirty="0"/>
              <a:t>                                      DOG</a:t>
            </a:r>
          </a:p>
          <a:p>
            <a:pPr algn="just"/>
            <a:endParaRPr lang="en-US" sz="1500" dirty="0"/>
          </a:p>
          <a:p>
            <a:pPr algn="just"/>
            <a:endParaRPr lang="en-US" sz="1500" dirty="0"/>
          </a:p>
          <a:p>
            <a:pPr algn="just"/>
            <a:endParaRPr lang="en-US" sz="1500" dirty="0"/>
          </a:p>
          <a:p>
            <a:pPr algn="just"/>
            <a:endParaRPr lang="en-US" sz="1500" dirty="0"/>
          </a:p>
        </p:txBody>
      </p:sp>
      <p:pic>
        <p:nvPicPr>
          <p:cNvPr id="2054" name="Picture 6" descr="http://static.ddmcdn.com/gif/earliest-dogs-660x433-130306-akita-660x43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02239" y="3537851"/>
            <a:ext cx="898250" cy="5893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upload.wikimedia.org/wikipedia/commons/c/cc/01_AKC_Maltese_Dog_Show_20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11907" y="3537852"/>
            <a:ext cx="889174" cy="64798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pets4homes.co.uk/images/articles/1133/large/caring-for-the-skin-of-hairless-dogs-525405b8b75a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7945" y="3537851"/>
            <a:ext cx="972360" cy="647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Прямая со стрелкой 6"/>
          <p:cNvCxnSpPr/>
          <p:nvPr/>
        </p:nvCxnSpPr>
        <p:spPr>
          <a:xfrm flipV="1">
            <a:off x="1911350" y="3016250"/>
            <a:ext cx="700557"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p:cNvCxnSpPr/>
          <p:nvPr/>
        </p:nvCxnSpPr>
        <p:spPr>
          <a:xfrm flipH="1" flipV="1">
            <a:off x="3056494" y="3016250"/>
            <a:ext cx="55006"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H="1" flipV="1">
            <a:off x="3501081" y="2926448"/>
            <a:ext cx="1286819" cy="52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4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popularity of OOP Paradigm</a:t>
            </a:r>
          </a:p>
        </p:txBody>
      </p:sp>
      <p:sp>
        <p:nvSpPr>
          <p:cNvPr id="3" name="Content Placeholder 2"/>
          <p:cNvSpPr>
            <a:spLocks noGrp="1"/>
          </p:cNvSpPr>
          <p:nvPr>
            <p:ph idx="1"/>
          </p:nvPr>
        </p:nvSpPr>
        <p:spPr/>
        <p:txBody>
          <a:bodyPr numCol="1">
            <a:noAutofit/>
          </a:bodyPr>
          <a:lstStyle/>
          <a:p>
            <a:pPr algn="just"/>
            <a:r>
              <a:rPr lang="en-US" altLang="zh-CN" sz="1800" dirty="0"/>
              <a:t>Deduction(infer)</a:t>
            </a:r>
          </a:p>
          <a:p>
            <a:pPr lvl="1" algn="just"/>
            <a:r>
              <a:rPr lang="en-US" altLang="zh-CN" sz="1400" dirty="0"/>
              <a:t>From generalization to specialization</a:t>
            </a:r>
          </a:p>
          <a:p>
            <a:pPr lvl="2" algn="just"/>
            <a:r>
              <a:rPr lang="en-US" altLang="zh-CN" sz="1100" dirty="0"/>
              <a:t>From the word “dog”  you have learnt to know an animal is or not a dog. </a:t>
            </a:r>
          </a:p>
          <a:p>
            <a:pPr lvl="1" algn="just"/>
            <a:endParaRPr lang="en-US" altLang="zh-CN" sz="1400" dirty="0"/>
          </a:p>
          <a:p>
            <a:pPr algn="just"/>
            <a:endParaRPr lang="en-US" sz="1500" dirty="0"/>
          </a:p>
        </p:txBody>
      </p:sp>
      <p:pic>
        <p:nvPicPr>
          <p:cNvPr id="2064" name="Picture 16" descr="http://www.paradisedogpark.com/dog3.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3139" y="2131273"/>
            <a:ext cx="1259062" cy="94429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Прямая со стрелкой 4"/>
          <p:cNvCxnSpPr/>
          <p:nvPr/>
        </p:nvCxnSpPr>
        <p:spPr>
          <a:xfrm>
            <a:off x="2800350" y="2662238"/>
            <a:ext cx="1328738"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4636087" y="2152191"/>
            <a:ext cx="12394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dog</a:t>
            </a:r>
            <a:endParaRPr lang="ru-RU" sz="5400" b="0" cap="none" spc="0" dirty="0">
              <a:ln w="0"/>
              <a:solidFill>
                <a:schemeClr val="tx1"/>
              </a:solidFill>
              <a:effectLst>
                <a:outerShdw blurRad="38100" dist="19050" dir="2700000" algn="tl" rotWithShape="0">
                  <a:schemeClr val="dk1">
                    <a:alpha val="40000"/>
                  </a:schemeClr>
                </a:outerShdw>
              </a:effectLst>
            </a:endParaRPr>
          </a:p>
        </p:txBody>
      </p:sp>
      <p:pic>
        <p:nvPicPr>
          <p:cNvPr id="3074" name="Picture 2" descr="http://www.vetprofessionals.com/catprofessional/images/home-c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979" y="3343014"/>
            <a:ext cx="1676371" cy="114268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 стрелкой 9"/>
          <p:cNvCxnSpPr>
            <a:stCxn id="3074" idx="3"/>
          </p:cNvCxnSpPr>
          <p:nvPr/>
        </p:nvCxnSpPr>
        <p:spPr>
          <a:xfrm flipV="1">
            <a:off x="2800350" y="3914355"/>
            <a:ext cx="15887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641864" y="3452690"/>
            <a:ext cx="284725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not a dog</a:t>
            </a:r>
            <a:endParaRPr lang="ru-RU"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350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pic>
        <p:nvPicPr>
          <p:cNvPr id="4" name="Объект 3"/>
          <p:cNvPicPr>
            <a:picLocks noGrp="1" noChangeAspect="1"/>
          </p:cNvPicPr>
          <p:nvPr>
            <p:ph idx="1"/>
          </p:nvPr>
        </p:nvPicPr>
        <p:blipFill>
          <a:blip r:embed="rId2"/>
          <a:stretch>
            <a:fillRect/>
          </a:stretch>
        </p:blipFill>
        <p:spPr>
          <a:xfrm>
            <a:off x="1304097" y="1262063"/>
            <a:ext cx="6535806" cy="4144962"/>
          </a:xfrm>
          <a:prstGeom prst="rect">
            <a:avLst/>
          </a:prstGeom>
        </p:spPr>
      </p:pic>
    </p:spTree>
    <p:extLst>
      <p:ext uri="{BB962C8B-B14F-4D97-AF65-F5344CB8AC3E}">
        <p14:creationId xmlns:p14="http://schemas.microsoft.com/office/powerpoint/2010/main" val="1288869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sp>
        <p:nvSpPr>
          <p:cNvPr id="3" name="Content Placeholder 2"/>
          <p:cNvSpPr>
            <a:spLocks noGrp="1"/>
          </p:cNvSpPr>
          <p:nvPr>
            <p:ph idx="1"/>
          </p:nvPr>
        </p:nvSpPr>
        <p:spPr/>
        <p:txBody>
          <a:bodyPr numCol="1">
            <a:noAutofit/>
          </a:bodyPr>
          <a:lstStyle/>
          <a:p>
            <a:pPr algn="just"/>
            <a:r>
              <a:rPr lang="en-US" sz="1800" i="1" dirty="0"/>
              <a:t>Generalization</a:t>
            </a:r>
            <a:r>
              <a:rPr lang="en-US" sz="1800" dirty="0"/>
              <a:t> creates a concept with a broader scope.</a:t>
            </a:r>
          </a:p>
          <a:p>
            <a:pPr algn="just"/>
            <a:r>
              <a:rPr lang="en-US" sz="1800" i="1" dirty="0"/>
              <a:t>Specialization</a:t>
            </a:r>
            <a:r>
              <a:rPr lang="en-US" sz="1800" dirty="0"/>
              <a:t> creates a concept with a narrower scope. </a:t>
            </a:r>
          </a:p>
          <a:p>
            <a:pPr algn="just"/>
            <a:r>
              <a:rPr lang="en-US" sz="1800" dirty="0"/>
              <a:t>Reusing the interface!</a:t>
            </a:r>
            <a:endParaRPr lang="en-US" sz="1200" dirty="0"/>
          </a:p>
        </p:txBody>
      </p:sp>
      <p:pic>
        <p:nvPicPr>
          <p:cNvPr id="4" name="Рисунок 3"/>
          <p:cNvPicPr>
            <a:picLocks noChangeAspect="1"/>
          </p:cNvPicPr>
          <p:nvPr/>
        </p:nvPicPr>
        <p:blipFill>
          <a:blip r:embed="rId2"/>
          <a:stretch>
            <a:fillRect/>
          </a:stretch>
        </p:blipFill>
        <p:spPr>
          <a:xfrm>
            <a:off x="1052512" y="2442210"/>
            <a:ext cx="7038975" cy="2400300"/>
          </a:xfrm>
          <a:prstGeom prst="rect">
            <a:avLst/>
          </a:prstGeom>
        </p:spPr>
      </p:pic>
    </p:spTree>
    <p:extLst>
      <p:ext uri="{BB962C8B-B14F-4D97-AF65-F5344CB8AC3E}">
        <p14:creationId xmlns:p14="http://schemas.microsoft.com/office/powerpoint/2010/main" val="501533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Generalization and Specialization</a:t>
            </a:r>
            <a:endParaRPr lang="ru-RU" sz="3600" dirty="0"/>
          </a:p>
        </p:txBody>
      </p:sp>
      <p:sp>
        <p:nvSpPr>
          <p:cNvPr id="3" name="Content Placeholder 2"/>
          <p:cNvSpPr>
            <a:spLocks noGrp="1"/>
          </p:cNvSpPr>
          <p:nvPr>
            <p:ph idx="1"/>
          </p:nvPr>
        </p:nvSpPr>
        <p:spPr/>
        <p:txBody>
          <a:bodyPr numCol="1">
            <a:noAutofit/>
          </a:bodyPr>
          <a:lstStyle/>
          <a:p>
            <a:pPr algn="just"/>
            <a:r>
              <a:rPr lang="en-US" sz="1800" i="1" dirty="0"/>
              <a:t>Inheritance</a:t>
            </a:r>
            <a:r>
              <a:rPr lang="en-US" sz="1800" dirty="0"/>
              <a:t>: get the interface from the general class. </a:t>
            </a:r>
          </a:p>
          <a:p>
            <a:pPr algn="just"/>
            <a:r>
              <a:rPr lang="en-US" sz="1800" dirty="0"/>
              <a:t>Objects related by inheritance are all of the same type.</a:t>
            </a:r>
          </a:p>
          <a:p>
            <a:pPr algn="just"/>
            <a:r>
              <a:rPr lang="en-US" sz="1200" dirty="0"/>
              <a:t>“</a:t>
            </a:r>
            <a:r>
              <a:rPr lang="en-US" sz="1800" dirty="0"/>
              <a:t>is-a” or “is-like-a” relationship</a:t>
            </a:r>
          </a:p>
        </p:txBody>
      </p:sp>
      <p:pic>
        <p:nvPicPr>
          <p:cNvPr id="6" name="Рисунок 5"/>
          <p:cNvPicPr>
            <a:picLocks noChangeAspect="1"/>
          </p:cNvPicPr>
          <p:nvPr/>
        </p:nvPicPr>
        <p:blipFill>
          <a:blip r:embed="rId2"/>
          <a:stretch>
            <a:fillRect/>
          </a:stretch>
        </p:blipFill>
        <p:spPr>
          <a:xfrm>
            <a:off x="2260773" y="2234109"/>
            <a:ext cx="4622454" cy="3172778"/>
          </a:xfrm>
          <a:prstGeom prst="rect">
            <a:avLst/>
          </a:prstGeom>
        </p:spPr>
      </p:pic>
    </p:spTree>
    <p:extLst>
      <p:ext uri="{BB962C8B-B14F-4D97-AF65-F5344CB8AC3E}">
        <p14:creationId xmlns:p14="http://schemas.microsoft.com/office/powerpoint/2010/main" val="10593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t>Classification and Exemplification</a:t>
            </a:r>
            <a:endParaRPr lang="ru-RU" sz="3600" dirty="0"/>
          </a:p>
        </p:txBody>
      </p:sp>
      <p:sp>
        <p:nvSpPr>
          <p:cNvPr id="3" name="Content Placeholder 2"/>
          <p:cNvSpPr>
            <a:spLocks noGrp="1"/>
          </p:cNvSpPr>
          <p:nvPr>
            <p:ph idx="1"/>
          </p:nvPr>
        </p:nvSpPr>
        <p:spPr/>
        <p:txBody>
          <a:bodyPr numCol="1">
            <a:noAutofit/>
          </a:bodyPr>
          <a:lstStyle/>
          <a:p>
            <a:pPr algn="just"/>
            <a:r>
              <a:rPr lang="en-US" sz="1800" dirty="0"/>
              <a:t>hat, 23, 34, mouse, telephone, book, 98, 45.34, hello </a:t>
            </a:r>
            <a:endParaRPr lang="ru-RU" sz="1800" dirty="0"/>
          </a:p>
          <a:p>
            <a:pPr lvl="1" algn="just"/>
            <a:r>
              <a:rPr lang="en-US" sz="1500" dirty="0"/>
              <a:t>numbers: 23, 34, 98, 45.34 </a:t>
            </a:r>
            <a:endParaRPr lang="ru-RU" sz="1500" dirty="0"/>
          </a:p>
          <a:p>
            <a:pPr lvl="1" algn="just"/>
            <a:r>
              <a:rPr lang="en-US" sz="1500" dirty="0"/>
              <a:t>words: hat, mouse, telephone, book, hello</a:t>
            </a:r>
            <a:endParaRPr lang="ru-RU" sz="1800" dirty="0"/>
          </a:p>
          <a:p>
            <a:pPr algn="just"/>
            <a:r>
              <a:rPr lang="en-US" sz="1800" dirty="0"/>
              <a:t> mouse, tyrannosaurus </a:t>
            </a:r>
            <a:r>
              <a:rPr lang="en-US" sz="1800" dirty="0" err="1"/>
              <a:t>rex</a:t>
            </a:r>
            <a:r>
              <a:rPr lang="en-US" sz="1800" dirty="0"/>
              <a:t>, </a:t>
            </a:r>
            <a:r>
              <a:rPr lang="en-US" sz="1800" dirty="0" err="1"/>
              <a:t>allosaurus</a:t>
            </a:r>
            <a:r>
              <a:rPr lang="en-US" sz="1800" dirty="0"/>
              <a:t>, elephant, </a:t>
            </a:r>
            <a:r>
              <a:rPr lang="en-US" sz="1800" dirty="0" err="1"/>
              <a:t>velociraptor</a:t>
            </a:r>
            <a:r>
              <a:rPr lang="en-US" sz="1800" dirty="0"/>
              <a:t> </a:t>
            </a:r>
            <a:endParaRPr lang="ru-RU" sz="1800" dirty="0"/>
          </a:p>
          <a:p>
            <a:pPr lvl="1" algn="just"/>
            <a:r>
              <a:rPr lang="en-US" sz="1500" dirty="0"/>
              <a:t>dinosaur: tyrannosaurus </a:t>
            </a:r>
            <a:r>
              <a:rPr lang="en-US" sz="1500" dirty="0" err="1"/>
              <a:t>rex</a:t>
            </a:r>
            <a:r>
              <a:rPr lang="en-US" sz="1500" dirty="0"/>
              <a:t>, </a:t>
            </a:r>
            <a:r>
              <a:rPr lang="en-US" sz="1500" dirty="0" err="1"/>
              <a:t>allosaurus</a:t>
            </a:r>
            <a:r>
              <a:rPr lang="en-US" sz="1500" dirty="0"/>
              <a:t>, </a:t>
            </a:r>
            <a:r>
              <a:rPr lang="en-US" sz="1500" dirty="0" err="1"/>
              <a:t>velociraptor</a:t>
            </a:r>
            <a:r>
              <a:rPr lang="en-US" sz="1500" dirty="0"/>
              <a:t> </a:t>
            </a:r>
            <a:endParaRPr lang="ru-RU" sz="1500" dirty="0"/>
          </a:p>
          <a:p>
            <a:pPr lvl="1" algn="just"/>
            <a:r>
              <a:rPr lang="en-US" sz="1500" dirty="0"/>
              <a:t>mammal: mouse, elephant</a:t>
            </a:r>
            <a:endParaRPr lang="en-US" sz="1200" dirty="0"/>
          </a:p>
        </p:txBody>
      </p:sp>
    </p:spTree>
    <p:extLst>
      <p:ext uri="{BB962C8B-B14F-4D97-AF65-F5344CB8AC3E}">
        <p14:creationId xmlns:p14="http://schemas.microsoft.com/office/powerpoint/2010/main" val="131260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9" ma:contentTypeDescription="Create a new document." ma:contentTypeScope="" ma:versionID="89a40500cedd35dab18411b06af52517">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c899c245ce49efb7f024a8b5c3564b7"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54FFC8-418F-4DB4-9DB9-9177F24492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4D67BC-B474-4734-A16C-6453EE8AB48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6384A5E-1495-41BB-BFBD-4E17C828B1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SummerWorkshop-New</Template>
  <TotalTime>1997</TotalTime>
  <Words>1424</Words>
  <Application>Microsoft Office PowerPoint</Application>
  <PresentationFormat>On-screen Show (4:3)</PresentationFormat>
  <Paragraphs>177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OOP.</vt:lpstr>
      <vt:lpstr>Introduction</vt:lpstr>
      <vt:lpstr>OOP</vt:lpstr>
      <vt:lpstr>The popularity of OOP Paradigm</vt:lpstr>
      <vt:lpstr>The popularity of OOP Paradigm</vt:lpstr>
      <vt:lpstr>Generalization and Specialization</vt:lpstr>
      <vt:lpstr>Generalization and Specialization</vt:lpstr>
      <vt:lpstr>Generalization and Specialization</vt:lpstr>
      <vt:lpstr>Classification and Exemplification</vt:lpstr>
      <vt:lpstr>Type and Interface</vt:lpstr>
      <vt:lpstr>Interaction between Objects</vt:lpstr>
      <vt:lpstr>Aggregation and Decomposition</vt:lpstr>
      <vt:lpstr>Encapsulation</vt:lpstr>
      <vt:lpstr>Encapsulation</vt:lpstr>
      <vt:lpstr>Access modifiers</vt:lpstr>
      <vt:lpstr>Encapsulation</vt:lpstr>
      <vt:lpstr>Inheritance</vt:lpstr>
      <vt:lpstr>Inheritance. Terminology</vt:lpstr>
      <vt:lpstr>Is-A</vt:lpstr>
      <vt:lpstr>Inheritance. Example </vt:lpstr>
      <vt:lpstr>Alternatives to code reutilization</vt:lpstr>
      <vt:lpstr>Association</vt:lpstr>
      <vt:lpstr>Association</vt:lpstr>
      <vt:lpstr>Association. Multiplicity</vt:lpstr>
      <vt:lpstr>Aggregation</vt:lpstr>
      <vt:lpstr>Aggregation</vt:lpstr>
      <vt:lpstr>Composition</vt:lpstr>
      <vt:lpstr>Composition</vt:lpstr>
      <vt:lpstr>Inheritance vs association. </vt:lpstr>
      <vt:lpstr>Single Responsibility</vt:lpstr>
      <vt:lpstr>Single Responsibility</vt:lpstr>
      <vt:lpstr>Single Responsibility. Practice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Oleg Lucas</cp:lastModifiedBy>
  <cp:revision>337</cp:revision>
  <dcterms:created xsi:type="dcterms:W3CDTF">2014-05-22T08:31:16Z</dcterms:created>
  <dcterms:modified xsi:type="dcterms:W3CDTF">2020-02-05T07:48:21Z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