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281" r:id="rId8"/>
    <p:sldId id="284" r:id="rId9"/>
    <p:sldId id="282"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300" r:id="rId23"/>
    <p:sldId id="301" r:id="rId24"/>
    <p:sldId id="302" r:id="rId25"/>
    <p:sldId id="297" r:id="rId26"/>
    <p:sldId id="298" r:id="rId27"/>
    <p:sldId id="299" r:id="rId28"/>
    <p:sldId id="30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115" d="100"/>
          <a:sy n="115" d="100"/>
        </p:scale>
        <p:origin x="12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smtClean="0"/>
              <a:t>Click to edit Master title style</a:t>
            </a:r>
            <a:endParaRPr lang="en-US"/>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112717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Parametric_polymorphism" TargetMode="External"/><Relationship Id="rId2" Type="http://schemas.openxmlformats.org/officeDocument/2006/relationships/hyperlink" Target="https://en.wikipedia.org/wiki/Ad_hoc_polymorphism" TargetMode="External"/><Relationship Id="rId1" Type="http://schemas.openxmlformats.org/officeDocument/2006/relationships/slideLayout" Target="../slideLayouts/slideLayout1.xml"/><Relationship Id="rId4" Type="http://schemas.openxmlformats.org/officeDocument/2006/relationships/hyperlink" Target="https://en.wikipedia.org/wiki/Subtypin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Immutable_object"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smtClean="0"/>
              <a:t>Inheritance </a:t>
            </a:r>
            <a:r>
              <a:rPr lang="en-US" smtClean="0"/>
              <a:t>and polymorphism</a:t>
            </a:r>
            <a:endParaRPr lang="en-US" dirty="0"/>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smtClean="0"/>
              <a:t>Yurii</a:t>
            </a:r>
            <a:r>
              <a:rPr lang="en-US" dirty="0" smtClean="0"/>
              <a:t> Hohan</a:t>
            </a:r>
            <a:endParaRPr lang="en-US" dirty="0"/>
          </a:p>
        </p:txBody>
      </p:sp>
      <p:sp>
        <p:nvSpPr>
          <p:cNvPr id="4" name="Rectangle 3"/>
          <p:cNvSpPr/>
          <p:nvPr/>
        </p:nvSpPr>
        <p:spPr>
          <a:xfrm>
            <a:off x="2280697" y="4450728"/>
            <a:ext cx="3637662" cy="369332"/>
          </a:xfrm>
          <a:prstGeom prst="rect">
            <a:avLst/>
          </a:prstGeom>
        </p:spPr>
        <p:txBody>
          <a:bodyPr wrap="none">
            <a:spAutoFit/>
          </a:bodyPr>
          <a:lstStyle/>
          <a:p>
            <a:pPr algn="ctr"/>
            <a:r>
              <a:rPr lang="en-GB" dirty="0" err="1"/>
              <a:t>Continous</a:t>
            </a:r>
            <a:r>
              <a:rPr lang="en-GB"/>
              <a:t> staff improvement project</a:t>
            </a:r>
            <a:endParaRPr lang="en-GB" dirty="0"/>
          </a:p>
        </p:txBody>
      </p:sp>
    </p:spTree>
    <p:extLst>
      <p:ext uri="{BB962C8B-B14F-4D97-AF65-F5344CB8AC3E}">
        <p14:creationId xmlns:p14="http://schemas.microsoft.com/office/powerpoint/2010/main" val="4113233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9224"/>
            <a:ext cx="7886700" cy="697457"/>
          </a:xfrm>
        </p:spPr>
        <p:txBody>
          <a:bodyPr>
            <a:normAutofit/>
          </a:bodyPr>
          <a:lstStyle/>
          <a:p>
            <a:pPr>
              <a:buClr>
                <a:srgbClr val="000000"/>
              </a:buClr>
              <a:buSzPct val="38000"/>
            </a:pPr>
            <a:r>
              <a:rPr lang="en-GB" altLang="en-US" sz="3600" dirty="0" smtClean="0">
                <a:latin typeface="Helvetica" panose="020B0604020202020204" pitchFamily="34" charset="0"/>
              </a:rPr>
              <a:t>Interface</a:t>
            </a:r>
            <a:r>
              <a:rPr lang="en-US" altLang="en-US" sz="3600" dirty="0" smtClean="0">
                <a:latin typeface="Helvetica" panose="020B0604020202020204" pitchFamily="34" charset="0"/>
              </a:rPr>
              <a:t>. example</a:t>
            </a:r>
            <a:endParaRPr lang="en-GB" altLang="en-US" sz="3600" dirty="0">
              <a:latin typeface="Helvetica" panose="020B0604020202020204" pitchFamily="34" charset="0"/>
            </a:endParaRPr>
          </a:p>
        </p:txBody>
      </p:sp>
      <p:pic>
        <p:nvPicPr>
          <p:cNvPr id="5" name="Объект 4"/>
          <p:cNvPicPr>
            <a:picLocks noGrp="1" noChangeAspect="1"/>
          </p:cNvPicPr>
          <p:nvPr>
            <p:ph idx="1"/>
          </p:nvPr>
        </p:nvPicPr>
        <p:blipFill>
          <a:blip r:embed="rId2"/>
          <a:stretch>
            <a:fillRect/>
          </a:stretch>
        </p:blipFill>
        <p:spPr>
          <a:xfrm>
            <a:off x="1447670" y="1174171"/>
            <a:ext cx="5457825" cy="3810000"/>
          </a:xfrm>
          <a:prstGeom prst="rect">
            <a:avLst/>
          </a:prstGeom>
        </p:spPr>
      </p:pic>
    </p:spTree>
    <p:extLst>
      <p:ext uri="{BB962C8B-B14F-4D97-AF65-F5344CB8AC3E}">
        <p14:creationId xmlns:p14="http://schemas.microsoft.com/office/powerpoint/2010/main" val="1838155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Clr>
                <a:srgbClr val="000000"/>
              </a:buClr>
              <a:buSzPct val="38000"/>
            </a:pPr>
            <a:r>
              <a:rPr lang="en-US" sz="3600" dirty="0"/>
              <a:t>Interface Segregation Principle (ISP).</a:t>
            </a:r>
            <a:endParaRPr lang="en-GB" altLang="en-US" sz="3600" dirty="0">
              <a:latin typeface="Helvetica" panose="020B0604020202020204" pitchFamily="34" charset="0"/>
            </a:endParaRPr>
          </a:p>
        </p:txBody>
      </p:sp>
      <p:sp>
        <p:nvSpPr>
          <p:cNvPr id="3" name="Content Placeholder 2"/>
          <p:cNvSpPr>
            <a:spLocks noGrp="1"/>
          </p:cNvSpPr>
          <p:nvPr>
            <p:ph idx="1"/>
          </p:nvPr>
        </p:nvSpPr>
        <p:spPr/>
        <p:txBody>
          <a:bodyPr numCol="1">
            <a:noAutofit/>
          </a:bodyPr>
          <a:lstStyle/>
          <a:p>
            <a:pPr algn="just"/>
            <a:r>
              <a:rPr lang="en-US" sz="2400" dirty="0"/>
              <a:t> This principle deals with the disadvantages of “fat” interfaces.</a:t>
            </a:r>
          </a:p>
          <a:p>
            <a:pPr algn="just"/>
            <a:r>
              <a:rPr lang="en-US" sz="2400" dirty="0" smtClean="0"/>
              <a:t>The </a:t>
            </a:r>
            <a:r>
              <a:rPr lang="en-US" sz="2400" dirty="0"/>
              <a:t>interfaces of the class can be broken up into groups of member </a:t>
            </a:r>
            <a:r>
              <a:rPr lang="en-US" sz="2400" dirty="0" smtClean="0"/>
              <a:t>functions depending on the use case. If class depends on several interface methods, it is better it does not depend on an interface with tens of interface methods.</a:t>
            </a:r>
          </a:p>
          <a:p>
            <a:pPr algn="just"/>
            <a:r>
              <a:rPr lang="en-US" sz="2400" dirty="0" smtClean="0"/>
              <a:t>The principle </a:t>
            </a:r>
            <a:r>
              <a:rPr lang="en-US" sz="2400" dirty="0"/>
              <a:t>- CLIENTS SHOULD NOT BE FORCED TO DEPEND UPON INTERFACES THAT THEY DO NOT USE.</a:t>
            </a:r>
          </a:p>
          <a:p>
            <a:pPr algn="just"/>
            <a:endParaRPr lang="en-US" altLang="en-US" dirty="0" smtClean="0"/>
          </a:p>
        </p:txBody>
      </p:sp>
    </p:spTree>
    <p:extLst>
      <p:ext uri="{BB962C8B-B14F-4D97-AF65-F5344CB8AC3E}">
        <p14:creationId xmlns:p14="http://schemas.microsoft.com/office/powerpoint/2010/main" val="699145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Clr>
                <a:srgbClr val="000000"/>
              </a:buClr>
              <a:buSzPct val="38000"/>
            </a:pPr>
            <a:r>
              <a:rPr lang="en-US" sz="3600" dirty="0"/>
              <a:t>Interface Segregation Principle (ISP).</a:t>
            </a:r>
            <a:endParaRPr lang="en-GB" altLang="en-US" sz="3600" dirty="0">
              <a:latin typeface="Helvetica" panose="020B0604020202020204" pitchFamily="34" charset="0"/>
            </a:endParaRPr>
          </a:p>
        </p:txBody>
      </p:sp>
      <p:sp>
        <p:nvSpPr>
          <p:cNvPr id="3" name="Content Placeholder 2"/>
          <p:cNvSpPr>
            <a:spLocks noGrp="1"/>
          </p:cNvSpPr>
          <p:nvPr>
            <p:ph idx="1"/>
          </p:nvPr>
        </p:nvSpPr>
        <p:spPr/>
        <p:txBody>
          <a:bodyPr numCol="1">
            <a:noAutofit/>
          </a:bodyPr>
          <a:lstStyle/>
          <a:p>
            <a:pPr algn="just"/>
            <a:endParaRPr lang="en-US" altLang="en-US" dirty="0" smtClean="0"/>
          </a:p>
        </p:txBody>
      </p:sp>
      <p:pic>
        <p:nvPicPr>
          <p:cNvPr id="4" name="Рисунок 3"/>
          <p:cNvPicPr>
            <a:picLocks noChangeAspect="1"/>
          </p:cNvPicPr>
          <p:nvPr/>
        </p:nvPicPr>
        <p:blipFill>
          <a:blip r:embed="rId2"/>
          <a:stretch>
            <a:fillRect/>
          </a:stretch>
        </p:blipFill>
        <p:spPr>
          <a:xfrm>
            <a:off x="1958289" y="1730922"/>
            <a:ext cx="4162425" cy="1704975"/>
          </a:xfrm>
          <a:prstGeom prst="rect">
            <a:avLst/>
          </a:prstGeom>
        </p:spPr>
      </p:pic>
    </p:spTree>
    <p:extLst>
      <p:ext uri="{BB962C8B-B14F-4D97-AF65-F5344CB8AC3E}">
        <p14:creationId xmlns:p14="http://schemas.microsoft.com/office/powerpoint/2010/main" val="617090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Clr>
                <a:srgbClr val="000000"/>
              </a:buClr>
              <a:buSzPct val="38000"/>
            </a:pPr>
            <a:r>
              <a:rPr lang="en-US" sz="3600" dirty="0"/>
              <a:t>Interface Segregation Principle (ISP).</a:t>
            </a:r>
            <a:endParaRPr lang="en-GB" altLang="en-US" sz="3600" dirty="0">
              <a:latin typeface="Helvetica" panose="020B0604020202020204" pitchFamily="34" charset="0"/>
            </a:endParaRPr>
          </a:p>
        </p:txBody>
      </p:sp>
      <p:sp>
        <p:nvSpPr>
          <p:cNvPr id="3" name="Content Placeholder 2"/>
          <p:cNvSpPr>
            <a:spLocks noGrp="1"/>
          </p:cNvSpPr>
          <p:nvPr>
            <p:ph idx="1"/>
          </p:nvPr>
        </p:nvSpPr>
        <p:spPr/>
        <p:txBody>
          <a:bodyPr numCol="1">
            <a:noAutofit/>
          </a:bodyPr>
          <a:lstStyle/>
          <a:p>
            <a:pPr algn="just"/>
            <a:endParaRPr lang="en-US" altLang="en-US" dirty="0" smtClean="0"/>
          </a:p>
        </p:txBody>
      </p:sp>
      <p:pic>
        <p:nvPicPr>
          <p:cNvPr id="5" name="Рисунок 4"/>
          <p:cNvPicPr>
            <a:picLocks noChangeAspect="1"/>
          </p:cNvPicPr>
          <p:nvPr/>
        </p:nvPicPr>
        <p:blipFill>
          <a:blip r:embed="rId2"/>
          <a:stretch>
            <a:fillRect/>
          </a:stretch>
        </p:blipFill>
        <p:spPr>
          <a:xfrm>
            <a:off x="1637528" y="1376438"/>
            <a:ext cx="4819650" cy="2619375"/>
          </a:xfrm>
          <a:prstGeom prst="rect">
            <a:avLst/>
          </a:prstGeom>
        </p:spPr>
      </p:pic>
    </p:spTree>
    <p:extLst>
      <p:ext uri="{BB962C8B-B14F-4D97-AF65-F5344CB8AC3E}">
        <p14:creationId xmlns:p14="http://schemas.microsoft.com/office/powerpoint/2010/main" val="1082150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rgbClr val="000000"/>
              </a:buClr>
              <a:buSzPct val="38000"/>
            </a:pPr>
            <a:r>
              <a:rPr lang="en-US" sz="3600" dirty="0" smtClean="0"/>
              <a:t>Polymorphism</a:t>
            </a:r>
            <a:endParaRPr lang="en-GB" altLang="en-US" sz="3600" dirty="0">
              <a:latin typeface="Helvetica" panose="020B0604020202020204" pitchFamily="34" charset="0"/>
            </a:endParaRPr>
          </a:p>
        </p:txBody>
      </p:sp>
      <p:sp>
        <p:nvSpPr>
          <p:cNvPr id="3" name="Content Placeholder 2"/>
          <p:cNvSpPr>
            <a:spLocks noGrp="1"/>
          </p:cNvSpPr>
          <p:nvPr>
            <p:ph idx="1"/>
          </p:nvPr>
        </p:nvSpPr>
        <p:spPr/>
        <p:txBody>
          <a:bodyPr numCol="1">
            <a:noAutofit/>
          </a:bodyPr>
          <a:lstStyle/>
          <a:p>
            <a:pPr algn="just"/>
            <a:r>
              <a:rPr lang="en-US" sz="2400" dirty="0"/>
              <a:t> </a:t>
            </a:r>
            <a:r>
              <a:rPr lang="en-US" sz="2400" dirty="0" smtClean="0"/>
              <a:t>Polymorphism</a:t>
            </a:r>
            <a:r>
              <a:rPr lang="en-US" altLang="en-US" dirty="0" smtClean="0"/>
              <a:t> </a:t>
            </a:r>
            <a:r>
              <a:rPr lang="en-US" altLang="en-US" dirty="0"/>
              <a:t>means </a:t>
            </a:r>
            <a:r>
              <a:rPr lang="en-US" altLang="en-US" i="1" dirty="0"/>
              <a:t>many</a:t>
            </a:r>
            <a:r>
              <a:rPr lang="en-US" altLang="en-US" dirty="0"/>
              <a:t> (poly) </a:t>
            </a:r>
            <a:r>
              <a:rPr lang="en-US" altLang="en-US" i="1" dirty="0"/>
              <a:t>shapes</a:t>
            </a:r>
            <a:r>
              <a:rPr lang="en-US" altLang="en-US" dirty="0"/>
              <a:t> (morph</a:t>
            </a:r>
            <a:r>
              <a:rPr lang="en-US" altLang="en-US" dirty="0" smtClean="0"/>
              <a:t>)</a:t>
            </a:r>
          </a:p>
          <a:p>
            <a:pPr algn="just"/>
            <a:r>
              <a:rPr lang="en-US" dirty="0"/>
              <a:t>If a function denotes different and potentially heterogeneous implementations depending on a limited range of individually specified types and combinations, it is called </a:t>
            </a:r>
            <a:r>
              <a:rPr lang="en-US" i="1" dirty="0">
                <a:hlinkClick r:id="rId2" tooltip="Ad hoc polymorphism"/>
              </a:rPr>
              <a:t>ad hoc</a:t>
            </a:r>
            <a:r>
              <a:rPr lang="en-US" dirty="0">
                <a:hlinkClick r:id="rId2" tooltip="Ad hoc polymorphism"/>
              </a:rPr>
              <a:t> polymorphism</a:t>
            </a:r>
            <a:r>
              <a:rPr lang="en-US" dirty="0" smtClean="0"/>
              <a:t>.</a:t>
            </a:r>
          </a:p>
          <a:p>
            <a:pPr algn="just"/>
            <a:r>
              <a:rPr lang="en-US" dirty="0"/>
              <a:t>If the code is written without mention of any specific type and thus can be used transparently with any number of new types, it is called </a:t>
            </a:r>
            <a:r>
              <a:rPr lang="en-US" dirty="0">
                <a:hlinkClick r:id="rId3" tooltip="Parametric polymorphism"/>
              </a:rPr>
              <a:t>parametric polymorphism</a:t>
            </a:r>
            <a:r>
              <a:rPr lang="en-US" dirty="0" smtClean="0"/>
              <a:t>.</a:t>
            </a:r>
          </a:p>
          <a:p>
            <a:pPr algn="just"/>
            <a:r>
              <a:rPr lang="en-US" dirty="0">
                <a:hlinkClick r:id="rId4" tooltip="Subtyping"/>
              </a:rPr>
              <a:t>Subtyping</a:t>
            </a:r>
            <a:r>
              <a:rPr lang="en-US" dirty="0"/>
              <a:t> (or </a:t>
            </a:r>
            <a:r>
              <a:rPr lang="en-US" i="1" dirty="0"/>
              <a:t>inclusion polymorphism</a:t>
            </a:r>
            <a:r>
              <a:rPr lang="en-US" dirty="0"/>
              <a:t>) is a concept wherein a name may denote instances of many different classes as long as they are related by some common </a:t>
            </a:r>
            <a:r>
              <a:rPr lang="en-US" dirty="0" smtClean="0"/>
              <a:t>superclass.</a:t>
            </a:r>
            <a:endParaRPr lang="en-US" altLang="en-US" dirty="0"/>
          </a:p>
          <a:p>
            <a:pPr algn="just"/>
            <a:endParaRPr lang="en-US" altLang="en-US" dirty="0" smtClean="0"/>
          </a:p>
        </p:txBody>
      </p:sp>
    </p:spTree>
    <p:extLst>
      <p:ext uri="{BB962C8B-B14F-4D97-AF65-F5344CB8AC3E}">
        <p14:creationId xmlns:p14="http://schemas.microsoft.com/office/powerpoint/2010/main" val="2442369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Ad hoc polymorphism</a:t>
            </a:r>
          </a:p>
        </p:txBody>
      </p:sp>
      <p:sp>
        <p:nvSpPr>
          <p:cNvPr id="3" name="Content Placeholder 2"/>
          <p:cNvSpPr>
            <a:spLocks noGrp="1"/>
          </p:cNvSpPr>
          <p:nvPr>
            <p:ph idx="1"/>
          </p:nvPr>
        </p:nvSpPr>
        <p:spPr/>
        <p:txBody>
          <a:bodyPr numCol="1">
            <a:noAutofit/>
          </a:bodyPr>
          <a:lstStyle/>
          <a:p>
            <a:pPr algn="just"/>
            <a:r>
              <a:rPr lang="en-US" sz="2400" dirty="0"/>
              <a:t> </a:t>
            </a:r>
            <a:endParaRPr lang="en-US" altLang="en-US" dirty="0" smtClean="0"/>
          </a:p>
        </p:txBody>
      </p:sp>
      <p:pic>
        <p:nvPicPr>
          <p:cNvPr id="5" name="Рисунок 4"/>
          <p:cNvPicPr>
            <a:picLocks noChangeAspect="1"/>
          </p:cNvPicPr>
          <p:nvPr/>
        </p:nvPicPr>
        <p:blipFill>
          <a:blip r:embed="rId2"/>
          <a:stretch>
            <a:fillRect/>
          </a:stretch>
        </p:blipFill>
        <p:spPr>
          <a:xfrm>
            <a:off x="708196" y="1261366"/>
            <a:ext cx="6343650" cy="2847975"/>
          </a:xfrm>
          <a:prstGeom prst="rect">
            <a:avLst/>
          </a:prstGeom>
        </p:spPr>
      </p:pic>
    </p:spTree>
    <p:extLst>
      <p:ext uri="{BB962C8B-B14F-4D97-AF65-F5344CB8AC3E}">
        <p14:creationId xmlns:p14="http://schemas.microsoft.com/office/powerpoint/2010/main" val="1790897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Parametric polymorphism</a:t>
            </a:r>
            <a:endParaRPr lang="en-US" sz="3600" b="1" dirty="0"/>
          </a:p>
        </p:txBody>
      </p:sp>
      <p:sp>
        <p:nvSpPr>
          <p:cNvPr id="3" name="Content Placeholder 2"/>
          <p:cNvSpPr>
            <a:spLocks noGrp="1"/>
          </p:cNvSpPr>
          <p:nvPr>
            <p:ph idx="1"/>
          </p:nvPr>
        </p:nvSpPr>
        <p:spPr/>
        <p:txBody>
          <a:bodyPr numCol="1">
            <a:noAutofit/>
          </a:bodyPr>
          <a:lstStyle/>
          <a:p>
            <a:pPr algn="just"/>
            <a:r>
              <a:rPr lang="en-US" sz="2400" dirty="0"/>
              <a:t> </a:t>
            </a:r>
            <a:endParaRPr lang="en-US" altLang="en-US" dirty="0" smtClean="0"/>
          </a:p>
        </p:txBody>
      </p:sp>
      <p:pic>
        <p:nvPicPr>
          <p:cNvPr id="4" name="Рисунок 3"/>
          <p:cNvPicPr>
            <a:picLocks noChangeAspect="1"/>
          </p:cNvPicPr>
          <p:nvPr/>
        </p:nvPicPr>
        <p:blipFill>
          <a:blip r:embed="rId2"/>
          <a:stretch>
            <a:fillRect/>
          </a:stretch>
        </p:blipFill>
        <p:spPr>
          <a:xfrm>
            <a:off x="628650" y="1261366"/>
            <a:ext cx="2419350" cy="771525"/>
          </a:xfrm>
          <a:prstGeom prst="rect">
            <a:avLst/>
          </a:prstGeom>
        </p:spPr>
      </p:pic>
      <p:pic>
        <p:nvPicPr>
          <p:cNvPr id="6" name="Рисунок 5"/>
          <p:cNvPicPr>
            <a:picLocks noChangeAspect="1"/>
          </p:cNvPicPr>
          <p:nvPr/>
        </p:nvPicPr>
        <p:blipFill>
          <a:blip r:embed="rId3"/>
          <a:stretch>
            <a:fillRect/>
          </a:stretch>
        </p:blipFill>
        <p:spPr>
          <a:xfrm>
            <a:off x="628650" y="2308139"/>
            <a:ext cx="6895673" cy="1258845"/>
          </a:xfrm>
          <a:prstGeom prst="rect">
            <a:avLst/>
          </a:prstGeom>
        </p:spPr>
      </p:pic>
    </p:spTree>
    <p:extLst>
      <p:ext uri="{BB962C8B-B14F-4D97-AF65-F5344CB8AC3E}">
        <p14:creationId xmlns:p14="http://schemas.microsoft.com/office/powerpoint/2010/main" val="3137483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inclusion polymorphism</a:t>
            </a:r>
          </a:p>
        </p:txBody>
      </p:sp>
      <p:sp>
        <p:nvSpPr>
          <p:cNvPr id="3" name="Content Placeholder 2"/>
          <p:cNvSpPr>
            <a:spLocks noGrp="1"/>
          </p:cNvSpPr>
          <p:nvPr>
            <p:ph idx="1"/>
          </p:nvPr>
        </p:nvSpPr>
        <p:spPr/>
        <p:txBody>
          <a:bodyPr numCol="1">
            <a:noAutofit/>
          </a:bodyPr>
          <a:lstStyle/>
          <a:p>
            <a:pPr algn="just"/>
            <a:r>
              <a:rPr lang="en-US" sz="2400" dirty="0"/>
              <a:t> </a:t>
            </a:r>
            <a:endParaRPr lang="en-US" altLang="en-US" dirty="0" smtClean="0"/>
          </a:p>
        </p:txBody>
      </p:sp>
      <p:pic>
        <p:nvPicPr>
          <p:cNvPr id="7" name="Рисунок 6"/>
          <p:cNvPicPr>
            <a:picLocks noChangeAspect="1"/>
          </p:cNvPicPr>
          <p:nvPr/>
        </p:nvPicPr>
        <p:blipFill>
          <a:blip r:embed="rId2"/>
          <a:stretch>
            <a:fillRect/>
          </a:stretch>
        </p:blipFill>
        <p:spPr>
          <a:xfrm>
            <a:off x="740762" y="1261366"/>
            <a:ext cx="3897141" cy="2642219"/>
          </a:xfrm>
          <a:prstGeom prst="rect">
            <a:avLst/>
          </a:prstGeom>
        </p:spPr>
      </p:pic>
      <p:pic>
        <p:nvPicPr>
          <p:cNvPr id="9" name="Рисунок 8"/>
          <p:cNvPicPr>
            <a:picLocks noChangeAspect="1"/>
          </p:cNvPicPr>
          <p:nvPr/>
        </p:nvPicPr>
        <p:blipFill>
          <a:blip r:embed="rId3"/>
          <a:stretch>
            <a:fillRect/>
          </a:stretch>
        </p:blipFill>
        <p:spPr>
          <a:xfrm>
            <a:off x="1951724" y="4282131"/>
            <a:ext cx="5800725" cy="1028700"/>
          </a:xfrm>
          <a:prstGeom prst="rect">
            <a:avLst/>
          </a:prstGeom>
        </p:spPr>
      </p:pic>
    </p:spTree>
    <p:extLst>
      <p:ext uri="{BB962C8B-B14F-4D97-AF65-F5344CB8AC3E}">
        <p14:creationId xmlns:p14="http://schemas.microsoft.com/office/powerpoint/2010/main" val="792966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inclusion polymorphism</a:t>
            </a:r>
          </a:p>
        </p:txBody>
      </p:sp>
      <p:sp>
        <p:nvSpPr>
          <p:cNvPr id="3" name="Content Placeholder 2"/>
          <p:cNvSpPr>
            <a:spLocks noGrp="1"/>
          </p:cNvSpPr>
          <p:nvPr>
            <p:ph idx="1"/>
          </p:nvPr>
        </p:nvSpPr>
        <p:spPr/>
        <p:txBody>
          <a:bodyPr numCol="1">
            <a:noAutofit/>
          </a:bodyPr>
          <a:lstStyle/>
          <a:p>
            <a:pPr algn="just"/>
            <a:r>
              <a:rPr lang="en-US" sz="2400" dirty="0" smtClean="0"/>
              <a:t>In the previous example a </a:t>
            </a:r>
            <a:r>
              <a:rPr lang="en-US" sz="2400" dirty="0" smtClean="0">
                <a:latin typeface="Courier New" panose="02070309020205020404" pitchFamily="49" charset="0"/>
                <a:cs typeface="Courier New" panose="02070309020205020404" pitchFamily="49" charset="0"/>
              </a:rPr>
              <a:t>vehicle</a:t>
            </a:r>
            <a:r>
              <a:rPr lang="en-US" sz="2400" dirty="0" smtClean="0"/>
              <a:t> variable has the compilation type of Vehicle.</a:t>
            </a:r>
          </a:p>
          <a:p>
            <a:pPr algn="just"/>
            <a:r>
              <a:rPr lang="en-US" sz="2400" dirty="0" smtClean="0"/>
              <a:t>The runtime type can be any subtype of </a:t>
            </a:r>
            <a:r>
              <a:rPr lang="en-US" sz="2400" dirty="0" smtClean="0">
                <a:latin typeface="Courier New" panose="02070309020205020404" pitchFamily="49" charset="0"/>
                <a:cs typeface="Courier New" panose="02070309020205020404" pitchFamily="49" charset="0"/>
              </a:rPr>
              <a:t>Vehicle</a:t>
            </a:r>
            <a:r>
              <a:rPr lang="en-US" sz="2400" dirty="0" smtClean="0"/>
              <a:t> – a boat or a car and we cannot know its type compile time.</a:t>
            </a:r>
          </a:p>
          <a:p>
            <a:pPr algn="just"/>
            <a:r>
              <a:rPr lang="en-US" altLang="en-US" sz="2400" dirty="0" smtClean="0"/>
              <a:t>If you think of modern games, each unit can for example </a:t>
            </a:r>
            <a:r>
              <a:rPr lang="en-US" altLang="en-US" sz="2400" i="1" dirty="0" smtClean="0"/>
              <a:t>Shoot</a:t>
            </a:r>
            <a:r>
              <a:rPr lang="en-US" altLang="en-US" sz="2400" dirty="0" smtClean="0"/>
              <a:t>() and </a:t>
            </a:r>
            <a:r>
              <a:rPr lang="en-US" altLang="en-US" sz="2400" i="1" dirty="0" smtClean="0"/>
              <a:t>Run</a:t>
            </a:r>
            <a:r>
              <a:rPr lang="en-US" altLang="en-US" sz="2400" dirty="0" smtClean="0"/>
              <a:t>(). Usually this logic is written only once but gets many forms depending on the unit type.</a:t>
            </a:r>
            <a:endParaRPr lang="en-US" altLang="en-US" dirty="0" smtClean="0"/>
          </a:p>
        </p:txBody>
      </p:sp>
    </p:spTree>
    <p:extLst>
      <p:ext uri="{BB962C8B-B14F-4D97-AF65-F5344CB8AC3E}">
        <p14:creationId xmlns:p14="http://schemas.microsoft.com/office/powerpoint/2010/main" val="2197520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Open Close Principle</a:t>
            </a:r>
            <a:endParaRPr lang="en-US" sz="3600" b="1" dirty="0"/>
          </a:p>
        </p:txBody>
      </p:sp>
      <p:sp>
        <p:nvSpPr>
          <p:cNvPr id="5" name="Content Placeholder 2"/>
          <p:cNvSpPr txBox="1">
            <a:spLocks/>
          </p:cNvSpPr>
          <p:nvPr/>
        </p:nvSpPr>
        <p:spPr>
          <a:xfrm>
            <a:off x="628650" y="1203701"/>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800" dirty="0"/>
              <a:t>SOFTWARE ENTITIES (CLASSES, MODULES, FUNCTIONS, ETC.) SHOULD BE OPEN FOR EXTENSION, BUT CLOSED FOR MODIFICATION</a:t>
            </a:r>
            <a:r>
              <a:rPr lang="en-US" sz="1800" dirty="0" smtClean="0"/>
              <a:t>.</a:t>
            </a:r>
          </a:p>
          <a:p>
            <a:pPr algn="just"/>
            <a:r>
              <a:rPr lang="en-US" sz="1800" dirty="0"/>
              <a:t>When a single change to a program results in a cascade of changes to dependent modules, that program exhibits the undesirable attributes that we have come to associate with “bad” design. </a:t>
            </a:r>
            <a:endParaRPr lang="en-US" sz="1800" dirty="0" smtClean="0"/>
          </a:p>
          <a:p>
            <a:pPr algn="just"/>
            <a:r>
              <a:rPr lang="en-US" sz="1800" dirty="0"/>
              <a:t>The program becomes fragile, rigid, unpredictable and </a:t>
            </a:r>
            <a:r>
              <a:rPr lang="en-US" sz="1800" dirty="0" err="1"/>
              <a:t>unreusable</a:t>
            </a:r>
            <a:r>
              <a:rPr lang="en-US" sz="1800" dirty="0" smtClean="0"/>
              <a:t>.</a:t>
            </a:r>
          </a:p>
          <a:p>
            <a:pPr algn="just"/>
            <a:r>
              <a:rPr lang="en-US" sz="1800" dirty="0"/>
              <a:t>We should write our modules so that they can be extended, without requiring them to be modified.  </a:t>
            </a:r>
            <a:endParaRPr lang="en-US" altLang="en-US" sz="1800" dirty="0" smtClean="0"/>
          </a:p>
          <a:p>
            <a:pPr algn="just"/>
            <a:endParaRPr lang="en-US" altLang="en-US" sz="1800" dirty="0"/>
          </a:p>
          <a:p>
            <a:pPr algn="just"/>
            <a:endParaRPr lang="en-US" altLang="en-US" sz="1800" dirty="0" smtClean="0"/>
          </a:p>
          <a:p>
            <a:pPr algn="just"/>
            <a:endParaRPr lang="en-US" altLang="en-US" sz="1800" dirty="0"/>
          </a:p>
          <a:p>
            <a:pPr algn="just"/>
            <a:endParaRPr lang="en-US" altLang="en-US" sz="1800" dirty="0" smtClean="0"/>
          </a:p>
          <a:p>
            <a:pPr algn="just"/>
            <a:endParaRPr lang="en-US" altLang="en-US" sz="1800" dirty="0" smtClean="0"/>
          </a:p>
        </p:txBody>
      </p:sp>
    </p:spTree>
    <p:extLst>
      <p:ext uri="{BB962C8B-B14F-4D97-AF65-F5344CB8AC3E}">
        <p14:creationId xmlns:p14="http://schemas.microsoft.com/office/powerpoint/2010/main" val="3367071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862956"/>
          </a:xfrm>
        </p:spPr>
        <p:txBody>
          <a:bodyPr/>
          <a:lstStyle/>
          <a:p>
            <a:r>
              <a:rPr lang="en-US" dirty="0" smtClean="0"/>
              <a:t>Introduction</a:t>
            </a:r>
            <a:endParaRPr lang="en-US" dirty="0"/>
          </a:p>
        </p:txBody>
      </p:sp>
      <p:sp>
        <p:nvSpPr>
          <p:cNvPr id="3" name="Subtitle 2"/>
          <p:cNvSpPr>
            <a:spLocks noGrp="1"/>
          </p:cNvSpPr>
          <p:nvPr>
            <p:ph type="subTitle" idx="1"/>
          </p:nvPr>
        </p:nvSpPr>
        <p:spPr>
          <a:xfrm>
            <a:off x="1233617" y="2242795"/>
            <a:ext cx="6858000" cy="3482502"/>
          </a:xfrm>
        </p:spPr>
        <p:txBody>
          <a:bodyPr>
            <a:normAutofit/>
          </a:bodyPr>
          <a:lstStyle/>
          <a:p>
            <a:pPr marL="285750" indent="-285750" algn="l">
              <a:buFont typeface="Arial" panose="020B0604020202020204" pitchFamily="34" charset="0"/>
              <a:buChar char="•"/>
            </a:pPr>
            <a:r>
              <a:rPr lang="en-US" dirty="0" smtClean="0"/>
              <a:t>Interface </a:t>
            </a:r>
            <a:r>
              <a:rPr lang="en-US" dirty="0"/>
              <a:t>and abstract class. </a:t>
            </a:r>
            <a:endParaRPr lang="en-US" dirty="0" smtClean="0"/>
          </a:p>
          <a:p>
            <a:pPr marL="285750" indent="-285750" algn="l">
              <a:buFont typeface="Arial" panose="020B0604020202020204" pitchFamily="34" charset="0"/>
              <a:buChar char="•"/>
            </a:pPr>
            <a:r>
              <a:rPr lang="en-US" dirty="0" smtClean="0"/>
              <a:t>Interface segregation Principle.</a:t>
            </a:r>
          </a:p>
          <a:p>
            <a:pPr marL="285750" indent="-285750" algn="l">
              <a:buFont typeface="Arial" panose="020B0604020202020204" pitchFamily="34" charset="0"/>
              <a:buChar char="•"/>
            </a:pPr>
            <a:r>
              <a:rPr lang="en-US" dirty="0" smtClean="0"/>
              <a:t>Understanding </a:t>
            </a:r>
            <a:r>
              <a:rPr lang="en-US" dirty="0"/>
              <a:t>polymorphism. Forms of polymorphism. </a:t>
            </a:r>
            <a:endParaRPr lang="en-US" dirty="0" smtClean="0"/>
          </a:p>
          <a:p>
            <a:pPr marL="285750" indent="-285750" algn="l">
              <a:buFont typeface="Arial" panose="020B0604020202020204" pitchFamily="34" charset="0"/>
              <a:buChar char="•"/>
            </a:pPr>
            <a:r>
              <a:rPr lang="en-US" dirty="0" err="1" smtClean="0"/>
              <a:t>Liskov</a:t>
            </a:r>
            <a:r>
              <a:rPr lang="en-US" dirty="0" smtClean="0"/>
              <a:t> </a:t>
            </a:r>
            <a:r>
              <a:rPr lang="en-US" dirty="0"/>
              <a:t>principle</a:t>
            </a:r>
            <a:r>
              <a:rPr lang="en-US" dirty="0" smtClean="0"/>
              <a:t>.</a:t>
            </a:r>
          </a:p>
          <a:p>
            <a:pPr marL="285750" indent="-285750" algn="l">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Open </a:t>
            </a:r>
            <a:r>
              <a:rPr lang="en-US" smtClean="0">
                <a:latin typeface="Calibri" panose="020F0502020204030204" pitchFamily="34" charset="0"/>
                <a:ea typeface="Calibri" panose="020F0502020204030204" pitchFamily="34" charset="0"/>
                <a:cs typeface="Times New Roman" panose="02020603050405020304" pitchFamily="18" charset="0"/>
              </a:rPr>
              <a:t>close Principle.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1753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Open Close Principle</a:t>
            </a:r>
            <a:endParaRPr lang="en-US" sz="3600" b="1" dirty="0"/>
          </a:p>
        </p:txBody>
      </p:sp>
      <p:sp>
        <p:nvSpPr>
          <p:cNvPr id="5" name="Content Placeholder 2"/>
          <p:cNvSpPr txBox="1">
            <a:spLocks/>
          </p:cNvSpPr>
          <p:nvPr/>
        </p:nvSpPr>
        <p:spPr>
          <a:xfrm>
            <a:off x="628650" y="1203701"/>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gn="just">
              <a:buFont typeface="+mj-lt"/>
              <a:buAutoNum type="arabicPeriod"/>
            </a:pPr>
            <a:r>
              <a:rPr lang="en-US" sz="1800" b="1" dirty="0"/>
              <a:t>They are “Open For Extension”. </a:t>
            </a:r>
            <a:r>
              <a:rPr lang="en-US" sz="1800" dirty="0"/>
              <a:t>This means that the behavior of the module can be extended. That we can make the module behave in new and different ways as the requirements of the application change, or to meet the needs of new applications</a:t>
            </a:r>
            <a:r>
              <a:rPr lang="en-US" sz="1800" dirty="0" smtClean="0"/>
              <a:t>.</a:t>
            </a:r>
          </a:p>
          <a:p>
            <a:pPr marL="342900" indent="-342900" algn="just">
              <a:buFont typeface="+mj-lt"/>
              <a:buAutoNum type="arabicPeriod"/>
            </a:pPr>
            <a:r>
              <a:rPr lang="en-US" sz="1800" b="1" dirty="0" smtClean="0"/>
              <a:t>They </a:t>
            </a:r>
            <a:r>
              <a:rPr lang="en-US" sz="1800" b="1" dirty="0"/>
              <a:t>are “Closed for Modification”. </a:t>
            </a:r>
            <a:r>
              <a:rPr lang="en-US" sz="1800" dirty="0"/>
              <a:t>The source code of such a module is inviolate. No one is allowed to make source code changes to it</a:t>
            </a:r>
            <a:r>
              <a:rPr lang="en-US" sz="1800" dirty="0" smtClean="0"/>
              <a:t>.</a:t>
            </a:r>
          </a:p>
          <a:p>
            <a:pPr marL="342900" indent="-342900" algn="just">
              <a:buFont typeface="+mj-lt"/>
              <a:buAutoNum type="arabicPeriod"/>
            </a:pPr>
            <a:endParaRPr lang="en-US" altLang="en-US" sz="1800" dirty="0"/>
          </a:p>
          <a:p>
            <a:pPr marL="0" indent="0" algn="just">
              <a:buNone/>
            </a:pPr>
            <a:r>
              <a:rPr lang="en-US" sz="1800" dirty="0"/>
              <a:t>Even if the OCP cannot be fully achieved, even partial OCP compliance can make dramatic improvements in the structure of an application. It is always better if changes do not </a:t>
            </a:r>
            <a:r>
              <a:rPr lang="en-US" sz="1800" dirty="0" err="1"/>
              <a:t>propogate</a:t>
            </a:r>
            <a:r>
              <a:rPr lang="en-US" sz="1800" dirty="0"/>
              <a:t> into existing code that already works. If you don’t have to change working code, you aren’t likely to break it. </a:t>
            </a:r>
            <a:endParaRPr lang="en-US" altLang="en-US" sz="1800" dirty="0" smtClean="0"/>
          </a:p>
        </p:txBody>
      </p:sp>
    </p:spTree>
    <p:extLst>
      <p:ext uri="{BB962C8B-B14F-4D97-AF65-F5344CB8AC3E}">
        <p14:creationId xmlns:p14="http://schemas.microsoft.com/office/powerpoint/2010/main" val="2011860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Open Close Principle</a:t>
            </a:r>
            <a:endParaRPr lang="en-US" sz="3600" b="1" dirty="0"/>
          </a:p>
        </p:txBody>
      </p:sp>
      <p:sp>
        <p:nvSpPr>
          <p:cNvPr id="5" name="Content Placeholder 2"/>
          <p:cNvSpPr txBox="1">
            <a:spLocks/>
          </p:cNvSpPr>
          <p:nvPr/>
        </p:nvSpPr>
        <p:spPr>
          <a:xfrm>
            <a:off x="628650" y="1203701"/>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None/>
            </a:pPr>
            <a:endParaRPr lang="en-US" sz="1800" b="1" dirty="0"/>
          </a:p>
        </p:txBody>
      </p:sp>
      <p:pic>
        <p:nvPicPr>
          <p:cNvPr id="3" name="Рисунок 2"/>
          <p:cNvPicPr>
            <a:picLocks noChangeAspect="1"/>
          </p:cNvPicPr>
          <p:nvPr/>
        </p:nvPicPr>
        <p:blipFill>
          <a:blip r:embed="rId2"/>
          <a:stretch>
            <a:fillRect/>
          </a:stretch>
        </p:blipFill>
        <p:spPr>
          <a:xfrm>
            <a:off x="1721965" y="1203701"/>
            <a:ext cx="4019550" cy="2009775"/>
          </a:xfrm>
          <a:prstGeom prst="rect">
            <a:avLst/>
          </a:prstGeom>
        </p:spPr>
      </p:pic>
      <p:pic>
        <p:nvPicPr>
          <p:cNvPr id="6" name="Рисунок 5"/>
          <p:cNvPicPr>
            <a:picLocks noChangeAspect="1"/>
          </p:cNvPicPr>
          <p:nvPr/>
        </p:nvPicPr>
        <p:blipFill>
          <a:blip r:embed="rId3"/>
          <a:stretch>
            <a:fillRect/>
          </a:stretch>
        </p:blipFill>
        <p:spPr>
          <a:xfrm>
            <a:off x="1310073" y="3276461"/>
            <a:ext cx="4019550" cy="1533525"/>
          </a:xfrm>
          <a:prstGeom prst="rect">
            <a:avLst/>
          </a:prstGeom>
        </p:spPr>
      </p:pic>
      <p:pic>
        <p:nvPicPr>
          <p:cNvPr id="7" name="Рисунок 6"/>
          <p:cNvPicPr>
            <a:picLocks noChangeAspect="1"/>
          </p:cNvPicPr>
          <p:nvPr/>
        </p:nvPicPr>
        <p:blipFill>
          <a:blip r:embed="rId4"/>
          <a:stretch>
            <a:fillRect/>
          </a:stretch>
        </p:blipFill>
        <p:spPr>
          <a:xfrm>
            <a:off x="5668017" y="3213476"/>
            <a:ext cx="2333625" cy="561975"/>
          </a:xfrm>
          <a:prstGeom prst="rect">
            <a:avLst/>
          </a:prstGeom>
        </p:spPr>
      </p:pic>
    </p:spTree>
    <p:extLst>
      <p:ext uri="{BB962C8B-B14F-4D97-AF65-F5344CB8AC3E}">
        <p14:creationId xmlns:p14="http://schemas.microsoft.com/office/powerpoint/2010/main" val="83300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a:t>
            </a:r>
            <a:r>
              <a:rPr lang="en-US" sz="3600" dirty="0" err="1"/>
              <a:t>Liskov</a:t>
            </a:r>
            <a:r>
              <a:rPr lang="en-US" sz="3600" dirty="0"/>
              <a:t> Substitution Principle</a:t>
            </a:r>
            <a:endParaRPr lang="en-US" sz="3600" b="1" dirty="0"/>
          </a:p>
        </p:txBody>
      </p:sp>
      <p:sp>
        <p:nvSpPr>
          <p:cNvPr id="3" name="Content Placeholder 2"/>
          <p:cNvSpPr>
            <a:spLocks noGrp="1"/>
          </p:cNvSpPr>
          <p:nvPr>
            <p:ph idx="1"/>
          </p:nvPr>
        </p:nvSpPr>
        <p:spPr/>
        <p:txBody>
          <a:bodyPr numCol="1">
            <a:noAutofit/>
          </a:bodyPr>
          <a:lstStyle/>
          <a:p>
            <a:pPr algn="just"/>
            <a:r>
              <a:rPr lang="en-US" sz="2400" dirty="0"/>
              <a:t>FUNCTIONS THAT USE POINTERS OR REFERENCES TO BASE CLASSES MUST BE ABLE TO USE OBJECTS OF DERIVED CLASSES WITHOUT KNOWING IT</a:t>
            </a:r>
            <a:r>
              <a:rPr lang="en-US" sz="2400" dirty="0" smtClean="0"/>
              <a:t>.</a:t>
            </a:r>
          </a:p>
          <a:p>
            <a:pPr algn="just"/>
            <a:r>
              <a:rPr lang="en-US" dirty="0"/>
              <a:t>If there is a function which does not conform to the LSP, then that function uses a pointer or reference to a base class, but must know about all the derivatives of that base class</a:t>
            </a:r>
            <a:r>
              <a:rPr lang="en-US" dirty="0" smtClean="0"/>
              <a:t>. That is really bad since it means that adding a new form of inclusion polymorphism, means modifying all the places using it.</a:t>
            </a:r>
            <a:endParaRPr lang="en-US" altLang="en-US" dirty="0" smtClean="0"/>
          </a:p>
        </p:txBody>
      </p:sp>
    </p:spTree>
    <p:extLst>
      <p:ext uri="{BB962C8B-B14F-4D97-AF65-F5344CB8AC3E}">
        <p14:creationId xmlns:p14="http://schemas.microsoft.com/office/powerpoint/2010/main" val="2204944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a:t>
            </a:r>
            <a:r>
              <a:rPr lang="en-US" sz="3600" dirty="0" err="1"/>
              <a:t>Liskov</a:t>
            </a:r>
            <a:r>
              <a:rPr lang="en-US" sz="3600" dirty="0"/>
              <a:t> Substitution Principle</a:t>
            </a:r>
            <a:endParaRPr lang="en-US" sz="3600" b="1" dirty="0"/>
          </a:p>
        </p:txBody>
      </p:sp>
      <p:pic>
        <p:nvPicPr>
          <p:cNvPr id="4" name="Объект 3"/>
          <p:cNvPicPr>
            <a:picLocks noGrp="1" noChangeAspect="1"/>
          </p:cNvPicPr>
          <p:nvPr>
            <p:ph idx="1"/>
          </p:nvPr>
        </p:nvPicPr>
        <p:blipFill>
          <a:blip r:embed="rId2"/>
          <a:stretch>
            <a:fillRect/>
          </a:stretch>
        </p:blipFill>
        <p:spPr>
          <a:xfrm>
            <a:off x="891231" y="3256896"/>
            <a:ext cx="3390900" cy="876300"/>
          </a:xfrm>
          <a:prstGeom prst="rect">
            <a:avLst/>
          </a:prstGeom>
        </p:spPr>
      </p:pic>
      <p:sp>
        <p:nvSpPr>
          <p:cNvPr id="5" name="Content Placeholder 2"/>
          <p:cNvSpPr txBox="1">
            <a:spLocks/>
          </p:cNvSpPr>
          <p:nvPr/>
        </p:nvSpPr>
        <p:spPr>
          <a:xfrm>
            <a:off x="628650" y="1261366"/>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800" dirty="0" smtClean="0"/>
              <a:t>The </a:t>
            </a:r>
            <a:r>
              <a:rPr lang="en-US" sz="1800" i="1" dirty="0"/>
              <a:t>Square</a:t>
            </a:r>
            <a:r>
              <a:rPr lang="en-US" sz="1800" dirty="0"/>
              <a:t> class always assumes that the width is equal with the height. If a </a:t>
            </a:r>
            <a:r>
              <a:rPr lang="en-US" sz="1800" i="1" dirty="0"/>
              <a:t>Square</a:t>
            </a:r>
            <a:r>
              <a:rPr lang="en-US" sz="1800" dirty="0"/>
              <a:t> object is used in a context where a </a:t>
            </a:r>
            <a:r>
              <a:rPr lang="en-US" sz="1800" i="1" dirty="0"/>
              <a:t>Rectangle</a:t>
            </a:r>
            <a:r>
              <a:rPr lang="en-US" sz="1800" dirty="0"/>
              <a:t> is expected, unexpected behavior may occur because the dimensions of a </a:t>
            </a:r>
            <a:r>
              <a:rPr lang="en-US" sz="1800" i="1" dirty="0"/>
              <a:t>Square</a:t>
            </a:r>
            <a:r>
              <a:rPr lang="en-US" sz="1800" dirty="0"/>
              <a:t> cannot (or rather should not) be modified independently. </a:t>
            </a:r>
            <a:endParaRPr lang="en-US" sz="1800" dirty="0" smtClean="0"/>
          </a:p>
          <a:p>
            <a:pPr algn="just"/>
            <a:r>
              <a:rPr lang="en-US" sz="1800" dirty="0"/>
              <a:t> If </a:t>
            </a:r>
            <a:r>
              <a:rPr lang="en-US" sz="1800" i="1" dirty="0"/>
              <a:t>Square</a:t>
            </a:r>
            <a:r>
              <a:rPr lang="en-US" sz="1800" dirty="0"/>
              <a:t> and </a:t>
            </a:r>
            <a:r>
              <a:rPr lang="en-US" sz="1800" i="1" dirty="0"/>
              <a:t>Rectangle</a:t>
            </a:r>
            <a:r>
              <a:rPr lang="en-US" sz="1800" dirty="0"/>
              <a:t> had only getter methods (i.e., they were </a:t>
            </a:r>
            <a:r>
              <a:rPr lang="en-US" sz="1800" dirty="0">
                <a:hlinkClick r:id="rId3" tooltip="Immutable object"/>
              </a:rPr>
              <a:t>immutable objects</a:t>
            </a:r>
            <a:r>
              <a:rPr lang="en-US" sz="1800" dirty="0"/>
              <a:t>), then no violation of LSP could occur.</a:t>
            </a:r>
            <a:endParaRPr lang="en-US" altLang="en-US" sz="1800" dirty="0" smtClean="0"/>
          </a:p>
        </p:txBody>
      </p:sp>
    </p:spTree>
    <p:extLst>
      <p:ext uri="{BB962C8B-B14F-4D97-AF65-F5344CB8AC3E}">
        <p14:creationId xmlns:p14="http://schemas.microsoft.com/office/powerpoint/2010/main" val="2050611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Do not Inherit Then</a:t>
            </a:r>
            <a:endParaRPr lang="en-US" sz="3600" b="1" dirty="0"/>
          </a:p>
        </p:txBody>
      </p:sp>
      <p:sp>
        <p:nvSpPr>
          <p:cNvPr id="5" name="Content Placeholder 2"/>
          <p:cNvSpPr txBox="1">
            <a:spLocks/>
          </p:cNvSpPr>
          <p:nvPr/>
        </p:nvSpPr>
        <p:spPr>
          <a:xfrm>
            <a:off x="628650" y="1203701"/>
            <a:ext cx="788670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altLang="en-US" sz="1800" dirty="0" smtClean="0"/>
              <a:t>Limitation - </a:t>
            </a:r>
            <a:r>
              <a:rPr lang="en-US" sz="1800" dirty="0"/>
              <a:t>The child class limits some of the behavior of the parent </a:t>
            </a:r>
            <a:r>
              <a:rPr lang="en-US" sz="1800" dirty="0" smtClean="0"/>
              <a:t>class</a:t>
            </a:r>
          </a:p>
          <a:p>
            <a:pPr algn="just"/>
            <a:endParaRPr lang="en-US" sz="1800" dirty="0"/>
          </a:p>
          <a:p>
            <a:pPr algn="just"/>
            <a:endParaRPr lang="en-US" sz="1800" dirty="0" smtClean="0"/>
          </a:p>
          <a:p>
            <a:pPr algn="just"/>
            <a:endParaRPr lang="en-US" sz="1800" dirty="0"/>
          </a:p>
          <a:p>
            <a:pPr algn="just"/>
            <a:endParaRPr lang="en-US" sz="1800" dirty="0" smtClean="0"/>
          </a:p>
          <a:p>
            <a:pPr algn="just"/>
            <a:r>
              <a:rPr lang="en-US" sz="1800" dirty="0" smtClean="0"/>
              <a:t>Variation - The </a:t>
            </a:r>
            <a:r>
              <a:rPr lang="en-US" sz="1800" dirty="0"/>
              <a:t>child class is simply a variation of the parent class</a:t>
            </a:r>
          </a:p>
          <a:p>
            <a:pPr algn="just"/>
            <a:endParaRPr lang="en-US" altLang="en-US" sz="1800" dirty="0" smtClean="0"/>
          </a:p>
          <a:p>
            <a:pPr algn="just"/>
            <a:endParaRPr lang="en-US" altLang="en-US" sz="1800" dirty="0"/>
          </a:p>
          <a:p>
            <a:pPr algn="just"/>
            <a:endParaRPr lang="en-US" altLang="en-US" sz="1800" dirty="0" smtClean="0"/>
          </a:p>
          <a:p>
            <a:pPr algn="just"/>
            <a:endParaRPr lang="en-US" altLang="en-US" sz="1800" dirty="0"/>
          </a:p>
          <a:p>
            <a:pPr algn="just"/>
            <a:endParaRPr lang="en-US" altLang="en-US" sz="1800" dirty="0" smtClean="0"/>
          </a:p>
          <a:p>
            <a:pPr algn="just"/>
            <a:endParaRPr lang="en-US" altLang="en-US" sz="1800" dirty="0" smtClean="0"/>
          </a:p>
        </p:txBody>
      </p:sp>
      <p:pic>
        <p:nvPicPr>
          <p:cNvPr id="6" name="Рисунок 5"/>
          <p:cNvPicPr>
            <a:picLocks noChangeAspect="1"/>
          </p:cNvPicPr>
          <p:nvPr/>
        </p:nvPicPr>
        <p:blipFill>
          <a:blip r:embed="rId2"/>
          <a:stretch>
            <a:fillRect/>
          </a:stretch>
        </p:blipFill>
        <p:spPr>
          <a:xfrm>
            <a:off x="936796" y="1615776"/>
            <a:ext cx="1707549" cy="1071516"/>
          </a:xfrm>
          <a:prstGeom prst="rect">
            <a:avLst/>
          </a:prstGeom>
        </p:spPr>
      </p:pic>
      <p:pic>
        <p:nvPicPr>
          <p:cNvPr id="7" name="Рисунок 6"/>
          <p:cNvPicPr>
            <a:picLocks noChangeAspect="1"/>
          </p:cNvPicPr>
          <p:nvPr/>
        </p:nvPicPr>
        <p:blipFill>
          <a:blip r:embed="rId3"/>
          <a:stretch>
            <a:fillRect/>
          </a:stretch>
        </p:blipFill>
        <p:spPr>
          <a:xfrm>
            <a:off x="936796" y="3416771"/>
            <a:ext cx="2305050" cy="1704975"/>
          </a:xfrm>
          <a:prstGeom prst="rect">
            <a:avLst/>
          </a:prstGeom>
        </p:spPr>
      </p:pic>
      <p:pic>
        <p:nvPicPr>
          <p:cNvPr id="8" name="Рисунок 7"/>
          <p:cNvPicPr>
            <a:picLocks noChangeAspect="1"/>
          </p:cNvPicPr>
          <p:nvPr/>
        </p:nvPicPr>
        <p:blipFill>
          <a:blip r:embed="rId4"/>
          <a:stretch>
            <a:fillRect/>
          </a:stretch>
        </p:blipFill>
        <p:spPr>
          <a:xfrm>
            <a:off x="3043400" y="1543437"/>
            <a:ext cx="1690965" cy="1216194"/>
          </a:xfrm>
          <a:prstGeom prst="rect">
            <a:avLst/>
          </a:prstGeom>
        </p:spPr>
      </p:pic>
    </p:spTree>
    <p:extLst>
      <p:ext uri="{BB962C8B-B14F-4D97-AF65-F5344CB8AC3E}">
        <p14:creationId xmlns:p14="http://schemas.microsoft.com/office/powerpoint/2010/main" val="3250470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smtClean="0"/>
              <a:t>Assignment</a:t>
            </a:r>
            <a:endParaRPr lang="en-US" dirty="0"/>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smtClean="0"/>
              <a:t>Read UP on abstract class and Interface</a:t>
            </a:r>
          </a:p>
          <a:p>
            <a:pPr marL="285750" indent="-285750" algn="l">
              <a:buFont typeface="Arial" panose="020B0604020202020204" pitchFamily="34" charset="0"/>
              <a:buChar char="•"/>
            </a:pPr>
            <a:r>
              <a:rPr lang="en-GB" dirty="0" smtClean="0"/>
              <a:t>Understand ISP, OCP and </a:t>
            </a:r>
            <a:r>
              <a:rPr lang="en-GB" dirty="0" err="1" smtClean="0"/>
              <a:t>Liskov</a:t>
            </a:r>
            <a:r>
              <a:rPr lang="en-GB" dirty="0" smtClean="0"/>
              <a:t> Principles</a:t>
            </a:r>
          </a:p>
          <a:p>
            <a:pPr marL="285750" indent="-285750" algn="l">
              <a:buFont typeface="Arial" panose="020B0604020202020204" pitchFamily="34" charset="0"/>
              <a:buChar char="•"/>
            </a:pPr>
            <a:r>
              <a:rPr lang="en-GB" dirty="0" smtClean="0"/>
              <a:t>Understand all the forms of polymorphism</a:t>
            </a:r>
          </a:p>
          <a:p>
            <a:pPr marL="285750" indent="-285750" algn="l">
              <a:buFont typeface="Arial" panose="020B0604020202020204" pitchFamily="34" charset="0"/>
              <a:buChar char="•"/>
            </a:pPr>
            <a:endParaRPr lang="en-GB" dirty="0" smtClean="0"/>
          </a:p>
          <a:p>
            <a:pPr marL="285750" indent="-285750" algn="l">
              <a:buFont typeface="Arial" panose="020B0604020202020204" pitchFamily="34" charset="0"/>
              <a:buChar char="•"/>
            </a:pPr>
            <a:r>
              <a:rPr lang="en-GB" dirty="0" smtClean="0"/>
              <a:t>Prepare for a Test.</a:t>
            </a:r>
            <a:endParaRPr lang="en-GB" dirty="0"/>
          </a:p>
          <a:p>
            <a:pPr marL="285750" indent="-285750" algn="l">
              <a:buFont typeface="Arial" panose="020B0604020202020204" pitchFamily="34" charset="0"/>
              <a:buChar char="•"/>
            </a:pPr>
            <a:endParaRPr lang="en-GB" dirty="0" smtClean="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395764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Abstract Class</a:t>
            </a:r>
            <a:endParaRPr lang="en-GB" dirty="0"/>
          </a:p>
        </p:txBody>
      </p:sp>
      <p:sp>
        <p:nvSpPr>
          <p:cNvPr id="3" name="Content Placeholder 2"/>
          <p:cNvSpPr>
            <a:spLocks noGrp="1"/>
          </p:cNvSpPr>
          <p:nvPr>
            <p:ph idx="1"/>
          </p:nvPr>
        </p:nvSpPr>
        <p:spPr/>
        <p:txBody>
          <a:bodyPr numCol="1">
            <a:noAutofit/>
          </a:bodyPr>
          <a:lstStyle/>
          <a:p>
            <a:r>
              <a:rPr lang="en-GB" altLang="en-US" sz="2400" dirty="0"/>
              <a:t>Unlike classes, these cannot be instantiated.</a:t>
            </a:r>
          </a:p>
          <a:p>
            <a:r>
              <a:rPr lang="en-GB" altLang="en-US" sz="2400" dirty="0"/>
              <a:t>Like classes, they introduce types.</a:t>
            </a:r>
          </a:p>
          <a:p>
            <a:pPr lvl="1"/>
            <a:r>
              <a:rPr lang="en-GB" altLang="en-US" sz="2000" dirty="0"/>
              <a:t>but no objects can have as actual type the type of an abstract class.</a:t>
            </a:r>
          </a:p>
          <a:p>
            <a:r>
              <a:rPr lang="en-GB" altLang="en-US" sz="2400" dirty="0"/>
              <a:t>Why use them?</a:t>
            </a:r>
          </a:p>
          <a:p>
            <a:pPr lvl="1"/>
            <a:r>
              <a:rPr lang="en-GB" altLang="en-US" sz="2000" dirty="0"/>
              <a:t>Because there is a set of common features and implementation for all derived classes </a:t>
            </a:r>
            <a:r>
              <a:rPr lang="en-GB" altLang="en-US" sz="2000" dirty="0" smtClean="0"/>
              <a:t>but</a:t>
            </a:r>
            <a:r>
              <a:rPr lang="en-GB" altLang="en-US" sz="2000" dirty="0"/>
              <a:t> </a:t>
            </a:r>
            <a:r>
              <a:rPr lang="en-GB" altLang="en-US" sz="2000" dirty="0" smtClean="0"/>
              <a:t>we </a:t>
            </a:r>
            <a:r>
              <a:rPr lang="en-GB" altLang="en-US" sz="2000" dirty="0"/>
              <a:t>want to prevent users from handling objects that are too generic </a:t>
            </a:r>
            <a:endParaRPr lang="en-US" sz="1800" dirty="0" smtClean="0"/>
          </a:p>
          <a:p>
            <a:pPr algn="just"/>
            <a:r>
              <a:rPr lang="en-US" sz="2400" dirty="0" smtClean="0"/>
              <a:t>We do not want users to be able to create </a:t>
            </a:r>
            <a:r>
              <a:rPr lang="en-US" sz="2400" dirty="0" smtClean="0">
                <a:latin typeface="Courier New" panose="02070309020205020404" pitchFamily="49" charset="0"/>
                <a:cs typeface="Courier New" panose="02070309020205020404" pitchFamily="49" charset="0"/>
              </a:rPr>
              <a:t>Car, Cat</a:t>
            </a:r>
            <a:r>
              <a:rPr lang="en-US" sz="2400" dirty="0" smtClean="0"/>
              <a:t>, etc.</a:t>
            </a:r>
          </a:p>
        </p:txBody>
      </p:sp>
    </p:spTree>
    <p:extLst>
      <p:ext uri="{BB962C8B-B14F-4D97-AF65-F5344CB8AC3E}">
        <p14:creationId xmlns:p14="http://schemas.microsoft.com/office/powerpoint/2010/main" val="2152526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Abstract Class</a:t>
            </a:r>
            <a:endParaRPr lang="en-GB" dirty="0"/>
          </a:p>
        </p:txBody>
      </p:sp>
      <p:sp>
        <p:nvSpPr>
          <p:cNvPr id="3" name="Content Placeholder 2"/>
          <p:cNvSpPr>
            <a:spLocks noGrp="1"/>
          </p:cNvSpPr>
          <p:nvPr>
            <p:ph idx="1"/>
          </p:nvPr>
        </p:nvSpPr>
        <p:spPr/>
        <p:txBody>
          <a:bodyPr numCol="1">
            <a:noAutofit/>
          </a:bodyPr>
          <a:lstStyle/>
          <a:p>
            <a:pPr algn="just"/>
            <a:r>
              <a:rPr lang="en-GB" altLang="en-US" sz="2400" dirty="0"/>
              <a:t>O</a:t>
            </a:r>
            <a:r>
              <a:rPr lang="en-US" altLang="en-US" sz="2400" dirty="0" err="1" smtClean="0"/>
              <a:t>ften</a:t>
            </a:r>
            <a:r>
              <a:rPr lang="en-US" altLang="en-US" sz="2400" dirty="0"/>
              <a:t>, the superclass does not have a "meaning" or does not directly relate to a "thing" in the real world</a:t>
            </a:r>
          </a:p>
          <a:p>
            <a:pPr algn="just"/>
            <a:r>
              <a:rPr lang="en-US" altLang="en-US" sz="2400" dirty="0"/>
              <a:t>It is an artifact of the generalization </a:t>
            </a:r>
            <a:r>
              <a:rPr lang="en-US" altLang="en-US" sz="2400" dirty="0" smtClean="0"/>
              <a:t>process.</a:t>
            </a:r>
            <a:endParaRPr lang="en-US" altLang="en-US" sz="2400" dirty="0"/>
          </a:p>
          <a:p>
            <a:pPr algn="just"/>
            <a:r>
              <a:rPr lang="en-US" sz="2400" dirty="0" smtClean="0"/>
              <a:t>Abstract class should have an abstract member: an abstract property or abstract method, something which each subclass has but it does not necessarily exist the group as a whole.</a:t>
            </a:r>
          </a:p>
        </p:txBody>
      </p:sp>
    </p:spTree>
    <p:extLst>
      <p:ext uri="{BB962C8B-B14F-4D97-AF65-F5344CB8AC3E}">
        <p14:creationId xmlns:p14="http://schemas.microsoft.com/office/powerpoint/2010/main" val="2572243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rgbClr val="000000"/>
              </a:buClr>
              <a:buSzPct val="38000"/>
            </a:pPr>
            <a:r>
              <a:rPr lang="en-GB" altLang="en-US" sz="3600" dirty="0">
                <a:latin typeface="Helvetica" panose="020B0604020202020204" pitchFamily="34" charset="0"/>
              </a:rPr>
              <a:t>Abstract Methods</a:t>
            </a:r>
          </a:p>
        </p:txBody>
      </p:sp>
      <p:sp>
        <p:nvSpPr>
          <p:cNvPr id="3" name="Content Placeholder 2"/>
          <p:cNvSpPr>
            <a:spLocks noGrp="1"/>
          </p:cNvSpPr>
          <p:nvPr>
            <p:ph idx="1"/>
          </p:nvPr>
        </p:nvSpPr>
        <p:spPr/>
        <p:txBody>
          <a:bodyPr numCol="1">
            <a:noAutofit/>
          </a:bodyPr>
          <a:lstStyle/>
          <a:p>
            <a:pPr algn="just"/>
            <a:r>
              <a:rPr lang="en-US" altLang="en-US" sz="2400" dirty="0"/>
              <a:t>An abstract method is one to which a signature has been provided, but no implementation for that method is given.</a:t>
            </a:r>
          </a:p>
          <a:p>
            <a:pPr algn="just"/>
            <a:r>
              <a:rPr lang="en-US" altLang="en-US" sz="2400" dirty="0"/>
              <a:t>An Abstract method is a placeholder.  It means that </a:t>
            </a:r>
            <a:r>
              <a:rPr lang="en-US" altLang="en-US" sz="2400" dirty="0" smtClean="0"/>
              <a:t>a </a:t>
            </a:r>
            <a:r>
              <a:rPr lang="en-US" altLang="en-US" sz="2400" dirty="0"/>
              <a:t>method </a:t>
            </a:r>
            <a:r>
              <a:rPr lang="en-US" altLang="en-US" sz="2400" b="1" dirty="0"/>
              <a:t>must</a:t>
            </a:r>
            <a:r>
              <a:rPr lang="en-US" altLang="en-US" sz="2400" dirty="0"/>
              <a:t> exist, but there is no meaningful implementation for that </a:t>
            </a:r>
            <a:r>
              <a:rPr lang="en-US" altLang="en-US" sz="2400" dirty="0" smtClean="0"/>
              <a:t>method </a:t>
            </a:r>
            <a:r>
              <a:rPr lang="en-US" altLang="en-US" sz="2400" dirty="0"/>
              <a:t>within this </a:t>
            </a:r>
            <a:r>
              <a:rPr lang="en-US" altLang="en-US" sz="2400" dirty="0" smtClean="0"/>
              <a:t>class.</a:t>
            </a:r>
          </a:p>
          <a:p>
            <a:pPr algn="just"/>
            <a:r>
              <a:rPr lang="en-GB" altLang="en-US" sz="2400" dirty="0">
                <a:latin typeface="Helvetica" panose="020B0604020202020204" pitchFamily="34" charset="0"/>
              </a:rPr>
              <a:t>Any class which contains an abstract method MUST also be </a:t>
            </a:r>
            <a:r>
              <a:rPr lang="en-GB" altLang="en-US" sz="2400" dirty="0" smtClean="0">
                <a:latin typeface="Helvetica" panose="020B0604020202020204" pitchFamily="34" charset="0"/>
              </a:rPr>
              <a:t>abstract.</a:t>
            </a:r>
          </a:p>
          <a:p>
            <a:pPr algn="just"/>
            <a:r>
              <a:rPr lang="en-GB" altLang="en-US" sz="2400" dirty="0">
                <a:latin typeface="Helvetica" panose="020B0604020202020204" pitchFamily="34" charset="0"/>
              </a:rPr>
              <a:t>Abstract classes can contain both concrete and abstract methods</a:t>
            </a:r>
          </a:p>
          <a:p>
            <a:pPr algn="just"/>
            <a:endParaRPr lang="en-US" altLang="en-US" sz="2400" dirty="0"/>
          </a:p>
          <a:p>
            <a:pPr algn="just"/>
            <a:endParaRPr lang="en-US" altLang="en-US" sz="2400" dirty="0"/>
          </a:p>
        </p:txBody>
      </p:sp>
    </p:spTree>
    <p:extLst>
      <p:ext uri="{BB962C8B-B14F-4D97-AF65-F5344CB8AC3E}">
        <p14:creationId xmlns:p14="http://schemas.microsoft.com/office/powerpoint/2010/main" val="1452041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Abstract Class. Example</a:t>
            </a:r>
            <a:endParaRPr lang="en-GB" dirty="0"/>
          </a:p>
        </p:txBody>
      </p:sp>
      <p:sp>
        <p:nvSpPr>
          <p:cNvPr id="4" name="Объект 3"/>
          <p:cNvSpPr>
            <a:spLocks noGrp="1"/>
          </p:cNvSpPr>
          <p:nvPr>
            <p:ph idx="1"/>
          </p:nvPr>
        </p:nvSpPr>
        <p:spPr/>
        <p:txBody>
          <a:bodyPr/>
          <a:lstStyle/>
          <a:p>
            <a:endParaRPr lang="en-US" dirty="0"/>
          </a:p>
        </p:txBody>
      </p:sp>
      <p:pic>
        <p:nvPicPr>
          <p:cNvPr id="5" name="Рисунок 4"/>
          <p:cNvPicPr>
            <a:picLocks noChangeAspect="1"/>
          </p:cNvPicPr>
          <p:nvPr/>
        </p:nvPicPr>
        <p:blipFill>
          <a:blip r:embed="rId2"/>
          <a:stretch>
            <a:fillRect/>
          </a:stretch>
        </p:blipFill>
        <p:spPr>
          <a:xfrm>
            <a:off x="688439" y="1261366"/>
            <a:ext cx="5784761" cy="3922005"/>
          </a:xfrm>
          <a:prstGeom prst="rect">
            <a:avLst/>
          </a:prstGeom>
        </p:spPr>
      </p:pic>
    </p:spTree>
    <p:extLst>
      <p:ext uri="{BB962C8B-B14F-4D97-AF65-F5344CB8AC3E}">
        <p14:creationId xmlns:p14="http://schemas.microsoft.com/office/powerpoint/2010/main" val="3001501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rgbClr val="000000"/>
              </a:buClr>
              <a:buSzPct val="38000"/>
            </a:pPr>
            <a:r>
              <a:rPr lang="en-GB" altLang="en-US" sz="3600" dirty="0" smtClean="0">
                <a:latin typeface="Helvetica" panose="020B0604020202020204" pitchFamily="34" charset="0"/>
              </a:rPr>
              <a:t>Interface</a:t>
            </a:r>
            <a:endParaRPr lang="en-GB" altLang="en-US" sz="3600" dirty="0">
              <a:latin typeface="Helvetica" panose="020B0604020202020204" pitchFamily="34" charset="0"/>
            </a:endParaRPr>
          </a:p>
        </p:txBody>
      </p:sp>
      <p:sp>
        <p:nvSpPr>
          <p:cNvPr id="3" name="Content Placeholder 2"/>
          <p:cNvSpPr>
            <a:spLocks noGrp="1"/>
          </p:cNvSpPr>
          <p:nvPr>
            <p:ph idx="1"/>
          </p:nvPr>
        </p:nvSpPr>
        <p:spPr/>
        <p:txBody>
          <a:bodyPr numCol="1">
            <a:noAutofit/>
          </a:bodyPr>
          <a:lstStyle/>
          <a:p>
            <a:pPr algn="just"/>
            <a:r>
              <a:rPr lang="en-GB" altLang="en-US" sz="2400" dirty="0" smtClean="0">
                <a:latin typeface="Helvetica" panose="020B0604020202020204" pitchFamily="34" charset="0"/>
              </a:rPr>
              <a:t>An interface is similar to an abstract class with the following exceptions</a:t>
            </a:r>
          </a:p>
          <a:p>
            <a:pPr lvl="1" algn="just"/>
            <a:r>
              <a:rPr lang="en-US" altLang="en-US" dirty="0"/>
              <a:t>All methods defined in an interface are abstract.  Interfaces can contain no implementation</a:t>
            </a:r>
          </a:p>
          <a:p>
            <a:pPr lvl="1" algn="just"/>
            <a:r>
              <a:rPr lang="en-US" altLang="en-US" dirty="0"/>
              <a:t>Interfaces cannot contain instance </a:t>
            </a:r>
            <a:r>
              <a:rPr lang="en-US" altLang="en-US" dirty="0" smtClean="0"/>
              <a:t>variables.</a:t>
            </a:r>
            <a:endParaRPr lang="en-US" altLang="en-US" sz="2400" dirty="0" smtClean="0"/>
          </a:p>
        </p:txBody>
      </p:sp>
    </p:spTree>
    <p:extLst>
      <p:ext uri="{BB962C8B-B14F-4D97-AF65-F5344CB8AC3E}">
        <p14:creationId xmlns:p14="http://schemas.microsoft.com/office/powerpoint/2010/main" val="1925229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rgbClr val="000000"/>
              </a:buClr>
              <a:buSzPct val="38000"/>
            </a:pPr>
            <a:r>
              <a:rPr lang="en-GB" altLang="en-US" sz="3600" dirty="0" smtClean="0">
                <a:latin typeface="Helvetica" panose="020B0604020202020204" pitchFamily="34" charset="0"/>
              </a:rPr>
              <a:t>Interface</a:t>
            </a:r>
            <a:endParaRPr lang="en-GB" altLang="en-US" sz="3600" dirty="0">
              <a:latin typeface="Helvetica" panose="020B0604020202020204" pitchFamily="34" charset="0"/>
            </a:endParaRPr>
          </a:p>
        </p:txBody>
      </p:sp>
      <p:sp>
        <p:nvSpPr>
          <p:cNvPr id="3" name="Content Placeholder 2"/>
          <p:cNvSpPr>
            <a:spLocks noGrp="1"/>
          </p:cNvSpPr>
          <p:nvPr>
            <p:ph idx="1"/>
          </p:nvPr>
        </p:nvSpPr>
        <p:spPr/>
        <p:txBody>
          <a:bodyPr numCol="1">
            <a:noAutofit/>
          </a:bodyPr>
          <a:lstStyle/>
          <a:p>
            <a:pPr algn="just"/>
            <a:r>
              <a:rPr lang="en-US" sz="2400" dirty="0" smtClean="0"/>
              <a:t>So</a:t>
            </a:r>
            <a:r>
              <a:rPr lang="en-US" sz="2400" dirty="0"/>
              <a:t>, what are interfaces good for if they don't implement functionality</a:t>
            </a:r>
            <a:r>
              <a:rPr lang="en-US" sz="2400" dirty="0" smtClean="0"/>
              <a:t>?</a:t>
            </a:r>
          </a:p>
          <a:p>
            <a:pPr marL="685800" lvl="1" indent="-342900" algn="just">
              <a:buFont typeface="+mj-lt"/>
              <a:buAutoNum type="arabicPeriod"/>
            </a:pPr>
            <a:r>
              <a:rPr lang="en-US" altLang="en-US" dirty="0" smtClean="0"/>
              <a:t>They define the behavior of its </a:t>
            </a:r>
            <a:r>
              <a:rPr lang="en-US" altLang="en-US" dirty="0" err="1" smtClean="0"/>
              <a:t>implementors</a:t>
            </a:r>
            <a:r>
              <a:rPr lang="en-US" altLang="en-US" dirty="0" smtClean="0"/>
              <a:t>.</a:t>
            </a:r>
          </a:p>
          <a:p>
            <a:pPr marL="685800" lvl="1" indent="-342900" algn="just">
              <a:buFont typeface="+mj-lt"/>
              <a:buAutoNum type="arabicPeriod"/>
            </a:pPr>
            <a:r>
              <a:rPr lang="en-US" altLang="en-US" dirty="0" smtClean="0"/>
              <a:t>They separate the specification from the actual implementation. That means that other classes will depend on something which can do </a:t>
            </a:r>
            <a:r>
              <a:rPr lang="en-US" altLang="en-US" i="1" dirty="0" err="1" smtClean="0"/>
              <a:t>IDoVeryUsefulFunction</a:t>
            </a:r>
            <a:endParaRPr lang="en-US" altLang="en-US" i="1" dirty="0"/>
          </a:p>
          <a:p>
            <a:pPr algn="just"/>
            <a:r>
              <a:rPr lang="en-US" altLang="en-US" dirty="0" smtClean="0"/>
              <a:t>Usually an interface has one responsibility. E.g. </a:t>
            </a:r>
            <a:r>
              <a:rPr lang="en-US" i="1" dirty="0" err="1"/>
              <a:t>ICloneable</a:t>
            </a:r>
            <a:r>
              <a:rPr lang="en-US" dirty="0"/>
              <a:t> </a:t>
            </a:r>
            <a:r>
              <a:rPr lang="en-US" dirty="0" smtClean="0"/>
              <a:t>interface in .NET has one method </a:t>
            </a:r>
            <a:r>
              <a:rPr lang="en-US" i="1" dirty="0" smtClean="0"/>
              <a:t>Clone</a:t>
            </a:r>
            <a:r>
              <a:rPr lang="en-US" dirty="0" smtClean="0"/>
              <a:t>(), the only responsibility. The other classes will depend on something which can clone without depending on implementation details.</a:t>
            </a:r>
            <a:endParaRPr lang="en-US" dirty="0"/>
          </a:p>
          <a:p>
            <a:pPr algn="just"/>
            <a:endParaRPr lang="en-US" altLang="en-US" dirty="0" smtClean="0"/>
          </a:p>
        </p:txBody>
      </p:sp>
    </p:spTree>
    <p:extLst>
      <p:ext uri="{BB962C8B-B14F-4D97-AF65-F5344CB8AC3E}">
        <p14:creationId xmlns:p14="http://schemas.microsoft.com/office/powerpoint/2010/main" val="580975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9224"/>
            <a:ext cx="7886700" cy="697457"/>
          </a:xfrm>
        </p:spPr>
        <p:txBody>
          <a:bodyPr>
            <a:normAutofit fontScale="90000"/>
          </a:bodyPr>
          <a:lstStyle/>
          <a:p>
            <a:pPr>
              <a:buClr>
                <a:srgbClr val="000000"/>
              </a:buClr>
              <a:buSzPct val="38000"/>
            </a:pPr>
            <a:r>
              <a:rPr lang="en-GB" altLang="en-US" sz="3600" dirty="0" smtClean="0">
                <a:latin typeface="Helvetica" panose="020B0604020202020204" pitchFamily="34" charset="0"/>
              </a:rPr>
              <a:t>Abstract Classes vs Interfaces</a:t>
            </a:r>
            <a:endParaRPr lang="en-GB" altLang="en-US" sz="3600" dirty="0">
              <a:latin typeface="Helvetica" panose="020B0604020202020204" pitchFamily="34" charset="0"/>
            </a:endParaRPr>
          </a:p>
        </p:txBody>
      </p:sp>
      <p:sp>
        <p:nvSpPr>
          <p:cNvPr id="3" name="Content Placeholder 2"/>
          <p:cNvSpPr>
            <a:spLocks noGrp="1"/>
          </p:cNvSpPr>
          <p:nvPr>
            <p:ph idx="1"/>
          </p:nvPr>
        </p:nvSpPr>
        <p:spPr>
          <a:xfrm>
            <a:off x="628650" y="1261366"/>
            <a:ext cx="3218420" cy="4145521"/>
          </a:xfrm>
        </p:spPr>
        <p:txBody>
          <a:bodyPr numCol="1">
            <a:noAutofit/>
          </a:bodyPr>
          <a:lstStyle/>
          <a:p>
            <a:r>
              <a:rPr lang="en-GB" altLang="en-US" sz="2200" dirty="0"/>
              <a:t>Can have data </a:t>
            </a:r>
            <a:r>
              <a:rPr lang="en-GB" altLang="en-US" sz="2200" dirty="0" smtClean="0"/>
              <a:t>fields</a:t>
            </a:r>
          </a:p>
          <a:p>
            <a:endParaRPr lang="en-GB" altLang="en-US" sz="2200" dirty="0"/>
          </a:p>
          <a:p>
            <a:r>
              <a:rPr lang="en-GB" altLang="en-US" sz="2200" dirty="0"/>
              <a:t>Methods may have an implementation</a:t>
            </a:r>
          </a:p>
          <a:p>
            <a:r>
              <a:rPr lang="en-GB" altLang="en-US" sz="2200" dirty="0"/>
              <a:t>Classes and abstract classes </a:t>
            </a:r>
            <a:r>
              <a:rPr lang="en-GB" altLang="en-US" sz="2200" dirty="0">
                <a:solidFill>
                  <a:schemeClr val="tx2"/>
                </a:solidFill>
              </a:rPr>
              <a:t>extend </a:t>
            </a:r>
            <a:r>
              <a:rPr lang="en-GB" altLang="en-US" sz="2200" dirty="0"/>
              <a:t>abstract classes.</a:t>
            </a:r>
          </a:p>
          <a:p>
            <a:r>
              <a:rPr lang="en-GB" altLang="en-US" sz="2200" dirty="0"/>
              <a:t>Class cannot extend multiple abstract </a:t>
            </a:r>
            <a:r>
              <a:rPr lang="en-GB" altLang="en-US" sz="2200" dirty="0" smtClean="0"/>
              <a:t>classes</a:t>
            </a:r>
            <a:endParaRPr lang="en-GB" altLang="en-US" sz="2200" dirty="0"/>
          </a:p>
        </p:txBody>
      </p:sp>
      <p:sp>
        <p:nvSpPr>
          <p:cNvPr id="4" name="Content Placeholder 2"/>
          <p:cNvSpPr txBox="1">
            <a:spLocks/>
          </p:cNvSpPr>
          <p:nvPr/>
        </p:nvSpPr>
        <p:spPr>
          <a:xfrm>
            <a:off x="4572000" y="1261366"/>
            <a:ext cx="3218420" cy="4145521"/>
          </a:xfrm>
          <a:prstGeom prst="rect">
            <a:avLst/>
          </a:prstGeom>
        </p:spPr>
        <p:txBody>
          <a:bodyPr vert="horz" lIns="91440" tIns="45720" rIns="91440" bIns="45720" numCol="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ct val="30000"/>
              </a:spcBef>
              <a:spcAft>
                <a:spcPct val="10000"/>
              </a:spcAft>
            </a:pPr>
            <a:r>
              <a:rPr lang="en-GB" altLang="en-US" sz="2200" dirty="0"/>
              <a:t>Can only </a:t>
            </a:r>
            <a:r>
              <a:rPr lang="en-GB" altLang="en-US" sz="2200" dirty="0" smtClean="0"/>
              <a:t>have method signatures</a:t>
            </a:r>
            <a:endParaRPr lang="en-GB" altLang="en-US" sz="2200" dirty="0"/>
          </a:p>
          <a:p>
            <a:pPr>
              <a:spcBef>
                <a:spcPct val="30000"/>
              </a:spcBef>
              <a:spcAft>
                <a:spcPct val="10000"/>
              </a:spcAft>
            </a:pPr>
            <a:r>
              <a:rPr lang="en-GB" altLang="en-US" sz="2200" dirty="0"/>
              <a:t>Methods have </a:t>
            </a:r>
            <a:r>
              <a:rPr lang="en-GB" altLang="en-US" sz="2200" b="1" dirty="0"/>
              <a:t>no</a:t>
            </a:r>
            <a:r>
              <a:rPr lang="en-GB" altLang="en-US" sz="2200" dirty="0"/>
              <a:t> implementation</a:t>
            </a:r>
          </a:p>
          <a:p>
            <a:pPr>
              <a:spcBef>
                <a:spcPct val="30000"/>
              </a:spcBef>
              <a:spcAft>
                <a:spcPct val="10000"/>
              </a:spcAft>
            </a:pPr>
            <a:r>
              <a:rPr lang="en-GB" altLang="en-US" sz="2200" dirty="0"/>
              <a:t>Classes and abstract classes </a:t>
            </a:r>
            <a:r>
              <a:rPr lang="en-GB" altLang="en-US" sz="2200" dirty="0" smtClean="0">
                <a:solidFill>
                  <a:schemeClr val="tx2"/>
                </a:solidFill>
              </a:rPr>
              <a:t>inherit </a:t>
            </a:r>
            <a:r>
              <a:rPr lang="en-GB" altLang="en-US" sz="2200" dirty="0" smtClean="0"/>
              <a:t>interfaces</a:t>
            </a:r>
            <a:endParaRPr lang="en-GB" altLang="en-US" sz="2200" dirty="0"/>
          </a:p>
          <a:p>
            <a:pPr>
              <a:spcBef>
                <a:spcPct val="30000"/>
              </a:spcBef>
              <a:spcAft>
                <a:spcPct val="10000"/>
              </a:spcAft>
            </a:pPr>
            <a:r>
              <a:rPr lang="en-GB" altLang="en-US" sz="2200" dirty="0"/>
              <a:t>Interfaces can </a:t>
            </a:r>
            <a:r>
              <a:rPr lang="en-GB" altLang="en-US" sz="2200" dirty="0">
                <a:solidFill>
                  <a:schemeClr val="tx2"/>
                </a:solidFill>
              </a:rPr>
              <a:t>extend multiple </a:t>
            </a:r>
            <a:r>
              <a:rPr lang="en-GB" altLang="en-US" sz="2200" dirty="0"/>
              <a:t>interfaces</a:t>
            </a:r>
          </a:p>
          <a:p>
            <a:pPr>
              <a:spcBef>
                <a:spcPct val="30000"/>
              </a:spcBef>
              <a:spcAft>
                <a:spcPct val="10000"/>
              </a:spcAft>
            </a:pPr>
            <a:r>
              <a:rPr lang="en-GB" altLang="en-US" sz="2200" dirty="0"/>
              <a:t>A class can implement multiple </a:t>
            </a:r>
            <a:r>
              <a:rPr lang="en-GB" altLang="en-US" sz="2200" dirty="0" smtClean="0"/>
              <a:t>interfaces</a:t>
            </a:r>
            <a:endParaRPr lang="en-GB" altLang="en-US" sz="2200" dirty="0"/>
          </a:p>
        </p:txBody>
      </p:sp>
    </p:spTree>
    <p:extLst>
      <p:ext uri="{BB962C8B-B14F-4D97-AF65-F5344CB8AC3E}">
        <p14:creationId xmlns:p14="http://schemas.microsoft.com/office/powerpoint/2010/main" val="722079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9" ma:contentTypeDescription="Create a new document." ma:contentTypeScope="" ma:versionID="8bc0fbfe75d43859ccad4d9a0b3c71db">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abf861dcca21363d3b95b1070d6fa18"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B6206E-5699-4247-B599-8FF2FCCDC2F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17C632-2C5D-46B2-B2E3-97A34BF9E244}">
  <ds:schemaRefs>
    <ds:schemaRef ds:uri="http://schemas.microsoft.com/sharepoint/v3/contenttype/forms"/>
  </ds:schemaRefs>
</ds:datastoreItem>
</file>

<file path=customXml/itemProps3.xml><?xml version="1.0" encoding="utf-8"?>
<ds:datastoreItem xmlns:ds="http://schemas.openxmlformats.org/officeDocument/2006/customXml" ds:itemID="{C2B91B31-B543-44FD-B50E-FEAB9047F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SummerWorkshop-New</Template>
  <TotalTime>2046</TotalTime>
  <Words>1170</Words>
  <Application>Microsoft Office PowerPoint</Application>
  <PresentationFormat>On-screen Show (4:3)</PresentationFormat>
  <Paragraphs>106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Courier New</vt:lpstr>
      <vt:lpstr>Franklin Gothic Book</vt:lpstr>
      <vt:lpstr>Franklin Gothic Medium</vt:lpstr>
      <vt:lpstr>Helvetica</vt:lpstr>
      <vt:lpstr>Times New Roman</vt:lpstr>
      <vt:lpstr>Office Theme</vt:lpstr>
      <vt:lpstr>Inheritance and polymorphism</vt:lpstr>
      <vt:lpstr>Introduction</vt:lpstr>
      <vt:lpstr>Abstract Class</vt:lpstr>
      <vt:lpstr>Abstract Class</vt:lpstr>
      <vt:lpstr>Abstract Methods</vt:lpstr>
      <vt:lpstr>Abstract Class. Example</vt:lpstr>
      <vt:lpstr>Interface</vt:lpstr>
      <vt:lpstr>Interface</vt:lpstr>
      <vt:lpstr>Abstract Classes vs Interfaces</vt:lpstr>
      <vt:lpstr>Interface. example</vt:lpstr>
      <vt:lpstr>Interface Segregation Principle (ISP).</vt:lpstr>
      <vt:lpstr>Interface Segregation Principle (ISP).</vt:lpstr>
      <vt:lpstr>Interface Segregation Principle (ISP).</vt:lpstr>
      <vt:lpstr>Polymorphism</vt:lpstr>
      <vt:lpstr>Ad hoc polymorphism</vt:lpstr>
      <vt:lpstr>Parametric polymorphism</vt:lpstr>
      <vt:lpstr>inclusion polymorphism</vt:lpstr>
      <vt:lpstr>inclusion polymorphism</vt:lpstr>
      <vt:lpstr>The Open Close Principle</vt:lpstr>
      <vt:lpstr>The Open Close Principle</vt:lpstr>
      <vt:lpstr>The Open Close Principle</vt:lpstr>
      <vt:lpstr>The Liskov Substitution Principle</vt:lpstr>
      <vt:lpstr>The Liskov Substitution Principle</vt:lpstr>
      <vt:lpstr>Do not Inherit Then</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Oleg Lucas</cp:lastModifiedBy>
  <cp:revision>369</cp:revision>
  <dcterms:created xsi:type="dcterms:W3CDTF">2014-05-22T08:31:16Z</dcterms:created>
  <dcterms:modified xsi:type="dcterms:W3CDTF">2020-02-06T08:25:15Z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