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12" r:id="rId8"/>
    <p:sldId id="313" r:id="rId9"/>
    <p:sldId id="314" r:id="rId10"/>
    <p:sldId id="338" r:id="rId11"/>
    <p:sldId id="339" r:id="rId12"/>
    <p:sldId id="340" r:id="rId13"/>
    <p:sldId id="341" r:id="rId14"/>
    <p:sldId id="342" r:id="rId15"/>
    <p:sldId id="343" r:id="rId16"/>
    <p:sldId id="344" r:id="rId17"/>
    <p:sldId id="345" r:id="rId18"/>
    <p:sldId id="346" r:id="rId19"/>
    <p:sldId id="347" r:id="rId20"/>
    <p:sldId id="260" r:id="rId21"/>
    <p:sldId id="31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0" autoAdjust="0"/>
    <p:restoredTop sz="94660"/>
  </p:normalViewPr>
  <p:slideViewPr>
    <p:cSldViewPr snapToGrid="0">
      <p:cViewPr>
        <p:scale>
          <a:sx n="149" d="100"/>
          <a:sy n="149" d="100"/>
        </p:scale>
        <p:origin x="-720" y="-1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library/ms228593.asp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Practice C#. Operator overloading. Implementing interfaces.</a:t>
            </a:r>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a:t>Constantin  andronic</a:t>
            </a:r>
          </a:p>
        </p:txBody>
      </p:sp>
      <p:sp>
        <p:nvSpPr>
          <p:cNvPr id="4" name="Rectangle 3"/>
          <p:cNvSpPr/>
          <p:nvPr/>
        </p:nvSpPr>
        <p:spPr>
          <a:xfrm>
            <a:off x="2578599" y="4450728"/>
            <a:ext cx="3041858" cy="369332"/>
          </a:xfrm>
          <a:prstGeom prst="rect">
            <a:avLst/>
          </a:prstGeom>
        </p:spPr>
        <p:txBody>
          <a:bodyPr wrap="none">
            <a:spAutoFit/>
          </a:bodyPr>
          <a:lstStyle/>
          <a:p>
            <a:pPr algn="ctr"/>
            <a:r>
              <a:rPr lang="en-GB" dirty="0"/>
              <a:t>Continuous staff improvement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p:txBody>
          <a:bodyPr/>
          <a:lstStyle/>
          <a:p>
            <a:pPr marL="0" indent="0" algn="just">
              <a:buNone/>
            </a:pPr>
            <a:r>
              <a:rPr lang="en-US" dirty="0"/>
              <a:t>C#, like any programming language, has a canned set of tokens that are used to perform basic operations on intrinsic types. For example, you know that the + operator can be applied to two integers to yield a larger integer.</a:t>
            </a:r>
          </a:p>
          <a:p>
            <a:pPr marL="0" indent="0">
              <a:buNone/>
            </a:pPr>
            <a:r>
              <a:rPr lang="en-US" dirty="0"/>
              <a:t> </a:t>
            </a:r>
          </a:p>
          <a:p>
            <a:pPr marL="685800" lvl="2" indent="0">
              <a:buNone/>
            </a:pPr>
            <a:r>
              <a:rPr lang="en-US" sz="2800" dirty="0"/>
              <a:t>// The + operator with </a:t>
            </a:r>
            <a:r>
              <a:rPr lang="en-US" sz="2800" dirty="0" err="1"/>
              <a:t>ints</a:t>
            </a:r>
            <a:r>
              <a:rPr lang="en-US" sz="2800" dirty="0"/>
              <a:t>.</a:t>
            </a:r>
          </a:p>
          <a:p>
            <a:pPr marL="685800" lvl="2" indent="0">
              <a:buNone/>
            </a:pPr>
            <a:r>
              <a:rPr lang="en-US" sz="2800" dirty="0" err="1"/>
              <a:t>int</a:t>
            </a:r>
            <a:r>
              <a:rPr lang="en-US" sz="2800" dirty="0"/>
              <a:t> a = 100;</a:t>
            </a:r>
          </a:p>
          <a:p>
            <a:pPr marL="685800" lvl="2" indent="0">
              <a:buNone/>
            </a:pPr>
            <a:r>
              <a:rPr lang="en-US" sz="2800" dirty="0" err="1"/>
              <a:t>int</a:t>
            </a:r>
            <a:r>
              <a:rPr lang="en-US" sz="2800" dirty="0"/>
              <a:t> b = 240;</a:t>
            </a:r>
          </a:p>
          <a:p>
            <a:pPr marL="685800" lvl="2" indent="0">
              <a:buNone/>
            </a:pPr>
            <a:r>
              <a:rPr lang="en-US" sz="2800" dirty="0" err="1"/>
              <a:t>int</a:t>
            </a:r>
            <a:r>
              <a:rPr lang="en-US" sz="2800" dirty="0"/>
              <a:t> c = a + b; // c is now 340</a:t>
            </a:r>
          </a:p>
          <a:p>
            <a:pPr marL="0" indent="0">
              <a:buNone/>
            </a:pPr>
            <a:endParaRPr lang="en-US" dirty="0"/>
          </a:p>
        </p:txBody>
      </p:sp>
    </p:spTree>
    <p:extLst>
      <p:ext uri="{BB962C8B-B14F-4D97-AF65-F5344CB8AC3E}">
        <p14:creationId xmlns:p14="http://schemas.microsoft.com/office/powerpoint/2010/main" val="23415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But in the case of strings operator + behaves like a “glue”:</a:t>
            </a:r>
          </a:p>
          <a:p>
            <a:pPr marL="0" indent="0">
              <a:buNone/>
            </a:pPr>
            <a:endParaRPr lang="en-US" dirty="0"/>
          </a:p>
          <a:p>
            <a:pPr marL="685800" lvl="2" indent="0">
              <a:buNone/>
            </a:pPr>
            <a:r>
              <a:rPr lang="en-US" sz="2200" dirty="0"/>
              <a:t>// + operator with strings.</a:t>
            </a:r>
          </a:p>
          <a:p>
            <a:pPr marL="685800" lvl="2" indent="0">
              <a:buNone/>
            </a:pPr>
            <a:r>
              <a:rPr lang="en-US" sz="2200" dirty="0"/>
              <a:t>string s1 = "Hello";</a:t>
            </a:r>
          </a:p>
          <a:p>
            <a:pPr marL="685800" lvl="2" indent="0">
              <a:buNone/>
            </a:pPr>
            <a:r>
              <a:rPr lang="en-US" sz="2200" dirty="0"/>
              <a:t>string s2 = " world!";</a:t>
            </a:r>
          </a:p>
          <a:p>
            <a:pPr marL="685800" lvl="2" indent="0">
              <a:buNone/>
            </a:pPr>
            <a:r>
              <a:rPr lang="en-US" sz="2200" dirty="0"/>
              <a:t>string s3 = s1 + s2; // s3 is now "Hello world!"</a:t>
            </a:r>
          </a:p>
          <a:p>
            <a:pPr marL="0" indent="0">
              <a:buNone/>
            </a:pPr>
            <a:r>
              <a:rPr lang="en-US" dirty="0"/>
              <a:t> </a:t>
            </a:r>
          </a:p>
          <a:p>
            <a:pPr marL="0" indent="0" algn="just">
              <a:buNone/>
            </a:pPr>
            <a:r>
              <a:rPr lang="en-US" dirty="0"/>
              <a:t>In essence, the + operator functions in specific ways based on the supplied data types (strings or integers, in this case). When the + operator is applied to numerical types, the result is the summation of the operands. However, when the + operator is applied to string types, the result is string concatenation.</a:t>
            </a:r>
          </a:p>
          <a:p>
            <a:pPr marL="0" indent="0">
              <a:buNone/>
            </a:pPr>
            <a:r>
              <a:rPr lang="en-US" dirty="0"/>
              <a:t> </a:t>
            </a:r>
          </a:p>
          <a:p>
            <a:pPr marL="0" indent="0">
              <a:buNone/>
            </a:pPr>
            <a:r>
              <a:rPr lang="en-US" i="1" dirty="0"/>
              <a:t>Example: custom type </a:t>
            </a:r>
            <a:r>
              <a:rPr lang="en-US" b="1" i="1" dirty="0"/>
              <a:t>Vector</a:t>
            </a:r>
          </a:p>
          <a:p>
            <a:pPr marL="0" indent="0">
              <a:buNone/>
            </a:pPr>
            <a:endParaRPr lang="en-US" dirty="0"/>
          </a:p>
        </p:txBody>
      </p:sp>
    </p:spTree>
    <p:extLst>
      <p:ext uri="{BB962C8B-B14F-4D97-AF65-F5344CB8AC3E}">
        <p14:creationId xmlns:p14="http://schemas.microsoft.com/office/powerpoint/2010/main" val="67248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Indexer Methods</a:t>
            </a:r>
          </a:p>
        </p:txBody>
      </p:sp>
      <p:sp>
        <p:nvSpPr>
          <p:cNvPr id="3" name="Content Placeholder 2"/>
          <p:cNvSpPr>
            <a:spLocks noGrp="1"/>
          </p:cNvSpPr>
          <p:nvPr>
            <p:ph idx="1"/>
          </p:nvPr>
        </p:nvSpPr>
        <p:spPr/>
        <p:txBody>
          <a:bodyPr/>
          <a:lstStyle/>
          <a:p>
            <a:pPr marL="0" indent="0" algn="just">
              <a:buNone/>
            </a:pPr>
            <a:r>
              <a:rPr lang="en-US" dirty="0"/>
              <a:t>As a programmers, you are certainly familiar with the process of accessing individual items contained within a simple array using the index operator (</a:t>
            </a:r>
            <a:r>
              <a:rPr lang="en-US" b="1" dirty="0"/>
              <a:t>[ ]</a:t>
            </a:r>
            <a:r>
              <a:rPr lang="en-US" dirty="0"/>
              <a:t>).</a:t>
            </a:r>
          </a:p>
          <a:p>
            <a:pPr marL="0" indent="0" algn="just">
              <a:buNone/>
            </a:pPr>
            <a:r>
              <a:rPr lang="en-US" dirty="0"/>
              <a:t>The C# language provides the capability to design custom classes and structures that may be indexed just like a standard array, by defining an </a:t>
            </a:r>
            <a:r>
              <a:rPr lang="en-US" i="1" dirty="0"/>
              <a:t>indexer method</a:t>
            </a:r>
            <a:r>
              <a:rPr lang="en-US" dirty="0"/>
              <a:t>.</a:t>
            </a:r>
          </a:p>
          <a:p>
            <a:pPr marL="0" indent="0">
              <a:buNone/>
            </a:pPr>
            <a:r>
              <a:rPr lang="en-US" dirty="0"/>
              <a:t> </a:t>
            </a:r>
          </a:p>
          <a:p>
            <a:pPr marL="0" indent="0">
              <a:buNone/>
            </a:pPr>
            <a:r>
              <a:rPr lang="en-US" i="1" dirty="0"/>
              <a:t>Let’s add an indexer to our </a:t>
            </a:r>
            <a:r>
              <a:rPr lang="en-US" b="1" i="1" dirty="0"/>
              <a:t>Vector</a:t>
            </a:r>
            <a:r>
              <a:rPr lang="en-US" i="1" dirty="0"/>
              <a:t>.</a:t>
            </a:r>
          </a:p>
          <a:p>
            <a:pPr marL="0" indent="0">
              <a:buNone/>
            </a:pPr>
            <a:endParaRPr lang="en-US" dirty="0"/>
          </a:p>
        </p:txBody>
      </p:sp>
    </p:spTree>
    <p:extLst>
      <p:ext uri="{BB962C8B-B14F-4D97-AF65-F5344CB8AC3E}">
        <p14:creationId xmlns:p14="http://schemas.microsoft.com/office/powerpoint/2010/main" val="375300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Interfaces</a:t>
            </a:r>
          </a:p>
        </p:txBody>
      </p:sp>
      <p:sp>
        <p:nvSpPr>
          <p:cNvPr id="3" name="Content Placeholder 2"/>
          <p:cNvSpPr>
            <a:spLocks noGrp="1"/>
          </p:cNvSpPr>
          <p:nvPr>
            <p:ph idx="1"/>
          </p:nvPr>
        </p:nvSpPr>
        <p:spPr/>
        <p:txBody>
          <a:bodyPr>
            <a:normAutofit lnSpcReduction="10000"/>
          </a:bodyPr>
          <a:lstStyle/>
          <a:p>
            <a:pPr marL="0" indent="0" algn="just">
              <a:buNone/>
            </a:pPr>
            <a:r>
              <a:rPr lang="en-US" dirty="0"/>
              <a:t>The polymorphic interface established by an abstract parent class suffers from one major limitation in that </a:t>
            </a:r>
            <a:r>
              <a:rPr lang="en-US" i="1" dirty="0"/>
              <a:t>only derived types </a:t>
            </a:r>
            <a:r>
              <a:rPr lang="en-US" dirty="0"/>
              <a:t>support the members defined by the abstract parent. However, in larger software systems, it is common to develop multiple class hierarchies that have no common parent beyond </a:t>
            </a:r>
            <a:r>
              <a:rPr lang="en-US" dirty="0" err="1"/>
              <a:t>System.Object</a:t>
            </a:r>
            <a:r>
              <a:rPr lang="en-US" dirty="0"/>
              <a:t>. Given that abstract members in an abstract base class apply only to derived types, you have no way to configure types in different hierarchies to support the same polymorphic interface. </a:t>
            </a:r>
          </a:p>
          <a:p>
            <a:pPr marL="0" indent="0" algn="just">
              <a:buNone/>
            </a:pPr>
            <a:r>
              <a:rPr lang="en-US" dirty="0"/>
              <a:t>If you want to “mix-in” functionality to different class hierarchies you need to use interface type.</a:t>
            </a:r>
          </a:p>
          <a:p>
            <a:pPr marL="0" indent="0" algn="just">
              <a:buNone/>
            </a:pPr>
            <a:r>
              <a:rPr lang="en-US" dirty="0"/>
              <a:t>Possibility of multiple inheritance (implementation) is another useful feature of interfaces.</a:t>
            </a:r>
          </a:p>
          <a:p>
            <a:pPr marL="0" indent="0">
              <a:buNone/>
            </a:pPr>
            <a:r>
              <a:rPr lang="en-US" dirty="0"/>
              <a:t>  </a:t>
            </a:r>
          </a:p>
          <a:p>
            <a:pPr marL="0" indent="0">
              <a:buNone/>
            </a:pPr>
            <a:r>
              <a:rPr lang="en-US" i="1" dirty="0"/>
              <a:t>Let’s view “</a:t>
            </a:r>
            <a:r>
              <a:rPr lang="en-US" b="1" i="1" dirty="0" err="1"/>
              <a:t>CustomInterface</a:t>
            </a:r>
            <a:r>
              <a:rPr lang="en-US" i="1" dirty="0"/>
              <a:t>” example.</a:t>
            </a:r>
          </a:p>
        </p:txBody>
      </p:sp>
    </p:spTree>
    <p:extLst>
      <p:ext uri="{BB962C8B-B14F-4D97-AF65-F5344CB8AC3E}">
        <p14:creationId xmlns:p14="http://schemas.microsoft.com/office/powerpoint/2010/main" val="64724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.net library interfaces</a:t>
            </a:r>
          </a:p>
        </p:txBody>
      </p:sp>
      <p:sp>
        <p:nvSpPr>
          <p:cNvPr id="3" name="Content Placeholder 2"/>
          <p:cNvSpPr>
            <a:spLocks noGrp="1"/>
          </p:cNvSpPr>
          <p:nvPr>
            <p:ph idx="1"/>
          </p:nvPr>
        </p:nvSpPr>
        <p:spPr/>
        <p:txBody>
          <a:bodyPr/>
          <a:lstStyle/>
          <a:p>
            <a:pPr marL="0" indent="0">
              <a:buNone/>
            </a:pPr>
            <a:r>
              <a:rPr lang="en-US" sz="2800" b="1" dirty="0"/>
              <a:t>The IEnumerable and IEnumerator Interfaces</a:t>
            </a:r>
            <a:endParaRPr lang="en-US" sz="2800" dirty="0"/>
          </a:p>
          <a:p>
            <a:pPr marL="0" indent="0">
              <a:buNone/>
            </a:pPr>
            <a:r>
              <a:rPr lang="en-US" dirty="0"/>
              <a:t> </a:t>
            </a:r>
          </a:p>
          <a:p>
            <a:pPr marL="0" indent="0" algn="just">
              <a:buNone/>
            </a:pPr>
            <a:r>
              <a:rPr lang="en-US" dirty="0"/>
              <a:t>To begin examining the process of implementing existing .NET interfaces, let’s first look at the role of IEnumerable and IEnumerator. Recall that C# supports a keyword named </a:t>
            </a:r>
            <a:r>
              <a:rPr lang="en-US" dirty="0" err="1"/>
              <a:t>foreach</a:t>
            </a:r>
            <a:r>
              <a:rPr lang="en-US" dirty="0"/>
              <a:t> that allows you to iterate over the contents of any array type.</a:t>
            </a:r>
          </a:p>
          <a:p>
            <a:pPr marL="0" indent="0">
              <a:buNone/>
            </a:pPr>
            <a:r>
              <a:rPr lang="en-US" dirty="0"/>
              <a:t> </a:t>
            </a:r>
          </a:p>
          <a:p>
            <a:pPr marL="0" indent="0">
              <a:buNone/>
            </a:pPr>
            <a:r>
              <a:rPr lang="en-US" i="1" dirty="0"/>
              <a:t>Now we come back to our </a:t>
            </a:r>
            <a:r>
              <a:rPr lang="en-US" b="1" i="1" dirty="0"/>
              <a:t>Vector</a:t>
            </a:r>
            <a:r>
              <a:rPr lang="en-US" i="1" dirty="0"/>
              <a:t> type</a:t>
            </a:r>
            <a:r>
              <a:rPr lang="en-US" dirty="0"/>
              <a:t>.</a:t>
            </a:r>
          </a:p>
          <a:p>
            <a:pPr marL="0" indent="0">
              <a:buNone/>
            </a:pPr>
            <a:endParaRPr lang="en-US" dirty="0"/>
          </a:p>
        </p:txBody>
      </p:sp>
    </p:spTree>
    <p:extLst>
      <p:ext uri="{BB962C8B-B14F-4D97-AF65-F5344CB8AC3E}">
        <p14:creationId xmlns:p14="http://schemas.microsoft.com/office/powerpoint/2010/main" val="197604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.net library interfaces</a:t>
            </a:r>
          </a:p>
        </p:txBody>
      </p:sp>
      <p:sp>
        <p:nvSpPr>
          <p:cNvPr id="3" name="Content Placeholder 2"/>
          <p:cNvSpPr>
            <a:spLocks noGrp="1"/>
          </p:cNvSpPr>
          <p:nvPr>
            <p:ph idx="1"/>
          </p:nvPr>
        </p:nvSpPr>
        <p:spPr/>
        <p:txBody>
          <a:bodyPr>
            <a:normAutofit lnSpcReduction="10000"/>
          </a:bodyPr>
          <a:lstStyle/>
          <a:p>
            <a:pPr marL="0" indent="0" algn="just">
              <a:buNone/>
            </a:pPr>
            <a:r>
              <a:rPr lang="en-US" sz="2800" b="1" dirty="0"/>
              <a:t>The ICloneable Interface</a:t>
            </a:r>
            <a:endParaRPr lang="en-US" sz="2800" dirty="0"/>
          </a:p>
          <a:p>
            <a:pPr marL="0" indent="0" algn="just">
              <a:buNone/>
            </a:pPr>
            <a:r>
              <a:rPr lang="en-US" dirty="0"/>
              <a:t> </a:t>
            </a:r>
          </a:p>
          <a:p>
            <a:pPr marL="0" indent="0" algn="just">
              <a:buNone/>
            </a:pPr>
            <a:r>
              <a:rPr lang="en-US" dirty="0" err="1"/>
              <a:t>System.Object</a:t>
            </a:r>
            <a:r>
              <a:rPr lang="en-US" dirty="0"/>
              <a:t> defines a method named </a:t>
            </a:r>
            <a:r>
              <a:rPr lang="en-US" dirty="0" err="1"/>
              <a:t>MemberwiseClone</a:t>
            </a:r>
            <a:r>
              <a:rPr lang="en-US" dirty="0"/>
              <a:t>(). This method is used to obtain a </a:t>
            </a:r>
            <a:r>
              <a:rPr lang="en-US" i="1" dirty="0"/>
              <a:t>shallow copy </a:t>
            </a:r>
            <a:r>
              <a:rPr lang="en-US" dirty="0"/>
              <a:t>of the current object. Object users do not call this method directly, as it is protected. However, a given object may call this method itself during the </a:t>
            </a:r>
            <a:r>
              <a:rPr lang="en-US" i="1" dirty="0"/>
              <a:t>cloning </a:t>
            </a:r>
            <a:r>
              <a:rPr lang="en-US" dirty="0"/>
              <a:t>process.</a:t>
            </a:r>
          </a:p>
          <a:p>
            <a:pPr marL="0" indent="0" algn="just">
              <a:buNone/>
            </a:pPr>
            <a:r>
              <a:rPr lang="en-US" dirty="0"/>
              <a:t>If you have a class or structure that contains nothing but value types, implement your Clone() method using </a:t>
            </a:r>
            <a:r>
              <a:rPr lang="en-US" dirty="0" err="1"/>
              <a:t>MemberwiseClone</a:t>
            </a:r>
            <a:r>
              <a:rPr lang="en-US" dirty="0"/>
              <a:t>(). However, if you have a custom type that maintains other reference types, you might want to create a new object that takes into account each reference type member variable in order to get a “deep copy.”</a:t>
            </a:r>
          </a:p>
          <a:p>
            <a:pPr marL="0" indent="0" algn="just">
              <a:buNone/>
            </a:pPr>
            <a:r>
              <a:rPr lang="en-US" dirty="0"/>
              <a:t> </a:t>
            </a:r>
          </a:p>
          <a:p>
            <a:pPr marL="0" indent="0" algn="just">
              <a:buNone/>
            </a:pPr>
            <a:r>
              <a:rPr lang="en-US" i="1" dirty="0"/>
              <a:t>Let’s view “</a:t>
            </a:r>
            <a:r>
              <a:rPr lang="en-US" b="1" i="1" dirty="0" err="1"/>
              <a:t>CloneablePoint</a:t>
            </a:r>
            <a:r>
              <a:rPr lang="en-US" i="1" dirty="0"/>
              <a:t>” example.</a:t>
            </a:r>
          </a:p>
          <a:p>
            <a:pPr marL="0" indent="0">
              <a:buNone/>
            </a:pPr>
            <a:endParaRPr lang="en-US" dirty="0"/>
          </a:p>
        </p:txBody>
      </p:sp>
    </p:spTree>
    <p:extLst>
      <p:ext uri="{BB962C8B-B14F-4D97-AF65-F5344CB8AC3E}">
        <p14:creationId xmlns:p14="http://schemas.microsoft.com/office/powerpoint/2010/main" val="191576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.net library interfaces</a:t>
            </a:r>
          </a:p>
        </p:txBody>
      </p:sp>
      <p:sp>
        <p:nvSpPr>
          <p:cNvPr id="3" name="Content Placeholder 2"/>
          <p:cNvSpPr>
            <a:spLocks noGrp="1"/>
          </p:cNvSpPr>
          <p:nvPr>
            <p:ph idx="1"/>
          </p:nvPr>
        </p:nvSpPr>
        <p:spPr/>
        <p:txBody>
          <a:bodyPr/>
          <a:lstStyle/>
          <a:p>
            <a:pPr marL="0" indent="0">
              <a:buNone/>
            </a:pPr>
            <a:r>
              <a:rPr lang="en-US" sz="2800" b="1" dirty="0"/>
              <a:t>The IComparable  and IComparer Interfaces</a:t>
            </a:r>
            <a:endParaRPr lang="en-US" dirty="0"/>
          </a:p>
          <a:p>
            <a:pPr marL="0" indent="0">
              <a:buNone/>
            </a:pPr>
            <a:r>
              <a:rPr lang="en-US" dirty="0"/>
              <a:t> </a:t>
            </a:r>
          </a:p>
          <a:p>
            <a:pPr marL="0" indent="0">
              <a:buNone/>
            </a:pPr>
            <a:r>
              <a:rPr lang="en-US" dirty="0"/>
              <a:t>The System.IComparable interface specifies a behavior that allows an object to be sorted based on some specified key.</a:t>
            </a:r>
          </a:p>
          <a:p>
            <a:pPr marL="0" indent="0">
              <a:buNone/>
            </a:pPr>
            <a:endParaRPr lang="en-US" dirty="0"/>
          </a:p>
          <a:p>
            <a:pPr marL="0" indent="0">
              <a:buNone/>
            </a:pPr>
            <a:r>
              <a:rPr lang="en-US" i="1" dirty="0"/>
              <a:t>For details let’s view “</a:t>
            </a:r>
            <a:r>
              <a:rPr lang="en-US" b="1" i="1" dirty="0"/>
              <a:t>ComparableCar</a:t>
            </a:r>
            <a:r>
              <a:rPr lang="en-US" i="1" dirty="0"/>
              <a:t>” example.</a:t>
            </a:r>
          </a:p>
          <a:p>
            <a:pPr marL="0" indent="0">
              <a:buNone/>
            </a:pPr>
            <a:endParaRPr lang="en-US" dirty="0"/>
          </a:p>
        </p:txBody>
      </p:sp>
    </p:spTree>
    <p:extLst>
      <p:ext uri="{BB962C8B-B14F-4D97-AF65-F5344CB8AC3E}">
        <p14:creationId xmlns:p14="http://schemas.microsoft.com/office/powerpoint/2010/main" val="413514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7811531" cy="3317746"/>
          </a:xfrm>
        </p:spPr>
        <p:txBody>
          <a:bodyPr>
            <a:normAutofit/>
          </a:bodyPr>
          <a:lstStyle/>
          <a:p>
            <a:pPr marL="285750" indent="-285750" algn="l">
              <a:buFont typeface="Arial" panose="020B0604020202020204" pitchFamily="34" charset="0"/>
              <a:buChar char="•"/>
            </a:pPr>
            <a:r>
              <a:rPr lang="en-GB" dirty="0"/>
              <a:t>Create new custom type &lt;angle&gt; (C# struct or class)</a:t>
            </a:r>
          </a:p>
          <a:p>
            <a:pPr marL="628650" lvl="1" indent="-285750" algn="l">
              <a:buFont typeface="Arial" panose="020B0604020202020204" pitchFamily="34" charset="0"/>
              <a:buChar char="•"/>
            </a:pPr>
            <a:r>
              <a:rPr lang="en-US" dirty="0"/>
              <a:t>Add to the &lt;Angle&gt; numeric fields: degrees, minutes, seconds</a:t>
            </a:r>
          </a:p>
          <a:p>
            <a:pPr marL="628650" lvl="1" indent="-285750" algn="l">
              <a:buFont typeface="Arial" panose="020B0604020202020204" pitchFamily="34" charset="0"/>
              <a:buChar char="•"/>
            </a:pPr>
            <a:r>
              <a:rPr lang="en-US" dirty="0"/>
              <a:t>Recall: 1 (angular) degree = 60 (angular) minutes; 1 minute = 60 seconds</a:t>
            </a:r>
          </a:p>
          <a:p>
            <a:pPr marL="628650" lvl="1" indent="-285750" algn="l">
              <a:buFont typeface="Arial" panose="020B0604020202020204" pitchFamily="34" charset="0"/>
              <a:buChar char="•"/>
            </a:pPr>
            <a:r>
              <a:rPr lang="en-US" dirty="0"/>
              <a:t>Add operator overloading for arithmetic and logical operations with &lt;Angle&gt; objects</a:t>
            </a:r>
          </a:p>
          <a:p>
            <a:pPr marL="628650" lvl="1" indent="-285750" algn="l">
              <a:buFont typeface="Arial" panose="020B0604020202020204" pitchFamily="34" charset="0"/>
              <a:buChar char="•"/>
            </a:pPr>
            <a:r>
              <a:rPr lang="en-US" dirty="0"/>
              <a:t>==    != </a:t>
            </a:r>
          </a:p>
          <a:p>
            <a:pPr marL="628650" lvl="1" indent="-285750" algn="l">
              <a:buFont typeface="Arial" panose="020B0604020202020204" pitchFamily="34" charset="0"/>
              <a:buChar char="•"/>
            </a:pPr>
            <a:r>
              <a:rPr lang="en-US" dirty="0"/>
              <a:t>Indexer </a:t>
            </a:r>
            <a:r>
              <a:rPr lang="en-US"/>
              <a:t>operator this[]</a:t>
            </a:r>
            <a:endParaRPr lang="en-US" dirty="0"/>
          </a:p>
          <a:p>
            <a:pPr marL="628650" lvl="1" indent="-285750" algn="l">
              <a:buFont typeface="Arial" panose="020B0604020202020204" pitchFamily="34" charset="0"/>
              <a:buChar char="•"/>
            </a:pPr>
            <a:r>
              <a:rPr lang="en-US" dirty="0"/>
              <a:t>Angle a, b, c;</a:t>
            </a:r>
          </a:p>
          <a:p>
            <a:pPr lvl="1" algn="l"/>
            <a:r>
              <a:rPr lang="en-US" dirty="0"/>
              <a:t>	a = 3</a:t>
            </a:r>
            <a:r>
              <a:rPr lang="en-US" baseline="30000" dirty="0"/>
              <a:t>o</a:t>
            </a:r>
            <a:r>
              <a:rPr lang="en-US" dirty="0"/>
              <a:t> 36’ 53”    b = 4</a:t>
            </a:r>
            <a:r>
              <a:rPr lang="en-US" baseline="30000" dirty="0"/>
              <a:t>o</a:t>
            </a:r>
            <a:r>
              <a:rPr lang="en-US" dirty="0"/>
              <a:t> 27’ 45”</a:t>
            </a:r>
          </a:p>
          <a:p>
            <a:pPr lvl="1" algn="l"/>
            <a:r>
              <a:rPr lang="en-US" dirty="0"/>
              <a:t>	c = a + b = 8</a:t>
            </a:r>
            <a:r>
              <a:rPr lang="en-US" baseline="30000" dirty="0"/>
              <a:t>o</a:t>
            </a:r>
            <a:r>
              <a:rPr lang="en-US" dirty="0"/>
              <a:t> 4’ 38”</a:t>
            </a:r>
          </a:p>
          <a:p>
            <a:pPr marL="285750" indent="-285750" algn="l">
              <a:buFont typeface="Arial" panose="020B0604020202020204" pitchFamily="34" charset="0"/>
              <a:buChar char="•"/>
            </a:pPr>
            <a:r>
              <a:rPr lang="en-US" dirty="0"/>
              <a:t>Add possibility of sorting array&lt;</a:t>
            </a:r>
            <a:r>
              <a:rPr lang="en-GB" dirty="0"/>
              <a:t>angle</a:t>
            </a:r>
            <a:r>
              <a:rPr lang="en-US" dirty="0"/>
              <a:t>&gt; by whatever</a:t>
            </a:r>
          </a:p>
          <a:p>
            <a:pPr marL="285750" indent="-285750" algn="l">
              <a:buFont typeface="Arial" panose="020B0604020202020204" pitchFamily="34" charset="0"/>
              <a:buChar char="•"/>
            </a:pPr>
            <a:r>
              <a:rPr lang="en-US" dirty="0"/>
              <a:t>Implement </a:t>
            </a:r>
            <a:r>
              <a:rPr lang="en-US" dirty="0" err="1"/>
              <a:t>iEnumerable</a:t>
            </a:r>
            <a:r>
              <a:rPr lang="en-US" dirty="0"/>
              <a:t> &amp; </a:t>
            </a:r>
            <a:r>
              <a:rPr lang="en-US" dirty="0" err="1"/>
              <a:t>Ienumerator</a:t>
            </a:r>
            <a:r>
              <a:rPr lang="en-US" dirty="0"/>
              <a:t> (also using yield)</a:t>
            </a:r>
          </a:p>
          <a:p>
            <a:pPr algn="l"/>
            <a:endParaRPr lang="en-GB" dirty="0"/>
          </a:p>
        </p:txBody>
      </p:sp>
    </p:spTree>
    <p:extLst>
      <p:ext uri="{BB962C8B-B14F-4D97-AF65-F5344CB8AC3E}">
        <p14:creationId xmlns:p14="http://schemas.microsoft.com/office/powerpoint/2010/main" val="122050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numCol="1">
            <a:noAutofit/>
          </a:bodyPr>
          <a:lstStyle/>
          <a:p>
            <a:pPr algn="just"/>
            <a:r>
              <a:rPr lang="en-US" sz="1500" dirty="0" err="1"/>
              <a:t>Albahari</a:t>
            </a:r>
            <a:r>
              <a:rPr lang="en-US" sz="1500" dirty="0"/>
              <a:t> J, </a:t>
            </a:r>
            <a:r>
              <a:rPr lang="en-US" sz="1500" dirty="0" err="1"/>
              <a:t>Albahari</a:t>
            </a:r>
            <a:r>
              <a:rPr lang="en-US" sz="1500" dirty="0"/>
              <a:t> B (2012). C# 5.0 in a Nutshell. </a:t>
            </a:r>
          </a:p>
          <a:p>
            <a:pPr algn="just"/>
            <a:r>
              <a:rPr lang="en-US" sz="1500" dirty="0">
                <a:hlinkClick r:id="rId2"/>
              </a:rPr>
              <a:t>MSDN</a:t>
            </a:r>
            <a:endParaRPr lang="en-US" sz="1500" dirty="0"/>
          </a:p>
          <a:p>
            <a:pPr marL="0" indent="0" algn="just">
              <a:buNone/>
            </a:pPr>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spTree>
    <p:extLst>
      <p:ext uri="{BB962C8B-B14F-4D97-AF65-F5344CB8AC3E}">
        <p14:creationId xmlns:p14="http://schemas.microsoft.com/office/powerpoint/2010/main" val="396516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a:t>OBjectives</a:t>
            </a:r>
            <a:endParaRPr lang="en-US" dirty="0"/>
          </a:p>
        </p:txBody>
      </p:sp>
      <p:sp>
        <p:nvSpPr>
          <p:cNvPr id="3" name="Subtitle 2"/>
          <p:cNvSpPr>
            <a:spLocks noGrp="1"/>
          </p:cNvSpPr>
          <p:nvPr>
            <p:ph type="subTitle" idx="1"/>
          </p:nvPr>
        </p:nvSpPr>
        <p:spPr>
          <a:xfrm>
            <a:off x="1274805" y="1682621"/>
            <a:ext cx="7424352" cy="3795541"/>
          </a:xfrm>
        </p:spPr>
        <p:txBody>
          <a:bodyPr>
            <a:normAutofit fontScale="92500" lnSpcReduction="20000"/>
          </a:bodyPr>
          <a:lstStyle/>
          <a:p>
            <a:pPr marL="285750" indent="-285750" algn="l">
              <a:buFont typeface="Arial" panose="020B0604020202020204" pitchFamily="34" charset="0"/>
              <a:buChar char="•"/>
            </a:pPr>
            <a:r>
              <a:rPr lang="en-US" dirty="0"/>
              <a:t>Static keyword in depth</a:t>
            </a:r>
          </a:p>
          <a:p>
            <a:pPr marL="685800" lvl="1" indent="-342900" algn="l">
              <a:buFont typeface="Arial" panose="020B0604020202020204" pitchFamily="34" charset="0"/>
              <a:buChar char="•"/>
            </a:pPr>
            <a:r>
              <a:rPr lang="en-US" dirty="0"/>
              <a:t>Different cases of using</a:t>
            </a:r>
          </a:p>
          <a:p>
            <a:pPr marL="685800" lvl="1" indent="-342900" algn="l">
              <a:buFont typeface="Arial" panose="020B0604020202020204" pitchFamily="34" charset="0"/>
              <a:buChar char="•"/>
            </a:pPr>
            <a:r>
              <a:rPr lang="en-US" dirty="0"/>
              <a:t>Static constructors</a:t>
            </a:r>
          </a:p>
          <a:p>
            <a:pPr marL="685800" lvl="1" indent="-342900" algn="l">
              <a:buFont typeface="Arial" panose="020B0604020202020204" pitchFamily="34" charset="0"/>
              <a:buChar char="•"/>
            </a:pPr>
            <a:r>
              <a:rPr lang="en-US" dirty="0"/>
              <a:t>Utility classes</a:t>
            </a:r>
          </a:p>
          <a:p>
            <a:pPr marL="685800" lvl="1" indent="-342900" algn="l">
              <a:buFont typeface="Arial" panose="020B0604020202020204" pitchFamily="34" charset="0"/>
              <a:buChar char="•"/>
            </a:pPr>
            <a:r>
              <a:rPr lang="en-US" dirty="0"/>
              <a:t>Importing static members</a:t>
            </a:r>
          </a:p>
          <a:p>
            <a:pPr marL="285750" indent="-285750" algn="l">
              <a:buFont typeface="Arial" panose="020B0604020202020204" pitchFamily="34" charset="0"/>
              <a:buChar char="•"/>
            </a:pPr>
            <a:r>
              <a:rPr lang="en-US" dirty="0"/>
              <a:t>Understanding Operator Overloading</a:t>
            </a:r>
          </a:p>
          <a:p>
            <a:pPr marL="285750" indent="-285750" algn="l">
              <a:buFont typeface="Arial" panose="020B0604020202020204" pitchFamily="34" charset="0"/>
              <a:buChar char="•"/>
            </a:pPr>
            <a:r>
              <a:rPr lang="en-US" dirty="0"/>
              <a:t>Indexers in c#</a:t>
            </a:r>
          </a:p>
          <a:p>
            <a:pPr marL="285750" indent="-285750" algn="l">
              <a:buFont typeface="Arial" panose="020B0604020202020204" pitchFamily="34" charset="0"/>
              <a:buChar char="•"/>
            </a:pPr>
            <a:r>
              <a:rPr lang="en-US" dirty="0"/>
              <a:t>Custom interfaces</a:t>
            </a:r>
          </a:p>
          <a:p>
            <a:pPr marL="628650" lvl="1" indent="-285750" algn="l">
              <a:buFont typeface="Arial" panose="020B0604020202020204" pitchFamily="34" charset="0"/>
              <a:buChar char="•"/>
            </a:pPr>
            <a:r>
              <a:rPr lang="en-US" dirty="0"/>
              <a:t>Defining interfaces</a:t>
            </a:r>
          </a:p>
          <a:p>
            <a:pPr marL="628650" lvl="1" indent="-285750" algn="l">
              <a:buFont typeface="Arial" panose="020B0604020202020204" pitchFamily="34" charset="0"/>
              <a:buChar char="•"/>
            </a:pPr>
            <a:r>
              <a:rPr lang="en-US" dirty="0"/>
              <a:t>Implicit implementation</a:t>
            </a:r>
          </a:p>
          <a:p>
            <a:pPr marL="628650" lvl="1" indent="-285750" algn="l">
              <a:buFont typeface="Arial" panose="020B0604020202020204" pitchFamily="34" charset="0"/>
              <a:buChar char="•"/>
            </a:pPr>
            <a:r>
              <a:rPr lang="en-US" dirty="0"/>
              <a:t>Explicit implementation</a:t>
            </a:r>
          </a:p>
          <a:p>
            <a:pPr marL="628650" lvl="1" indent="-285750" algn="l">
              <a:buFont typeface="Arial" panose="020B0604020202020204" pitchFamily="34" charset="0"/>
              <a:buChar char="•"/>
            </a:pPr>
            <a:r>
              <a:rPr lang="en-US" dirty="0"/>
              <a:t>Interfaces as parameters and return values of methods</a:t>
            </a:r>
          </a:p>
          <a:p>
            <a:pPr marL="285750" indent="-285750" algn="l">
              <a:buFont typeface="Arial" panose="020B0604020202020204" pitchFamily="34" charset="0"/>
              <a:buChar char="•"/>
            </a:pPr>
            <a:r>
              <a:rPr lang="en-US" dirty="0"/>
              <a:t>Interfaces in .net library</a:t>
            </a:r>
          </a:p>
          <a:p>
            <a:pPr marL="628650" lvl="1" indent="-285750" algn="l">
              <a:buFont typeface="Arial" panose="020B0604020202020204" pitchFamily="34" charset="0"/>
              <a:buChar char="•"/>
            </a:pPr>
            <a:r>
              <a:rPr lang="en-US" dirty="0"/>
              <a:t>The IEnumerable and IEnumerator Interfaces</a:t>
            </a:r>
          </a:p>
          <a:p>
            <a:pPr marL="628650" lvl="1" indent="-285750" algn="l">
              <a:buFont typeface="Arial" panose="020B0604020202020204" pitchFamily="34" charset="0"/>
              <a:buChar char="•"/>
            </a:pPr>
            <a:r>
              <a:rPr lang="en-US" dirty="0"/>
              <a:t>The ICloneable Interface </a:t>
            </a:r>
          </a:p>
          <a:p>
            <a:pPr marL="628650" lvl="1" indent="-285750" algn="l">
              <a:buFont typeface="Arial" panose="020B0604020202020204" pitchFamily="34" charset="0"/>
              <a:buChar char="•"/>
            </a:pPr>
            <a:r>
              <a:rPr lang="en-US" dirty="0"/>
              <a:t>The IComparable  and IComparer Interfaces</a:t>
            </a:r>
          </a:p>
        </p:txBody>
      </p:sp>
    </p:spTree>
    <p:extLst>
      <p:ext uri="{BB962C8B-B14F-4D97-AF65-F5344CB8AC3E}">
        <p14:creationId xmlns:p14="http://schemas.microsoft.com/office/powerpoint/2010/main" val="402175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static Keyword</a:t>
            </a:r>
          </a:p>
        </p:txBody>
      </p:sp>
      <p:sp>
        <p:nvSpPr>
          <p:cNvPr id="3" name="Content Placeholder 2"/>
          <p:cNvSpPr>
            <a:spLocks noGrp="1"/>
          </p:cNvSpPr>
          <p:nvPr>
            <p:ph idx="1"/>
          </p:nvPr>
        </p:nvSpPr>
        <p:spPr>
          <a:xfrm>
            <a:off x="628650" y="1261366"/>
            <a:ext cx="7287912" cy="4145521"/>
          </a:xfrm>
        </p:spPr>
        <p:txBody>
          <a:bodyPr numCol="1">
            <a:noAutofit/>
          </a:bodyPr>
          <a:lstStyle/>
          <a:p>
            <a:pPr marL="0" indent="0" algn="just">
              <a:lnSpc>
                <a:spcPct val="100000"/>
              </a:lnSpc>
              <a:buNone/>
            </a:pPr>
            <a:endParaRPr lang="en-US" sz="1800" dirty="0"/>
          </a:p>
          <a:p>
            <a:pPr marL="0" indent="0" algn="just">
              <a:lnSpc>
                <a:spcPct val="100000"/>
              </a:lnSpc>
              <a:buNone/>
            </a:pPr>
            <a:r>
              <a:rPr lang="en-US" sz="2000" dirty="0"/>
              <a:t>A C# class may define any number of </a:t>
            </a:r>
            <a:r>
              <a:rPr lang="en-US" sz="2000" i="1" dirty="0"/>
              <a:t>static members</a:t>
            </a:r>
            <a:r>
              <a:rPr lang="en-US" sz="2000" dirty="0"/>
              <a:t>, which are declared using the static keyword. When you do so, the member in question must be invoked directly from the class level, rather than from an object reference variable.</a:t>
            </a:r>
          </a:p>
          <a:p>
            <a:pPr marL="0" indent="0">
              <a:lnSpc>
                <a:spcPct val="100000"/>
              </a:lnSpc>
              <a:buNone/>
            </a:pPr>
            <a:endParaRPr lang="en-US" sz="2000" dirty="0"/>
          </a:p>
          <a:p>
            <a:pPr marL="0" indent="0">
              <a:lnSpc>
                <a:spcPct val="100000"/>
              </a:lnSpc>
              <a:buNone/>
            </a:pPr>
            <a:r>
              <a:rPr lang="en-US" sz="2000" dirty="0"/>
              <a:t>Static members are items that are deemed (by the class designer) to be so commonplace that there is no need to create an instance of the class before invoking the member.</a:t>
            </a:r>
          </a:p>
          <a:p>
            <a:pPr marL="0" indent="0" algn="just">
              <a:buNone/>
            </a:pPr>
            <a:endParaRPr lang="en-US" sz="1500" dirty="0"/>
          </a:p>
        </p:txBody>
      </p:sp>
    </p:spTree>
    <p:extLst>
      <p:ext uri="{BB962C8B-B14F-4D97-AF65-F5344CB8AC3E}">
        <p14:creationId xmlns:p14="http://schemas.microsoft.com/office/powerpoint/2010/main" val="21525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static keyword can be applied to the following:</a:t>
            </a:r>
          </a:p>
        </p:txBody>
      </p:sp>
      <p:sp>
        <p:nvSpPr>
          <p:cNvPr id="3" name="Content Placeholder 2"/>
          <p:cNvSpPr>
            <a:spLocks noGrp="1"/>
          </p:cNvSpPr>
          <p:nvPr>
            <p:ph idx="1"/>
          </p:nvPr>
        </p:nvSpPr>
        <p:spPr/>
        <p:txBody>
          <a:bodyPr numCol="1">
            <a:noAutofit/>
          </a:bodyPr>
          <a:lstStyle/>
          <a:p>
            <a:pPr algn="just"/>
            <a:endParaRPr lang="en-US" sz="1800" dirty="0"/>
          </a:p>
          <a:p>
            <a:pPr lvl="0"/>
            <a:r>
              <a:rPr lang="en-US" sz="2800" dirty="0"/>
              <a:t>Data of a class</a:t>
            </a:r>
          </a:p>
          <a:p>
            <a:pPr lvl="0"/>
            <a:r>
              <a:rPr lang="en-US" sz="2800" dirty="0"/>
              <a:t>Methods of a class</a:t>
            </a:r>
          </a:p>
          <a:p>
            <a:pPr lvl="0"/>
            <a:r>
              <a:rPr lang="en-US" sz="2800" dirty="0"/>
              <a:t>Properties of a class</a:t>
            </a:r>
          </a:p>
          <a:p>
            <a:pPr lvl="0"/>
            <a:r>
              <a:rPr lang="en-US" sz="2800" dirty="0"/>
              <a:t>A constructor</a:t>
            </a:r>
          </a:p>
          <a:p>
            <a:pPr lvl="0"/>
            <a:r>
              <a:rPr lang="en-US" sz="2800" dirty="0"/>
              <a:t>The entire class definition</a:t>
            </a:r>
          </a:p>
          <a:p>
            <a:pPr lvl="0"/>
            <a:r>
              <a:rPr lang="en-US" sz="2800" dirty="0"/>
              <a:t>In conjunction with the C# using keyword</a:t>
            </a:r>
          </a:p>
          <a:p>
            <a:pPr marL="0" indent="0" algn="just">
              <a:buNone/>
            </a:pPr>
            <a:endParaRPr lang="en-US" sz="1500" dirty="0"/>
          </a:p>
        </p:txBody>
      </p:sp>
    </p:spTree>
    <p:extLst>
      <p:ext uri="{BB962C8B-B14F-4D97-AF65-F5344CB8AC3E}">
        <p14:creationId xmlns:p14="http://schemas.microsoft.com/office/powerpoint/2010/main" val="340859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Instance</a:t>
            </a:r>
          </a:p>
        </p:txBody>
      </p:sp>
      <p:sp>
        <p:nvSpPr>
          <p:cNvPr id="3" name="Content Placeholder 2"/>
          <p:cNvSpPr>
            <a:spLocks noGrp="1"/>
          </p:cNvSpPr>
          <p:nvPr>
            <p:ph idx="1"/>
          </p:nvPr>
        </p:nvSpPr>
        <p:spPr>
          <a:xfrm>
            <a:off x="647700" y="1253128"/>
            <a:ext cx="7886700" cy="4145521"/>
          </a:xfrm>
        </p:spPr>
        <p:txBody>
          <a:bodyPr numCol="1">
            <a:noAutofit/>
          </a:bodyPr>
          <a:lstStyle/>
          <a:p>
            <a:pPr marL="0" indent="0" algn="just">
              <a:lnSpc>
                <a:spcPct val="100000"/>
              </a:lnSpc>
              <a:buNone/>
            </a:pPr>
            <a:r>
              <a:rPr lang="en-US" sz="2400" dirty="0"/>
              <a:t>Static data is shared by all objects of the same category, if you were to change it in any way, all objects will “see” the new value the next time they access the static data, as they are all essentially looking at the same memory location.</a:t>
            </a:r>
          </a:p>
          <a:p>
            <a:pPr marL="0" indent="0">
              <a:lnSpc>
                <a:spcPct val="100000"/>
              </a:lnSpc>
              <a:buNone/>
            </a:pPr>
            <a:r>
              <a:rPr lang="en-US" sz="2400" dirty="0"/>
              <a:t> </a:t>
            </a:r>
          </a:p>
          <a:p>
            <a:pPr marL="0" indent="0" algn="just">
              <a:lnSpc>
                <a:spcPct val="100000"/>
              </a:lnSpc>
              <a:buNone/>
            </a:pPr>
            <a:r>
              <a:rPr lang="en-US" sz="2400" dirty="0"/>
              <a:t>Static methods have access only to the static data and cannot “see” any instant data, because they unlike instant methods do not have hided parameter </a:t>
            </a:r>
            <a:r>
              <a:rPr lang="en-US" sz="2400" i="1" dirty="0"/>
              <a:t>this</a:t>
            </a:r>
            <a:r>
              <a:rPr lang="en-US" sz="2400" dirty="0"/>
              <a:t>. Instant methods can have access to the static class members, but it is considered as a bad practice</a:t>
            </a:r>
            <a:r>
              <a:rPr lang="en-US" sz="1600" dirty="0"/>
              <a:t>.</a:t>
            </a:r>
          </a:p>
          <a:p>
            <a:pPr marL="0" indent="0" algn="just">
              <a:buNone/>
            </a:pPr>
            <a:endParaRPr lang="en-US" sz="1500" dirty="0"/>
          </a:p>
        </p:txBody>
      </p:sp>
    </p:spTree>
    <p:extLst>
      <p:ext uri="{BB962C8B-B14F-4D97-AF65-F5344CB8AC3E}">
        <p14:creationId xmlns:p14="http://schemas.microsoft.com/office/powerpoint/2010/main" val="167712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constructors</a:t>
            </a:r>
          </a:p>
        </p:txBody>
      </p:sp>
      <p:sp>
        <p:nvSpPr>
          <p:cNvPr id="3" name="Content Placeholder 2"/>
          <p:cNvSpPr>
            <a:spLocks noGrp="1"/>
          </p:cNvSpPr>
          <p:nvPr>
            <p:ph idx="1"/>
          </p:nvPr>
        </p:nvSpPr>
        <p:spPr/>
        <p:txBody>
          <a:bodyPr numCol="1">
            <a:noAutofit/>
          </a:bodyPr>
          <a:lstStyle/>
          <a:p>
            <a:pPr marL="0" indent="0">
              <a:buNone/>
            </a:pPr>
            <a:r>
              <a:rPr lang="en-US" sz="1800" dirty="0"/>
              <a:t>C# allows you to define a static constructor, which allows you to safely set the</a:t>
            </a:r>
          </a:p>
          <a:p>
            <a:pPr marL="0" indent="0">
              <a:buNone/>
            </a:pPr>
            <a:r>
              <a:rPr lang="en-US" sz="1800" dirty="0"/>
              <a:t>values of your static data.</a:t>
            </a:r>
          </a:p>
          <a:p>
            <a:pPr marL="0" indent="0">
              <a:buNone/>
            </a:pPr>
            <a:r>
              <a:rPr lang="en-US" sz="2800" dirty="0"/>
              <a:t>Special features of static constructors:</a:t>
            </a:r>
          </a:p>
          <a:p>
            <a:pPr lvl="0"/>
            <a:r>
              <a:rPr lang="en-US" sz="1800" dirty="0"/>
              <a:t>A given class may define only a single static constructor. In other words, the static constructor cannot be overloaded.</a:t>
            </a:r>
          </a:p>
          <a:p>
            <a:pPr lvl="0"/>
            <a:r>
              <a:rPr lang="en-US" sz="1800" dirty="0"/>
              <a:t>A static constructor does not take an access modifier and cannot take any parameters.</a:t>
            </a:r>
          </a:p>
          <a:p>
            <a:pPr lvl="0"/>
            <a:r>
              <a:rPr lang="en-US" sz="1800" dirty="0"/>
              <a:t>A static constructor executes exactly one time, regardless of how many objects of the type are created.</a:t>
            </a:r>
          </a:p>
          <a:p>
            <a:pPr lvl="0"/>
            <a:r>
              <a:rPr lang="en-US" sz="1800" dirty="0"/>
              <a:t>The runtime invokes the static constructor when it creates an instance of the class or before accessing the first static member invoked by the caller.</a:t>
            </a:r>
          </a:p>
          <a:p>
            <a:pPr lvl="0"/>
            <a:r>
              <a:rPr lang="en-US" sz="1800" dirty="0"/>
              <a:t>The static constructor executes before any instance-level constructors.</a:t>
            </a:r>
          </a:p>
          <a:p>
            <a:pPr marL="0" indent="0" algn="just">
              <a:buNone/>
            </a:pPr>
            <a:endParaRPr lang="en-US" sz="1800" dirty="0"/>
          </a:p>
          <a:p>
            <a:pPr marL="0" indent="0" algn="just">
              <a:buNone/>
            </a:pPr>
            <a:endParaRPr lang="en-US" sz="1500" dirty="0"/>
          </a:p>
        </p:txBody>
      </p:sp>
    </p:spTree>
    <p:extLst>
      <p:ext uri="{BB962C8B-B14F-4D97-AF65-F5344CB8AC3E}">
        <p14:creationId xmlns:p14="http://schemas.microsoft.com/office/powerpoint/2010/main" val="42466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Utility Classes</a:t>
            </a:r>
          </a:p>
        </p:txBody>
      </p:sp>
      <p:sp>
        <p:nvSpPr>
          <p:cNvPr id="5" name="Content Placeholder 4"/>
          <p:cNvSpPr>
            <a:spLocks noGrp="1"/>
          </p:cNvSpPr>
          <p:nvPr>
            <p:ph idx="1"/>
          </p:nvPr>
        </p:nvSpPr>
        <p:spPr/>
        <p:txBody>
          <a:bodyPr/>
          <a:lstStyle/>
          <a:p>
            <a:pPr marL="0" indent="0" algn="just">
              <a:buNone/>
            </a:pPr>
            <a:r>
              <a:rPr lang="en-US" sz="2400" dirty="0"/>
              <a:t>While any class can define static members, they are quite commonly found within </a:t>
            </a:r>
            <a:r>
              <a:rPr lang="en-US" sz="2400" i="1" dirty="0"/>
              <a:t>utility classes</a:t>
            </a:r>
            <a:r>
              <a:rPr lang="en-US" sz="2400" dirty="0"/>
              <a:t>. By definition, a utility class is a class that does not maintain any object-level state and is not created with the new keyword. Rather, a utility class exposes all functionality as class-level (aka static) members.</a:t>
            </a:r>
          </a:p>
          <a:p>
            <a:pPr marL="0" indent="0">
              <a:buNone/>
            </a:pPr>
            <a:r>
              <a:rPr lang="en-US" dirty="0"/>
              <a:t> </a:t>
            </a:r>
          </a:p>
          <a:p>
            <a:pPr marL="0" indent="0">
              <a:buNone/>
            </a:pPr>
            <a:r>
              <a:rPr lang="en-US" sz="2800" dirty="0"/>
              <a:t>Examples</a:t>
            </a:r>
            <a:r>
              <a:rPr lang="en-US" dirty="0"/>
              <a:t>:</a:t>
            </a:r>
          </a:p>
          <a:p>
            <a:r>
              <a:rPr lang="en-US" i="1" dirty="0"/>
              <a:t>System.Math</a:t>
            </a:r>
          </a:p>
          <a:p>
            <a:r>
              <a:rPr lang="en-US" i="1" dirty="0"/>
              <a:t>System.Console</a:t>
            </a:r>
          </a:p>
          <a:p>
            <a:r>
              <a:rPr lang="en-US" i="1" dirty="0"/>
              <a:t>System.Environment</a:t>
            </a:r>
          </a:p>
          <a:p>
            <a:pPr marL="0" indent="0">
              <a:buNone/>
            </a:pPr>
            <a:endParaRPr lang="en-US" dirty="0"/>
          </a:p>
        </p:txBody>
      </p:sp>
    </p:spTree>
    <p:extLst>
      <p:ext uri="{BB962C8B-B14F-4D97-AF65-F5344CB8AC3E}">
        <p14:creationId xmlns:p14="http://schemas.microsoft.com/office/powerpoint/2010/main" val="51595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Importing Static Members</a:t>
            </a:r>
          </a:p>
        </p:txBody>
      </p:sp>
      <p:sp>
        <p:nvSpPr>
          <p:cNvPr id="5" name="Content Placeholder 4"/>
          <p:cNvSpPr>
            <a:spLocks noGrp="1"/>
          </p:cNvSpPr>
          <p:nvPr>
            <p:ph idx="1"/>
          </p:nvPr>
        </p:nvSpPr>
        <p:spPr/>
        <p:txBody>
          <a:bodyPr>
            <a:normAutofit/>
          </a:bodyPr>
          <a:lstStyle/>
          <a:p>
            <a:pPr marL="0" indent="0" algn="just">
              <a:buNone/>
            </a:pPr>
            <a:r>
              <a:rPr lang="en-US" dirty="0"/>
              <a:t>The latest version of the C# compiler supports a new way to use the using keyword. It is now possible to define a C# using directive, which will import all static members into the declaring code file. To illustrate, consider the C# file currently defining the utility class. Because you are making calls to the </a:t>
            </a:r>
            <a:r>
              <a:rPr lang="en-US" i="1" dirty="0"/>
              <a:t>WriteLine()</a:t>
            </a:r>
            <a:r>
              <a:rPr lang="en-US" dirty="0"/>
              <a:t> method of the </a:t>
            </a:r>
            <a:r>
              <a:rPr lang="en-US" i="1" dirty="0"/>
              <a:t>Console</a:t>
            </a:r>
            <a:r>
              <a:rPr lang="en-US" dirty="0"/>
              <a:t> class, as well as the </a:t>
            </a:r>
            <a:r>
              <a:rPr lang="en-US" i="1" dirty="0"/>
              <a:t>Now</a:t>
            </a:r>
            <a:r>
              <a:rPr lang="en-US" dirty="0"/>
              <a:t> property of the </a:t>
            </a:r>
            <a:r>
              <a:rPr lang="en-US" i="1" dirty="0" err="1"/>
              <a:t>DateTime</a:t>
            </a:r>
            <a:r>
              <a:rPr lang="en-US" dirty="0"/>
              <a:t> class, you must have a using statement for the </a:t>
            </a:r>
            <a:r>
              <a:rPr lang="en-US" i="1" dirty="0"/>
              <a:t>System</a:t>
            </a:r>
            <a:r>
              <a:rPr lang="en-US" dirty="0"/>
              <a:t> namespace. Since the members of these classes are all static, you could alter your code file with the following static using directives:</a:t>
            </a:r>
          </a:p>
          <a:p>
            <a:pPr marL="0" indent="0">
              <a:buNone/>
            </a:pPr>
            <a:r>
              <a:rPr lang="en-US" i="1" dirty="0"/>
              <a:t> </a:t>
            </a:r>
            <a:endParaRPr lang="en-US" sz="1000" dirty="0"/>
          </a:p>
          <a:p>
            <a:pPr marL="685800" lvl="2" indent="0">
              <a:buNone/>
            </a:pPr>
            <a:r>
              <a:rPr lang="en-US" sz="2000" dirty="0"/>
              <a:t>// Import the static members of Console and </a:t>
            </a:r>
            <a:r>
              <a:rPr lang="en-US" sz="2000" dirty="0" err="1"/>
              <a:t>DateTime</a:t>
            </a:r>
            <a:r>
              <a:rPr lang="en-US" sz="2000" dirty="0"/>
              <a:t>.</a:t>
            </a:r>
          </a:p>
          <a:p>
            <a:pPr marL="685800" lvl="2" indent="0">
              <a:buNone/>
            </a:pPr>
            <a:r>
              <a:rPr lang="en-US" sz="2000" dirty="0"/>
              <a:t>using static System.Console;</a:t>
            </a:r>
          </a:p>
          <a:p>
            <a:pPr marL="685800" lvl="2" indent="0">
              <a:buNone/>
            </a:pPr>
            <a:r>
              <a:rPr lang="en-US" sz="2000" dirty="0"/>
              <a:t>using static </a:t>
            </a:r>
            <a:r>
              <a:rPr lang="en-US" sz="2000" dirty="0" err="1"/>
              <a:t>System.DateTime</a:t>
            </a:r>
            <a:r>
              <a:rPr lang="en-US" sz="2000" dirty="0"/>
              <a:t>;</a:t>
            </a:r>
          </a:p>
          <a:p>
            <a:endParaRPr lang="en-US" dirty="0"/>
          </a:p>
        </p:txBody>
      </p:sp>
    </p:spTree>
    <p:extLst>
      <p:ext uri="{BB962C8B-B14F-4D97-AF65-F5344CB8AC3E}">
        <p14:creationId xmlns:p14="http://schemas.microsoft.com/office/powerpoint/2010/main" val="396703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Static Members</a:t>
            </a:r>
          </a:p>
        </p:txBody>
      </p:sp>
      <p:sp>
        <p:nvSpPr>
          <p:cNvPr id="3" name="Content Placeholder 2"/>
          <p:cNvSpPr>
            <a:spLocks noGrp="1"/>
          </p:cNvSpPr>
          <p:nvPr>
            <p:ph idx="1"/>
          </p:nvPr>
        </p:nvSpPr>
        <p:spPr/>
        <p:txBody>
          <a:bodyPr>
            <a:normAutofit/>
          </a:bodyPr>
          <a:lstStyle/>
          <a:p>
            <a:pPr marL="0" indent="0" algn="just">
              <a:buNone/>
            </a:pPr>
            <a:r>
              <a:rPr lang="en-US" dirty="0"/>
              <a:t>With these “static imports,” the remainder of your code file is able to directly use the static members of the Console and </a:t>
            </a:r>
            <a:r>
              <a:rPr lang="en-US" dirty="0" err="1"/>
              <a:t>DateTime</a:t>
            </a:r>
            <a:r>
              <a:rPr lang="en-US" dirty="0"/>
              <a:t> class, without the need to prefix the defining class (although that would still be just fine, provided that you have imported the System namespace). For example, you could create your utility class like so:</a:t>
            </a:r>
          </a:p>
          <a:p>
            <a:pPr marL="685800" lvl="2" indent="0">
              <a:buNone/>
            </a:pPr>
            <a:r>
              <a:rPr lang="en-US" sz="2000" dirty="0"/>
              <a:t>static class TimeUtilClass</a:t>
            </a:r>
          </a:p>
          <a:p>
            <a:pPr marL="685800" lvl="2" indent="0">
              <a:buNone/>
            </a:pPr>
            <a:r>
              <a:rPr lang="en-US" sz="2000" dirty="0"/>
              <a:t>    {</a:t>
            </a:r>
          </a:p>
          <a:p>
            <a:pPr marL="685800" lvl="2" indent="0">
              <a:buNone/>
            </a:pPr>
            <a:r>
              <a:rPr lang="en-US" sz="2000" dirty="0"/>
              <a:t>        public static void PrintTime()</a:t>
            </a:r>
          </a:p>
          <a:p>
            <a:pPr marL="685800" lvl="2" indent="0">
              <a:buNone/>
            </a:pPr>
            <a:r>
              <a:rPr lang="en-US" sz="2000" dirty="0"/>
              <a:t>        { WriteLine(</a:t>
            </a:r>
            <a:r>
              <a:rPr lang="en-US" sz="2000" dirty="0" err="1"/>
              <a:t>Now.ToShortTimeString</a:t>
            </a:r>
            <a:r>
              <a:rPr lang="en-US" sz="2000" dirty="0"/>
              <a:t>()); }</a:t>
            </a:r>
          </a:p>
          <a:p>
            <a:pPr marL="685800" lvl="2" indent="0">
              <a:buNone/>
            </a:pPr>
            <a:r>
              <a:rPr lang="en-US" sz="2000" dirty="0"/>
              <a:t>        public static void PrintDate()</a:t>
            </a:r>
          </a:p>
          <a:p>
            <a:pPr marL="685800" lvl="2" indent="0">
              <a:buNone/>
            </a:pPr>
            <a:r>
              <a:rPr lang="en-US" sz="2000" dirty="0"/>
              <a:t>        { WriteLine(</a:t>
            </a:r>
            <a:r>
              <a:rPr lang="en-US" sz="2000" dirty="0" err="1"/>
              <a:t>Today.ToShortDateString</a:t>
            </a:r>
            <a:r>
              <a:rPr lang="en-US" sz="2000" dirty="0"/>
              <a:t>()); }</a:t>
            </a:r>
          </a:p>
          <a:p>
            <a:pPr marL="685800" lvl="2" indent="0">
              <a:buNone/>
            </a:pPr>
            <a:r>
              <a:rPr lang="en-US" sz="2000" dirty="0"/>
              <a:t>    }</a:t>
            </a:r>
          </a:p>
          <a:p>
            <a:pPr marL="0" indent="0">
              <a:buNone/>
            </a:pPr>
            <a:endParaRPr lang="en-US" dirty="0"/>
          </a:p>
        </p:txBody>
      </p:sp>
    </p:spTree>
    <p:extLst>
      <p:ext uri="{BB962C8B-B14F-4D97-AF65-F5344CB8AC3E}">
        <p14:creationId xmlns:p14="http://schemas.microsoft.com/office/powerpoint/2010/main" val="2826432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1FB38E-570B-4B14-BF96-640FF8EF9494}">
  <ds:schemaRefs>
    <ds:schemaRef ds:uri="http://schemas.microsoft.com/sharepoint/v3/contenttype/forms"/>
  </ds:schemaRefs>
</ds:datastoreItem>
</file>

<file path=customXml/itemProps2.xml><?xml version="1.0" encoding="utf-8"?>
<ds:datastoreItem xmlns:ds="http://schemas.openxmlformats.org/officeDocument/2006/customXml" ds:itemID="{856D7115-BF6A-4283-A13B-F03CE4B7AA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19AB7B-99FF-45B2-9C9B-F033B3B7054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SummerWorkshop-New</Template>
  <TotalTime>3784</TotalTime>
  <Words>1053</Words>
  <Application>Microsoft Macintosh PowerPoint</Application>
  <PresentationFormat>On-screen Show (4:3)</PresentationFormat>
  <Paragraphs>134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Book</vt:lpstr>
      <vt:lpstr>Franklin Gothic Medium</vt:lpstr>
      <vt:lpstr>Office Theme</vt:lpstr>
      <vt:lpstr>Practice C#. Operator overloading. Implementing interfaces.</vt:lpstr>
      <vt:lpstr>OBjectives</vt:lpstr>
      <vt:lpstr>Understanding the static Keyword</vt:lpstr>
      <vt:lpstr>The static keyword can be applied to the following:</vt:lpstr>
      <vt:lpstr>Static vs Instance</vt:lpstr>
      <vt:lpstr>Static constructors</vt:lpstr>
      <vt:lpstr>Utility Classes</vt:lpstr>
      <vt:lpstr>Importing Static Members</vt:lpstr>
      <vt:lpstr>Importing Static Members</vt:lpstr>
      <vt:lpstr>Operator Overloading</vt:lpstr>
      <vt:lpstr>Operator Overloading</vt:lpstr>
      <vt:lpstr>Understanding Indexer Methods</vt:lpstr>
      <vt:lpstr>Custom Interfaces</vt:lpstr>
      <vt:lpstr>Implementing .net library interfaces</vt:lpstr>
      <vt:lpstr>Implementing .net library interfaces</vt:lpstr>
      <vt:lpstr>Implementing .net library interfaces</vt:lpstr>
      <vt:lpstr>Assignment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Alexandr Racovschi</cp:lastModifiedBy>
  <cp:revision>387</cp:revision>
  <dcterms:created xsi:type="dcterms:W3CDTF">2014-05-22T08:31:16Z</dcterms:created>
  <dcterms:modified xsi:type="dcterms:W3CDTF">2019-02-13T15:37:49Z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