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8" r:id="rId26"/>
    <p:sldId id="280" r:id="rId27"/>
    <p:sldId id="281" r:id="rId28"/>
    <p:sldId id="282" r:id="rId29"/>
    <p:sldId id="283" r:id="rId30"/>
    <p:sldId id="284" r:id="rId31"/>
    <p:sldId id="289" r:id="rId32"/>
    <p:sldId id="287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12192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78252" y="1058375"/>
            <a:ext cx="10274048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7" y="2425150"/>
            <a:ext cx="6047307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66204" y="4874878"/>
            <a:ext cx="10259592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3740" y="5067152"/>
            <a:ext cx="105156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3740" y="5365825"/>
            <a:ext cx="105156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397696.aspx" TargetMode="External"/><Relationship Id="rId2" Type="http://schemas.openxmlformats.org/officeDocument/2006/relationships/hyperlink" Target="https://msdn.microsoft.com/en-us/library/bb397926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bb943859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paradigm, delegates and 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805" y="5662388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Rami Atieyeh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3784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Continuous </a:t>
            </a:r>
            <a:r>
              <a:rPr lang="en-GB" dirty="0"/>
              <a:t>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25532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12" y="1424781"/>
            <a:ext cx="5667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The </a:t>
            </a:r>
            <a:r>
              <a:rPr lang="en-US" sz="1800" b="1" dirty="0" smtClean="0"/>
              <a:t>public delegate</a:t>
            </a:r>
            <a:r>
              <a:rPr lang="en-US" sz="1800" dirty="0" smtClean="0"/>
              <a:t> is NOT part of the function itself – it can exist anywhere.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/>
              <a:t>A </a:t>
            </a:r>
            <a:r>
              <a:rPr lang="en-US" sz="1800" b="1" dirty="0"/>
              <a:t>delegate</a:t>
            </a:r>
            <a:r>
              <a:rPr lang="en-US" sz="1800" dirty="0"/>
              <a:t> is a reference type that can be used to encapsulate a named or an anonymous method. Delegates are similar to function pointers in C++; however, delegates are type-safe and secure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A </a:t>
            </a:r>
            <a:r>
              <a:rPr lang="en-US" sz="1800" b="1" dirty="0" smtClean="0"/>
              <a:t>delegate</a:t>
            </a:r>
            <a:r>
              <a:rPr lang="en-US" sz="1800" dirty="0"/>
              <a:t> is a type that represents references to methods with a particular parameter list and return </a:t>
            </a:r>
            <a:r>
              <a:rPr lang="en-US" sz="1800" dirty="0" smtClean="0"/>
              <a:t>type</a:t>
            </a:r>
            <a:r>
              <a:rPr lang="en-US" sz="1800" dirty="0"/>
              <a:t> </a:t>
            </a:r>
            <a:r>
              <a:rPr lang="en-US" sz="1800" dirty="0" smtClean="0"/>
              <a:t>– two parameters of type </a:t>
            </a:r>
            <a:r>
              <a:rPr lang="en-US" sz="1800" b="1" dirty="0" smtClean="0"/>
              <a:t>object </a:t>
            </a:r>
            <a:r>
              <a:rPr lang="en-US" sz="1800" dirty="0" smtClean="0"/>
              <a:t>and a </a:t>
            </a:r>
            <a:r>
              <a:rPr lang="en-US" sz="1800" b="1" dirty="0" smtClean="0"/>
              <a:t>bool</a:t>
            </a:r>
            <a:r>
              <a:rPr lang="en-US" sz="1800" dirty="0" smtClean="0"/>
              <a:t> return type in our case.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They are also referred to as </a:t>
            </a:r>
            <a:r>
              <a:rPr lang="en-US" sz="1800" b="1" dirty="0" smtClean="0"/>
              <a:t>function types.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02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Instantiating a delegate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When </a:t>
            </a:r>
            <a:r>
              <a:rPr lang="en-US" sz="1800" dirty="0"/>
              <a:t>you instantiate a delegate, you can associate its instance with any method with a compatible signature and return type. You can invoke (or call) the method through the delegate instance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Example – another way of doing it</a:t>
            </a:r>
          </a:p>
          <a:p>
            <a:pPr algn="just"/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33" y="2869670"/>
            <a:ext cx="6434667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A new type was introduced into the system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Write a new function to compare ?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For each new type write a new function ?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Solution – Anonymous functions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C# 2.0 syntax</a:t>
            </a:r>
          </a:p>
          <a:p>
            <a:pPr lvl="1" algn="just"/>
            <a:r>
              <a:rPr lang="en-US" sz="1500" dirty="0" smtClean="0"/>
              <a:t>The anonymous method used here is fully compatible with the</a:t>
            </a:r>
            <a:endParaRPr lang="en-US" sz="1200" dirty="0"/>
          </a:p>
          <a:p>
            <a:pPr marL="342900" lvl="1" indent="0" algn="just">
              <a:buNone/>
            </a:pPr>
            <a:r>
              <a:rPr lang="en-US" sz="1500" dirty="0" smtClean="0"/>
              <a:t>delegate type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87" y="2655887"/>
            <a:ext cx="477202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7" y="1270621"/>
            <a:ext cx="2828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Anonymous </a:t>
            </a:r>
            <a:r>
              <a:rPr lang="en-GB" dirty="0" smtClean="0"/>
              <a:t>functions – lambda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The same anonymous function can be written like the following, using C# 3.0 lambda expression syntax</a:t>
            </a:r>
          </a:p>
          <a:p>
            <a:pPr algn="just"/>
            <a:r>
              <a:rPr lang="en-US" sz="1800" dirty="0" smtClean="0"/>
              <a:t>Change – removed </a:t>
            </a:r>
            <a:r>
              <a:rPr lang="en-US" sz="1800" b="1" dirty="0" smtClean="0"/>
              <a:t>delegate</a:t>
            </a:r>
            <a:r>
              <a:rPr lang="en-US" sz="1800" dirty="0" smtClean="0"/>
              <a:t> keyword and added </a:t>
            </a:r>
            <a:r>
              <a:rPr lang="en-US" sz="1800" b="1" dirty="0" smtClean="0"/>
              <a:t>=&gt; </a:t>
            </a:r>
            <a:r>
              <a:rPr lang="en-US" sz="1800" dirty="0" smtClean="0"/>
              <a:t>instead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Further shortening – drop the types of the parameters</a:t>
            </a:r>
          </a:p>
          <a:p>
            <a:pPr algn="just"/>
            <a:r>
              <a:rPr lang="en-US" sz="1800" dirty="0" smtClean="0"/>
              <a:t>Types can be inferred by the compiler from the declaration</a:t>
            </a:r>
          </a:p>
          <a:p>
            <a:pPr marL="0" indent="0" algn="just">
              <a:buNone/>
            </a:pPr>
            <a:r>
              <a:rPr lang="en-US" sz="1800" dirty="0" smtClean="0"/>
              <a:t>	of the delegate type</a:t>
            </a:r>
          </a:p>
          <a:p>
            <a:pPr algn="just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1672166"/>
            <a:ext cx="443865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59" y="3529542"/>
            <a:ext cx="3562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/>
              <a:t>the function </a:t>
            </a:r>
            <a:r>
              <a:rPr lang="en-US" sz="1800" dirty="0" smtClean="0"/>
              <a:t>doesn’t </a:t>
            </a:r>
            <a:r>
              <a:rPr lang="en-US" sz="1800" dirty="0"/>
              <a:t>do anything but return a value, you can convert the body of </a:t>
            </a:r>
            <a:r>
              <a:rPr lang="en-US" sz="1800" dirty="0" smtClean="0"/>
              <a:t>the function </a:t>
            </a:r>
            <a:r>
              <a:rPr lang="en-US" sz="1800" dirty="0"/>
              <a:t>into an expression body and </a:t>
            </a:r>
            <a:r>
              <a:rPr lang="en-US" sz="1800" dirty="0" smtClean="0"/>
              <a:t>benefit </a:t>
            </a:r>
            <a:r>
              <a:rPr lang="en-US" sz="1800" dirty="0"/>
              <a:t>from an implicit </a:t>
            </a:r>
            <a:r>
              <a:rPr lang="en-US" sz="1800" dirty="0" smtClean="0"/>
              <a:t>return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Expression bodies </a:t>
            </a:r>
            <a:r>
              <a:rPr lang="en-US" sz="1800" dirty="0" smtClean="0"/>
              <a:t>– allow for </a:t>
            </a:r>
            <a:r>
              <a:rPr lang="en-US" sz="1800" dirty="0"/>
              <a:t>a concise </a:t>
            </a:r>
            <a:r>
              <a:rPr lang="en-US" sz="1800" dirty="0" smtClean="0"/>
              <a:t>implementation </a:t>
            </a:r>
            <a:r>
              <a:rPr lang="en-US" sz="1800" dirty="0"/>
              <a:t>of </a:t>
            </a:r>
            <a:r>
              <a:rPr lang="en-US" sz="1800" dirty="0" smtClean="0"/>
              <a:t>a particular behavior </a:t>
            </a:r>
            <a:r>
              <a:rPr lang="en-US" sz="1800" dirty="0"/>
              <a:t>that functional </a:t>
            </a:r>
            <a:r>
              <a:rPr lang="en-US" sz="1800" dirty="0" smtClean="0"/>
              <a:t>programming asks </a:t>
            </a:r>
            <a:r>
              <a:rPr lang="en-US" sz="1800" dirty="0"/>
              <a:t>for in a function: </a:t>
            </a:r>
            <a:r>
              <a:rPr lang="en-US" sz="1800" dirty="0" smtClean="0"/>
              <a:t>accept </a:t>
            </a:r>
            <a:r>
              <a:rPr lang="en-US" sz="1800" dirty="0"/>
              <a:t>parameters, then </a:t>
            </a:r>
            <a:r>
              <a:rPr lang="en-US" sz="1800" dirty="0" smtClean="0"/>
              <a:t>return a value.</a:t>
            </a:r>
          </a:p>
          <a:p>
            <a:endParaRPr lang="en-US" sz="1800" dirty="0"/>
          </a:p>
          <a:p>
            <a:r>
              <a:rPr lang="en-US" sz="1800" dirty="0" smtClean="0"/>
              <a:t>Further improvement ?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17" y="1965853"/>
            <a:ext cx="5772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In .NET 3.5, several new standard delegate types </a:t>
            </a:r>
            <a:r>
              <a:rPr lang="en-US" sz="1800" dirty="0" smtClean="0"/>
              <a:t>were added </a:t>
            </a:r>
            <a:r>
              <a:rPr lang="en-US" sz="1800" dirty="0"/>
              <a:t>to the framework, meaning </a:t>
            </a:r>
            <a:r>
              <a:rPr lang="en-US" sz="1800" dirty="0" smtClean="0"/>
              <a:t>it’s </a:t>
            </a:r>
            <a:r>
              <a:rPr lang="en-US" sz="1800" dirty="0"/>
              <a:t>no longer necessary to create custom delegates every time </a:t>
            </a:r>
            <a:r>
              <a:rPr lang="en-US" sz="1800" dirty="0" smtClean="0"/>
              <a:t>a function </a:t>
            </a:r>
            <a:r>
              <a:rPr lang="en-US" sz="1800" dirty="0"/>
              <a:t>is used that has an as yet </a:t>
            </a:r>
            <a:r>
              <a:rPr lang="en-US" sz="1800" dirty="0" smtClean="0"/>
              <a:t>unknown signature</a:t>
            </a:r>
            <a:r>
              <a:rPr lang="en-US" sz="1800" dirty="0"/>
              <a:t>, that is, one that </a:t>
            </a:r>
            <a:r>
              <a:rPr lang="en-US" sz="1800" dirty="0" smtClean="0"/>
              <a:t>hasn’t </a:t>
            </a:r>
            <a:r>
              <a:rPr lang="en-US" sz="1800" dirty="0"/>
              <a:t>had a </a:t>
            </a:r>
            <a:r>
              <a:rPr lang="en-US" sz="1800" dirty="0" smtClean="0"/>
              <a:t>delegate created </a:t>
            </a:r>
            <a:r>
              <a:rPr lang="en-US" sz="1800" dirty="0"/>
              <a:t>so </a:t>
            </a:r>
            <a:r>
              <a:rPr lang="en-US" sz="1800" dirty="0" smtClean="0"/>
              <a:t>far.</a:t>
            </a:r>
          </a:p>
          <a:p>
            <a:endParaRPr lang="en-US" sz="1800" dirty="0"/>
          </a:p>
          <a:p>
            <a:r>
              <a:rPr lang="en-US" sz="1800" dirty="0" smtClean="0"/>
              <a:t>These delegate types are generic</a:t>
            </a:r>
          </a:p>
          <a:p>
            <a:endParaRPr lang="en-US" sz="1800" dirty="0"/>
          </a:p>
          <a:p>
            <a:r>
              <a:rPr lang="en-US" sz="1800" dirty="0" smtClean="0"/>
              <a:t>Example</a:t>
            </a:r>
          </a:p>
          <a:p>
            <a:pPr lvl="1"/>
            <a:r>
              <a:rPr lang="en-US" sz="1500" dirty="0" smtClean="0"/>
              <a:t>This delegate takes two </a:t>
            </a:r>
            <a:r>
              <a:rPr lang="en-US" sz="1500" b="1" dirty="0" smtClean="0"/>
              <a:t>object</a:t>
            </a:r>
            <a:r>
              <a:rPr lang="en-US" sz="1500" dirty="0" smtClean="0"/>
              <a:t> type parameters</a:t>
            </a:r>
          </a:p>
          <a:p>
            <a:pPr marL="342900" lvl="1" indent="0">
              <a:buNone/>
            </a:pPr>
            <a:r>
              <a:rPr lang="en-US" sz="1500" dirty="0" smtClean="0"/>
              <a:t>and returns a </a:t>
            </a:r>
            <a:r>
              <a:rPr lang="en-US" sz="1500" b="1" dirty="0" smtClean="0"/>
              <a:t>bool.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04" y="2157621"/>
            <a:ext cx="62579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Extension methods are static methods in static classes that are marked up </a:t>
            </a:r>
            <a:r>
              <a:rPr lang="en-US" sz="1800" dirty="0" smtClean="0"/>
              <a:t>specially.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Keyword </a:t>
            </a:r>
            <a:r>
              <a:rPr lang="en-US" sz="1800" b="1" dirty="0" smtClean="0"/>
              <a:t>this</a:t>
            </a:r>
            <a:r>
              <a:rPr lang="en-US" sz="1800" dirty="0" smtClean="0"/>
              <a:t> in front of the parameter strings is </a:t>
            </a:r>
          </a:p>
          <a:p>
            <a:pPr marL="0" indent="0" algn="just">
              <a:buNone/>
            </a:pPr>
            <a:r>
              <a:rPr lang="en-US" sz="1800" dirty="0" smtClean="0"/>
              <a:t>  specific to C#.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It </a:t>
            </a:r>
            <a:r>
              <a:rPr lang="en-US" sz="1800" dirty="0"/>
              <a:t>instructs the compiler to add the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  ExtensionMethodAttribute</a:t>
            </a:r>
            <a:r>
              <a:rPr lang="en-US" sz="1800" dirty="0" smtClean="0"/>
              <a:t> </a:t>
            </a:r>
            <a:r>
              <a:rPr lang="en-US" sz="1800" dirty="0"/>
              <a:t>to the </a:t>
            </a:r>
            <a:r>
              <a:rPr lang="en-US" sz="1800" dirty="0" smtClean="0"/>
              <a:t>method.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 smtClean="0"/>
              <a:t>Example</a:t>
            </a:r>
          </a:p>
          <a:p>
            <a:pPr lvl="1" algn="just"/>
            <a:r>
              <a:rPr lang="en-US" sz="1500" dirty="0" smtClean="0"/>
              <a:t>Notice </a:t>
            </a:r>
            <a:r>
              <a:rPr lang="en-US" sz="1500" b="1" dirty="0" smtClean="0"/>
              <a:t>this</a:t>
            </a:r>
            <a:r>
              <a:rPr lang="en-US" sz="1500" dirty="0" smtClean="0"/>
              <a:t> keyword</a:t>
            </a:r>
          </a:p>
          <a:p>
            <a:pPr lvl="1" algn="just"/>
            <a:r>
              <a:rPr lang="en-US" sz="1500" dirty="0" smtClean="0"/>
              <a:t>Notice the namespace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939788"/>
            <a:ext cx="51530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How to use it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Called like any other static method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endParaRPr lang="en-US" sz="1800" dirty="0" smtClean="0"/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endParaRPr lang="en-US" sz="1800" dirty="0" smtClean="0"/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Called like an extension method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</a:p>
          <a:p>
            <a:pPr lvl="1" algn="just"/>
            <a:r>
              <a:rPr lang="en-US" sz="1500" dirty="0" smtClean="0">
                <a:sym typeface="Wingdings" panose="05000000000000000000" pitchFamily="2" charset="2"/>
              </a:rPr>
              <a:t>Make sure to be using the extensions method’s class namespace</a:t>
            </a:r>
          </a:p>
          <a:p>
            <a:pPr lvl="1" algn="just"/>
            <a:r>
              <a:rPr lang="en-US" sz="1500" dirty="0" smtClean="0">
                <a:sym typeface="Wingdings" panose="05000000000000000000" pitchFamily="2" charset="2"/>
              </a:rPr>
              <a:t>Otherwise the method will not be found – compiler error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261367"/>
            <a:ext cx="44481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4" y="3224240"/>
            <a:ext cx="4448175" cy="21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Language-Integrated </a:t>
            </a:r>
            <a:r>
              <a:rPr lang="en-US" sz="1800" dirty="0" smtClean="0"/>
              <a:t>Query (LINQ</a:t>
            </a:r>
            <a:r>
              <a:rPr lang="en-US" sz="1800" dirty="0"/>
              <a:t>) is a set of features introduced in Visual Studio 2008 that extends powerful query capabilities to the language syntax of C# and Visual Basic. 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LINQ </a:t>
            </a:r>
            <a:r>
              <a:rPr lang="en-US" sz="1800" dirty="0"/>
              <a:t>introduces standard, easily-learned patterns for querying and updating data, and the technology can be extended to support potentially any kind of data store. 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Visual </a:t>
            </a:r>
            <a:r>
              <a:rPr lang="en-US" sz="1800" dirty="0"/>
              <a:t>Studio includes LINQ provider assemblies that enable the use of LINQ </a:t>
            </a:r>
            <a:r>
              <a:rPr lang="en-US" sz="1800" dirty="0" smtClean="0"/>
              <a:t>with .NET </a:t>
            </a:r>
            <a:r>
              <a:rPr lang="en-US" sz="1800" dirty="0"/>
              <a:t>Framework collections, SQL Server databases, ADO.NET Datasets, and XML documents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Two types: Fluent - Query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79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What is functional paradigm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Functional vs imperative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Delegates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Anonymous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Lambda expressions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Extension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Linq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Fluent linq vs query linq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Linq operators examples: where – select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Anonymous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Deferred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4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LINQ – Fluent vs. Query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741333" cy="4145521"/>
          </a:xfrm>
        </p:spPr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Suppose we have a list of products</a:t>
            </a: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We have to select only products with price greater or equal to </a:t>
            </a:r>
            <a:r>
              <a:rPr lang="en-US" sz="1800" b="1" dirty="0" smtClean="0"/>
              <a:t>15</a:t>
            </a:r>
            <a:r>
              <a:rPr lang="en-US" sz="1800" dirty="0" smtClean="0"/>
              <a:t>, ordered by the </a:t>
            </a:r>
            <a:r>
              <a:rPr lang="en-US" sz="1800" b="1" dirty="0" smtClean="0"/>
              <a:t>Id</a:t>
            </a:r>
            <a:r>
              <a:rPr lang="en-US" sz="1800" dirty="0"/>
              <a:t> </a:t>
            </a:r>
            <a:r>
              <a:rPr lang="en-US" sz="1800" dirty="0" smtClean="0"/>
              <a:t>and the result should be formatted like: </a:t>
            </a:r>
            <a:r>
              <a:rPr lang="en-US" sz="1800" b="1" dirty="0" smtClean="0"/>
              <a:t>Category_Name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Fluent (sometimes called: Lambda Syntax)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Query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84" y="3538915"/>
            <a:ext cx="470535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084" y="4635363"/>
            <a:ext cx="392430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84" y="1261367"/>
            <a:ext cx="2819400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084" y="2631725"/>
            <a:ext cx="5762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LINQ - Filtering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2584"/>
            <a:ext cx="7044267" cy="3488265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Where</a:t>
            </a:r>
          </a:p>
          <a:p>
            <a:pPr lvl="1" algn="just"/>
            <a:r>
              <a:rPr lang="en-US" sz="1500" dirty="0" smtClean="0"/>
              <a:t>Usually translates to </a:t>
            </a:r>
            <a:r>
              <a:rPr lang="en-US" sz="1500" b="1" dirty="0" smtClean="0"/>
              <a:t>WHERE </a:t>
            </a:r>
            <a:r>
              <a:rPr lang="en-US" sz="1500" dirty="0" smtClean="0"/>
              <a:t>clause when working with a relational database</a:t>
            </a:r>
          </a:p>
          <a:p>
            <a:pPr lvl="1" algn="just"/>
            <a:endParaRPr lang="en-US" sz="1500" b="1" dirty="0"/>
          </a:p>
          <a:p>
            <a:pPr algn="just"/>
            <a:r>
              <a:rPr lang="en-US" sz="1800" dirty="0" smtClean="0"/>
              <a:t>OfType&lt;T&gt;</a:t>
            </a:r>
          </a:p>
          <a:p>
            <a:pPr lvl="1" algn="just"/>
            <a:r>
              <a:rPr lang="en-US" sz="1500" dirty="0" smtClean="0"/>
              <a:t>The only operator that can be applied to the non-generic list (does not implement IEnumerable&lt;T&gt;</a:t>
            </a:r>
          </a:p>
          <a:p>
            <a:pPr lvl="1" algn="just"/>
            <a:r>
              <a:rPr lang="en-US" sz="1500" dirty="0" smtClean="0"/>
              <a:t>Useful when </a:t>
            </a:r>
            <a:r>
              <a:rPr lang="en-US" sz="1600" dirty="0" smtClean="0"/>
              <a:t>working </a:t>
            </a:r>
            <a:r>
              <a:rPr lang="en-US" sz="1600" dirty="0"/>
              <a:t>with an inheritance hierarchy and only want to select objects of a specific subtype from a collection</a:t>
            </a:r>
            <a:endParaRPr lang="en-US" sz="1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026724"/>
            <a:ext cx="3276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LINQ - Filtering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2584"/>
            <a:ext cx="7044267" cy="3488265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OfType&lt;T</a:t>
            </a:r>
            <a:r>
              <a:rPr lang="en-US" sz="1800" dirty="0" smtClean="0"/>
              <a:t>&gt; - Example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79" y="1196974"/>
            <a:ext cx="6276975" cy="466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45" y="1419225"/>
            <a:ext cx="3381375" cy="401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5" y="5659966"/>
            <a:ext cx="51530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LINQ – projection operators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Select</a:t>
            </a:r>
          </a:p>
          <a:p>
            <a:pPr lvl="1"/>
            <a:r>
              <a:rPr lang="en-US" sz="1500" dirty="0" smtClean="0"/>
              <a:t>Returns one output element for each input element</a:t>
            </a:r>
          </a:p>
          <a:p>
            <a:pPr lvl="1"/>
            <a:r>
              <a:rPr lang="en-US" sz="1500" dirty="0" smtClean="0"/>
              <a:t>Can project a new type of element</a:t>
            </a:r>
          </a:p>
          <a:p>
            <a:pPr lvl="1"/>
            <a:endParaRPr lang="en-US" sz="1500" dirty="0"/>
          </a:p>
          <a:p>
            <a:pPr lvl="1"/>
            <a:endParaRPr lang="en-US" sz="1500" dirty="0" smtClean="0"/>
          </a:p>
          <a:p>
            <a:pPr lvl="1"/>
            <a:endParaRPr lang="en-US" sz="1500" dirty="0"/>
          </a:p>
          <a:p>
            <a:pPr lvl="1"/>
            <a:endParaRPr lang="en-US" sz="1500" dirty="0" smtClean="0"/>
          </a:p>
          <a:p>
            <a:pPr lvl="1"/>
            <a:endParaRPr lang="en-US" sz="1500" dirty="0" smtClean="0"/>
          </a:p>
          <a:p>
            <a:pPr marL="169863" lvl="1" indent="-169863"/>
            <a:r>
              <a:rPr lang="en-US" dirty="0" smtClean="0"/>
              <a:t>SelectMany</a:t>
            </a:r>
          </a:p>
          <a:p>
            <a:pPr marL="512763" lvl="2" indent="-169863"/>
            <a:r>
              <a:rPr lang="en-US" dirty="0" smtClean="0"/>
              <a:t>For working with a sequence of sequences</a:t>
            </a:r>
          </a:p>
          <a:p>
            <a:pPr marL="512763" lvl="2" indent="-169863"/>
            <a:r>
              <a:rPr lang="en-US" dirty="0" smtClean="0"/>
              <a:t>Flattens the sub-sequence into a single output sequence</a:t>
            </a:r>
          </a:p>
          <a:p>
            <a:pPr marL="512763" lvl="2" indent="-169863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84" y="2209648"/>
            <a:ext cx="4705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 – projection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20" y="1261367"/>
            <a:ext cx="5603347" cy="41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Anonymous types provide a convenient way to encapsulate a set of read-only properties into a single object without having to explicitly define a type first.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type name is generated by the compiler and is not available at the source code level. The type of each </a:t>
            </a:r>
            <a:r>
              <a:rPr lang="en-US" sz="1800" dirty="0" smtClean="0"/>
              <a:t>property </a:t>
            </a:r>
            <a:r>
              <a:rPr lang="en-US" sz="1800" dirty="0"/>
              <a:t>is inferred by the </a:t>
            </a:r>
            <a:r>
              <a:rPr lang="en-US" sz="1800" dirty="0" smtClean="0"/>
              <a:t>compiler.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You create anonymous types by using the </a:t>
            </a:r>
            <a:r>
              <a:rPr lang="en-US" sz="1800" b="1" dirty="0" smtClean="0"/>
              <a:t>new</a:t>
            </a:r>
            <a:r>
              <a:rPr lang="en-US" sz="1800" dirty="0"/>
              <a:t> operator together with an object initializer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IntelliSense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0" y="3499005"/>
            <a:ext cx="5861050" cy="15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129867" cy="4352033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Anonymous types contain one or more public read-only properties.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No </a:t>
            </a:r>
            <a:r>
              <a:rPr lang="en-US" sz="1800" dirty="0"/>
              <a:t>other kinds of class members, such as methods or events, are valid.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expression that is used to initialize a property cannot be </a:t>
            </a:r>
            <a:r>
              <a:rPr lang="en-US" sz="1800" b="1" dirty="0"/>
              <a:t>null</a:t>
            </a:r>
            <a:r>
              <a:rPr lang="en-US" sz="1800" dirty="0"/>
              <a:t>, an anonymous function, or a pointer type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Anonymous types are </a:t>
            </a:r>
            <a:r>
              <a:rPr lang="en-US" sz="1800" b="1" dirty="0" smtClean="0"/>
              <a:t>class</a:t>
            </a:r>
            <a:r>
              <a:rPr lang="en-US" sz="1800" dirty="0"/>
              <a:t> types that derive directly from </a:t>
            </a:r>
            <a:r>
              <a:rPr lang="en-US" sz="1800" b="1" dirty="0" smtClean="0"/>
              <a:t>object</a:t>
            </a:r>
            <a:r>
              <a:rPr lang="en-US" sz="1800" dirty="0" smtClean="0"/>
              <a:t>, </a:t>
            </a:r>
            <a:r>
              <a:rPr lang="en-US" sz="1800" dirty="0"/>
              <a:t>and that cannot be cast to any type except </a:t>
            </a:r>
            <a:r>
              <a:rPr lang="en-US" sz="1800" b="1" dirty="0" smtClean="0"/>
              <a:t>object</a:t>
            </a:r>
            <a:r>
              <a:rPr lang="en-US" sz="1800" dirty="0" smtClean="0"/>
              <a:t>.</a:t>
            </a:r>
          </a:p>
          <a:p>
            <a:pPr algn="just"/>
            <a:endParaRPr lang="en-US" sz="1800" b="1" dirty="0"/>
          </a:p>
          <a:p>
            <a:pPr algn="just"/>
            <a:r>
              <a:rPr lang="en-US" sz="1800" dirty="0" smtClean="0"/>
              <a:t>Widely used in LINQ </a:t>
            </a:r>
            <a:r>
              <a:rPr lang="en-US" sz="1800" b="1" dirty="0" smtClean="0"/>
              <a:t>Select </a:t>
            </a:r>
            <a:r>
              <a:rPr lang="en-US" sz="1800" dirty="0" smtClean="0"/>
              <a:t>operator.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067" y="2313680"/>
            <a:ext cx="5029200" cy="32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Deferred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443133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An important feature of most query operators is that they execute not when </a:t>
            </a:r>
            <a:r>
              <a:rPr lang="en-US" sz="1800" dirty="0" smtClean="0"/>
              <a:t>constructed, but </a:t>
            </a:r>
            <a:r>
              <a:rPr lang="en-US" sz="1800" dirty="0"/>
              <a:t>when </a:t>
            </a:r>
            <a:r>
              <a:rPr lang="en-US" sz="1800" b="1" dirty="0" smtClean="0"/>
              <a:t>enumerated</a:t>
            </a:r>
            <a:r>
              <a:rPr lang="en-US" sz="1800" i="1" dirty="0" smtClean="0"/>
              <a:t>.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r>
              <a:rPr lang="en-US" sz="1800" dirty="0"/>
              <a:t>The extra number that we sneaked into the list </a:t>
            </a:r>
            <a:r>
              <a:rPr lang="en-US" sz="1800" b="1" i="1" dirty="0"/>
              <a:t>after</a:t>
            </a:r>
            <a:r>
              <a:rPr lang="en-US" sz="1800" i="1" dirty="0"/>
              <a:t> </a:t>
            </a:r>
            <a:r>
              <a:rPr lang="en-US" sz="1800" dirty="0"/>
              <a:t>constructing the query </a:t>
            </a:r>
            <a:r>
              <a:rPr lang="en-US" sz="1800" dirty="0" smtClean="0"/>
              <a:t>is included </a:t>
            </a:r>
            <a:r>
              <a:rPr lang="en-US" sz="1800" dirty="0"/>
              <a:t>in the result, because it’s not until the </a:t>
            </a:r>
            <a:r>
              <a:rPr lang="en-US" sz="1800" b="1" dirty="0" err="1"/>
              <a:t>foreach</a:t>
            </a:r>
            <a:r>
              <a:rPr lang="en-US" sz="1800" dirty="0"/>
              <a:t> statement runs that </a:t>
            </a:r>
            <a:r>
              <a:rPr lang="en-US" sz="1800" dirty="0" smtClean="0"/>
              <a:t>any filtering </a:t>
            </a:r>
            <a:r>
              <a:rPr lang="en-US" sz="1800" dirty="0"/>
              <a:t>or sorting takes </a:t>
            </a:r>
            <a:r>
              <a:rPr lang="en-US" sz="1800" dirty="0" smtClean="0"/>
              <a:t>place.</a:t>
            </a:r>
          </a:p>
          <a:p>
            <a:endParaRPr lang="en-US" sz="1800" dirty="0"/>
          </a:p>
          <a:p>
            <a:r>
              <a:rPr lang="en-US" sz="1800" dirty="0"/>
              <a:t>All standard query operators provide deferred execution, with the </a:t>
            </a:r>
            <a:r>
              <a:rPr lang="en-US" sz="1800" dirty="0" smtClean="0"/>
              <a:t>following exceptions:</a:t>
            </a:r>
          </a:p>
          <a:p>
            <a:pPr lvl="1"/>
            <a:r>
              <a:rPr lang="en-US" sz="1600" dirty="0"/>
              <a:t>Operators that return a single element or scalar value, such as </a:t>
            </a:r>
            <a:r>
              <a:rPr lang="en-US" sz="1600" b="1" dirty="0"/>
              <a:t>First</a:t>
            </a:r>
            <a:r>
              <a:rPr lang="en-US" sz="1600" dirty="0"/>
              <a:t> or </a:t>
            </a:r>
            <a:r>
              <a:rPr lang="en-US" sz="1600" b="1" dirty="0" smtClean="0"/>
              <a:t>Count</a:t>
            </a:r>
          </a:p>
          <a:p>
            <a:pPr lvl="1"/>
            <a:r>
              <a:rPr lang="en-US" sz="1600" dirty="0"/>
              <a:t>The following </a:t>
            </a:r>
            <a:r>
              <a:rPr lang="en-US" sz="1600" i="1" dirty="0"/>
              <a:t>conversion operators</a:t>
            </a:r>
            <a:r>
              <a:rPr lang="en-US" sz="1600" dirty="0" smtClean="0"/>
              <a:t>: </a:t>
            </a:r>
            <a:r>
              <a:rPr lang="en-US" sz="1600" b="1" dirty="0"/>
              <a:t>ToArray</a:t>
            </a:r>
            <a:r>
              <a:rPr lang="en-US" sz="1600" dirty="0"/>
              <a:t>, </a:t>
            </a:r>
            <a:r>
              <a:rPr lang="en-US" sz="1600" b="1" dirty="0" err="1"/>
              <a:t>ToList</a:t>
            </a:r>
            <a:r>
              <a:rPr lang="en-US" sz="1600" dirty="0"/>
              <a:t>, </a:t>
            </a:r>
            <a:r>
              <a:rPr lang="en-US" sz="1600" b="1" dirty="0" err="1"/>
              <a:t>ToDictionary</a:t>
            </a:r>
            <a:r>
              <a:rPr lang="en-US" sz="1600" dirty="0"/>
              <a:t>, </a:t>
            </a:r>
            <a:r>
              <a:rPr lang="en-US" sz="1600" b="1" dirty="0" err="1"/>
              <a:t>ToLookup</a:t>
            </a:r>
            <a:endParaRPr lang="en-US" sz="1500" b="1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261367"/>
            <a:ext cx="3943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Deferred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 smtClean="0"/>
              <a:t>First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Count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261367"/>
            <a:ext cx="373380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3374675"/>
            <a:ext cx="3911600" cy="21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Create 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Manipulate collection via delegates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Rewrite using anonymous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Rewrite using lambda expressions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Using extension methods on the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Using Select/where operators on the collection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functional paradigm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Paradigm: Approach to programming, based on a set of principles or theory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Different paradigms – different ways of thinking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Main programming paradigms: Imperative – Functional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5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Strum, Oliver (2011) </a:t>
            </a:r>
            <a:r>
              <a:rPr lang="en-US" sz="1800" i="1" dirty="0" smtClean="0"/>
              <a:t>Functional Programming in C#</a:t>
            </a:r>
          </a:p>
          <a:p>
            <a:pPr algn="just"/>
            <a:r>
              <a:rPr lang="en-US" sz="1800" dirty="0" smtClean="0">
                <a:hlinkClick r:id="rId2"/>
              </a:rPr>
              <a:t>MSDN– LINQ</a:t>
            </a:r>
            <a:endParaRPr lang="en-US" sz="1800" dirty="0" smtClean="0"/>
          </a:p>
          <a:p>
            <a:pPr algn="just"/>
            <a:r>
              <a:rPr lang="en-US" sz="1800" dirty="0" smtClean="0">
                <a:hlinkClick r:id="rId3"/>
              </a:rPr>
              <a:t>MSDN – Anonymous Types</a:t>
            </a:r>
            <a:endParaRPr lang="en-US" sz="1800" dirty="0" smtClean="0"/>
          </a:p>
          <a:p>
            <a:pPr algn="just"/>
            <a:r>
              <a:rPr lang="en-US" sz="1800" dirty="0" smtClean="0">
                <a:hlinkClick r:id="rId4"/>
              </a:rPr>
              <a:t>MSDN – Deferred Execution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77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vs. imperative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Imperative</a:t>
            </a:r>
          </a:p>
          <a:p>
            <a:pPr lvl="1" algn="just"/>
            <a:r>
              <a:rPr lang="en-US" sz="1500" dirty="0" smtClean="0"/>
              <a:t>Basic constructs are imperative statements</a:t>
            </a:r>
          </a:p>
          <a:p>
            <a:pPr lvl="1" algn="just"/>
            <a:r>
              <a:rPr lang="en-US" sz="1500" dirty="0" smtClean="0"/>
              <a:t>Changes existing values – changing the “state” of the application</a:t>
            </a:r>
          </a:p>
          <a:p>
            <a:pPr lvl="1" algn="just"/>
            <a:r>
              <a:rPr lang="en-US" sz="1500" dirty="0" smtClean="0"/>
              <a:t>i.e. define sequence of steps to be taken to achieve a goal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Functional</a:t>
            </a:r>
          </a:p>
          <a:p>
            <a:pPr lvl="1" algn="just"/>
            <a:r>
              <a:rPr lang="en-US" sz="1500" dirty="0" smtClean="0"/>
              <a:t>Basic constructs are declarative (declare new values)</a:t>
            </a:r>
          </a:p>
          <a:p>
            <a:pPr lvl="1" algn="just"/>
            <a:r>
              <a:rPr lang="en-US" sz="1500" dirty="0" smtClean="0"/>
              <a:t>Computation proceeds primarily by evaluating 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59" y="1267408"/>
            <a:ext cx="380047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09" y="3794348"/>
            <a:ext cx="3895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A function that is referentially transparent  returns values that </a:t>
            </a:r>
            <a:r>
              <a:rPr lang="en-US" sz="1800" b="1" dirty="0" smtClean="0"/>
              <a:t>depend only </a:t>
            </a:r>
            <a:r>
              <a:rPr lang="en-US" sz="1800" dirty="0" smtClean="0"/>
              <a:t>on the input parameters that are passed.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This is in contrast to the basic ideas of imperative programming, where program state often influences return values of functions.</a:t>
            </a:r>
          </a:p>
          <a:p>
            <a:pPr algn="just"/>
            <a:endParaRPr lang="en-US" sz="1800" dirty="0"/>
          </a:p>
          <a:p>
            <a:r>
              <a:rPr lang="en-US" sz="1800" dirty="0" smtClean="0"/>
              <a:t>Referential transparency </a:t>
            </a:r>
            <a:r>
              <a:rPr lang="en-US" sz="1800" dirty="0"/>
              <a:t>means that the only responsibility of the programmer is the </a:t>
            </a:r>
            <a:r>
              <a:rPr lang="en-US" sz="1800" dirty="0" smtClean="0"/>
              <a:t>specifi</a:t>
            </a:r>
            <a:r>
              <a:rPr lang="en-US" sz="1800" dirty="0"/>
              <a:t>c</a:t>
            </a:r>
            <a:r>
              <a:rPr lang="en-US" sz="1800" dirty="0" smtClean="0"/>
              <a:t>ation </a:t>
            </a:r>
            <a:r>
              <a:rPr lang="en-US" sz="1800" dirty="0"/>
              <a:t>of </a:t>
            </a:r>
            <a:r>
              <a:rPr lang="en-US" sz="1800" dirty="0" smtClean="0"/>
              <a:t>functions to </a:t>
            </a:r>
            <a:r>
              <a:rPr lang="en-US" sz="1800" dirty="0"/>
              <a:t>describe and solve a given set of problems.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On </a:t>
            </a:r>
            <a:r>
              <a:rPr lang="en-US" sz="1800" dirty="0"/>
              <a:t>the basis of that </a:t>
            </a:r>
            <a:r>
              <a:rPr lang="en-US" sz="1800" dirty="0" smtClean="0"/>
              <a:t>specification</a:t>
            </a:r>
            <a:r>
              <a:rPr lang="en-US" sz="1800" dirty="0"/>
              <a:t>, the </a:t>
            </a:r>
            <a:r>
              <a:rPr lang="en-US" sz="1800" dirty="0" smtClean="0"/>
              <a:t>computer can </a:t>
            </a:r>
            <a:r>
              <a:rPr lang="en-US" sz="1800" dirty="0"/>
              <a:t>then decide on the best evaluation order, potential parallelization opportunities, or </a:t>
            </a:r>
            <a:r>
              <a:rPr lang="en-US" sz="1800" dirty="0" smtClean="0"/>
              <a:t>even whether </a:t>
            </a:r>
            <a:r>
              <a:rPr lang="en-US" sz="1800" dirty="0"/>
              <a:t>a certain function needs to be evaluated at all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90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Reuse is the greatest overall problem in computer programming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 smtClean="0"/>
          </a:p>
          <a:p>
            <a:r>
              <a:rPr lang="en-US" sz="1800" dirty="0" smtClean="0"/>
              <a:t>After a </a:t>
            </a:r>
            <a:r>
              <a:rPr lang="en-US" sz="1800" dirty="0"/>
              <a:t>very short time, small and large blocks of functionality start recurring, and programmers </a:t>
            </a:r>
            <a:r>
              <a:rPr lang="en-US" sz="1800" dirty="0" smtClean="0"/>
              <a:t>start trying </a:t>
            </a:r>
            <a:r>
              <a:rPr lang="en-US" sz="1800" dirty="0"/>
              <a:t>to </a:t>
            </a:r>
            <a:r>
              <a:rPr lang="en-US" sz="1800" dirty="0" smtClean="0"/>
              <a:t>find </a:t>
            </a:r>
            <a:r>
              <a:rPr lang="en-US" sz="1800" dirty="0"/>
              <a:t>ways to avoid wasting time by </a:t>
            </a:r>
            <a:r>
              <a:rPr lang="en-US" sz="1800" dirty="0" smtClean="0"/>
              <a:t>re-implementing </a:t>
            </a:r>
            <a:r>
              <a:rPr lang="en-US" sz="1800" dirty="0"/>
              <a:t>code </a:t>
            </a:r>
            <a:r>
              <a:rPr lang="en-US" sz="1800" dirty="0" smtClean="0"/>
              <a:t>that’s </a:t>
            </a:r>
            <a:r>
              <a:rPr lang="en-US" sz="1800" dirty="0"/>
              <a:t>already been </a:t>
            </a:r>
            <a:r>
              <a:rPr lang="en-US" sz="1800" dirty="0" smtClean="0"/>
              <a:t>written.</a:t>
            </a:r>
          </a:p>
          <a:p>
            <a:endParaRPr lang="en-US" sz="1800" dirty="0"/>
          </a:p>
          <a:p>
            <a:r>
              <a:rPr lang="en-US" sz="1800" dirty="0" smtClean="0"/>
              <a:t>Simple </a:t>
            </a:r>
            <a:r>
              <a:rPr lang="en-US" sz="1800" dirty="0"/>
              <a:t>example of </a:t>
            </a:r>
            <a:r>
              <a:rPr lang="en-US" sz="1800" dirty="0" smtClean="0"/>
              <a:t>an overloaded method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25" y="2570205"/>
            <a:ext cx="3095625" cy="30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 smtClean="0"/>
              <a:t>Algorithms</a:t>
            </a:r>
            <a:r>
              <a:rPr lang="en-US" sz="1800" dirty="0"/>
              <a:t>, reusability can be quite a </a:t>
            </a:r>
            <a:r>
              <a:rPr lang="en-US" sz="1800" dirty="0" smtClean="0"/>
              <a:t>bit </a:t>
            </a:r>
            <a:r>
              <a:rPr lang="en-US" sz="1800" dirty="0"/>
              <a:t>more </a:t>
            </a:r>
            <a:r>
              <a:rPr lang="en-US" sz="1800" dirty="0" smtClean="0"/>
              <a:t>complex.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Example.</a:t>
            </a:r>
          </a:p>
          <a:p>
            <a:pPr lvl="1"/>
            <a:r>
              <a:rPr lang="en-US" sz="1500" dirty="0" smtClean="0"/>
              <a:t>Specific to the type it is written for: the comparison of the two values.</a:t>
            </a:r>
          </a:p>
          <a:p>
            <a:pPr lvl="1"/>
            <a:r>
              <a:rPr lang="en-US" sz="1500" dirty="0" smtClean="0"/>
              <a:t>The whole algorithm could be written to work with any type of data.</a:t>
            </a:r>
          </a:p>
          <a:p>
            <a:pPr marL="342900" lvl="1" indent="0">
              <a:buNone/>
            </a:pPr>
            <a:endParaRPr lang="en-US" sz="1500" dirty="0"/>
          </a:p>
          <a:p>
            <a:pPr marL="342900" lvl="1" indent="0">
              <a:buNone/>
            </a:pPr>
            <a:endParaRPr lang="en-US" sz="1500" dirty="0" smtClean="0"/>
          </a:p>
          <a:p>
            <a:pPr marL="342900" lvl="1" indent="0">
              <a:buNone/>
            </a:pPr>
            <a:endParaRPr lang="en-US" sz="1500" dirty="0"/>
          </a:p>
          <a:p>
            <a:pPr marL="342900" lvl="1" indent="0">
              <a:buNone/>
            </a:pPr>
            <a:endParaRPr lang="en-US" sz="1500" dirty="0" smtClean="0"/>
          </a:p>
          <a:p>
            <a:pPr marL="342900" lvl="1" indent="0">
              <a:buNone/>
            </a:pPr>
            <a:endParaRPr lang="en-US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21" y="1261367"/>
            <a:ext cx="4312179" cy="41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 smtClean="0"/>
              <a:t>Solution 1 - Changing implementation to use </a:t>
            </a:r>
            <a:r>
              <a:rPr lang="en-US" sz="1800" b="1" dirty="0" smtClean="0"/>
              <a:t>object </a:t>
            </a:r>
            <a:r>
              <a:rPr lang="en-US" sz="1800" dirty="0" smtClean="0"/>
              <a:t>(which is the base class of everything in .NET)</a:t>
            </a:r>
          </a:p>
          <a:p>
            <a:endParaRPr lang="en-US" sz="1800" dirty="0" smtClean="0"/>
          </a:p>
          <a:p>
            <a:r>
              <a:rPr lang="en-US" sz="1800" dirty="0" smtClean="0"/>
              <a:t>Problem – Lose type information</a:t>
            </a:r>
          </a:p>
          <a:p>
            <a:pPr lvl="1"/>
            <a:r>
              <a:rPr lang="en-US" sz="1500" dirty="0" smtClean="0"/>
              <a:t>Operations on </a:t>
            </a:r>
            <a:r>
              <a:rPr lang="en-US" sz="1500" b="1" dirty="0" smtClean="0"/>
              <a:t>int</a:t>
            </a:r>
            <a:r>
              <a:rPr lang="en-US" sz="1500" dirty="0" smtClean="0"/>
              <a:t> – add, output, compare</a:t>
            </a:r>
          </a:p>
          <a:p>
            <a:pPr lvl="1"/>
            <a:r>
              <a:rPr lang="en-US" sz="1500" dirty="0" smtClean="0"/>
              <a:t>Operations on </a:t>
            </a:r>
            <a:r>
              <a:rPr lang="en-US" sz="1500" b="1" dirty="0" smtClean="0"/>
              <a:t>object</a:t>
            </a:r>
            <a:r>
              <a:rPr lang="en-US" sz="1500" dirty="0" smtClean="0"/>
              <a:t> – don’t know which operations those objects support and how they should be performed</a:t>
            </a:r>
          </a:p>
          <a:p>
            <a:pPr marL="342900" lvl="1" indent="-342900">
              <a:buNone/>
            </a:pPr>
            <a:endParaRPr lang="en-US" sz="1500" dirty="0" smtClean="0"/>
          </a:p>
          <a:p>
            <a:pPr marL="169863" lvl="1" indent="-169863"/>
            <a:r>
              <a:rPr lang="en-US" dirty="0" smtClean="0"/>
              <a:t>Solution 2 – Write multiple functions that take objects as parameters and then perform comparison operations on the data</a:t>
            </a:r>
          </a:p>
          <a:p>
            <a:pPr marL="512763" lvl="2" indent="-169863"/>
            <a:r>
              <a:rPr lang="en-US" dirty="0" smtClean="0"/>
              <a:t>Problem remains – specify which function to use</a:t>
            </a:r>
          </a:p>
          <a:p>
            <a:pPr marL="512763" lvl="2" indent="-169863"/>
            <a:r>
              <a:rPr lang="en-US" dirty="0" smtClean="0"/>
              <a:t>Depends on data in array – known only when function is called</a:t>
            </a:r>
          </a:p>
          <a:p>
            <a:pPr marL="512763" lvl="2" indent="-169863"/>
            <a:r>
              <a:rPr lang="en-US" dirty="0" smtClean="0"/>
              <a:t>Again – solution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3334127"/>
            <a:ext cx="4749800" cy="20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Why not simply pass in the correct comparison function together with the data(array) ?</a:t>
            </a:r>
          </a:p>
          <a:p>
            <a:pPr algn="just"/>
            <a:r>
              <a:rPr lang="en-US" sz="1800" dirty="0" smtClean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b="1" dirty="0" smtClean="0"/>
              <a:t>Sort </a:t>
            </a:r>
            <a:r>
              <a:rPr lang="en-US" sz="1800" dirty="0" smtClean="0"/>
              <a:t>function was changed to accept a second parameter – the function</a:t>
            </a:r>
          </a:p>
          <a:p>
            <a:pPr algn="just"/>
            <a:r>
              <a:rPr lang="en-US" sz="1800" dirty="0" smtClean="0"/>
              <a:t>What does it look like now ?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8" y="2038727"/>
            <a:ext cx="5343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ari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 Theme" id="{786E5AE2-95F5-4265-820A-F294805CD22B}" vid="{7A36F1B9-C942-4BA2-ABDE-E618831D2BA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2" ma:contentTypeDescription="Create a new document." ma:contentTypeScope="" ma:versionID="205eee0313a8e5cf4e051e5f6da7d7ae">
  <xsd:schema xmlns:xsd="http://www.w3.org/2001/XMLSchema" xmlns:xs="http://www.w3.org/2001/XMLSchema" xmlns:p="http://schemas.microsoft.com/office/2006/metadata/properties" xmlns:ns2="532134fb-f5a0-4ded-9879-b62317c7c28f" targetNamespace="http://schemas.microsoft.com/office/2006/metadata/properties" ma:root="true" ma:fieldsID="90c21fd5fdf595da627c6e46f95739b0" ns2:_=""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32134fb-f5a0-4ded-9879-b62317c7c28f">
      <UserInfo>
        <DisplayName>Nicoleta Ciobanu</DisplayName>
        <AccountId>232</AccountId>
        <AccountType/>
      </UserInfo>
      <UserInfo>
        <DisplayName>Eugeniu Munteanu</DisplayName>
        <AccountId>192</AccountId>
        <AccountType/>
      </UserInfo>
      <UserInfo>
        <DisplayName>Anton Smaghin</DisplayName>
        <AccountId>55</AccountId>
        <AccountType/>
      </UserInfo>
      <UserInfo>
        <DisplayName>Irina Popovici</DisplayName>
        <AccountId>75</AccountId>
        <AccountType/>
      </UserInfo>
      <UserInfo>
        <DisplayName>Virgil Cozonac</DisplayName>
        <AccountId>28</AccountId>
        <AccountType/>
      </UserInfo>
      <UserInfo>
        <DisplayName>Natalia Pintea</DisplayName>
        <AccountId>173</AccountId>
        <AccountType/>
      </UserInfo>
      <UserInfo>
        <DisplayName>Egor Coinac</DisplayName>
        <AccountId>185</AccountId>
        <AccountType/>
      </UserInfo>
      <UserInfo>
        <DisplayName>Olesea Oaserele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0F0A676-ECEB-42A1-AF47-A0C92A3CB6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9261ED-37A0-4DE2-A727-68E229E61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12817B-3A7E-4964-9F13-CFFA83F2795E}">
  <ds:schemaRefs>
    <ds:schemaRef ds:uri="http://schemas.microsoft.com/office/2006/metadata/properties"/>
    <ds:schemaRef ds:uri="http://schemas.microsoft.com/office/infopath/2007/PartnerControls"/>
    <ds:schemaRef ds:uri="532134fb-f5a0-4ded-9879-b62317c7c2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Amdaris Theme</Template>
  <TotalTime>1803</TotalTime>
  <Words>1312</Words>
  <Application>Microsoft Office PowerPoint</Application>
  <PresentationFormat>Widescreen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Franklin Gothic Book</vt:lpstr>
      <vt:lpstr>Franklin Gothic Medium</vt:lpstr>
      <vt:lpstr>Wingdings</vt:lpstr>
      <vt:lpstr>Amdaris Theme</vt:lpstr>
      <vt:lpstr>functional paradigm, delegates and LInq</vt:lpstr>
      <vt:lpstr>Introduction</vt:lpstr>
      <vt:lpstr>What is functional paradigm</vt:lpstr>
      <vt:lpstr>Functional vs. imperative</vt:lpstr>
      <vt:lpstr>Referential transparency</vt:lpstr>
      <vt:lpstr>REUSING FUNCTIONS</vt:lpstr>
      <vt:lpstr>REUSING FUNCTIONS</vt:lpstr>
      <vt:lpstr>REUSING FUNCTIONS</vt:lpstr>
      <vt:lpstr>Delegates</vt:lpstr>
      <vt:lpstr>Delegates</vt:lpstr>
      <vt:lpstr>Delegates</vt:lpstr>
      <vt:lpstr>Delegates</vt:lpstr>
      <vt:lpstr>Anonymous functions</vt:lpstr>
      <vt:lpstr>Anonymous functions – lambda expressions</vt:lpstr>
      <vt:lpstr>lambda expressions</vt:lpstr>
      <vt:lpstr>lambda expressions</vt:lpstr>
      <vt:lpstr>EXTENSION METHODS</vt:lpstr>
      <vt:lpstr>EXTENSION METHODS</vt:lpstr>
      <vt:lpstr>LINQ</vt:lpstr>
      <vt:lpstr>LINQ – Fluent vs. Query </vt:lpstr>
      <vt:lpstr>LINQ - Filtering operators</vt:lpstr>
      <vt:lpstr>LINQ - Filtering operators</vt:lpstr>
      <vt:lpstr>LINQ – projection operators</vt:lpstr>
      <vt:lpstr>LINQ – projection operators</vt:lpstr>
      <vt:lpstr>Anonymous types</vt:lpstr>
      <vt:lpstr>Anonymous types</vt:lpstr>
      <vt:lpstr>Deferred execution</vt:lpstr>
      <vt:lpstr>Deferred execution</vt:lpstr>
      <vt:lpstr>Assignment</vt:lpstr>
      <vt:lpstr>references</vt:lpstr>
    </vt:vector>
  </TitlesOfParts>
  <Company>Amdaris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paradigm and delegates</dc:title>
  <dc:creator>Rami Atieyeh</dc:creator>
  <cp:lastModifiedBy>Cristina Gupca</cp:lastModifiedBy>
  <cp:revision>107</cp:revision>
  <dcterms:created xsi:type="dcterms:W3CDTF">2015-07-10T07:46:53Z</dcterms:created>
  <dcterms:modified xsi:type="dcterms:W3CDTF">2018-02-20T15:47:23Z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