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33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5" r:id="rId29"/>
    <p:sldId id="260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C#. File system and streams.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Ion 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</a:t>
            </a:r>
            <a:r>
              <a:rPr lang="en-GB" dirty="0"/>
              <a:t>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Abstract Stream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54342"/>
              </p:ext>
            </p:extLst>
          </p:nvPr>
        </p:nvGraphicFramePr>
        <p:xfrm>
          <a:off x="628650" y="1400431"/>
          <a:ext cx="8111696" cy="4341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720"/>
                <a:gridCol w="6825976"/>
              </a:tblGrid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Member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CanRead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CanWrite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CanSeek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whether the current stream supports reading, seeking, and/or writing.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688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Close()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Closes the current stream and releases any resources (such as sockets and file handles) associated with the current stream. Internally, this method is aliased to the Dispose() method; therefore, closing a stream is functionally equivalent to disposing a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444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Flush()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Updates the underlying data source or repository with the current state of the buffer and then clears the buffer. If a stream does not implement a buffer, this method does nothing.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Length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length of the stream in bytes.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Reads a sequence of bytes (or a single byte) from the current stream and advances the current position in the stream by the number of bytes read.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Seek()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SetLength()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length of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Writes a sequence of bytes (or a single byte) to the current stream and advances the current position in this stream by the number of bytes written.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6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FileStream</a:t>
            </a:r>
            <a:r>
              <a:rPr lang="en-US" sz="2400" dirty="0"/>
              <a:t> class provides an implementation for the abstract Stream members in a manner appropriate for file-based streaming. It is a fairly primitive stream; it can read or write only a single byte or an array of </a:t>
            </a:r>
            <a:r>
              <a:rPr lang="en-US" sz="2400" dirty="0" smtClean="0"/>
              <a:t>bytes</a:t>
            </a:r>
          </a:p>
          <a:p>
            <a:pPr marL="0" indent="0" algn="just">
              <a:buNone/>
            </a:pPr>
            <a:r>
              <a:rPr lang="en-US" sz="2400" dirty="0"/>
              <a:t>http://www.csharp-examples.net/filestream-read-file/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and </a:t>
            </a:r>
            <a:r>
              <a:rPr lang="en-US" sz="2400" dirty="0" err="1"/>
              <a:t>StreamReader</a:t>
            </a:r>
            <a:r>
              <a:rPr lang="en-US" sz="2400" dirty="0"/>
              <a:t> classes are useful whenever you need to read or write character-based data (e.g., strings). Both of these types work by default with Unicode characters; however, you can change this by supplying a properly configured </a:t>
            </a:r>
            <a:r>
              <a:rPr lang="en-US" sz="2400" dirty="0" err="1"/>
              <a:t>System.Text.Encoding</a:t>
            </a:r>
            <a:r>
              <a:rPr lang="en-US" sz="2400" dirty="0"/>
              <a:t> object reference.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654" y="1137870"/>
            <a:ext cx="8908692" cy="430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System.IO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FileMode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.Open,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FileAccess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=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fileStream.Length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file length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buffer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[length];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buffer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actual number of bytes 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total number of bytes 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// read until Read method returns 0 (end of the stream has been reached)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while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((count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(buffer, sum, length - sum)) 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sum += count;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sum is a buffer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 for next reading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finally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fileStream.Close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7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file name"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 the file and display its contents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 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reader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line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(reader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reader.Close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69077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StreamReader</a:t>
            </a:r>
            <a:r>
              <a:rPr lang="en-US" sz="2400" dirty="0" smtClean="0"/>
              <a:t> </a:t>
            </a:r>
            <a:r>
              <a:rPr lang="en-US" sz="2400" dirty="0"/>
              <a:t>derives from an abstract type named </a:t>
            </a:r>
            <a:r>
              <a:rPr lang="en-US" sz="2400" dirty="0" err="1"/>
              <a:t>TextReader</a:t>
            </a:r>
            <a:r>
              <a:rPr lang="en-US" sz="2400" dirty="0"/>
              <a:t>, as does the related </a:t>
            </a:r>
            <a:r>
              <a:rPr lang="en-US" sz="2400" dirty="0" err="1"/>
              <a:t>StringReader</a:t>
            </a:r>
            <a:r>
              <a:rPr lang="en-US" sz="2400" dirty="0"/>
              <a:t> type. The </a:t>
            </a:r>
            <a:r>
              <a:rPr lang="en-US" sz="2400" dirty="0" err="1"/>
              <a:t>TextReader</a:t>
            </a:r>
            <a:r>
              <a:rPr lang="en-US" sz="2400" dirty="0"/>
              <a:t> base class provides a limited set of functionality to each of these descendants; specifically, it provides the ability to read and peek into a character stream.</a:t>
            </a:r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type (as well as </a:t>
            </a:r>
            <a:r>
              <a:rPr lang="en-US" sz="2400" dirty="0" err="1"/>
              <a:t>StringWriter</a:t>
            </a:r>
            <a:r>
              <a:rPr lang="en-US" sz="2400" dirty="0"/>
              <a:t>) derives from an abstract base class named </a:t>
            </a:r>
            <a:r>
              <a:rPr lang="en-US" sz="2400" dirty="0" err="1"/>
              <a:t>TextWriter</a:t>
            </a:r>
            <a:r>
              <a:rPr lang="en-US" sz="2400" dirty="0"/>
              <a:t>. This class defines members that allow derived types to write textual data to a given character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Core Members of </a:t>
            </a:r>
            <a:r>
              <a:rPr lang="en-US" b="1" i="1" dirty="0" err="1"/>
              <a:t>TextWriter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6502"/>
              </p:ext>
            </p:extLst>
          </p:nvPr>
        </p:nvGraphicFramePr>
        <p:xfrm>
          <a:off x="716692" y="1542646"/>
          <a:ext cx="7990703" cy="3864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989"/>
                <a:gridCol w="6120714"/>
              </a:tblGrid>
              <a:tr h="238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closes the writer and frees any associated resources. In the process, the buffer is automatically flushed (again, this member is functionally equivalent to calling the Dispose() method).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Flush()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clears all buffers for the current writer and causes any buffered data to be written to the underlying device; however, it does not close the writer.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property indicates the newline constant for the derived writer class. The default line terminator for the Windows OS is a carriage return, followed by a line feed (\r\n).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without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3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The last two members of the </a:t>
            </a:r>
            <a:r>
              <a:rPr lang="en-US" sz="2400" dirty="0" err="1"/>
              <a:t>TextWriter</a:t>
            </a:r>
            <a:r>
              <a:rPr lang="en-US" sz="2400" dirty="0"/>
              <a:t> class probably look familiar to you. If you recall, the </a:t>
            </a:r>
            <a:r>
              <a:rPr lang="en-US" sz="2400" dirty="0" err="1"/>
              <a:t>System.Console</a:t>
            </a:r>
            <a:r>
              <a:rPr lang="en-US" sz="2400" dirty="0"/>
              <a:t> type has Write() and </a:t>
            </a:r>
            <a:r>
              <a:rPr lang="en-US" sz="2400" dirty="0" err="1"/>
              <a:t>WriteLine</a:t>
            </a:r>
            <a:r>
              <a:rPr lang="en-US" sz="2400" dirty="0"/>
              <a:t>() members that push textual data to the standard output device. In fact, the </a:t>
            </a:r>
            <a:r>
              <a:rPr lang="en-US" sz="2400" dirty="0" err="1"/>
              <a:t>Console.In</a:t>
            </a:r>
            <a:r>
              <a:rPr lang="en-US" sz="2400" dirty="0"/>
              <a:t> property wraps a </a:t>
            </a:r>
            <a:r>
              <a:rPr lang="en-US" sz="2400" dirty="0" err="1"/>
              <a:t>TextReader</a:t>
            </a:r>
            <a:r>
              <a:rPr lang="en-US" sz="2400" dirty="0"/>
              <a:t>, and the </a:t>
            </a:r>
            <a:r>
              <a:rPr lang="en-US" sz="2400" dirty="0" err="1"/>
              <a:t>Console.Out</a:t>
            </a:r>
            <a:r>
              <a:rPr lang="en-US" sz="2400" dirty="0"/>
              <a:t> property wraps a </a:t>
            </a:r>
            <a:r>
              <a:rPr lang="en-US" sz="2400" dirty="0" err="1"/>
              <a:t>TextWriter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derived </a:t>
            </a:r>
            <a:r>
              <a:rPr lang="en-US" sz="2400" dirty="0" err="1"/>
              <a:t>StreamWriter</a:t>
            </a:r>
            <a:r>
              <a:rPr lang="en-US" sz="2400" dirty="0"/>
              <a:t> class provides an appropriate implementation for the Write(), Close(), and Flush() methods, and it defines the additional </a:t>
            </a:r>
            <a:r>
              <a:rPr lang="en-US" sz="2400" dirty="0" err="1"/>
              <a:t>AutoFlush</a:t>
            </a:r>
            <a:r>
              <a:rPr lang="en-US" sz="2400" dirty="0"/>
              <a:t> property. When set to true, this property forces </a:t>
            </a:r>
            <a:r>
              <a:rPr lang="en-US" sz="2400" dirty="0" err="1"/>
              <a:t>StreamWriter</a:t>
            </a:r>
            <a:r>
              <a:rPr lang="en-US" sz="2400" dirty="0"/>
              <a:t> to flush all data every time you perform a write operation. Be aware that you can gain better performance by setting </a:t>
            </a:r>
            <a:r>
              <a:rPr lang="en-US" sz="2400" dirty="0" err="1"/>
              <a:t>AutoFlush</a:t>
            </a:r>
            <a:r>
              <a:rPr lang="en-US" sz="2400" dirty="0"/>
              <a:t> to false, provided you always call Close() when you finish writing with a </a:t>
            </a:r>
            <a:r>
              <a:rPr lang="en-US" sz="2400" dirty="0" err="1"/>
              <a:t>StreamWriter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TextReader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10632"/>
              </p:ext>
            </p:extLst>
          </p:nvPr>
        </p:nvGraphicFramePr>
        <p:xfrm>
          <a:off x="716692" y="1400433"/>
          <a:ext cx="7798658" cy="409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416"/>
                <a:gridCol w="5879242"/>
              </a:tblGrid>
              <a:tr h="3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54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Returns the next available character (expressed as an integer) without actually changing the position of the reader. A value of -1 indicates you are at the end of the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9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data from an input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specified maximum number of characters from the current stream and writes the data to a buffer, beginning at a specified index.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line of characters from the current stream and returns the data as a string (a null string indicates EOF).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all characters from the current position to the end of the stream and returns them as a single string.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Methods of the File Type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9898"/>
              </p:ext>
            </p:extLst>
          </p:nvPr>
        </p:nvGraphicFramePr>
        <p:xfrm>
          <a:off x="708454" y="1392199"/>
          <a:ext cx="7867135" cy="424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897"/>
                <a:gridCol w="6104238"/>
              </a:tblGrid>
              <a:tr h="326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returns the binary data as an array of bytes,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 </a:t>
                      </a:r>
                      <a:r>
                        <a:rPr lang="en-US" sz="2000" dirty="0" err="1">
                          <a:effectLst/>
                        </a:rPr>
                        <a:t>System.String</a:t>
                      </a:r>
                      <a:r>
                        <a:rPr lang="en-US" sz="2000" dirty="0">
                          <a:effectLst/>
                        </a:rPr>
                        <a:t>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writes out the byte array,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out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the character data from a specified string,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Repair water tap"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Buy bread and milk"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Study last C# features"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 lecture materials"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 to mum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 do: {0}"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task);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4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Exploring the system.io namespace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General view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information about drives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information about file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and writing data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and writing text data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and writing </a:t>
            </a:r>
            <a:r>
              <a:rPr lang="en-US" dirty="0" smtClean="0"/>
              <a:t>binary information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Simplified reading-writing with the File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Monitoring file system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Event model in monitoring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FileSystemWatcher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BinaryReader</a:t>
            </a:r>
            <a:r>
              <a:rPr lang="en-US" sz="1800" dirty="0"/>
              <a:t> and </a:t>
            </a:r>
            <a:r>
              <a:rPr lang="en-US" sz="1800" dirty="0" err="1"/>
              <a:t>BinaryWriter</a:t>
            </a:r>
            <a:r>
              <a:rPr lang="en-US" sz="1800" dirty="0"/>
              <a:t> derive directly from </a:t>
            </a:r>
            <a:r>
              <a:rPr lang="en-US" sz="1800" dirty="0" err="1"/>
              <a:t>System.Object</a:t>
            </a:r>
            <a:r>
              <a:rPr lang="en-US" sz="1800" dirty="0"/>
              <a:t>. These types allow you to read and write discrete data types to an underlying stream in a compact binary format. The </a:t>
            </a:r>
            <a:r>
              <a:rPr lang="en-US" sz="1800" dirty="0" err="1"/>
              <a:t>BinaryWriter</a:t>
            </a:r>
            <a:r>
              <a:rPr lang="en-US" sz="1800" dirty="0"/>
              <a:t> class defines a highly overloaded Write() method to place a data type in the underlying stream. In addition to the Write() member, </a:t>
            </a:r>
            <a:r>
              <a:rPr lang="en-US" sz="1800" dirty="0" err="1"/>
              <a:t>BinaryWriter</a:t>
            </a:r>
            <a:r>
              <a:rPr lang="en-US" sz="1800" dirty="0"/>
              <a:t> provides additional members that allow you to get or set the Stream-derived type; it also offers support for random access to the data.</a:t>
            </a:r>
          </a:p>
          <a:p>
            <a:pPr marL="0" indent="0">
              <a:buNone/>
            </a:pPr>
            <a:r>
              <a:rPr lang="en-US" sz="1800" b="1" i="1" dirty="0" err="1"/>
              <a:t>BinaryWriter</a:t>
            </a:r>
            <a:r>
              <a:rPr lang="en-US" sz="1800" b="1" i="1" dirty="0"/>
              <a:t> Core Members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05125"/>
              </p:ext>
            </p:extLst>
          </p:nvPr>
        </p:nvGraphicFramePr>
        <p:xfrm>
          <a:off x="628650" y="3385753"/>
          <a:ext cx="7886700" cy="221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931"/>
                <a:gridCol w="6245769"/>
              </a:tblGrid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4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BaseStream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This read-only property provides access to the underlying stream used with the BinaryWriter object.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Close()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closes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Flush()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flushes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sets the position in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writes a value to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5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BinaryReader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5536"/>
              </p:ext>
            </p:extLst>
          </p:nvPr>
        </p:nvGraphicFramePr>
        <p:xfrm>
          <a:off x="741404" y="1507524"/>
          <a:ext cx="7900087" cy="389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16"/>
                <a:gridCol w="6256371"/>
              </a:tblGrid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BaseStream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read-only property provides access to the underlying stream used with 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closes the binary reader.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PeekChar()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returns the next available character without advancing the position in the stream.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reads a given set of bytes or characters and stores them in the incoming array.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3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ReadXXXX()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class defines numerous read methods that grab the next type from the stream (e.g., </a:t>
                      </a:r>
                      <a:r>
                        <a:rPr lang="en-US" sz="2000" dirty="0" err="1">
                          <a:effectLst/>
                        </a:rPr>
                        <a:t>ReadBoolean</a:t>
                      </a:r>
                      <a:r>
                        <a:rPr lang="en-US" sz="2000" dirty="0">
                          <a:effectLst/>
                        </a:rPr>
                        <a:t>(), </a:t>
                      </a:r>
                      <a:r>
                        <a:rPr lang="en-US" sz="2000" dirty="0" err="1">
                          <a:effectLst/>
                        </a:rPr>
                        <a:t>ReadByte</a:t>
                      </a:r>
                      <a:r>
                        <a:rPr lang="en-US" sz="2000" dirty="0">
                          <a:effectLst/>
                        </a:rPr>
                        <a:t>(), and ReadInt32()).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6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"BinFile.dat"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1234.67;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34567;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"A, B, C"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f.OpenRead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(br.ReadInt32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8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FileSystemWatcher</a:t>
            </a:r>
            <a:r>
              <a:rPr lang="en-US" dirty="0"/>
              <a:t> class can be quite helpful when you want to monitor (or “watch”) files on your system programmatically. Specifically, you can instruct the </a:t>
            </a:r>
            <a:r>
              <a:rPr lang="en-US" b="1" dirty="0" err="1"/>
              <a:t>FileSystemWatcher</a:t>
            </a:r>
            <a:r>
              <a:rPr lang="en-US" dirty="0"/>
              <a:t> type to monitor files for any of the actions specified by the </a:t>
            </a:r>
            <a:r>
              <a:rPr lang="en-US" b="1" dirty="0" err="1"/>
              <a:t>System.IO.NotifyFilters</a:t>
            </a:r>
            <a:r>
              <a:rPr lang="en-US" dirty="0"/>
              <a:t> enumeration.</a:t>
            </a:r>
          </a:p>
          <a:p>
            <a:pPr marL="0" indent="0" algn="just">
              <a:buNone/>
            </a:pPr>
            <a:r>
              <a:rPr lang="en-US" dirty="0"/>
              <a:t>To begin working with the </a:t>
            </a:r>
            <a:r>
              <a:rPr lang="en-US" b="1" dirty="0" err="1"/>
              <a:t>FileSystemWatcher</a:t>
            </a:r>
            <a:r>
              <a:rPr lang="en-US" dirty="0"/>
              <a:t> type, you need to set the Path property to specify the name (and location) of the directory that contains the files you want to monitor, as well as the </a:t>
            </a:r>
            <a:r>
              <a:rPr lang="en-US" b="1" dirty="0"/>
              <a:t>Filter</a:t>
            </a:r>
            <a:r>
              <a:rPr lang="en-US" dirty="0"/>
              <a:t> property that defines the file extensions of the files you want to monitor.</a:t>
            </a:r>
          </a:p>
          <a:p>
            <a:pPr marL="0" indent="0" algn="just">
              <a:buNone/>
            </a:pPr>
            <a:r>
              <a:rPr lang="en-US" dirty="0"/>
              <a:t>At this point, you may choose to handle the </a:t>
            </a:r>
            <a:r>
              <a:rPr lang="en-US" b="1" dirty="0"/>
              <a:t>Changed</a:t>
            </a:r>
            <a:r>
              <a:rPr lang="en-US" dirty="0"/>
              <a:t>, </a:t>
            </a:r>
            <a:r>
              <a:rPr lang="en-US" b="1" dirty="0"/>
              <a:t>Created</a:t>
            </a:r>
            <a:r>
              <a:rPr lang="en-US" dirty="0"/>
              <a:t>, and </a:t>
            </a:r>
            <a:r>
              <a:rPr lang="en-US" b="1" dirty="0"/>
              <a:t>Deleted</a:t>
            </a:r>
            <a:r>
              <a:rPr lang="en-US" dirty="0"/>
              <a:t> events, all of which work in conjunction with the </a:t>
            </a:r>
            <a:r>
              <a:rPr lang="en-US" b="1" dirty="0" err="1"/>
              <a:t>FileSystemEventHandler</a:t>
            </a:r>
            <a:r>
              <a:rPr lang="en-US" dirty="0"/>
              <a:t> delegate. You can also handle the </a:t>
            </a:r>
            <a:r>
              <a:rPr lang="en-US" b="1" dirty="0"/>
              <a:t>Renamed</a:t>
            </a:r>
            <a:r>
              <a:rPr lang="en-US" dirty="0"/>
              <a:t> event using the </a:t>
            </a:r>
            <a:r>
              <a:rPr lang="en-US" b="1" dirty="0" err="1"/>
              <a:t>RenamedEventHandler</a:t>
            </a:r>
            <a:r>
              <a:rPr lang="en-US" dirty="0"/>
              <a:t> delegate type.</a:t>
            </a:r>
          </a:p>
        </p:txBody>
      </p:sp>
    </p:spTree>
    <p:extLst>
      <p:ext uri="{BB962C8B-B14F-4D97-AF65-F5344CB8AC3E}">
        <p14:creationId xmlns:p14="http://schemas.microsoft.com/office/powerpoint/2010/main" val="31451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21753"/>
            <a:ext cx="91440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Establish the path to the directory to watch.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FileSystemWatcher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watcher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FileSystemWatcher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watcher.Path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@"D:\Mix"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Set up the things to be on the look out for.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NotifyFilters.LastAccess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NotifyFilters.LastWrite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|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NotifyFilters.FileName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NotifyFilters.DirectoryName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Only watch text files.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watcher.Filter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"*.txt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4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13385"/>
            <a:ext cx="9144001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Add event handlers.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Deleted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Renamed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OnRenamed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Begin watching the directory.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watcher.EnableRaisingEvents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Wait for the user to quit the program.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@"Press 'q' to quit app."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"File: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{1}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e.ChangeType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OnRenamed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"File: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renamed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 smtClean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 smtClean="0">
                <a:solidFill>
                  <a:srgbClr val="3CB371"/>
                </a:solidFill>
                <a:latin typeface="Consolas" panose="020B0609020204030204" pitchFamily="49" charset="0"/>
              </a:rPr>
              <a:t>{1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e.OldFullPath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866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02696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556723"/>
            <a:ext cx="8509002" cy="3152842"/>
          </a:xfrm>
        </p:spPr>
        <p:txBody>
          <a:bodyPr>
            <a:noAutofit/>
          </a:bodyPr>
          <a:lstStyle/>
          <a:p>
            <a:pPr algn="l"/>
            <a:r>
              <a:rPr lang="en-US" sz="1100" b="1" dirty="0"/>
              <a:t>[</a:t>
            </a:r>
            <a:r>
              <a:rPr lang="en-US" sz="1100" b="1" dirty="0" err="1"/>
              <a:t>Assigment</a:t>
            </a:r>
            <a:r>
              <a:rPr lang="en-US" sz="1100" b="1" dirty="0"/>
              <a:t> 1]</a:t>
            </a:r>
          </a:p>
          <a:p>
            <a:pPr algn="l"/>
            <a:r>
              <a:rPr lang="en-US" sz="1100" dirty="0"/>
              <a:t>Sync content of the 2 dirs.</a:t>
            </a:r>
          </a:p>
          <a:p>
            <a:pPr algn="l"/>
            <a:r>
              <a:rPr lang="en-US" sz="1100" dirty="0"/>
              <a:t>Given the paths of the 2 </a:t>
            </a:r>
            <a:r>
              <a:rPr lang="en-US" sz="1100" dirty="0" err="1"/>
              <a:t>dirs</a:t>
            </a:r>
            <a:r>
              <a:rPr lang="en-US" sz="1100" dirty="0"/>
              <a:t> -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dir2</a:t>
            </a:r>
            <a:r>
              <a:rPr lang="en-US" sz="1100" dirty="0"/>
              <a:t>, then </a:t>
            </a:r>
            <a:r>
              <a:rPr lang="en-US" sz="1100" dirty="0" err="1"/>
              <a:t>dir2</a:t>
            </a:r>
            <a:r>
              <a:rPr lang="en-US" sz="1100" dirty="0"/>
              <a:t> should be </a:t>
            </a:r>
            <a:r>
              <a:rPr lang="en-US" sz="1100" dirty="0" err="1"/>
              <a:t>syncronized</a:t>
            </a:r>
            <a:r>
              <a:rPr lang="en-US" sz="1100" dirty="0"/>
              <a:t> with </a:t>
            </a:r>
            <a:r>
              <a:rPr lang="en-US" sz="1100" dirty="0" err="1"/>
              <a:t>dir1</a:t>
            </a:r>
            <a:r>
              <a:rPr lang="en-US" sz="1100" dirty="0" smtClean="0"/>
              <a:t>:</a:t>
            </a:r>
          </a:p>
          <a:p>
            <a:pPr algn="l"/>
            <a:r>
              <a:rPr lang="en-US" sz="1100" dirty="0" smtClean="0"/>
              <a:t>-    </a:t>
            </a:r>
            <a:r>
              <a:rPr lang="en-US" sz="1100" dirty="0"/>
              <a:t>if a file exists in </a:t>
            </a:r>
            <a:r>
              <a:rPr lang="en-US" sz="1100" dirty="0" err="1"/>
              <a:t>dir1</a:t>
            </a:r>
            <a:r>
              <a:rPr lang="en-US" sz="1100" dirty="0"/>
              <a:t> but not in </a:t>
            </a:r>
            <a:r>
              <a:rPr lang="en-US" sz="1100" dirty="0" err="1"/>
              <a:t>dir2</a:t>
            </a:r>
            <a:r>
              <a:rPr lang="en-US" sz="1100" dirty="0"/>
              <a:t>, it should be copied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if </a:t>
            </a:r>
            <a:r>
              <a:rPr lang="en-US" sz="1100" dirty="0"/>
              <a:t>a file exists in </a:t>
            </a:r>
            <a:r>
              <a:rPr lang="en-US" sz="1100" dirty="0" err="1"/>
              <a:t>dir1</a:t>
            </a:r>
            <a:r>
              <a:rPr lang="en-US" sz="1100" dirty="0"/>
              <a:t> and in </a:t>
            </a:r>
            <a:r>
              <a:rPr lang="en-US" sz="1100" dirty="0" err="1"/>
              <a:t>dir2</a:t>
            </a:r>
            <a:r>
              <a:rPr lang="en-US" sz="1100" dirty="0"/>
              <a:t>, but content is changed, then file from </a:t>
            </a:r>
            <a:r>
              <a:rPr lang="en-US" sz="1100" dirty="0" err="1"/>
              <a:t>dir1</a:t>
            </a:r>
            <a:r>
              <a:rPr lang="en-US" sz="1100" dirty="0"/>
              <a:t> should overwrite the one from </a:t>
            </a:r>
            <a:r>
              <a:rPr lang="en-US" sz="1100" dirty="0" err="1" smtClean="0"/>
              <a:t>dir2</a:t>
            </a:r>
            <a:endParaRPr lang="en-US" sz="1100" dirty="0" smtClean="0"/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if </a:t>
            </a:r>
            <a:r>
              <a:rPr lang="en-US" sz="1100" dirty="0"/>
              <a:t>a file exists in </a:t>
            </a:r>
            <a:r>
              <a:rPr lang="en-US" sz="1100" dirty="0" err="1"/>
              <a:t>dir2</a:t>
            </a:r>
            <a:r>
              <a:rPr lang="en-US" sz="1100" dirty="0"/>
              <a:t> but not in </a:t>
            </a:r>
            <a:r>
              <a:rPr lang="en-US" sz="1100" dirty="0" err="1"/>
              <a:t>dir1</a:t>
            </a:r>
            <a:r>
              <a:rPr lang="en-US" sz="1100" dirty="0"/>
              <a:t>, it should be </a:t>
            </a:r>
            <a:r>
              <a:rPr lang="en-US" sz="1100" dirty="0" smtClean="0"/>
              <a:t>removed</a:t>
            </a:r>
          </a:p>
          <a:p>
            <a:pPr algn="l"/>
            <a:r>
              <a:rPr lang="en-US" sz="1100" dirty="0" smtClean="0"/>
              <a:t>Notes</a:t>
            </a:r>
            <a:r>
              <a:rPr lang="en-US" sz="1100" dirty="0"/>
              <a:t>: 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files </a:t>
            </a:r>
            <a:r>
              <a:rPr lang="en-US" sz="1100" dirty="0"/>
              <a:t>can be extremely large (e.g. videos</a:t>
            </a:r>
            <a:r>
              <a:rPr lang="en-US" sz="1100" dirty="0" smtClean="0"/>
              <a:t>).</a:t>
            </a:r>
          </a:p>
          <a:p>
            <a:pPr marL="171450" indent="-171450" algn="l">
              <a:buFontTx/>
              <a:buChar char="-"/>
            </a:pPr>
            <a:r>
              <a:rPr lang="en-US" sz="1100" dirty="0" err="1" smtClean="0"/>
              <a:t>dir1</a:t>
            </a:r>
            <a:r>
              <a:rPr lang="en-US" sz="1100" dirty="0" smtClean="0"/>
              <a:t> </a:t>
            </a:r>
            <a:r>
              <a:rPr lang="en-US" sz="1100" dirty="0"/>
              <a:t>can have nested </a:t>
            </a:r>
            <a:r>
              <a:rPr lang="en-US" sz="1100" dirty="0" smtClean="0"/>
              <a:t>folders</a:t>
            </a:r>
          </a:p>
          <a:p>
            <a:pPr algn="l"/>
            <a:r>
              <a:rPr lang="en-US" sz="1100" dirty="0" smtClean="0"/>
              <a:t>Hints</a:t>
            </a:r>
            <a:r>
              <a:rPr lang="en-US" sz="1100" dirty="0"/>
              <a:t>: </a:t>
            </a:r>
            <a:endParaRPr lang="en-US" sz="1100" dirty="0" smtClean="0"/>
          </a:p>
          <a:p>
            <a:pPr algn="l"/>
            <a:r>
              <a:rPr lang="en-US" sz="1100" dirty="0" smtClean="0"/>
              <a:t>-    read </a:t>
            </a:r>
            <a:r>
              <a:rPr lang="en-US" sz="1100" dirty="0"/>
              <a:t>and write files </a:t>
            </a:r>
            <a:r>
              <a:rPr lang="en-US" sz="1100" dirty="0" err="1"/>
              <a:t>async</a:t>
            </a:r>
            <a:r>
              <a:rPr lang="en-US" sz="1100" dirty="0"/>
              <a:t> 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hash </a:t>
            </a:r>
            <a:r>
              <a:rPr lang="en-US" sz="1100" dirty="0"/>
              <a:t>files content and compare hashes(</a:t>
            </a:r>
            <a:r>
              <a:rPr lang="en-US" sz="1100" dirty="0" err="1"/>
              <a:t>md5</a:t>
            </a:r>
            <a:r>
              <a:rPr lang="en-US" sz="1100" dirty="0"/>
              <a:t>, </a:t>
            </a:r>
            <a:r>
              <a:rPr lang="en-US" sz="1100" dirty="0" err="1"/>
              <a:t>sha256</a:t>
            </a:r>
            <a:r>
              <a:rPr lang="en-US" sz="1100" dirty="0"/>
              <a:t>) not </a:t>
            </a:r>
            <a:r>
              <a:rPr lang="en-US" sz="1100" dirty="0" smtClean="0"/>
              <a:t>content</a:t>
            </a:r>
          </a:p>
          <a:p>
            <a:pPr marL="171450" indent="-171450" algn="l">
              <a:buFontTx/>
              <a:buChar char="-"/>
            </a:pPr>
            <a:endParaRPr lang="en-US" sz="1100" dirty="0"/>
          </a:p>
          <a:p>
            <a:pPr algn="l"/>
            <a:r>
              <a:rPr lang="en-US" sz="1100" b="1" dirty="0"/>
              <a:t>[</a:t>
            </a:r>
            <a:r>
              <a:rPr lang="en-US" sz="1100" b="1" dirty="0" err="1"/>
              <a:t>Assigment</a:t>
            </a:r>
            <a:r>
              <a:rPr lang="en-US" sz="1100" b="1" dirty="0"/>
              <a:t> 2]</a:t>
            </a:r>
          </a:p>
          <a:p>
            <a:pPr algn="l"/>
            <a:r>
              <a:rPr lang="en-US" sz="1100" dirty="0"/>
              <a:t>Sync content of the 2 </a:t>
            </a:r>
            <a:r>
              <a:rPr lang="en-US" sz="1100" dirty="0" err="1"/>
              <a:t>dirs</a:t>
            </a:r>
            <a:r>
              <a:rPr lang="en-US" sz="1100" dirty="0"/>
              <a:t> in real time.</a:t>
            </a:r>
          </a:p>
          <a:p>
            <a:pPr algn="l"/>
            <a:r>
              <a:rPr lang="en-US" sz="1100" dirty="0"/>
              <a:t>Given the paths of the 2 </a:t>
            </a:r>
            <a:r>
              <a:rPr lang="en-US" sz="1100" dirty="0" err="1"/>
              <a:t>dirs</a:t>
            </a:r>
            <a:r>
              <a:rPr lang="en-US" sz="1100" dirty="0"/>
              <a:t> </a:t>
            </a:r>
          </a:p>
          <a:p>
            <a:pPr algn="l"/>
            <a:r>
              <a:rPr lang="en-US" sz="1100" dirty="0"/>
              <a:t>-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dir2</a:t>
            </a:r>
            <a:r>
              <a:rPr lang="en-US" sz="1100" dirty="0"/>
              <a:t>, listen for the changes in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syncronize</a:t>
            </a:r>
            <a:r>
              <a:rPr lang="en-US" sz="1100" dirty="0"/>
              <a:t> the actions with </a:t>
            </a:r>
            <a:r>
              <a:rPr lang="en-US" sz="1100" dirty="0" err="1"/>
              <a:t>dir2</a:t>
            </a:r>
            <a:r>
              <a:rPr lang="en-US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</a:t>
            </a:r>
            <a:r>
              <a:rPr lang="en-US" sz="1500" dirty="0" smtClean="0"/>
              <a:t>B (2012). C</a:t>
            </a:r>
            <a:r>
              <a:rPr lang="en-US" sz="1500" dirty="0"/>
              <a:t># 5.0 in a </a:t>
            </a:r>
            <a:r>
              <a:rPr lang="en-US" sz="1500" dirty="0" smtClean="0"/>
              <a:t>Nutshell. </a:t>
            </a:r>
          </a:p>
          <a:p>
            <a:pPr algn="just"/>
            <a:r>
              <a:rPr lang="en-US" sz="1500" dirty="0" smtClean="0">
                <a:hlinkClick r:id="rId2"/>
              </a:rPr>
              <a:t>MSDN</a:t>
            </a:r>
            <a:endParaRPr lang="en-US" sz="1500" dirty="0" smtClean="0"/>
          </a:p>
          <a:p>
            <a:pPr marL="0" indent="0" algn="just">
              <a:buNone/>
            </a:pPr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system.io namespace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3" y="1062584"/>
            <a:ext cx="8493211" cy="43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information about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info regarding all drives.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Now print stats. 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d.Name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d.DriveType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d.IsReady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 space: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d.TotalFreeSpace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"Format: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d.DriveFormat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"Label: {0}\n"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d.VolumeLabel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019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information about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7240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FileSystemInfo</a:t>
            </a:r>
            <a:r>
              <a:rPr lang="en-US" b="1" i="1" dirty="0"/>
              <a:t> Properties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74338"/>
              </p:ext>
            </p:extLst>
          </p:nvPr>
        </p:nvGraphicFramePr>
        <p:xfrm>
          <a:off x="628650" y="1408671"/>
          <a:ext cx="8119934" cy="4184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187"/>
                <a:gridCol w="6362747"/>
              </a:tblGrid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Property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4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attributes associated with the current file that are represented by the </a:t>
                      </a:r>
                      <a:r>
                        <a:rPr lang="en-US" sz="1800" dirty="0" err="1">
                          <a:effectLst/>
                        </a:rPr>
                        <a:t>FileAttributes</a:t>
                      </a:r>
                      <a:r>
                        <a:rPr lang="en-US" sz="1800" dirty="0">
                          <a:effectLst/>
                        </a:rPr>
                        <a:t> enumeration (e.g., is the file or directory read-only, encrypted, hidden, or compressed?).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CreationTime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of creation for the current file or directory.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Exists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Determines whether a given file or directory exists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 file’s extension.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full path of the directory or file.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LastAccessTime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the current file or directory was last accessed.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8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LastWriteTime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when the current file or directory was last written 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Obtains the name of the current file or directory.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Key Members of the </a:t>
            </a:r>
            <a:r>
              <a:rPr lang="en-US" b="1" i="1" dirty="0" err="1"/>
              <a:t>DirectoryInfo</a:t>
            </a:r>
            <a:r>
              <a:rPr lang="en-US" b="1" i="1" dirty="0"/>
              <a:t> </a:t>
            </a:r>
            <a:r>
              <a:rPr lang="en-US" b="1" i="1" dirty="0" smtClean="0"/>
              <a:t>Type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5261"/>
              </p:ext>
            </p:extLst>
          </p:nvPr>
        </p:nvGraphicFramePr>
        <p:xfrm>
          <a:off x="628650" y="1705229"/>
          <a:ext cx="8045793" cy="379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915"/>
                <a:gridCol w="5834878"/>
              </a:tblGrid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CreateSubdirectory()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 a directory (or set of subdirectories) when given a path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Deletes a directory and all its contents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GetDirectories()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Returns an array of </a:t>
                      </a:r>
                      <a:r>
                        <a:rPr lang="en-US" sz="1800" dirty="0" err="1">
                          <a:effectLst/>
                        </a:rPr>
                        <a:t>DirectoryInfo</a:t>
                      </a:r>
                      <a:r>
                        <a:rPr lang="en-US" sz="1800" dirty="0">
                          <a:effectLst/>
                        </a:rPr>
                        <a:t> objects that represent all subdirectories in the current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GetFiles()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an array of </a:t>
                      </a:r>
                      <a:r>
                        <a:rPr lang="en-US" sz="1800" dirty="0" err="1">
                          <a:effectLst/>
                        </a:rPr>
                        <a:t>FileInfo</a:t>
                      </a:r>
                      <a:r>
                        <a:rPr lang="en-US" sz="1800" dirty="0">
                          <a:effectLst/>
                        </a:rPr>
                        <a:t> objects that represent a set of files in the given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MoveTo()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Moves a directory and its contents to a new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the parent directory of this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root portion of a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2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3"/>
            <a:ext cx="7886700" cy="434430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FileInfo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563"/>
              </p:ext>
            </p:extLst>
          </p:nvPr>
        </p:nvGraphicFramePr>
        <p:xfrm>
          <a:off x="733168" y="1392197"/>
          <a:ext cx="7264657" cy="4435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506"/>
                <a:gridCol w="5753151"/>
              </a:tblGrid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AppendText()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appends text to a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CopyTo()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Copies an existing file to a new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new file and returns a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  to interact with the newly created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writes a new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Deletes the file to which a </a:t>
                      </a:r>
                      <a:r>
                        <a:rPr lang="en-US" sz="1600" dirty="0" err="1">
                          <a:effectLst/>
                        </a:rPr>
                        <a:t>FileInfo</a:t>
                      </a:r>
                      <a:r>
                        <a:rPr lang="en-US" sz="1600" dirty="0">
                          <a:effectLst/>
                        </a:rPr>
                        <a:t> instance is bound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an instance of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DirectoryName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full path to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size of the current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MoveTo()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Moves a specified file to a new location, providing the option to specify a new file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name of the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Opens a file with various read/write and sharing privileges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OpenRead()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read-only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StreamReader</a:t>
                      </a:r>
                      <a:r>
                        <a:rPr lang="en-US" sz="1600" dirty="0">
                          <a:effectLst/>
                        </a:rPr>
                        <a:t> object that reads from an existing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OpenWrite()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write-only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:\Examples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FileSystemInfo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di.GetDirectories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"*p*"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of directories with a p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{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of files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directories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{0} with an e is {1}"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diNext.GetFileSystemInfos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"*e*"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8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Note that a majority of the methods of the </a:t>
            </a:r>
            <a:r>
              <a:rPr lang="en-US" dirty="0" err="1"/>
              <a:t>FileInfo</a:t>
            </a:r>
            <a:r>
              <a:rPr lang="en-US" dirty="0"/>
              <a:t> class return a specific I/O-centric object (e.g., </a:t>
            </a:r>
            <a:r>
              <a:rPr lang="en-US" dirty="0" err="1"/>
              <a:t>FileStream</a:t>
            </a:r>
            <a:r>
              <a:rPr lang="en-US" dirty="0"/>
              <a:t> and </a:t>
            </a:r>
            <a:r>
              <a:rPr lang="en-US" dirty="0" err="1"/>
              <a:t>BufferedStream</a:t>
            </a:r>
            <a:r>
              <a:rPr lang="en-US" dirty="0" smtClean="0"/>
              <a:t>) </a:t>
            </a:r>
            <a:r>
              <a:rPr lang="en-US" dirty="0"/>
              <a:t>that allows you to begin reading and writing data to (or reading from) the associated file in a variety of formats.</a:t>
            </a:r>
          </a:p>
          <a:p>
            <a:pPr marL="0" indent="0" algn="just">
              <a:buNone/>
            </a:pPr>
            <a:r>
              <a:rPr lang="en-US" dirty="0"/>
              <a:t>The idea of a stream has been around for a very long time. A stream is an object used to transfer data. The data can be transferred in one of two directions:</a:t>
            </a:r>
          </a:p>
          <a:p>
            <a:pPr marL="0" indent="0" algn="just">
              <a:buNone/>
            </a:pPr>
            <a:r>
              <a:rPr lang="en-US" dirty="0" smtClean="0"/>
              <a:t>➤ </a:t>
            </a:r>
            <a:r>
              <a:rPr lang="en-US" dirty="0"/>
              <a:t>If the data is being transferred from some outside source into your program, it is called </a:t>
            </a:r>
            <a:r>
              <a:rPr lang="en-US" i="1" dirty="0"/>
              <a:t>reading </a:t>
            </a:r>
            <a:r>
              <a:rPr lang="en-US" dirty="0"/>
              <a:t>from the stream.</a:t>
            </a:r>
          </a:p>
          <a:p>
            <a:pPr marL="0" indent="0" algn="just">
              <a:buNone/>
            </a:pPr>
            <a:r>
              <a:rPr lang="en-US" dirty="0" smtClean="0"/>
              <a:t>➤ </a:t>
            </a:r>
            <a:r>
              <a:rPr lang="en-US" dirty="0"/>
              <a:t>If the data is being transferred from your program to some outside source, it is called </a:t>
            </a:r>
            <a:r>
              <a:rPr lang="en-US" i="1" dirty="0"/>
              <a:t>writing </a:t>
            </a:r>
            <a:r>
              <a:rPr lang="en-US" dirty="0"/>
              <a:t>to the stream. Very often, the outside source will be a file, but that is not always the case. Other possibilities include the following:</a:t>
            </a:r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or writing data on the network using some network protocol,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where </a:t>
            </a:r>
            <a:r>
              <a:rPr lang="en-US" dirty="0"/>
              <a:t>the intention is for this data to be picked up by or sent from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another </a:t>
            </a:r>
            <a:r>
              <a:rPr lang="en-US" dirty="0" smtClean="0"/>
              <a:t>computer (</a:t>
            </a:r>
            <a:r>
              <a:rPr lang="en-US" b="1" dirty="0" err="1"/>
              <a:t>NetworkStream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from or writing to a named </a:t>
            </a:r>
            <a:r>
              <a:rPr lang="en-US" dirty="0" smtClean="0"/>
              <a:t>pipe (</a:t>
            </a:r>
            <a:r>
              <a:rPr lang="en-US" b="1" dirty="0" err="1" smtClean="0"/>
              <a:t>PipeStream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from or writing to an area of </a:t>
            </a:r>
            <a:r>
              <a:rPr lang="en-US" dirty="0" smtClean="0"/>
              <a:t>memory (</a:t>
            </a:r>
            <a:r>
              <a:rPr lang="en-US" b="1" dirty="0" err="1"/>
              <a:t>M</a:t>
            </a:r>
            <a:r>
              <a:rPr lang="en-US" b="1" dirty="0" err="1" smtClean="0"/>
              <a:t>emoryStream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9" ma:contentTypeDescription="Create a new document." ma:contentTypeScope="" ma:versionID="8bc0fbfe75d43859ccad4d9a0b3c71db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abf861dcca21363d3b95b1070d6fa18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2A01AD-5D4D-4980-9067-3814EAABAD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A4A097-5E20-4335-BE15-C38AE8C60B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71C7C4-3A17-44EE-A9D7-694982F97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3433</TotalTime>
  <Words>2959</Words>
  <Application>Microsoft Office PowerPoint</Application>
  <PresentationFormat>On-screen Show (4:3)</PresentationFormat>
  <Paragraphs>376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Times New Roman</vt:lpstr>
      <vt:lpstr>Office Theme</vt:lpstr>
      <vt:lpstr>Practice C#. File system and streams.</vt:lpstr>
      <vt:lpstr>OBjectives</vt:lpstr>
      <vt:lpstr>Exploring the system.io namespace </vt:lpstr>
      <vt:lpstr>Getting information about drives</vt:lpstr>
      <vt:lpstr>Getting information about file system</vt:lpstr>
      <vt:lpstr>Getting information about file system</vt:lpstr>
      <vt:lpstr>Getting information about file system</vt:lpstr>
      <vt:lpstr>Getting information about file system</vt:lpstr>
      <vt:lpstr>streams</vt:lpstr>
      <vt:lpstr>streams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Monitoring file system</vt:lpstr>
      <vt:lpstr>Monitoring file system</vt:lpstr>
      <vt:lpstr>Monitoring file system</vt:lpstr>
      <vt:lpstr>Assignment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Ion Gandrabura</cp:lastModifiedBy>
  <cp:revision>419</cp:revision>
  <dcterms:created xsi:type="dcterms:W3CDTF">2014-05-22T08:31:16Z</dcterms:created>
  <dcterms:modified xsi:type="dcterms:W3CDTF">2020-02-19T15:33:45Z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