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1" r:id="rId1"/>
  </p:sldMasterIdLst>
  <p:notesMasterIdLst>
    <p:notesMasterId r:id="rId5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9144000" cy="6858000" type="screen4x3"/>
  <p:notesSz cx="6858000" cy="9144000"/>
  <p:embeddedFontLst>
    <p:embeddedFont>
      <p:font typeface="Source Sans Pro" panose="020B0604020202020204" charset="0"/>
      <p:regular r:id="rId58"/>
      <p:bold r:id="rId59"/>
      <p:italic r:id="rId60"/>
      <p:boldItalic r:id="rId61"/>
    </p:embeddedFont>
    <p:embeddedFont>
      <p:font typeface="Consolas" panose="020B0609020204030204" pitchFamily="49" charset="0"/>
      <p:regular r:id="rId62"/>
      <p:bold r:id="rId63"/>
      <p:italic r:id="rId64"/>
      <p:boldItalic r:id="rId65"/>
    </p:embeddedFont>
    <p:embeddedFont>
      <p:font typeface="Calibri" panose="020F0502020204030204" pitchFamily="34"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50834C-A318-4ECA-B51A-B17308E704E8}">
  <a:tblStyle styleId="{2550834C-A318-4ECA-B51A-B17308E704E8}"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67"/>
    <p:restoredTop sz="94710"/>
  </p:normalViewPr>
  <p:slideViewPr>
    <p:cSldViewPr snapToGrid="0" snapToObjects="1">
      <p:cViewPr varScale="1">
        <p:scale>
          <a:sx n="109" d="100"/>
          <a:sy n="109" d="100"/>
        </p:scale>
        <p:origin x="17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6.fntdata"/><Relationship Id="rId68"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font" Target="fonts/font9.fntdata"/><Relationship Id="rId5" Type="http://schemas.openxmlformats.org/officeDocument/2006/relationships/slide" Target="slides/slide4.xml"/><Relationship Id="rId61" Type="http://schemas.openxmlformats.org/officeDocument/2006/relationships/font" Target="fonts/font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69"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 name="Google Shape;25;p1: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5" name="Google Shape;85;p10: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4" name="Google Shape;94;p11: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3" name="Google Shape;103;p12: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1" name="Google Shape;111;p13: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9" name="Google Shape;119;p14: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5" name="Google Shape;125;p15: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1" name="Google Shape;131;p16: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7" name="Google Shape;137;p17: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3" name="Google Shape;143;p18: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1" name="Google Shape;151;p19: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2" name="Google Shape;32;p2: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8" name="Google Shape;158;p20: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4" name="Google Shape;164;p21: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9" name="Google Shape;169;p22: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6" name="Google Shape;176;p23: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3" name="Google Shape;183;p24: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0" name="Google Shape;190;p25: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7" name="Google Shape;197;p26: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4" name="Google Shape;204;p27: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11" name="Google Shape;211;p28: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18" name="Google Shape;218;p29: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8" name="Google Shape;38;p3: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25" name="Google Shape;225;p30: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32" name="Google Shape;232;p31: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39" name="Google Shape;239;p32: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46" name="Google Shape;246;p33: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3" name="Google Shape;253;p34: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60" name="Google Shape;260;p35: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67" name="Google Shape;267;p36: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74" name="Google Shape;274;p37: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82" name="Google Shape;282;p38: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89" name="Google Shape;289;p39: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4" name="Google Shape;44;p4: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97" name="Google Shape;297;p40: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05" name="Google Shape;305;p41: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dadfe633c_0_0:notes"/>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Google Shape;313;g3dadfe63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19" name="Google Shape;319;p42: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27" name="Google Shape;327;p43: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35" name="Google Shape;335;p44: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42" name="Google Shape;342;p45: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48" name="Google Shape;348;p46: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56" name="Google Shape;356;p47: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64" name="Google Shape;364;p48: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0" name="Google Shape;50;p5: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71" name="Google Shape;371;p49: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78" name="Google Shape;378;p50: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84" name="Google Shape;384;p51: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91" name="Google Shape;391;p52: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97" name="Google Shape;397;p53: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03" name="Google Shape;403;p54: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7" name="Google Shape;57;p6: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4" name="Google Shape;64;p7: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70" name="Google Shape;70;p8: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77" name="Google Shape;77;p9:notes"/>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2304260" y="2425149"/>
            <a:ext cx="4535480" cy="1253225"/>
          </a:xfrm>
          <a:prstGeom prst="rect">
            <a:avLst/>
          </a:prstGeom>
          <a:noFill/>
          <a:ln>
            <a:noFill/>
          </a:ln>
        </p:spPr>
      </p:pic>
      <p:cxnSp>
        <p:nvCxnSpPr>
          <p:cNvPr id="10" name="Google Shape;10;p2"/>
          <p:cNvCxnSpPr/>
          <p:nvPr/>
        </p:nvCxnSpPr>
        <p:spPr>
          <a:xfrm rot="10800000" flipH="1">
            <a:off x="724653" y="4874877"/>
            <a:ext cx="7694694" cy="15903"/>
          </a:xfrm>
          <a:prstGeom prst="straightConnector1">
            <a:avLst/>
          </a:prstGeom>
          <a:noFill/>
          <a:ln w="9525" cap="flat" cmpd="sng">
            <a:solidFill>
              <a:schemeClr val="lt1"/>
            </a:solidFill>
            <a:prstDash val="solid"/>
            <a:miter lim="800000"/>
            <a:headEnd type="none" w="sm" len="sm"/>
            <a:tailEnd type="none" w="sm" len="sm"/>
          </a:ln>
        </p:spPr>
      </p:cxnSp>
      <p:sp>
        <p:nvSpPr>
          <p:cNvPr id="11" name="Google Shape;11;p2"/>
          <p:cNvSpPr txBox="1">
            <a:spLocks noGrp="1"/>
          </p:cNvSpPr>
          <p:nvPr>
            <p:ph type="title"/>
          </p:nvPr>
        </p:nvSpPr>
        <p:spPr>
          <a:xfrm>
            <a:off x="617805" y="5067152"/>
            <a:ext cx="7886700" cy="285526"/>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2000"/>
              <a:buFont typeface="Source Sans Pro"/>
              <a:buNone/>
              <a:defRPr sz="2000" b="0" i="0" u="none" strike="noStrike" cap="none">
                <a:solidFill>
                  <a:schemeClr val="lt1"/>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2"/>
          <p:cNvSpPr txBox="1">
            <a:spLocks noGrp="1"/>
          </p:cNvSpPr>
          <p:nvPr>
            <p:ph type="subTitle" idx="1"/>
          </p:nvPr>
        </p:nvSpPr>
        <p:spPr>
          <a:xfrm>
            <a:off x="617805" y="5365824"/>
            <a:ext cx="7886700" cy="262853"/>
          </a:xfrm>
          <a:prstGeom prst="rect">
            <a:avLst/>
          </a:prstGeom>
          <a:noFill/>
          <a:ln>
            <a:noFill/>
          </a:ln>
        </p:spPr>
        <p:txBody>
          <a:bodyPr spcFirstLastPara="1" wrap="square" lIns="91425" tIns="45700" rIns="91425" bIns="45700" anchor="t" anchorCtr="0"/>
          <a:lstStyle>
            <a:lvl1pPr marR="0" lvl="0" algn="l" rtl="0">
              <a:lnSpc>
                <a:spcPct val="90000"/>
              </a:lnSpc>
              <a:spcBef>
                <a:spcPts val="750"/>
              </a:spcBef>
              <a:spcAft>
                <a:spcPts val="0"/>
              </a:spcAft>
              <a:buClr>
                <a:schemeClr val="lt1"/>
              </a:buClr>
              <a:buSzPts val="1400"/>
              <a:buFont typeface="Arial"/>
              <a:buNone/>
              <a:defRPr sz="1400" b="0" i="0" u="none" strike="noStrike" cap="none">
                <a:solidFill>
                  <a:schemeClr val="lt1"/>
                </a:solidFill>
                <a:latin typeface="Source Sans Pro"/>
                <a:ea typeface="Source Sans Pro"/>
                <a:cs typeface="Source Sans Pro"/>
                <a:sym typeface="Source Sans Pro"/>
              </a:defRPr>
            </a:lvl1pPr>
            <a:lvl2pPr marR="0" lvl="1" algn="ctr"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lstStyle>
            <a:lvl1pPr marR="0" lvl="0" algn="ctr" rtl="0">
              <a:lnSpc>
                <a:spcPct val="90000"/>
              </a:lnSpc>
              <a:spcBef>
                <a:spcPts val="0"/>
              </a:spcBef>
              <a:spcAft>
                <a:spcPts val="0"/>
              </a:spcAft>
              <a:buClr>
                <a:schemeClr val="lt1"/>
              </a:buClr>
              <a:buSzPts val="4500"/>
              <a:buFont typeface="Source Sans Pro"/>
              <a:buNone/>
              <a:defRPr sz="4500" b="0" i="0" u="none" strike="noStrike" cap="none">
                <a:solidFill>
                  <a:schemeClr val="lt1"/>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lstStyle>
            <a:lvl1pPr marR="0" lvl="0" algn="ctr" rtl="0">
              <a:lnSpc>
                <a:spcPct val="90000"/>
              </a:lnSpc>
              <a:spcBef>
                <a:spcPts val="750"/>
              </a:spcBef>
              <a:spcAft>
                <a:spcPts val="0"/>
              </a:spcAft>
              <a:buClr>
                <a:schemeClr val="lt1"/>
              </a:buClr>
              <a:buSzPts val="1800"/>
              <a:buFont typeface="Arial"/>
              <a:buNone/>
              <a:defRPr sz="1800" b="0" i="0" u="none" strike="noStrike" cap="none">
                <a:solidFill>
                  <a:schemeClr val="lt1"/>
                </a:solidFill>
                <a:latin typeface="Source Sans Pro"/>
                <a:ea typeface="Source Sans Pro"/>
                <a:cs typeface="Source Sans Pro"/>
                <a:sym typeface="Source Sans Pro"/>
              </a:defRPr>
            </a:lvl1pPr>
            <a:lvl2pPr marR="0" lvl="1" algn="ctr"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pic>
        <p:nvPicPr>
          <p:cNvPr id="16" name="Google Shape;16;p3"/>
          <p:cNvPicPr preferRelativeResize="0"/>
          <p:nvPr/>
        </p:nvPicPr>
        <p:blipFill rotWithShape="1">
          <a:blip r:embed="rId2">
            <a:alphaModFix/>
          </a:blip>
          <a:srcRect/>
          <a:stretch/>
        </p:blipFill>
        <p:spPr>
          <a:xfrm>
            <a:off x="3563396" y="5951822"/>
            <a:ext cx="2017209" cy="55738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4"/>
          <p:cNvSpPr/>
          <p:nvPr/>
        </p:nvSpPr>
        <p:spPr>
          <a:xfrm>
            <a:off x="1" y="0"/>
            <a:ext cx="9144000" cy="563458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9;p4"/>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rgbClr val="1E73B9"/>
              </a:buClr>
              <a:buSzPts val="3300"/>
              <a:buFont typeface="Source Sans Pro"/>
              <a:buNone/>
              <a:defRPr sz="3300" b="0" i="0" u="none" strike="noStrike" cap="none">
                <a:solidFill>
                  <a:srgbClr val="1E73B9"/>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4"/>
          <p:cNvSpPr txBox="1">
            <a:spLocks noGrp="1"/>
          </p:cNvSpPr>
          <p:nvPr>
            <p:ph type="body" idx="1"/>
          </p:nvPr>
        </p:nvSpPr>
        <p:spPr>
          <a:xfrm>
            <a:off x="628650" y="1261366"/>
            <a:ext cx="7886700" cy="4145521"/>
          </a:xfrm>
          <a:prstGeom prst="rect">
            <a:avLst/>
          </a:prstGeom>
          <a:noFill/>
          <a:ln>
            <a:noFill/>
          </a:ln>
        </p:spPr>
        <p:txBody>
          <a:bodyPr spcFirstLastPara="1" wrap="square" lIns="91425" tIns="45700" rIns="91425" bIns="45700" anchor="t" anchorCtr="0"/>
          <a:lstStyle>
            <a:lvl1pPr marL="457200" marR="0" lvl="0" indent="-361950" algn="l" rtl="0">
              <a:lnSpc>
                <a:spcPct val="90000"/>
              </a:lnSpc>
              <a:spcBef>
                <a:spcPts val="750"/>
              </a:spcBef>
              <a:spcAft>
                <a:spcPts val="0"/>
              </a:spcAft>
              <a:buClr>
                <a:srgbClr val="1E73B9"/>
              </a:buClr>
              <a:buSzPts val="2100"/>
              <a:buFont typeface="Arial"/>
              <a:buChar char="•"/>
              <a:defRPr sz="2100" b="0" i="0" u="none" strike="noStrike" cap="none">
                <a:solidFill>
                  <a:srgbClr val="1E73B9"/>
                </a:solidFill>
                <a:latin typeface="Source Sans Pro"/>
                <a:ea typeface="Source Sans Pro"/>
                <a:cs typeface="Source Sans Pro"/>
                <a:sym typeface="Source Sans Pro"/>
              </a:defRPr>
            </a:lvl1pPr>
            <a:lvl2pPr marL="914400" marR="0" lvl="1" indent="-342900" algn="l" rtl="0">
              <a:lnSpc>
                <a:spcPct val="90000"/>
              </a:lnSpc>
              <a:spcBef>
                <a:spcPts val="375"/>
              </a:spcBef>
              <a:spcAft>
                <a:spcPts val="0"/>
              </a:spcAft>
              <a:buClr>
                <a:srgbClr val="1E73B9"/>
              </a:buClr>
              <a:buSzPts val="1800"/>
              <a:buFont typeface="Arial"/>
              <a:buChar char="•"/>
              <a:defRPr sz="1800" b="0" i="0" u="none" strike="noStrike" cap="none">
                <a:solidFill>
                  <a:srgbClr val="1E73B9"/>
                </a:solidFill>
                <a:latin typeface="Source Sans Pro"/>
                <a:ea typeface="Source Sans Pro"/>
                <a:cs typeface="Source Sans Pro"/>
                <a:sym typeface="Source Sans Pro"/>
              </a:defRPr>
            </a:lvl2pPr>
            <a:lvl3pPr marL="1371600" marR="0" lvl="2" indent="-323850" algn="l" rtl="0">
              <a:lnSpc>
                <a:spcPct val="90000"/>
              </a:lnSpc>
              <a:spcBef>
                <a:spcPts val="375"/>
              </a:spcBef>
              <a:spcAft>
                <a:spcPts val="0"/>
              </a:spcAft>
              <a:buClr>
                <a:srgbClr val="1E73B9"/>
              </a:buClr>
              <a:buSzPts val="1500"/>
              <a:buFont typeface="Arial"/>
              <a:buChar char="•"/>
              <a:defRPr sz="1500" b="0" i="0" u="none" strike="noStrike" cap="none">
                <a:solidFill>
                  <a:srgbClr val="1E73B9"/>
                </a:solidFill>
                <a:latin typeface="Source Sans Pro"/>
                <a:ea typeface="Source Sans Pro"/>
                <a:cs typeface="Source Sans Pro"/>
                <a:sym typeface="Source Sans Pro"/>
              </a:defRPr>
            </a:lvl3pPr>
            <a:lvl4pPr marL="1828800" marR="0" lvl="3" indent="-314325" algn="l" rtl="0">
              <a:lnSpc>
                <a:spcPct val="90000"/>
              </a:lnSpc>
              <a:spcBef>
                <a:spcPts val="375"/>
              </a:spcBef>
              <a:spcAft>
                <a:spcPts val="0"/>
              </a:spcAft>
              <a:buClr>
                <a:srgbClr val="1E73B9"/>
              </a:buClr>
              <a:buSzPts val="1350"/>
              <a:buFont typeface="Arial"/>
              <a:buChar char="•"/>
              <a:defRPr sz="1350" b="0" i="0" u="none" strike="noStrike" cap="none">
                <a:solidFill>
                  <a:srgbClr val="1E73B9"/>
                </a:solidFill>
                <a:latin typeface="Source Sans Pro"/>
                <a:ea typeface="Source Sans Pro"/>
                <a:cs typeface="Source Sans Pro"/>
                <a:sym typeface="Source Sans Pro"/>
              </a:defRPr>
            </a:lvl4pPr>
            <a:lvl5pPr marL="2286000" marR="0" lvl="4" indent="-314325" algn="l" rtl="0">
              <a:lnSpc>
                <a:spcPct val="90000"/>
              </a:lnSpc>
              <a:spcBef>
                <a:spcPts val="375"/>
              </a:spcBef>
              <a:spcAft>
                <a:spcPts val="0"/>
              </a:spcAft>
              <a:buClr>
                <a:srgbClr val="1E73B9"/>
              </a:buClr>
              <a:buSzPts val="1350"/>
              <a:buFont typeface="Arial"/>
              <a:buChar char="•"/>
              <a:defRPr sz="1350" b="0" i="0" u="none" strike="noStrike" cap="none">
                <a:solidFill>
                  <a:srgbClr val="1E73B9"/>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21" name="Google Shape;21;p4"/>
          <p:cNvPicPr preferRelativeResize="0"/>
          <p:nvPr/>
        </p:nvPicPr>
        <p:blipFill rotWithShape="1">
          <a:blip r:embed="rId2">
            <a:alphaModFix/>
          </a:blip>
          <a:srcRect/>
          <a:stretch/>
        </p:blipFill>
        <p:spPr>
          <a:xfrm>
            <a:off x="3563396" y="5951822"/>
            <a:ext cx="2017209" cy="557387"/>
          </a:xfrm>
          <a:prstGeom prst="rect">
            <a:avLst/>
          </a:prstGeom>
          <a:noFill/>
          <a:ln>
            <a:noFill/>
          </a:ln>
        </p:spPr>
      </p:pic>
      <p:cxnSp>
        <p:nvCxnSpPr>
          <p:cNvPr id="22" name="Google Shape;22;p4"/>
          <p:cNvCxnSpPr/>
          <p:nvPr/>
        </p:nvCxnSpPr>
        <p:spPr>
          <a:xfrm>
            <a:off x="733689" y="1058374"/>
            <a:ext cx="7705536" cy="2187"/>
          </a:xfrm>
          <a:prstGeom prst="straightConnector1">
            <a:avLst/>
          </a:prstGeom>
          <a:noFill/>
          <a:ln w="9525" cap="flat" cmpd="sng">
            <a:solidFill>
              <a:srgbClr val="1E73B9"/>
            </a:solidFill>
            <a:prstDash val="solid"/>
            <a:miter lim="800000"/>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E73B9"/>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StackExchange/Dapper"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hyperlink" Target="https://github.com/JamesNK/Newtonsoft.Json)"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msdn.microsoft.com/en-us/library/cc488006.aspx" TargetMode="External"/><Relationship Id="rId2" Type="http://schemas.openxmlformats.org/officeDocument/2006/relationships/notesSlide" Target="../notesSlides/notesSlide54.xml"/><Relationship Id="rId1" Type="http://schemas.openxmlformats.org/officeDocument/2006/relationships/slideLayout" Target="../slideLayouts/slideLayout3.xml"/><Relationship Id="rId5" Type="http://schemas.openxmlformats.org/officeDocument/2006/relationships/hyperlink" Target="https://docs.microsoft.com/en-us/dotnet/articles/csharp/csharp-7" TargetMode="External"/><Relationship Id="rId4" Type="http://schemas.openxmlformats.org/officeDocument/2006/relationships/hyperlink" Target="https://msdn.microsoft.com/en-us/library/ms173105.aspx"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617805" y="5098460"/>
            <a:ext cx="7886700" cy="285526"/>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800"/>
              <a:buFont typeface="Source Sans Pro"/>
              <a:buNone/>
            </a:pPr>
            <a:r>
              <a:rPr lang="en-US" sz="1800" b="0" i="0" u="none" strike="noStrike" cap="none">
                <a:solidFill>
                  <a:schemeClr val="lt1"/>
                </a:solidFill>
                <a:latin typeface="Source Sans Pro"/>
                <a:ea typeface="Source Sans Pro"/>
                <a:cs typeface="Source Sans Pro"/>
                <a:sym typeface="Source Sans Pro"/>
              </a:rPr>
              <a:t>C#4 &amp; C#6 C#7 FEATURES</a:t>
            </a:r>
            <a:endParaRPr/>
          </a:p>
        </p:txBody>
      </p:sp>
      <p:sp>
        <p:nvSpPr>
          <p:cNvPr id="28" name="Google Shape;28;p5"/>
          <p:cNvSpPr txBox="1">
            <a:spLocks noGrp="1"/>
          </p:cNvSpPr>
          <p:nvPr>
            <p:ph type="subTitle" idx="1"/>
          </p:nvPr>
        </p:nvSpPr>
        <p:spPr>
          <a:xfrm>
            <a:off x="617805" y="5662387"/>
            <a:ext cx="7886700" cy="262853"/>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lt1"/>
              </a:buClr>
              <a:buSzPts val="1295"/>
              <a:buFont typeface="Arial"/>
              <a:buNone/>
            </a:pPr>
            <a:r>
              <a:rPr lang="en-US" sz="1295" b="0" i="0" u="none" strike="noStrike" cap="none">
                <a:solidFill>
                  <a:schemeClr val="lt1"/>
                </a:solidFill>
                <a:latin typeface="Source Sans Pro"/>
                <a:ea typeface="Source Sans Pro"/>
                <a:cs typeface="Source Sans Pro"/>
                <a:sym typeface="Source Sans Pro"/>
              </a:rPr>
              <a:t>SERGIU GRAJDEAN &amp; MAXIM PROCOPENCO &amp; HOHAN IURIE &amp; LUCASH OLEG</a:t>
            </a:r>
            <a:endParaRPr sz="1295" b="0" i="0" u="none" strike="noStrike" cap="none">
              <a:solidFill>
                <a:schemeClr val="lt1"/>
              </a:solidFill>
              <a:latin typeface="Source Sans Pro"/>
              <a:ea typeface="Source Sans Pro"/>
              <a:cs typeface="Source Sans Pro"/>
              <a:sym typeface="Source Sans Pro"/>
            </a:endParaRPr>
          </a:p>
        </p:txBody>
      </p:sp>
      <p:sp>
        <p:nvSpPr>
          <p:cNvPr id="29" name="Google Shape;29;p5"/>
          <p:cNvSpPr/>
          <p:nvPr/>
        </p:nvSpPr>
        <p:spPr>
          <a:xfrm>
            <a:off x="2578599" y="4450728"/>
            <a:ext cx="3041858"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Continuous staff improvement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4"/>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2970"/>
              <a:buFont typeface="Source Sans Pro"/>
              <a:buNone/>
            </a:pPr>
            <a:r>
              <a:rPr lang="en-US" sz="2970" b="0" i="0" u="none" strike="noStrike" cap="none">
                <a:solidFill>
                  <a:srgbClr val="1E73B9"/>
                </a:solidFill>
                <a:latin typeface="Source Sans Pro"/>
                <a:ea typeface="Source Sans Pro"/>
                <a:cs typeface="Source Sans Pro"/>
                <a:sym typeface="Source Sans Pro"/>
              </a:rPr>
              <a:t>NAMED ARGUMENTS – EVALUATION ORDER</a:t>
            </a:r>
            <a:endParaRPr/>
          </a:p>
        </p:txBody>
      </p:sp>
      <p:pic>
        <p:nvPicPr>
          <p:cNvPr id="88" name="Google Shape;88;p14"/>
          <p:cNvPicPr preferRelativeResize="0">
            <a:picLocks noGrp="1"/>
          </p:cNvPicPr>
          <p:nvPr>
            <p:ph type="body" idx="1"/>
          </p:nvPr>
        </p:nvPicPr>
        <p:blipFill rotWithShape="1">
          <a:blip r:embed="rId3">
            <a:alphaModFix/>
          </a:blip>
          <a:srcRect/>
          <a:stretch/>
        </p:blipFill>
        <p:spPr>
          <a:xfrm>
            <a:off x="753439" y="3818899"/>
            <a:ext cx="1533525" cy="1352550"/>
          </a:xfrm>
          <a:prstGeom prst="rect">
            <a:avLst/>
          </a:prstGeom>
          <a:noFill/>
          <a:ln>
            <a:noFill/>
          </a:ln>
        </p:spPr>
      </p:pic>
      <p:sp>
        <p:nvSpPr>
          <p:cNvPr id="89" name="Google Shape;89;p14"/>
          <p:cNvSpPr/>
          <p:nvPr/>
        </p:nvSpPr>
        <p:spPr>
          <a:xfrm>
            <a:off x="628650" y="2466349"/>
            <a:ext cx="865384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0" name="Google Shape;90;p14"/>
          <p:cNvPicPr preferRelativeResize="0"/>
          <p:nvPr/>
        </p:nvPicPr>
        <p:blipFill rotWithShape="1">
          <a:blip r:embed="rId4">
            <a:alphaModFix/>
          </a:blip>
          <a:srcRect/>
          <a:stretch/>
        </p:blipFill>
        <p:spPr>
          <a:xfrm>
            <a:off x="628650" y="2210769"/>
            <a:ext cx="4086225" cy="1352550"/>
          </a:xfrm>
          <a:prstGeom prst="rect">
            <a:avLst/>
          </a:prstGeom>
          <a:noFill/>
          <a:ln>
            <a:noFill/>
          </a:ln>
        </p:spPr>
      </p:pic>
      <p:sp>
        <p:nvSpPr>
          <p:cNvPr id="91" name="Google Shape;91;p14"/>
          <p:cNvSpPr txBox="1"/>
          <p:nvPr/>
        </p:nvSpPr>
        <p:spPr>
          <a:xfrm>
            <a:off x="628650" y="1261366"/>
            <a:ext cx="7886700" cy="4145521"/>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90000"/>
              </a:lnSpc>
              <a:spcBef>
                <a:spcPts val="0"/>
              </a:spcBef>
              <a:spcAft>
                <a:spcPts val="0"/>
              </a:spcAft>
              <a:buClr>
                <a:srgbClr val="1E73B9"/>
              </a:buClr>
              <a:buSzPts val="1800"/>
              <a:buFont typeface="Arial"/>
              <a:buChar char="•"/>
            </a:pPr>
            <a:r>
              <a:rPr lang="en-US" sz="1800">
                <a:solidFill>
                  <a:srgbClr val="1E73B9"/>
                </a:solidFill>
                <a:latin typeface="Source Sans Pro"/>
                <a:ea typeface="Source Sans Pro"/>
                <a:cs typeface="Source Sans Pro"/>
                <a:sym typeface="Source Sans Pro"/>
              </a:rPr>
              <a:t>One should avoid changing execution order but it can potentially make code clearer. It is even worse when execution parameters depend one on another.</a:t>
            </a:r>
            <a:endParaRPr sz="1500">
              <a:solidFill>
                <a:srgbClr val="1E73B9"/>
              </a:solidFill>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2970"/>
              <a:buFont typeface="Source Sans Pro"/>
              <a:buNone/>
            </a:pPr>
            <a:r>
              <a:rPr lang="en-US" sz="2970" b="0" i="0" u="none" strike="noStrike" cap="none" dirty="0">
                <a:solidFill>
                  <a:srgbClr val="1E73B9"/>
                </a:solidFill>
                <a:latin typeface="Source Sans Pro"/>
                <a:ea typeface="Source Sans Pro"/>
                <a:cs typeface="Source Sans Pro"/>
                <a:sym typeface="Source Sans Pro"/>
              </a:rPr>
              <a:t>OPTIONAL &amp; NAMED ARGUMENTS – USING TWO OF THEM TOGETHER</a:t>
            </a:r>
            <a:endParaRPr dirty="0"/>
          </a:p>
        </p:txBody>
      </p:sp>
      <p:sp>
        <p:nvSpPr>
          <p:cNvPr id="97" name="Google Shape;97;p15"/>
          <p:cNvSpPr/>
          <p:nvPr/>
        </p:nvSpPr>
        <p:spPr>
          <a:xfrm>
            <a:off x="628650" y="2466349"/>
            <a:ext cx="865384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15"/>
          <p:cNvSpPr txBox="1"/>
          <p:nvPr/>
        </p:nvSpPr>
        <p:spPr>
          <a:xfrm>
            <a:off x="628650" y="1261366"/>
            <a:ext cx="7886700" cy="4145521"/>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90000"/>
              </a:lnSpc>
              <a:spcBef>
                <a:spcPts val="0"/>
              </a:spcBef>
              <a:spcAft>
                <a:spcPts val="0"/>
              </a:spcAft>
              <a:buClr>
                <a:srgbClr val="1E73B9"/>
              </a:buClr>
              <a:buSzPts val="1800"/>
              <a:buFont typeface="Arial"/>
              <a:buChar char="•"/>
            </a:pPr>
            <a:r>
              <a:rPr lang="en-US" sz="1800" dirty="0">
                <a:solidFill>
                  <a:srgbClr val="1E73B9"/>
                </a:solidFill>
                <a:latin typeface="Source Sans Pro"/>
                <a:ea typeface="Source Sans Pro"/>
                <a:cs typeface="Source Sans Pro"/>
                <a:sym typeface="Source Sans Pro"/>
              </a:rPr>
              <a:t>Both techniques are often combined together.</a:t>
            </a:r>
            <a:endParaRPr dirty="0"/>
          </a:p>
          <a:p>
            <a:pPr marL="171450" marR="0" lvl="0" indent="-171450" algn="just" rtl="0">
              <a:lnSpc>
                <a:spcPct val="90000"/>
              </a:lnSpc>
              <a:spcBef>
                <a:spcPts val="750"/>
              </a:spcBef>
              <a:spcAft>
                <a:spcPts val="0"/>
              </a:spcAft>
              <a:buClr>
                <a:srgbClr val="1E73B9"/>
              </a:buClr>
              <a:buSzPts val="1800"/>
              <a:buFont typeface="Arial"/>
              <a:buChar char="•"/>
            </a:pPr>
            <a:r>
              <a:rPr lang="en-US" sz="1800" dirty="0">
                <a:solidFill>
                  <a:srgbClr val="1E73B9"/>
                </a:solidFill>
                <a:latin typeface="Source Sans Pro"/>
                <a:ea typeface="Source Sans Pro"/>
                <a:cs typeface="Source Sans Pro"/>
                <a:sym typeface="Source Sans Pro"/>
              </a:rPr>
              <a:t>One extremely popular use case is to make objects </a:t>
            </a:r>
            <a:r>
              <a:rPr lang="en-US" sz="1800" i="1" dirty="0">
                <a:solidFill>
                  <a:srgbClr val="1E73B9"/>
                </a:solidFill>
                <a:latin typeface="Source Sans Pro"/>
                <a:ea typeface="Source Sans Pro"/>
                <a:cs typeface="Source Sans Pro"/>
                <a:sym typeface="Source Sans Pro"/>
              </a:rPr>
              <a:t>immutable (</a:t>
            </a:r>
            <a:r>
              <a:rPr lang="en-US" sz="1800" dirty="0">
                <a:solidFill>
                  <a:srgbClr val="1E73B9"/>
                </a:solidFill>
                <a:latin typeface="Source Sans Pro"/>
                <a:ea typeface="Source Sans Pro"/>
                <a:cs typeface="Source Sans Pro"/>
                <a:sym typeface="Source Sans Pro"/>
              </a:rPr>
              <a:t>unchangeable</a:t>
            </a:r>
            <a:r>
              <a:rPr lang="en-US" sz="1800" i="1" dirty="0">
                <a:solidFill>
                  <a:srgbClr val="1E73B9"/>
                </a:solidFill>
                <a:latin typeface="Source Sans Pro"/>
                <a:ea typeface="Source Sans Pro"/>
                <a:cs typeface="Source Sans Pro"/>
                <a:sym typeface="Source Sans Pro"/>
              </a:rPr>
              <a:t>)</a:t>
            </a:r>
            <a:r>
              <a:rPr lang="en-US" sz="1800" dirty="0">
                <a:solidFill>
                  <a:srgbClr val="1E73B9"/>
                </a:solidFill>
                <a:latin typeface="Source Sans Pro"/>
                <a:ea typeface="Source Sans Pro"/>
                <a:cs typeface="Source Sans Pro"/>
                <a:sym typeface="Source Sans Pro"/>
              </a:rPr>
              <a:t>.</a:t>
            </a:r>
            <a:endParaRPr sz="1500" dirty="0">
              <a:solidFill>
                <a:srgbClr val="1E73B9"/>
              </a:solidFill>
              <a:latin typeface="Source Sans Pro"/>
              <a:ea typeface="Source Sans Pro"/>
              <a:cs typeface="Source Sans Pro"/>
              <a:sym typeface="Source Sans Pro"/>
            </a:endParaRPr>
          </a:p>
        </p:txBody>
      </p:sp>
      <p:pic>
        <p:nvPicPr>
          <p:cNvPr id="99" name="Google Shape;99;p15"/>
          <p:cNvPicPr preferRelativeResize="0"/>
          <p:nvPr/>
        </p:nvPicPr>
        <p:blipFill rotWithShape="1">
          <a:blip r:embed="rId3">
            <a:alphaModFix/>
          </a:blip>
          <a:srcRect/>
          <a:stretch/>
        </p:blipFill>
        <p:spPr>
          <a:xfrm>
            <a:off x="657225" y="2335618"/>
            <a:ext cx="4687507" cy="1197538"/>
          </a:xfrm>
          <a:prstGeom prst="rect">
            <a:avLst/>
          </a:prstGeom>
          <a:noFill/>
          <a:ln>
            <a:noFill/>
          </a:ln>
        </p:spPr>
      </p:pic>
      <p:pic>
        <p:nvPicPr>
          <p:cNvPr id="100" name="Google Shape;100;p15"/>
          <p:cNvPicPr preferRelativeResize="0"/>
          <p:nvPr/>
        </p:nvPicPr>
        <p:blipFill rotWithShape="1">
          <a:blip r:embed="rId4">
            <a:alphaModFix/>
          </a:blip>
          <a:srcRect/>
          <a:stretch/>
        </p:blipFill>
        <p:spPr>
          <a:xfrm>
            <a:off x="628650" y="3767959"/>
            <a:ext cx="4534160" cy="116896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WORD EXAMPLE - BEFORE</a:t>
            </a:r>
            <a:endParaRPr/>
          </a:p>
        </p:txBody>
      </p:sp>
      <p:sp>
        <p:nvSpPr>
          <p:cNvPr id="106" name="Google Shape;106;p16"/>
          <p:cNvSpPr/>
          <p:nvPr/>
        </p:nvSpPr>
        <p:spPr>
          <a:xfrm>
            <a:off x="628650" y="2466349"/>
            <a:ext cx="865384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16"/>
          <p:cNvSpPr txBox="1"/>
          <p:nvPr/>
        </p:nvSpPr>
        <p:spPr>
          <a:xfrm>
            <a:off x="628650" y="1261366"/>
            <a:ext cx="7886700" cy="4145521"/>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rgbClr val="1E73B9"/>
              </a:buClr>
              <a:buSzPts val="1500"/>
              <a:buFont typeface="Arial"/>
              <a:buNone/>
            </a:pPr>
            <a:endParaRPr sz="1500">
              <a:solidFill>
                <a:srgbClr val="1E73B9"/>
              </a:solidFill>
              <a:latin typeface="Source Sans Pro"/>
              <a:ea typeface="Source Sans Pro"/>
              <a:cs typeface="Source Sans Pro"/>
              <a:sym typeface="Source Sans Pro"/>
            </a:endParaRPr>
          </a:p>
        </p:txBody>
      </p:sp>
      <p:pic>
        <p:nvPicPr>
          <p:cNvPr id="108" name="Google Shape;108;p16"/>
          <p:cNvPicPr preferRelativeResize="0"/>
          <p:nvPr/>
        </p:nvPicPr>
        <p:blipFill rotWithShape="1">
          <a:blip r:embed="rId3">
            <a:alphaModFix/>
          </a:blip>
          <a:srcRect/>
          <a:stretch/>
        </p:blipFill>
        <p:spPr>
          <a:xfrm>
            <a:off x="661987" y="1261366"/>
            <a:ext cx="7820025" cy="3857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WORD EXAMPLE - AFTER</a:t>
            </a:r>
            <a:endParaRPr/>
          </a:p>
        </p:txBody>
      </p:sp>
      <p:sp>
        <p:nvSpPr>
          <p:cNvPr id="114" name="Google Shape;114;p17"/>
          <p:cNvSpPr/>
          <p:nvPr/>
        </p:nvSpPr>
        <p:spPr>
          <a:xfrm>
            <a:off x="628650" y="2466349"/>
            <a:ext cx="865384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5" name="Google Shape;115;p17"/>
          <p:cNvSpPr txBox="1"/>
          <p:nvPr/>
        </p:nvSpPr>
        <p:spPr>
          <a:xfrm>
            <a:off x="628650" y="1261366"/>
            <a:ext cx="7886700" cy="4145521"/>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rgbClr val="1E73B9"/>
              </a:buClr>
              <a:buSzPts val="1500"/>
              <a:buFont typeface="Arial"/>
              <a:buNone/>
            </a:pPr>
            <a:endParaRPr sz="1500">
              <a:solidFill>
                <a:srgbClr val="1E73B9"/>
              </a:solidFill>
              <a:latin typeface="Source Sans Pro"/>
              <a:ea typeface="Source Sans Pro"/>
              <a:cs typeface="Source Sans Pro"/>
              <a:sym typeface="Source Sans Pro"/>
            </a:endParaRPr>
          </a:p>
        </p:txBody>
      </p:sp>
      <p:pic>
        <p:nvPicPr>
          <p:cNvPr id="116" name="Google Shape;116;p17"/>
          <p:cNvPicPr preferRelativeResize="0"/>
          <p:nvPr/>
        </p:nvPicPr>
        <p:blipFill rotWithShape="1">
          <a:blip r:embed="rId3">
            <a:alphaModFix/>
          </a:blip>
          <a:srcRect/>
          <a:stretch/>
        </p:blipFill>
        <p:spPr>
          <a:xfrm>
            <a:off x="769337" y="1387881"/>
            <a:ext cx="5419725" cy="2895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DYNAMIC IN C#</a:t>
            </a:r>
            <a:endParaRPr/>
          </a:p>
        </p:txBody>
      </p:sp>
      <p:sp>
        <p:nvSpPr>
          <p:cNvPr id="122" name="Google Shape;122;p18"/>
          <p:cNvSpPr txBox="1">
            <a:spLocks noGrp="1"/>
          </p:cNvSpPr>
          <p:nvPr>
            <p:ph type="body" idx="1"/>
          </p:nvPr>
        </p:nvSpPr>
        <p:spPr>
          <a:xfrm>
            <a:off x="628650" y="1261366"/>
            <a:ext cx="7886700" cy="4145521"/>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90000"/>
              </a:lnSpc>
              <a:spcBef>
                <a:spcPts val="0"/>
              </a:spcBef>
              <a:spcAft>
                <a:spcPts val="0"/>
              </a:spcAft>
              <a:buClr>
                <a:srgbClr val="1E73B9"/>
              </a:buClr>
              <a:buSzPts val="2100"/>
              <a:buFont typeface="Arial"/>
              <a:buChar char="•"/>
            </a:pPr>
            <a:r>
              <a:rPr lang="en-US" sz="2100" b="0" i="0" u="none" strike="noStrike" cap="none" dirty="0">
                <a:solidFill>
                  <a:srgbClr val="1E73B9"/>
                </a:solidFill>
                <a:latin typeface="Source Sans Pro"/>
                <a:ea typeface="Source Sans Pro"/>
                <a:cs typeface="Source Sans Pro"/>
                <a:sym typeface="Source Sans Pro"/>
              </a:rPr>
              <a:t>C# has </a:t>
            </a:r>
            <a:r>
              <a:rPr lang="en-US" sz="2100" b="1" i="0" u="none" strike="noStrike" cap="none" dirty="0">
                <a:solidFill>
                  <a:srgbClr val="1E73B9"/>
                </a:solidFill>
                <a:latin typeface="Source Sans Pro"/>
                <a:ea typeface="Source Sans Pro"/>
                <a:cs typeface="Source Sans Pro"/>
                <a:sym typeface="Source Sans Pro"/>
              </a:rPr>
              <a:t>always</a:t>
            </a:r>
            <a:r>
              <a:rPr lang="en-US" sz="2100" b="0" i="0" u="none" strike="noStrike" cap="none" dirty="0">
                <a:solidFill>
                  <a:srgbClr val="1E73B9"/>
                </a:solidFill>
                <a:latin typeface="Source Sans Pro"/>
                <a:ea typeface="Source Sans Pro"/>
                <a:cs typeface="Source Sans Pro"/>
                <a:sym typeface="Source Sans Pro"/>
              </a:rPr>
              <a:t> been </a:t>
            </a:r>
            <a:r>
              <a:rPr lang="en-US" sz="2100" b="0" i="1" u="none" strike="noStrike" cap="none" dirty="0">
                <a:solidFill>
                  <a:srgbClr val="1E73B9"/>
                </a:solidFill>
                <a:latin typeface="Source Sans Pro"/>
                <a:ea typeface="Source Sans Pro"/>
                <a:cs typeface="Source Sans Pro"/>
                <a:sym typeface="Source Sans Pro"/>
              </a:rPr>
              <a:t>statically</a:t>
            </a:r>
            <a:r>
              <a:rPr lang="en-US" sz="2100" b="0" i="0" u="none" strike="noStrike" cap="none" dirty="0">
                <a:solidFill>
                  <a:srgbClr val="1E73B9"/>
                </a:solidFill>
                <a:latin typeface="Source Sans Pro"/>
                <a:ea typeface="Source Sans Pro"/>
                <a:cs typeface="Source Sans Pro"/>
                <a:sym typeface="Source Sans Pro"/>
              </a:rPr>
              <a:t> typed language. Since C# 4 it is partially dynamic.</a:t>
            </a:r>
            <a:endParaRPr dirty="0"/>
          </a:p>
          <a:p>
            <a:pPr marL="171450" marR="0" lvl="0" indent="-171450" algn="just" rtl="0">
              <a:lnSpc>
                <a:spcPct val="90000"/>
              </a:lnSpc>
              <a:spcBef>
                <a:spcPts val="750"/>
              </a:spcBef>
              <a:spcAft>
                <a:spcPts val="0"/>
              </a:spcAft>
              <a:buClr>
                <a:srgbClr val="1E73B9"/>
              </a:buClr>
              <a:buSzPts val="2100"/>
              <a:buFont typeface="Arial"/>
              <a:buChar char="•"/>
            </a:pPr>
            <a:r>
              <a:rPr lang="en-US" sz="2100" b="0" i="0" u="none" strike="noStrike" cap="none" dirty="0">
                <a:solidFill>
                  <a:srgbClr val="1E73B9"/>
                </a:solidFill>
                <a:latin typeface="Source Sans Pro"/>
                <a:ea typeface="Source Sans Pro"/>
                <a:cs typeface="Source Sans Pro"/>
                <a:sym typeface="Source Sans Pro"/>
              </a:rPr>
              <a:t>In simple words, a new static type called </a:t>
            </a:r>
            <a:r>
              <a:rPr lang="en-US" sz="2100" b="1" i="0" u="none" strike="noStrike" cap="none" dirty="0">
                <a:solidFill>
                  <a:srgbClr val="1E73B9"/>
                </a:solidFill>
                <a:latin typeface="Source Sans Pro"/>
                <a:ea typeface="Source Sans Pro"/>
                <a:cs typeface="Source Sans Pro"/>
                <a:sym typeface="Source Sans Pro"/>
              </a:rPr>
              <a:t>dynamic</a:t>
            </a:r>
            <a:r>
              <a:rPr lang="en-US" sz="2100" b="0" i="0" u="none" strike="noStrike" cap="none" dirty="0">
                <a:solidFill>
                  <a:srgbClr val="1E73B9"/>
                </a:solidFill>
                <a:latin typeface="Source Sans Pro"/>
                <a:ea typeface="Source Sans Pro"/>
                <a:cs typeface="Source Sans Pro"/>
                <a:sym typeface="Source Sans Pro"/>
              </a:rPr>
              <a:t>, which you can try to do almost anything with at compile time and let the framework sort it out at execution time.</a:t>
            </a:r>
            <a:endParaRPr dirty="0"/>
          </a:p>
          <a:p>
            <a:pPr marL="171450" marR="0" lvl="0" indent="-171450" algn="just" rtl="0">
              <a:lnSpc>
                <a:spcPct val="90000"/>
              </a:lnSpc>
              <a:spcBef>
                <a:spcPts val="750"/>
              </a:spcBef>
              <a:spcAft>
                <a:spcPts val="0"/>
              </a:spcAft>
              <a:buClr>
                <a:srgbClr val="1E73B9"/>
              </a:buClr>
              <a:buSzPts val="2100"/>
              <a:buFont typeface="Arial"/>
              <a:buChar char="•"/>
            </a:pPr>
            <a:r>
              <a:rPr lang="en-US" sz="2100" b="0" i="0" u="none" strike="noStrike" cap="none" dirty="0">
                <a:solidFill>
                  <a:srgbClr val="1E73B9"/>
                </a:solidFill>
                <a:latin typeface="Source Sans Pro"/>
                <a:ea typeface="Source Sans Pro"/>
                <a:cs typeface="Source Sans Pro"/>
                <a:sym typeface="Source Sans Pro"/>
              </a:rPr>
              <a:t>When introduced, it was aimed at interoperability and use with dynamic languages such as </a:t>
            </a:r>
            <a:r>
              <a:rPr lang="en-US" sz="2100" b="0" i="0" u="none" strike="noStrike" cap="none" dirty="0" err="1">
                <a:solidFill>
                  <a:srgbClr val="1E73B9"/>
                </a:solidFill>
                <a:latin typeface="Source Sans Pro"/>
                <a:ea typeface="Source Sans Pro"/>
                <a:cs typeface="Source Sans Pro"/>
                <a:sym typeface="Source Sans Pro"/>
              </a:rPr>
              <a:t>IronPython</a:t>
            </a:r>
            <a:r>
              <a:rPr lang="en-US" sz="2100" b="0" i="0" u="none" strike="noStrike" cap="none" dirty="0">
                <a:solidFill>
                  <a:srgbClr val="1E73B9"/>
                </a:solidFill>
                <a:latin typeface="Source Sans Pro"/>
                <a:ea typeface="Source Sans Pro"/>
                <a:cs typeface="Source Sans Pro"/>
                <a:sym typeface="Source Sans Pro"/>
              </a:rPr>
              <a:t>.</a:t>
            </a:r>
            <a:endParaRPr dirty="0"/>
          </a:p>
          <a:p>
            <a:pPr marL="171450" marR="0" lvl="0" indent="-171450" algn="just" rtl="0">
              <a:lnSpc>
                <a:spcPct val="90000"/>
              </a:lnSpc>
              <a:spcBef>
                <a:spcPts val="750"/>
              </a:spcBef>
              <a:spcAft>
                <a:spcPts val="0"/>
              </a:spcAft>
              <a:buClr>
                <a:srgbClr val="1E73B9"/>
              </a:buClr>
              <a:buSzPts val="2100"/>
              <a:buFont typeface="Arial"/>
              <a:buChar char="•"/>
            </a:pPr>
            <a:r>
              <a:rPr lang="en-US" sz="2100" b="0" i="0" u="none" strike="noStrike" cap="none" dirty="0">
                <a:solidFill>
                  <a:srgbClr val="1E73B9"/>
                </a:solidFill>
                <a:latin typeface="Source Sans Pro"/>
                <a:ea typeface="Source Sans Pro"/>
                <a:cs typeface="Source Sans Pro"/>
                <a:sym typeface="Source Sans Pro"/>
              </a:rPr>
              <a:t>Do use only when necessary, slower and more complicated in most cases.</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DYNAMIC IN C# - HOW IT WORKS</a:t>
            </a:r>
            <a:endParaRPr/>
          </a:p>
        </p:txBody>
      </p:sp>
      <p:sp>
        <p:nvSpPr>
          <p:cNvPr id="128" name="Google Shape;128;p19"/>
          <p:cNvSpPr txBox="1">
            <a:spLocks noGrp="1"/>
          </p:cNvSpPr>
          <p:nvPr>
            <p:ph type="body" idx="1"/>
          </p:nvPr>
        </p:nvSpPr>
        <p:spPr>
          <a:xfrm>
            <a:off x="628650" y="1261366"/>
            <a:ext cx="7886700" cy="4145521"/>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90000"/>
              </a:lnSpc>
              <a:spcBef>
                <a:spcPts val="0"/>
              </a:spcBef>
              <a:spcAft>
                <a:spcPts val="0"/>
              </a:spcAft>
              <a:buClr>
                <a:srgbClr val="1E73B9"/>
              </a:buClr>
              <a:buSzPts val="2100"/>
              <a:buFont typeface="Arial"/>
              <a:buChar char="•"/>
            </a:pPr>
            <a:r>
              <a:rPr lang="en-US" sz="2100" b="0" i="0" u="none" strike="noStrike" cap="none">
                <a:solidFill>
                  <a:srgbClr val="1E73B9"/>
                </a:solidFill>
                <a:latin typeface="Source Sans Pro"/>
                <a:ea typeface="Source Sans Pro"/>
                <a:cs typeface="Source Sans Pro"/>
                <a:sym typeface="Source Sans Pro"/>
              </a:rPr>
              <a:t>The process of working out which member to use is called </a:t>
            </a:r>
            <a:r>
              <a:rPr lang="en-US" sz="2100" b="1" i="0" u="none" strike="noStrike" cap="none">
                <a:solidFill>
                  <a:srgbClr val="1E73B9"/>
                </a:solidFill>
                <a:latin typeface="Source Sans Pro"/>
                <a:ea typeface="Source Sans Pro"/>
                <a:cs typeface="Source Sans Pro"/>
                <a:sym typeface="Source Sans Pro"/>
              </a:rPr>
              <a:t>binding</a:t>
            </a:r>
            <a:r>
              <a:rPr lang="en-US" sz="2100" b="0" i="0" u="none" strike="noStrike" cap="none">
                <a:solidFill>
                  <a:srgbClr val="1E73B9"/>
                </a:solidFill>
                <a:latin typeface="Source Sans Pro"/>
                <a:ea typeface="Source Sans Pro"/>
                <a:cs typeface="Source Sans Pro"/>
                <a:sym typeface="Source Sans Pro"/>
              </a:rPr>
              <a:t>, and in a statically typed language it occurs at </a:t>
            </a:r>
            <a:r>
              <a:rPr lang="en-US" sz="2100" b="0" i="1" u="none" strike="noStrike" cap="none">
                <a:solidFill>
                  <a:srgbClr val="1E73B9"/>
                </a:solidFill>
                <a:latin typeface="Source Sans Pro"/>
                <a:ea typeface="Source Sans Pro"/>
                <a:cs typeface="Source Sans Pro"/>
                <a:sym typeface="Source Sans Pro"/>
              </a:rPr>
              <a:t>compile time</a:t>
            </a:r>
            <a:r>
              <a:rPr lang="en-US" sz="2100" b="0" i="0" u="none" strike="noStrike" cap="none">
                <a:solidFill>
                  <a:srgbClr val="1E73B9"/>
                </a:solidFill>
                <a:latin typeface="Source Sans Pro"/>
                <a:ea typeface="Source Sans Pro"/>
                <a:cs typeface="Source Sans Pro"/>
                <a:sym typeface="Source Sans Pro"/>
              </a:rPr>
              <a:t>.</a:t>
            </a:r>
            <a:endParaRPr/>
          </a:p>
          <a:p>
            <a:pPr marL="171450" marR="0" lvl="0" indent="-171450" algn="just" rtl="0">
              <a:lnSpc>
                <a:spcPct val="90000"/>
              </a:lnSpc>
              <a:spcBef>
                <a:spcPts val="750"/>
              </a:spcBef>
              <a:spcAft>
                <a:spcPts val="0"/>
              </a:spcAft>
              <a:buClr>
                <a:srgbClr val="1E73B9"/>
              </a:buClr>
              <a:buSzPts val="2100"/>
              <a:buFont typeface="Arial"/>
              <a:buChar char="•"/>
            </a:pPr>
            <a:r>
              <a:rPr lang="en-US" sz="2100" b="0" i="0" u="none" strike="noStrike" cap="none">
                <a:solidFill>
                  <a:srgbClr val="1E73B9"/>
                </a:solidFill>
                <a:latin typeface="Source Sans Pro"/>
                <a:ea typeface="Source Sans Pro"/>
                <a:cs typeface="Source Sans Pro"/>
                <a:sym typeface="Source Sans Pro"/>
              </a:rPr>
              <a:t>In a dynamically typed language, all of this binding occurs at </a:t>
            </a:r>
            <a:r>
              <a:rPr lang="en-US" sz="2100" b="0" i="1" u="none" strike="noStrike" cap="none">
                <a:solidFill>
                  <a:srgbClr val="1E73B9"/>
                </a:solidFill>
                <a:latin typeface="Source Sans Pro"/>
                <a:ea typeface="Source Sans Pro"/>
                <a:cs typeface="Source Sans Pro"/>
                <a:sym typeface="Source Sans Pro"/>
              </a:rPr>
              <a:t>execution time</a:t>
            </a:r>
            <a:r>
              <a:rPr lang="en-US" sz="2100" b="0" i="0" u="none" strike="noStrike" cap="none">
                <a:solidFill>
                  <a:srgbClr val="1E73B9"/>
                </a:solidFill>
                <a:latin typeface="Source Sans Pro"/>
                <a:ea typeface="Source Sans Pro"/>
                <a:cs typeface="Source Sans Pro"/>
                <a:sym typeface="Source Sans Pro"/>
              </a:rPr>
              <a:t>. </a:t>
            </a:r>
            <a:endParaRPr/>
          </a:p>
          <a:p>
            <a:pPr marL="171450" marR="0" lvl="0" indent="-171450" algn="just" rtl="0">
              <a:lnSpc>
                <a:spcPct val="90000"/>
              </a:lnSpc>
              <a:spcBef>
                <a:spcPts val="750"/>
              </a:spcBef>
              <a:spcAft>
                <a:spcPts val="0"/>
              </a:spcAft>
              <a:buClr>
                <a:srgbClr val="1E73B9"/>
              </a:buClr>
              <a:buSzPts val="2100"/>
              <a:buFont typeface="Arial"/>
              <a:buChar char="•"/>
            </a:pPr>
            <a:r>
              <a:rPr lang="en-US" sz="2100" b="0" i="0" u="none" strike="noStrike" cap="none">
                <a:solidFill>
                  <a:srgbClr val="1E73B9"/>
                </a:solidFill>
                <a:latin typeface="Source Sans Pro"/>
                <a:ea typeface="Source Sans Pro"/>
                <a:cs typeface="Source Sans Pro"/>
                <a:sym typeface="Source Sans Pro"/>
              </a:rPr>
              <a:t>A compiler or parser can check that the code is syntactically correct, but it can’t check that the methods you call and the properties you access are actually present.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DYNAMIC IN C# - WHEN TO USE</a:t>
            </a:r>
            <a:endParaRPr/>
          </a:p>
        </p:txBody>
      </p:sp>
      <p:sp>
        <p:nvSpPr>
          <p:cNvPr id="134" name="Google Shape;134;p20"/>
          <p:cNvSpPr txBox="1">
            <a:spLocks noGrp="1"/>
          </p:cNvSpPr>
          <p:nvPr>
            <p:ph type="body" idx="1"/>
          </p:nvPr>
        </p:nvSpPr>
        <p:spPr>
          <a:xfrm>
            <a:off x="628650" y="1261366"/>
            <a:ext cx="7886700" cy="4145521"/>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90000"/>
              </a:lnSpc>
              <a:spcBef>
                <a:spcPts val="0"/>
              </a:spcBef>
              <a:spcAft>
                <a:spcPts val="0"/>
              </a:spcAft>
              <a:buClr>
                <a:srgbClr val="1E73B9"/>
              </a:buClr>
              <a:buSzPts val="2100"/>
              <a:buFont typeface="Arial"/>
              <a:buChar char="•"/>
            </a:pPr>
            <a:r>
              <a:rPr lang="en-US" sz="2100" b="0" i="0" u="none" strike="noStrike" cap="none">
                <a:solidFill>
                  <a:srgbClr val="1E73B9"/>
                </a:solidFill>
                <a:latin typeface="Source Sans Pro"/>
                <a:ea typeface="Source Sans Pro"/>
                <a:cs typeface="Source Sans Pro"/>
                <a:sym typeface="Source Sans Pro"/>
              </a:rPr>
              <a:t>To call a method one, one needs to know the type of the object you’re calling it on and the types of the arguments.</a:t>
            </a:r>
            <a:endParaRPr/>
          </a:p>
          <a:p>
            <a:pPr marL="171450" marR="0" lvl="0" indent="-171450" algn="just" rtl="0">
              <a:lnSpc>
                <a:spcPct val="90000"/>
              </a:lnSpc>
              <a:spcBef>
                <a:spcPts val="750"/>
              </a:spcBef>
              <a:spcAft>
                <a:spcPts val="0"/>
              </a:spcAft>
              <a:buClr>
                <a:srgbClr val="1E73B9"/>
              </a:buClr>
              <a:buSzPts val="2100"/>
              <a:buFont typeface="Arial"/>
              <a:buChar char="•"/>
            </a:pPr>
            <a:r>
              <a:rPr lang="en-US" sz="2100" b="0" i="0" u="none" strike="noStrike" cap="none">
                <a:solidFill>
                  <a:srgbClr val="1E73B9"/>
                </a:solidFill>
                <a:latin typeface="Source Sans Pro"/>
                <a:ea typeface="Source Sans Pro"/>
                <a:cs typeface="Source Sans Pro"/>
                <a:sym typeface="Source Sans Pro"/>
              </a:rPr>
              <a:t>Sometimes you don’t know those types at compile time, even though you do know enough to be sure that the member will be present and correct when the code runs.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DYNAMIC IN C#</a:t>
            </a:r>
            <a:endParaRPr/>
          </a:p>
        </p:txBody>
      </p:sp>
      <p:sp>
        <p:nvSpPr>
          <p:cNvPr id="140" name="Google Shape;140;p21"/>
          <p:cNvSpPr txBox="1">
            <a:spLocks noGrp="1"/>
          </p:cNvSpPr>
          <p:nvPr>
            <p:ph type="body" idx="1"/>
          </p:nvPr>
        </p:nvSpPr>
        <p:spPr>
          <a:xfrm>
            <a:off x="628650" y="1261366"/>
            <a:ext cx="7886700" cy="4145521"/>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90000"/>
              </a:lnSpc>
              <a:spcBef>
                <a:spcPts val="0"/>
              </a:spcBef>
              <a:spcAft>
                <a:spcPts val="0"/>
              </a:spcAft>
              <a:buClr>
                <a:srgbClr val="1E73B9"/>
              </a:buClr>
              <a:buSzPts val="2100"/>
              <a:buFont typeface="Arial"/>
              <a:buChar char="•"/>
            </a:pPr>
            <a:r>
              <a:rPr lang="en-US" sz="2100" b="0" i="0" u="none" strike="noStrike" cap="none" dirty="0">
                <a:solidFill>
                  <a:srgbClr val="1E73B9"/>
                </a:solidFill>
                <a:latin typeface="Source Sans Pro"/>
                <a:ea typeface="Source Sans Pro"/>
                <a:cs typeface="Source Sans Pro"/>
                <a:sym typeface="Source Sans Pro"/>
              </a:rPr>
              <a:t>C# 4 introduces a new type called </a:t>
            </a:r>
            <a:r>
              <a:rPr lang="en-US" sz="2100" b="1" i="0" u="none" strike="noStrike" cap="none" dirty="0">
                <a:solidFill>
                  <a:srgbClr val="1E73B9"/>
                </a:solidFill>
                <a:latin typeface="Source Sans Pro"/>
                <a:ea typeface="Source Sans Pro"/>
                <a:cs typeface="Source Sans Pro"/>
                <a:sym typeface="Source Sans Pro"/>
              </a:rPr>
              <a:t>dynamic</a:t>
            </a:r>
            <a:r>
              <a:rPr lang="en-US" sz="2100" b="0" i="0" u="none" strike="noStrike" cap="none" dirty="0">
                <a:solidFill>
                  <a:srgbClr val="1E73B9"/>
                </a:solidFill>
                <a:latin typeface="Source Sans Pro"/>
                <a:ea typeface="Source Sans Pro"/>
                <a:cs typeface="Source Sans Pro"/>
                <a:sym typeface="Source Sans Pro"/>
              </a:rPr>
              <a:t>, a new CLR type.</a:t>
            </a:r>
            <a:endParaRPr dirty="0"/>
          </a:p>
          <a:p>
            <a:pPr marL="171450" marR="0" lvl="0" indent="-171450" algn="just" rtl="0">
              <a:lnSpc>
                <a:spcPct val="90000"/>
              </a:lnSpc>
              <a:spcBef>
                <a:spcPts val="750"/>
              </a:spcBef>
              <a:spcAft>
                <a:spcPts val="0"/>
              </a:spcAft>
              <a:buClr>
                <a:srgbClr val="1E73B9"/>
              </a:buClr>
              <a:buSzPts val="2100"/>
              <a:buFont typeface="Arial"/>
              <a:buChar char="•"/>
            </a:pPr>
            <a:r>
              <a:rPr lang="en-US" sz="2100" b="0" i="0" u="none" strike="noStrike" cap="none" dirty="0">
                <a:solidFill>
                  <a:srgbClr val="1E73B9"/>
                </a:solidFill>
                <a:latin typeface="Source Sans Pro"/>
                <a:ea typeface="Source Sans Pro"/>
                <a:cs typeface="Source Sans Pro"/>
                <a:sym typeface="Source Sans Pro"/>
              </a:rPr>
              <a:t>Instead of emitting IL to execute the code directly, the compiler generates code that calls into the DLR with all the required information. The rest of the work is performed at execution time.</a:t>
            </a:r>
            <a:endParaRPr dirty="0"/>
          </a:p>
          <a:p>
            <a:pPr marL="457200" marR="0" lvl="0" indent="-457200" algn="just" rtl="0">
              <a:lnSpc>
                <a:spcPct val="90000"/>
              </a:lnSpc>
              <a:spcBef>
                <a:spcPts val="750"/>
              </a:spcBef>
              <a:spcAft>
                <a:spcPts val="0"/>
              </a:spcAft>
              <a:buClr>
                <a:srgbClr val="1E73B9"/>
              </a:buClr>
              <a:buSzPts val="2100"/>
              <a:buFont typeface="Calibri"/>
              <a:buAutoNum type="arabicPeriod"/>
            </a:pPr>
            <a:r>
              <a:rPr lang="en-US" sz="2100" b="0" i="0" u="none" strike="noStrike" cap="none" dirty="0">
                <a:solidFill>
                  <a:srgbClr val="1E73B9"/>
                </a:solidFill>
                <a:latin typeface="Source Sans Pro"/>
                <a:ea typeface="Source Sans Pro"/>
                <a:cs typeface="Source Sans Pro"/>
                <a:sym typeface="Source Sans Pro"/>
              </a:rPr>
              <a:t>An </a:t>
            </a:r>
            <a:r>
              <a:rPr lang="en-US" sz="2100" b="1" i="0" u="none" strike="noStrike" cap="none" dirty="0">
                <a:solidFill>
                  <a:srgbClr val="1E73B9"/>
                </a:solidFill>
                <a:latin typeface="Source Sans Pro"/>
                <a:ea typeface="Source Sans Pro"/>
                <a:cs typeface="Source Sans Pro"/>
                <a:sym typeface="Source Sans Pro"/>
              </a:rPr>
              <a:t>implicit</a:t>
            </a:r>
            <a:r>
              <a:rPr lang="en-US" sz="2100" b="0" i="0" u="none" strike="noStrike" cap="none" dirty="0">
                <a:solidFill>
                  <a:srgbClr val="1E73B9"/>
                </a:solidFill>
                <a:latin typeface="Source Sans Pro"/>
                <a:ea typeface="Source Sans Pro"/>
                <a:cs typeface="Source Sans Pro"/>
                <a:sym typeface="Source Sans Pro"/>
              </a:rPr>
              <a:t> conversion exists from almost any CLR type to </a:t>
            </a:r>
            <a:r>
              <a:rPr lang="en-US" sz="2100" b="0" i="1" u="none" strike="noStrike" cap="none" dirty="0">
                <a:solidFill>
                  <a:srgbClr val="1E73B9"/>
                </a:solidFill>
                <a:latin typeface="Source Sans Pro"/>
                <a:ea typeface="Source Sans Pro"/>
                <a:cs typeface="Source Sans Pro"/>
                <a:sym typeface="Source Sans Pro"/>
              </a:rPr>
              <a:t>dynamic</a:t>
            </a:r>
            <a:r>
              <a:rPr lang="en-US" sz="2100" b="0" i="0" u="none" strike="noStrike" cap="none" dirty="0">
                <a:solidFill>
                  <a:srgbClr val="1E73B9"/>
                </a:solidFill>
                <a:latin typeface="Source Sans Pro"/>
                <a:ea typeface="Source Sans Pro"/>
                <a:cs typeface="Source Sans Pro"/>
                <a:sym typeface="Source Sans Pro"/>
              </a:rPr>
              <a:t>.</a:t>
            </a:r>
            <a:endParaRPr dirty="0"/>
          </a:p>
          <a:p>
            <a:pPr marL="457200" marR="0" lvl="0" indent="-457200" algn="just" rtl="0">
              <a:lnSpc>
                <a:spcPct val="90000"/>
              </a:lnSpc>
              <a:spcBef>
                <a:spcPts val="750"/>
              </a:spcBef>
              <a:spcAft>
                <a:spcPts val="0"/>
              </a:spcAft>
              <a:buClr>
                <a:srgbClr val="1E73B9"/>
              </a:buClr>
              <a:buSzPts val="2100"/>
              <a:buFont typeface="Calibri"/>
              <a:buAutoNum type="arabicPeriod"/>
            </a:pPr>
            <a:r>
              <a:rPr lang="en-US" sz="2100" b="0" i="0" u="none" strike="noStrike" cap="none" dirty="0">
                <a:solidFill>
                  <a:srgbClr val="1E73B9"/>
                </a:solidFill>
                <a:latin typeface="Source Sans Pro"/>
                <a:ea typeface="Source Sans Pro"/>
                <a:cs typeface="Source Sans Pro"/>
                <a:sym typeface="Source Sans Pro"/>
              </a:rPr>
              <a:t> An </a:t>
            </a:r>
            <a:r>
              <a:rPr lang="en-US" sz="2100" b="1" i="0" u="none" strike="noStrike" cap="none" dirty="0">
                <a:solidFill>
                  <a:srgbClr val="1E73B9"/>
                </a:solidFill>
                <a:latin typeface="Source Sans Pro"/>
                <a:ea typeface="Source Sans Pro"/>
                <a:cs typeface="Source Sans Pro"/>
                <a:sym typeface="Source Sans Pro"/>
              </a:rPr>
              <a:t>implicit</a:t>
            </a:r>
            <a:r>
              <a:rPr lang="en-US" sz="2100" b="0" i="0" u="none" strike="noStrike" cap="none" dirty="0">
                <a:solidFill>
                  <a:srgbClr val="1E73B9"/>
                </a:solidFill>
                <a:latin typeface="Source Sans Pro"/>
                <a:ea typeface="Source Sans Pro"/>
                <a:cs typeface="Source Sans Pro"/>
                <a:sym typeface="Source Sans Pro"/>
              </a:rPr>
              <a:t> conversion exists from any expression of type dynamic to almost any CLR type.</a:t>
            </a:r>
            <a:endParaRPr dirty="0"/>
          </a:p>
          <a:p>
            <a:pPr marL="457200" marR="0" lvl="0" indent="-457200" algn="just" rtl="0">
              <a:lnSpc>
                <a:spcPct val="90000"/>
              </a:lnSpc>
              <a:spcBef>
                <a:spcPts val="750"/>
              </a:spcBef>
              <a:spcAft>
                <a:spcPts val="0"/>
              </a:spcAft>
              <a:buClr>
                <a:srgbClr val="1E73B9"/>
              </a:buClr>
              <a:buSzPts val="2100"/>
              <a:buFont typeface="Calibri"/>
              <a:buAutoNum type="arabicPeriod"/>
            </a:pPr>
            <a:r>
              <a:rPr lang="en-US" sz="2100" b="0" i="0" u="none" strike="noStrike" cap="none" dirty="0">
                <a:solidFill>
                  <a:srgbClr val="1E73B9"/>
                </a:solidFill>
                <a:latin typeface="Source Sans Pro"/>
                <a:ea typeface="Source Sans Pro"/>
                <a:cs typeface="Source Sans Pro"/>
                <a:sym typeface="Source Sans Pro"/>
              </a:rPr>
              <a:t>Expressions that use a value of type dynamic are usually evaluated dynamically.</a:t>
            </a:r>
            <a:endParaRPr dirty="0"/>
          </a:p>
          <a:p>
            <a:pPr marL="457200" marR="0" lvl="0" indent="-457200" algn="just" rtl="0">
              <a:lnSpc>
                <a:spcPct val="90000"/>
              </a:lnSpc>
              <a:spcBef>
                <a:spcPts val="750"/>
              </a:spcBef>
              <a:spcAft>
                <a:spcPts val="0"/>
              </a:spcAft>
              <a:buClr>
                <a:srgbClr val="1E73B9"/>
              </a:buClr>
              <a:buSzPts val="2100"/>
              <a:buFont typeface="Calibri"/>
              <a:buAutoNum type="arabicPeriod"/>
            </a:pPr>
            <a:r>
              <a:rPr lang="en-US" sz="2100" b="0" i="0" u="none" strike="noStrike" cap="none" dirty="0">
                <a:solidFill>
                  <a:srgbClr val="1E73B9"/>
                </a:solidFill>
                <a:latin typeface="Source Sans Pro"/>
                <a:ea typeface="Source Sans Pro"/>
                <a:cs typeface="Source Sans Pro"/>
                <a:sym typeface="Source Sans Pro"/>
              </a:rPr>
              <a:t>The static type of a dynamically evaluated expression is usually dynamic.</a:t>
            </a:r>
            <a:endParaRPr dirty="0"/>
          </a:p>
          <a:p>
            <a:pPr marL="171450" marR="0" lvl="0" indent="-38100" algn="just" rtl="0">
              <a:lnSpc>
                <a:spcPct val="90000"/>
              </a:lnSpc>
              <a:spcBef>
                <a:spcPts val="750"/>
              </a:spcBef>
              <a:spcAft>
                <a:spcPts val="0"/>
              </a:spcAft>
              <a:buClr>
                <a:srgbClr val="1E73B9"/>
              </a:buClr>
              <a:buSzPts val="2100"/>
              <a:buFont typeface="Arial"/>
              <a:buNone/>
            </a:pPr>
            <a:endParaRPr sz="2100" b="0" i="0" u="none" strike="noStrike" cap="none" dirty="0">
              <a:solidFill>
                <a:srgbClr val="1E73B9"/>
              </a:solidFill>
              <a:latin typeface="Source Sans Pro"/>
              <a:ea typeface="Source Sans Pro"/>
              <a:cs typeface="Source Sans Pro"/>
              <a:sym typeface="Source Sans Pr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DYNAMIC IN C# - EXAMPLE</a:t>
            </a:r>
            <a:endParaRPr/>
          </a:p>
        </p:txBody>
      </p:sp>
      <p:pic>
        <p:nvPicPr>
          <p:cNvPr id="146" name="Google Shape;146;p22"/>
          <p:cNvPicPr preferRelativeResize="0">
            <a:picLocks noGrp="1"/>
          </p:cNvPicPr>
          <p:nvPr>
            <p:ph type="body" idx="1"/>
          </p:nvPr>
        </p:nvPicPr>
        <p:blipFill rotWithShape="1">
          <a:blip r:embed="rId3">
            <a:alphaModFix/>
          </a:blip>
          <a:srcRect/>
          <a:stretch/>
        </p:blipFill>
        <p:spPr>
          <a:xfrm>
            <a:off x="794398" y="1180350"/>
            <a:ext cx="5133975" cy="1114425"/>
          </a:xfrm>
          <a:prstGeom prst="rect">
            <a:avLst/>
          </a:prstGeom>
          <a:noFill/>
          <a:ln>
            <a:noFill/>
          </a:ln>
        </p:spPr>
      </p:pic>
      <p:sp>
        <p:nvSpPr>
          <p:cNvPr id="147" name="Google Shape;147;p22"/>
          <p:cNvSpPr txBox="1"/>
          <p:nvPr/>
        </p:nvSpPr>
        <p:spPr>
          <a:xfrm>
            <a:off x="794398" y="2412542"/>
            <a:ext cx="3662093"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Expected result </a:t>
            </a:r>
            <a:r>
              <a:rPr lang="en-US" sz="1800" i="1">
                <a:solidFill>
                  <a:schemeClr val="dk1"/>
                </a:solidFill>
                <a:latin typeface="Calibri"/>
                <a:ea typeface="Calibri"/>
                <a:cs typeface="Calibri"/>
                <a:sym typeface="Calibri"/>
              </a:rPr>
              <a:t>First!, Second!, Third!</a:t>
            </a:r>
            <a:endParaRPr/>
          </a:p>
        </p:txBody>
      </p:sp>
      <p:pic>
        <p:nvPicPr>
          <p:cNvPr id="148" name="Google Shape;148;p22"/>
          <p:cNvPicPr preferRelativeResize="0"/>
          <p:nvPr/>
        </p:nvPicPr>
        <p:blipFill rotWithShape="1">
          <a:blip r:embed="rId4">
            <a:alphaModFix/>
          </a:blip>
          <a:srcRect/>
          <a:stretch/>
        </p:blipFill>
        <p:spPr>
          <a:xfrm>
            <a:off x="794398" y="3210059"/>
            <a:ext cx="4552950" cy="1828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DYNAMIC IN C# - COM USAGE</a:t>
            </a:r>
            <a:endParaRPr/>
          </a:p>
        </p:txBody>
      </p:sp>
      <p:pic>
        <p:nvPicPr>
          <p:cNvPr id="154" name="Google Shape;154;p23"/>
          <p:cNvPicPr preferRelativeResize="0">
            <a:picLocks noGrp="1"/>
          </p:cNvPicPr>
          <p:nvPr>
            <p:ph type="body" idx="1"/>
          </p:nvPr>
        </p:nvPicPr>
        <p:blipFill rotWithShape="1">
          <a:blip r:embed="rId3">
            <a:alphaModFix/>
          </a:blip>
          <a:srcRect/>
          <a:stretch/>
        </p:blipFill>
        <p:spPr>
          <a:xfrm>
            <a:off x="736779" y="1423507"/>
            <a:ext cx="5867400" cy="1581150"/>
          </a:xfrm>
          <a:prstGeom prst="rect">
            <a:avLst/>
          </a:prstGeom>
          <a:noFill/>
          <a:ln>
            <a:noFill/>
          </a:ln>
        </p:spPr>
      </p:pic>
      <p:pic>
        <p:nvPicPr>
          <p:cNvPr id="155" name="Google Shape;155;p23"/>
          <p:cNvPicPr preferRelativeResize="0"/>
          <p:nvPr/>
        </p:nvPicPr>
        <p:blipFill rotWithShape="1">
          <a:blip r:embed="rId4">
            <a:alphaModFix/>
          </a:blip>
          <a:srcRect/>
          <a:stretch/>
        </p:blipFill>
        <p:spPr>
          <a:xfrm>
            <a:off x="708204" y="3269690"/>
            <a:ext cx="5924550" cy="1838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6"/>
          <p:cNvSpPr txBox="1">
            <a:spLocks noGrp="1"/>
          </p:cNvSpPr>
          <p:nvPr>
            <p:ph type="ctrTitle"/>
          </p:nvPr>
        </p:nvSpPr>
        <p:spPr>
          <a:xfrm>
            <a:off x="1143000" y="364482"/>
            <a:ext cx="6858000" cy="953572"/>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1"/>
              </a:buClr>
              <a:buSzPts val="4500"/>
              <a:buFont typeface="Source Sans Pro"/>
              <a:buNone/>
            </a:pPr>
            <a:r>
              <a:rPr lang="en-US" sz="4500" b="0" i="0" u="none" strike="noStrike" cap="none">
                <a:solidFill>
                  <a:schemeClr val="lt1"/>
                </a:solidFill>
                <a:latin typeface="Source Sans Pro"/>
                <a:ea typeface="Source Sans Pro"/>
                <a:cs typeface="Source Sans Pro"/>
                <a:sym typeface="Source Sans Pro"/>
              </a:rPr>
              <a:t>OBJECTIVES</a:t>
            </a:r>
            <a:endParaRPr sz="4500" b="0" i="0" u="none" strike="noStrike" cap="none">
              <a:solidFill>
                <a:schemeClr val="lt1"/>
              </a:solidFill>
              <a:latin typeface="Source Sans Pro"/>
              <a:ea typeface="Source Sans Pro"/>
              <a:cs typeface="Source Sans Pro"/>
              <a:sym typeface="Source Sans Pro"/>
            </a:endParaRPr>
          </a:p>
        </p:txBody>
      </p:sp>
      <p:sp>
        <p:nvSpPr>
          <p:cNvPr id="35" name="Google Shape;35;p6"/>
          <p:cNvSpPr txBox="1">
            <a:spLocks noGrp="1"/>
          </p:cNvSpPr>
          <p:nvPr>
            <p:ph type="subTitle" idx="1"/>
          </p:nvPr>
        </p:nvSpPr>
        <p:spPr>
          <a:xfrm>
            <a:off x="1274805" y="1682621"/>
            <a:ext cx="7424352" cy="3795541"/>
          </a:xfrm>
          <a:prstGeom prst="rect">
            <a:avLst/>
          </a:prstGeom>
          <a:noFill/>
          <a:ln>
            <a:noFill/>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lt1"/>
              </a:buClr>
              <a:buSzPts val="1800"/>
              <a:buFont typeface="Arial"/>
              <a:buChar char="•"/>
            </a:pPr>
            <a:r>
              <a:rPr lang="en-US" sz="1800" b="0" i="0" u="none" strike="noStrike" cap="none">
                <a:solidFill>
                  <a:schemeClr val="lt1"/>
                </a:solidFill>
                <a:latin typeface="Source Sans Pro"/>
                <a:ea typeface="Source Sans Pro"/>
                <a:cs typeface="Source Sans Pro"/>
                <a:sym typeface="Source Sans Pro"/>
              </a:rPr>
              <a:t>C# EVOLUTION</a:t>
            </a:r>
            <a:endParaRPr/>
          </a:p>
          <a:p>
            <a:pPr marL="285750" marR="0" lvl="0" indent="-285750" algn="l" rtl="0">
              <a:lnSpc>
                <a:spcPct val="90000"/>
              </a:lnSpc>
              <a:spcBef>
                <a:spcPts val="750"/>
              </a:spcBef>
              <a:spcAft>
                <a:spcPts val="0"/>
              </a:spcAft>
              <a:buClr>
                <a:schemeClr val="lt1"/>
              </a:buClr>
              <a:buSzPts val="1800"/>
              <a:buFont typeface="Arial"/>
              <a:buChar char="•"/>
            </a:pPr>
            <a:r>
              <a:rPr lang="en-US" sz="1800" b="0" i="0" u="none" strike="noStrike" cap="none">
                <a:solidFill>
                  <a:schemeClr val="lt1"/>
                </a:solidFill>
                <a:latin typeface="Source Sans Pro"/>
                <a:ea typeface="Source Sans Pro"/>
                <a:cs typeface="Source Sans Pro"/>
                <a:sym typeface="Source Sans Pro"/>
              </a:rPr>
              <a:t>C#4 FEATURES</a:t>
            </a:r>
            <a:endParaRPr/>
          </a:p>
          <a:p>
            <a:pPr marL="285750" marR="0" lvl="0" indent="-285750" algn="l" rtl="0">
              <a:lnSpc>
                <a:spcPct val="90000"/>
              </a:lnSpc>
              <a:spcBef>
                <a:spcPts val="750"/>
              </a:spcBef>
              <a:spcAft>
                <a:spcPts val="0"/>
              </a:spcAft>
              <a:buClr>
                <a:schemeClr val="lt1"/>
              </a:buClr>
              <a:buSzPts val="1800"/>
              <a:buFont typeface="Arial"/>
              <a:buChar char="•"/>
            </a:pPr>
            <a:r>
              <a:rPr lang="en-US" sz="1800" b="0" i="0" u="none" strike="noStrike" cap="none">
                <a:solidFill>
                  <a:schemeClr val="lt1"/>
                </a:solidFill>
                <a:latin typeface="Source Sans Pro"/>
                <a:ea typeface="Source Sans Pro"/>
                <a:cs typeface="Source Sans Pro"/>
                <a:sym typeface="Source Sans Pro"/>
              </a:rPr>
              <a:t>C#6 FEATURES</a:t>
            </a:r>
            <a:endParaRPr/>
          </a:p>
          <a:p>
            <a:pPr marL="285750" marR="0" lvl="0" indent="-285750" algn="l" rtl="0">
              <a:lnSpc>
                <a:spcPct val="90000"/>
              </a:lnSpc>
              <a:spcBef>
                <a:spcPts val="750"/>
              </a:spcBef>
              <a:spcAft>
                <a:spcPts val="0"/>
              </a:spcAft>
              <a:buClr>
                <a:schemeClr val="lt1"/>
              </a:buClr>
              <a:buSzPts val="1800"/>
              <a:buFont typeface="Arial"/>
              <a:buChar char="•"/>
            </a:pPr>
            <a:r>
              <a:rPr lang="en-US" sz="1800" b="0" i="0" u="none" strike="noStrike" cap="none">
                <a:solidFill>
                  <a:schemeClr val="lt1"/>
                </a:solidFill>
                <a:latin typeface="Source Sans Pro"/>
                <a:ea typeface="Source Sans Pro"/>
                <a:cs typeface="Source Sans Pro"/>
                <a:sym typeface="Source Sans Pro"/>
              </a:rPr>
              <a:t>C#7 FEATURES</a:t>
            </a:r>
            <a:endParaRPr/>
          </a:p>
          <a:p>
            <a:pPr marL="285750" marR="0" lvl="0" indent="-285750" algn="l" rtl="0">
              <a:lnSpc>
                <a:spcPct val="90000"/>
              </a:lnSpc>
              <a:spcBef>
                <a:spcPts val="750"/>
              </a:spcBef>
              <a:spcAft>
                <a:spcPts val="0"/>
              </a:spcAft>
              <a:buClr>
                <a:schemeClr val="lt1"/>
              </a:buClr>
              <a:buSzPts val="1800"/>
              <a:buFont typeface="Arial"/>
              <a:buChar char="•"/>
            </a:pPr>
            <a:r>
              <a:rPr lang="en-US" sz="1800" b="0" i="0" u="none" strike="noStrike" cap="none">
                <a:solidFill>
                  <a:schemeClr val="lt1"/>
                </a:solidFill>
                <a:latin typeface="Source Sans Pro"/>
                <a:ea typeface="Source Sans Pro"/>
                <a:cs typeface="Source Sans Pro"/>
                <a:sym typeface="Source Sans Pro"/>
              </a:rPr>
              <a:t>CASTING AND REFERENCE CONVERSIONS</a:t>
            </a:r>
            <a:endParaRPr/>
          </a:p>
          <a:p>
            <a:pPr marL="628650" marR="0" lvl="1" indent="-285750" algn="l" rtl="0">
              <a:lnSpc>
                <a:spcPct val="90000"/>
              </a:lnSpc>
              <a:spcBef>
                <a:spcPts val="375"/>
              </a:spcBef>
              <a:spcAft>
                <a:spcPts val="0"/>
              </a:spcAft>
              <a:buClr>
                <a:schemeClr val="dk1"/>
              </a:buClr>
              <a:buSzPts val="1500"/>
              <a:buFont typeface="Arial"/>
              <a:buChar char="•"/>
            </a:pPr>
            <a:r>
              <a:rPr lang="en-US" sz="1500" b="0" i="0" u="none" strike="noStrike" cap="none">
                <a:solidFill>
                  <a:schemeClr val="dk1"/>
                </a:solidFill>
                <a:latin typeface="Calibri"/>
                <a:ea typeface="Calibri"/>
                <a:cs typeface="Calibri"/>
                <a:sym typeface="Calibri"/>
              </a:rPr>
              <a:t>Implicit Conversions</a:t>
            </a:r>
            <a:endParaRPr/>
          </a:p>
          <a:p>
            <a:pPr marL="628650" marR="0" lvl="1" indent="-285750" algn="l" rtl="0">
              <a:lnSpc>
                <a:spcPct val="90000"/>
              </a:lnSpc>
              <a:spcBef>
                <a:spcPts val="375"/>
              </a:spcBef>
              <a:spcAft>
                <a:spcPts val="0"/>
              </a:spcAft>
              <a:buClr>
                <a:schemeClr val="dk1"/>
              </a:buClr>
              <a:buSzPts val="1500"/>
              <a:buFont typeface="Arial"/>
              <a:buChar char="•"/>
            </a:pPr>
            <a:r>
              <a:rPr lang="en-US" sz="1500" b="0" i="0" u="none" strike="noStrike" cap="none">
                <a:solidFill>
                  <a:schemeClr val="dk1"/>
                </a:solidFill>
                <a:latin typeface="Calibri"/>
                <a:ea typeface="Calibri"/>
                <a:cs typeface="Calibri"/>
                <a:sym typeface="Calibri"/>
              </a:rPr>
              <a:t>Explicit Conversions</a:t>
            </a:r>
            <a:endParaRPr/>
          </a:p>
          <a:p>
            <a:pPr marL="628650" marR="0" lvl="1" indent="-285750" algn="l" rtl="0">
              <a:lnSpc>
                <a:spcPct val="90000"/>
              </a:lnSpc>
              <a:spcBef>
                <a:spcPts val="375"/>
              </a:spcBef>
              <a:spcAft>
                <a:spcPts val="0"/>
              </a:spcAft>
              <a:buClr>
                <a:schemeClr val="dk1"/>
              </a:buClr>
              <a:buSzPts val="1500"/>
              <a:buFont typeface="Arial"/>
              <a:buChar char="•"/>
            </a:pPr>
            <a:r>
              <a:rPr lang="en-US" sz="1500" b="0" i="0" u="none" strike="noStrike" cap="none">
                <a:solidFill>
                  <a:schemeClr val="dk1"/>
                </a:solidFill>
                <a:latin typeface="Calibri"/>
                <a:ea typeface="Calibri"/>
                <a:cs typeface="Calibri"/>
                <a:sym typeface="Calibri"/>
              </a:rPr>
              <a:t>Type Conversion Exceptions at Run Time</a:t>
            </a:r>
            <a:endParaRPr/>
          </a:p>
          <a:p>
            <a:pPr marL="628650" marR="0" lvl="1" indent="-285750" algn="l" rtl="0">
              <a:lnSpc>
                <a:spcPct val="90000"/>
              </a:lnSpc>
              <a:spcBef>
                <a:spcPts val="375"/>
              </a:spcBef>
              <a:spcAft>
                <a:spcPts val="0"/>
              </a:spcAft>
              <a:buClr>
                <a:schemeClr val="dk1"/>
              </a:buClr>
              <a:buSzPts val="1500"/>
              <a:buFont typeface="Arial"/>
              <a:buChar char="•"/>
            </a:pPr>
            <a:r>
              <a:rPr lang="en-US" sz="1500" b="0" i="0" u="none" strike="noStrike" cap="none">
                <a:solidFill>
                  <a:schemeClr val="dk1"/>
                </a:solidFill>
                <a:latin typeface="Calibri"/>
                <a:ea typeface="Calibri"/>
                <a:cs typeface="Calibri"/>
                <a:sym typeface="Calibri"/>
              </a:rPr>
              <a:t>Safe Type cast : AS operator</a:t>
            </a:r>
            <a:endParaRPr/>
          </a:p>
          <a:p>
            <a:pPr marL="628650" marR="0" lvl="1" indent="-285750" algn="l" rtl="0">
              <a:lnSpc>
                <a:spcPct val="90000"/>
              </a:lnSpc>
              <a:spcBef>
                <a:spcPts val="375"/>
              </a:spcBef>
              <a:spcAft>
                <a:spcPts val="0"/>
              </a:spcAft>
              <a:buClr>
                <a:schemeClr val="dk1"/>
              </a:buClr>
              <a:buSzPts val="1500"/>
              <a:buFont typeface="Arial"/>
              <a:buChar char="•"/>
            </a:pPr>
            <a:r>
              <a:rPr lang="en-US" sz="1500" b="0" i="0" u="none" strike="noStrike" cap="none">
                <a:solidFill>
                  <a:schemeClr val="dk1"/>
                </a:solidFill>
                <a:latin typeface="Calibri"/>
                <a:ea typeface="Calibri"/>
                <a:cs typeface="Calibri"/>
                <a:sym typeface="Calibri"/>
              </a:rPr>
              <a:t>Safe Type cast : IS operator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DYNAMIC IN C# - REAL WORLD USAGE</a:t>
            </a:r>
            <a:endParaRPr/>
          </a:p>
        </p:txBody>
      </p:sp>
      <p:sp>
        <p:nvSpPr>
          <p:cNvPr id="161" name="Google Shape;161;p24"/>
          <p:cNvSpPr txBox="1">
            <a:spLocks noGrp="1"/>
          </p:cNvSpPr>
          <p:nvPr>
            <p:ph type="body" idx="1"/>
          </p:nvPr>
        </p:nvSpPr>
        <p:spPr>
          <a:xfrm>
            <a:off x="628650" y="1261366"/>
            <a:ext cx="7886700" cy="4145521"/>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90000"/>
              </a:lnSpc>
              <a:spcBef>
                <a:spcPts val="750"/>
              </a:spcBef>
              <a:spcAft>
                <a:spcPts val="0"/>
              </a:spcAft>
              <a:buClr>
                <a:srgbClr val="1E73B9"/>
              </a:buClr>
              <a:buSzPts val="2100"/>
              <a:buFont typeface="Arial"/>
              <a:buChar char="•"/>
            </a:pPr>
            <a:r>
              <a:rPr lang="en-US" sz="2100" b="0" i="0" u="none" strike="noStrike" cap="none" dirty="0">
                <a:solidFill>
                  <a:srgbClr val="1E73B9"/>
                </a:solidFill>
                <a:latin typeface="Source Sans Pro"/>
                <a:ea typeface="Source Sans Pro"/>
                <a:cs typeface="Source Sans Pro"/>
                <a:sym typeface="Source Sans Pro"/>
              </a:rPr>
              <a:t>Dapper (</a:t>
            </a:r>
            <a:r>
              <a:rPr lang="en-US" sz="2100" b="0" i="0" u="sng" strike="noStrike" cap="none" dirty="0">
                <a:solidFill>
                  <a:schemeClr val="hlink"/>
                </a:solidFill>
                <a:latin typeface="Source Sans Pro"/>
                <a:ea typeface="Source Sans Pro"/>
                <a:cs typeface="Source Sans Pro"/>
                <a:sym typeface="Source Sans Pro"/>
                <a:hlinkClick r:id="rId3"/>
              </a:rPr>
              <a:t>https://github.com/StackExchange/Dapper</a:t>
            </a:r>
            <a:r>
              <a:rPr lang="en-US" sz="2100" b="0" i="0" u="none" strike="noStrike" cap="none" dirty="0">
                <a:solidFill>
                  <a:srgbClr val="1E73B9"/>
                </a:solidFill>
                <a:latin typeface="Source Sans Pro"/>
                <a:ea typeface="Source Sans Pro"/>
                <a:cs typeface="Source Sans Pro"/>
                <a:sym typeface="Source Sans Pro"/>
              </a:rPr>
              <a:t>),</a:t>
            </a:r>
            <a:endParaRPr sz="2100" b="0" i="0" u="none" strike="noStrike" cap="none" dirty="0">
              <a:solidFill>
                <a:srgbClr val="1E73B9"/>
              </a:solidFill>
              <a:latin typeface="Source Sans Pro"/>
              <a:ea typeface="Source Sans Pro"/>
              <a:cs typeface="Source Sans Pro"/>
              <a:sym typeface="Source Sans Pro"/>
            </a:endParaRPr>
          </a:p>
          <a:p>
            <a:pPr marL="171450" marR="0" lvl="0" indent="-171450" algn="just" rtl="0">
              <a:lnSpc>
                <a:spcPct val="90000"/>
              </a:lnSpc>
              <a:spcBef>
                <a:spcPts val="750"/>
              </a:spcBef>
              <a:spcAft>
                <a:spcPts val="0"/>
              </a:spcAft>
              <a:buClr>
                <a:srgbClr val="1E73B9"/>
              </a:buClr>
              <a:buSzPts val="2100"/>
              <a:buFont typeface="Arial"/>
              <a:buChar char="•"/>
            </a:pPr>
            <a:r>
              <a:rPr lang="en-US" sz="2100" b="0" i="0" u="none" strike="noStrike" cap="none" dirty="0" err="1">
                <a:solidFill>
                  <a:srgbClr val="1E73B9"/>
                </a:solidFill>
                <a:latin typeface="Source Sans Pro"/>
                <a:ea typeface="Source Sans Pro"/>
                <a:cs typeface="Source Sans Pro"/>
                <a:sym typeface="Source Sans Pro"/>
              </a:rPr>
              <a:t>Json.NET</a:t>
            </a:r>
            <a:r>
              <a:rPr lang="en-US" sz="2100" b="0" i="0" u="none" strike="noStrike" cap="none" dirty="0">
                <a:solidFill>
                  <a:srgbClr val="1E73B9"/>
                </a:solidFill>
                <a:latin typeface="Source Sans Pro"/>
                <a:ea typeface="Source Sans Pro"/>
                <a:cs typeface="Source Sans Pro"/>
                <a:sym typeface="Source Sans Pro"/>
              </a:rPr>
              <a:t>  (</a:t>
            </a:r>
            <a:r>
              <a:rPr lang="en-US" sz="2100" b="0" i="0" u="sng" strike="noStrike" cap="none" dirty="0">
                <a:solidFill>
                  <a:schemeClr val="hlink"/>
                </a:solidFill>
                <a:latin typeface="Source Sans Pro"/>
                <a:ea typeface="Source Sans Pro"/>
                <a:cs typeface="Source Sans Pro"/>
                <a:sym typeface="Source Sans Pro"/>
                <a:hlinkClick r:id="rId4"/>
              </a:rPr>
              <a:t>https://github.com/JamesNK/Newtonsoft.Json)</a:t>
            </a:r>
            <a:r>
              <a:rPr lang="en-US" sz="2100" b="0" i="0" u="none" strike="noStrike" cap="none" dirty="0">
                <a:solidFill>
                  <a:srgbClr val="1E73B9"/>
                </a:solidFill>
                <a:latin typeface="Source Sans Pro"/>
                <a:ea typeface="Source Sans Pro"/>
                <a:cs typeface="Source Sans Pro"/>
                <a:sym typeface="Source Sans Pro"/>
              </a:rPr>
              <a:t>.</a:t>
            </a:r>
            <a:endParaRPr dirty="0"/>
          </a:p>
          <a:p>
            <a:pPr marL="0" marR="0" lvl="0" indent="0" algn="just" rtl="0">
              <a:lnSpc>
                <a:spcPct val="90000"/>
              </a:lnSpc>
              <a:spcBef>
                <a:spcPts val="750"/>
              </a:spcBef>
              <a:spcAft>
                <a:spcPts val="0"/>
              </a:spcAft>
              <a:buClr>
                <a:srgbClr val="1E73B9"/>
              </a:buClr>
              <a:buSzPts val="2100"/>
              <a:buFont typeface="Arial"/>
              <a:buNone/>
            </a:pPr>
            <a:endParaRPr sz="2100" b="0" i="0" u="none" strike="noStrike" cap="none" dirty="0">
              <a:solidFill>
                <a:srgbClr val="1E73B9"/>
              </a:solidFill>
              <a:latin typeface="Source Sans Pro"/>
              <a:ea typeface="Source Sans Pro"/>
              <a:cs typeface="Source Sans Pro"/>
              <a:sym typeface="Source Sans Pro"/>
            </a:endParaRPr>
          </a:p>
          <a:p>
            <a:pPr marL="0" marR="0" lvl="0" indent="0" algn="just" rtl="0">
              <a:lnSpc>
                <a:spcPct val="90000"/>
              </a:lnSpc>
              <a:spcBef>
                <a:spcPts val="750"/>
              </a:spcBef>
              <a:spcAft>
                <a:spcPts val="0"/>
              </a:spcAft>
              <a:buClr>
                <a:srgbClr val="1E73B9"/>
              </a:buClr>
              <a:buSzPts val="2100"/>
              <a:buFont typeface="Arial"/>
              <a:buNone/>
            </a:pPr>
            <a:r>
              <a:rPr lang="en-US" sz="2100" b="0" i="0" u="none" strike="noStrike" cap="none" dirty="0">
                <a:solidFill>
                  <a:srgbClr val="1E73B9"/>
                </a:solidFill>
                <a:latin typeface="Source Sans Pro"/>
                <a:ea typeface="Source Sans Pro"/>
                <a:cs typeface="Source Sans Pro"/>
                <a:sym typeface="Source Sans Pro"/>
              </a:rPr>
              <a:t>These examples are all at data boundaries—whether that’s when talking to a database, or serializing and deserializing JSON</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25" descr="http://4.bp.blogspot.com/-kzzg0buTjd8/Vel0wxYBHEI/AAAAAAAAEAk/xPzJ6K1M0Xg/s1600/C-6.0.png"/>
          <p:cNvPicPr preferRelativeResize="0"/>
          <p:nvPr/>
        </p:nvPicPr>
        <p:blipFill rotWithShape="1">
          <a:blip r:embed="rId3">
            <a:alphaModFix/>
          </a:blip>
          <a:srcRect/>
          <a:stretch/>
        </p:blipFill>
        <p:spPr>
          <a:xfrm>
            <a:off x="1311044" y="1637924"/>
            <a:ext cx="6858000" cy="32385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AUTO PROPERTIES I</a:t>
            </a:r>
            <a:r>
              <a:rPr lang="en-US"/>
              <a:t>NITIALIZERS</a:t>
            </a:r>
            <a:r>
              <a:rPr lang="en-US" sz="3300" b="0" i="0" u="none" strike="noStrike" cap="none">
                <a:solidFill>
                  <a:srgbClr val="1E73B9"/>
                </a:solidFill>
                <a:latin typeface="Source Sans Pro"/>
                <a:ea typeface="Source Sans Pro"/>
                <a:cs typeface="Source Sans Pro"/>
                <a:sym typeface="Source Sans Pro"/>
              </a:rPr>
              <a:t> – OLD WAY</a:t>
            </a:r>
            <a:endParaRPr/>
          </a:p>
        </p:txBody>
      </p:sp>
      <p:sp>
        <p:nvSpPr>
          <p:cNvPr id="172" name="Google Shape;172;p26"/>
          <p:cNvSpPr txBox="1">
            <a:spLocks noGrp="1"/>
          </p:cNvSpPr>
          <p:nvPr>
            <p:ph type="body" idx="1"/>
          </p:nvPr>
        </p:nvSpPr>
        <p:spPr>
          <a:xfrm>
            <a:off x="628650" y="1261366"/>
            <a:ext cx="7886700" cy="4145521"/>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rgbClr val="1E73B9"/>
              </a:buClr>
              <a:buSzPts val="1800"/>
              <a:buFont typeface="Arial"/>
              <a:buNone/>
            </a:pPr>
            <a:endParaRPr sz="1800" b="0" i="0" u="none" strike="noStrike" cap="none">
              <a:solidFill>
                <a:srgbClr val="1E73B9"/>
              </a:solidFill>
              <a:latin typeface="Source Sans Pro"/>
              <a:ea typeface="Source Sans Pro"/>
              <a:cs typeface="Source Sans Pro"/>
              <a:sym typeface="Source Sans Pro"/>
            </a:endParaRPr>
          </a:p>
          <a:p>
            <a:pPr marL="0" marR="0" lvl="0" indent="0" algn="just" rtl="0">
              <a:lnSpc>
                <a:spcPct val="90000"/>
              </a:lnSpc>
              <a:spcBef>
                <a:spcPts val="750"/>
              </a:spcBef>
              <a:spcAft>
                <a:spcPts val="0"/>
              </a:spcAft>
              <a:buClr>
                <a:srgbClr val="1E73B9"/>
              </a:buClr>
              <a:buSzPts val="1800"/>
              <a:buFont typeface="Arial"/>
              <a:buNone/>
            </a:pPr>
            <a:r>
              <a:rPr lang="en-US" sz="1800" b="0" i="0" u="none" strike="noStrike" cap="none">
                <a:solidFill>
                  <a:srgbClr val="1E73B9"/>
                </a:solidFill>
                <a:latin typeface="Source Sans Pro"/>
                <a:ea typeface="Source Sans Pro"/>
                <a:cs typeface="Source Sans Pro"/>
                <a:sym typeface="Source Sans Pro"/>
              </a:rPr>
              <a:t> </a:t>
            </a:r>
            <a:endParaRPr/>
          </a:p>
          <a:p>
            <a:pPr marL="0" marR="0" lvl="0" indent="0" algn="just" rtl="0">
              <a:lnSpc>
                <a:spcPct val="90000"/>
              </a:lnSpc>
              <a:spcBef>
                <a:spcPts val="750"/>
              </a:spcBef>
              <a:spcAft>
                <a:spcPts val="0"/>
              </a:spcAft>
              <a:buClr>
                <a:srgbClr val="1E73B9"/>
              </a:buClr>
              <a:buSzPts val="1500"/>
              <a:buFont typeface="Arial"/>
              <a:buNone/>
            </a:pPr>
            <a:endParaRPr sz="1500" b="0" i="0" u="none" strike="noStrike" cap="none">
              <a:solidFill>
                <a:srgbClr val="1E73B9"/>
              </a:solidFill>
              <a:latin typeface="Source Sans Pro"/>
              <a:ea typeface="Source Sans Pro"/>
              <a:cs typeface="Source Sans Pro"/>
              <a:sym typeface="Source Sans Pro"/>
            </a:endParaRPr>
          </a:p>
        </p:txBody>
      </p:sp>
      <p:sp>
        <p:nvSpPr>
          <p:cNvPr id="173" name="Google Shape;173;p26"/>
          <p:cNvSpPr/>
          <p:nvPr/>
        </p:nvSpPr>
        <p:spPr>
          <a:xfrm>
            <a:off x="731680" y="1442863"/>
            <a:ext cx="7034280" cy="3970318"/>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rgbClr val="000000"/>
                </a:solidFill>
                <a:highlight>
                  <a:srgbClr val="FFFFFF"/>
                </a:highlight>
                <a:latin typeface="Consolas"/>
                <a:ea typeface="Consolas"/>
                <a:cs typeface="Consolas"/>
                <a:sym typeface="Consolas"/>
              </a:rPr>
              <a:t> </a:t>
            </a:r>
            <a:r>
              <a:rPr lang="en-US" sz="1400">
                <a:solidFill>
                  <a:srgbClr val="0000FF"/>
                </a:solidFill>
                <a:highlight>
                  <a:srgbClr val="FFFFFF"/>
                </a:highlight>
                <a:latin typeface="Consolas"/>
                <a:ea typeface="Consolas"/>
                <a:cs typeface="Consolas"/>
                <a:sym typeface="Consolas"/>
              </a:rPr>
              <a:t>class</a:t>
            </a:r>
            <a:r>
              <a:rPr lang="en-US" sz="1400">
                <a:solidFill>
                  <a:srgbClr val="000000"/>
                </a:solidFill>
                <a:highlight>
                  <a:srgbClr val="FFFFFF"/>
                </a:highlight>
                <a:latin typeface="Consolas"/>
                <a:ea typeface="Consolas"/>
                <a:cs typeface="Consolas"/>
                <a:sym typeface="Consolas"/>
              </a:rPr>
              <a:t> </a:t>
            </a:r>
            <a:r>
              <a:rPr lang="en-US" sz="1400">
                <a:solidFill>
                  <a:srgbClr val="2B91AF"/>
                </a:solidFill>
                <a:highlight>
                  <a:srgbClr val="FFFFFF"/>
                </a:highlight>
                <a:latin typeface="Consolas"/>
                <a:ea typeface="Consolas"/>
                <a:cs typeface="Consolas"/>
                <a:sym typeface="Consolas"/>
              </a:rPr>
              <a:t>Person</a:t>
            </a:r>
            <a:endParaRPr sz="1400">
              <a:solidFill>
                <a:srgbClr val="000000"/>
              </a:solidFill>
              <a:highlight>
                <a:srgbClr val="FFFFFF"/>
              </a:highlight>
              <a:latin typeface="Consolas"/>
              <a:ea typeface="Consolas"/>
              <a:cs typeface="Consolas"/>
              <a:sym typeface="Consolas"/>
            </a:endParaRPr>
          </a:p>
          <a:p>
            <a:pPr marL="0" marR="0" lvl="0" indent="0" algn="l" rtl="0">
              <a:spcBef>
                <a:spcPts val="0"/>
              </a:spcBef>
              <a:spcAft>
                <a:spcPts val="0"/>
              </a:spcAft>
              <a:buNone/>
            </a:pPr>
            <a:r>
              <a:rPr lang="en-US" sz="1400">
                <a:solidFill>
                  <a:srgbClr val="000000"/>
                </a:solidFill>
                <a:highlight>
                  <a:srgbClr val="FFFFFF"/>
                </a:highlight>
                <a:latin typeface="Consolas"/>
                <a:ea typeface="Consolas"/>
                <a:cs typeface="Consolas"/>
                <a:sym typeface="Consolas"/>
              </a:rPr>
              <a:t>   {</a:t>
            </a:r>
            <a:endParaRPr/>
          </a:p>
          <a:p>
            <a:pPr marL="0" marR="0" lvl="0" indent="0" algn="l" rtl="0">
              <a:spcBef>
                <a:spcPts val="0"/>
              </a:spcBef>
              <a:spcAft>
                <a:spcPts val="0"/>
              </a:spcAft>
              <a:buNone/>
            </a:pPr>
            <a:r>
              <a:rPr lang="en-US" sz="1400">
                <a:solidFill>
                  <a:srgbClr val="000000"/>
                </a:solidFill>
                <a:highlight>
                  <a:srgbClr val="FFFFFF"/>
                </a:highlight>
                <a:latin typeface="Consolas"/>
                <a:ea typeface="Consolas"/>
                <a:cs typeface="Consolas"/>
                <a:sym typeface="Consolas"/>
              </a:rPr>
              <a:t>      </a:t>
            </a:r>
            <a:r>
              <a:rPr lang="en-US" sz="1400">
                <a:solidFill>
                  <a:srgbClr val="0000FF"/>
                </a:solidFill>
                <a:highlight>
                  <a:srgbClr val="FFFFFF"/>
                </a:highlight>
                <a:latin typeface="Consolas"/>
                <a:ea typeface="Consolas"/>
                <a:cs typeface="Consolas"/>
                <a:sym typeface="Consolas"/>
              </a:rPr>
              <a:t>private</a:t>
            </a:r>
            <a:r>
              <a:rPr lang="en-US" sz="1400">
                <a:solidFill>
                  <a:srgbClr val="000000"/>
                </a:solidFill>
                <a:highlight>
                  <a:srgbClr val="FFFFFF"/>
                </a:highlight>
                <a:latin typeface="Consolas"/>
                <a:ea typeface="Consolas"/>
                <a:cs typeface="Consolas"/>
                <a:sym typeface="Consolas"/>
              </a:rPr>
              <a:t> </a:t>
            </a:r>
            <a:r>
              <a:rPr lang="en-US" sz="1400">
                <a:solidFill>
                  <a:srgbClr val="0000FF"/>
                </a:solidFill>
                <a:highlight>
                  <a:srgbClr val="FFFFFF"/>
                </a:highlight>
                <a:latin typeface="Consolas"/>
                <a:ea typeface="Consolas"/>
                <a:cs typeface="Consolas"/>
                <a:sym typeface="Consolas"/>
              </a:rPr>
              <a:t>string</a:t>
            </a:r>
            <a:r>
              <a:rPr lang="en-US" sz="1400">
                <a:solidFill>
                  <a:srgbClr val="000000"/>
                </a:solidFill>
                <a:highlight>
                  <a:srgbClr val="FFFFFF"/>
                </a:highlight>
                <a:latin typeface="Consolas"/>
                <a:ea typeface="Consolas"/>
                <a:cs typeface="Consolas"/>
                <a:sym typeface="Consolas"/>
              </a:rPr>
              <a:t> _name;</a:t>
            </a:r>
            <a:endParaRPr/>
          </a:p>
          <a:p>
            <a:pPr marL="0" marR="0" lvl="0" indent="0" algn="l" rtl="0">
              <a:spcBef>
                <a:spcPts val="0"/>
              </a:spcBef>
              <a:spcAft>
                <a:spcPts val="0"/>
              </a:spcAft>
              <a:buNone/>
            </a:pPr>
            <a:endParaRPr sz="1400">
              <a:solidFill>
                <a:srgbClr val="000000"/>
              </a:solidFill>
              <a:highlight>
                <a:srgbClr val="FFFFFF"/>
              </a:highlight>
              <a:latin typeface="Consolas"/>
              <a:ea typeface="Consolas"/>
              <a:cs typeface="Consolas"/>
              <a:sym typeface="Consolas"/>
            </a:endParaRPr>
          </a:p>
          <a:p>
            <a:pPr marL="0" marR="0" lvl="0" indent="0" algn="l" rtl="0">
              <a:spcBef>
                <a:spcPts val="0"/>
              </a:spcBef>
              <a:spcAft>
                <a:spcPts val="0"/>
              </a:spcAft>
              <a:buNone/>
            </a:pPr>
            <a:r>
              <a:rPr lang="en-US" sz="1400">
                <a:solidFill>
                  <a:srgbClr val="000000"/>
                </a:solidFill>
                <a:highlight>
                  <a:srgbClr val="FFFFFF"/>
                </a:highlight>
                <a:latin typeface="Consolas"/>
                <a:ea typeface="Consolas"/>
                <a:cs typeface="Consolas"/>
                <a:sym typeface="Consolas"/>
              </a:rPr>
              <a:t>      </a:t>
            </a:r>
            <a:r>
              <a:rPr lang="en-US" sz="1400">
                <a:solidFill>
                  <a:srgbClr val="0000FF"/>
                </a:solidFill>
                <a:highlight>
                  <a:srgbClr val="FFFFFF"/>
                </a:highlight>
                <a:latin typeface="Consolas"/>
                <a:ea typeface="Consolas"/>
                <a:cs typeface="Consolas"/>
                <a:sym typeface="Consolas"/>
              </a:rPr>
              <a:t>public</a:t>
            </a:r>
            <a:r>
              <a:rPr lang="en-US" sz="1400">
                <a:solidFill>
                  <a:srgbClr val="000000"/>
                </a:solidFill>
                <a:highlight>
                  <a:srgbClr val="FFFFFF"/>
                </a:highlight>
                <a:latin typeface="Consolas"/>
                <a:ea typeface="Consolas"/>
                <a:cs typeface="Consolas"/>
                <a:sym typeface="Consolas"/>
              </a:rPr>
              <a:t> </a:t>
            </a:r>
            <a:r>
              <a:rPr lang="en-US" sz="1400">
                <a:solidFill>
                  <a:srgbClr val="0000FF"/>
                </a:solidFill>
                <a:highlight>
                  <a:srgbClr val="FFFFFF"/>
                </a:highlight>
                <a:latin typeface="Consolas"/>
                <a:ea typeface="Consolas"/>
                <a:cs typeface="Consolas"/>
                <a:sym typeface="Consolas"/>
              </a:rPr>
              <a:t>string</a:t>
            </a:r>
            <a:r>
              <a:rPr lang="en-US" sz="1400">
                <a:solidFill>
                  <a:srgbClr val="000000"/>
                </a:solidFill>
                <a:highlight>
                  <a:srgbClr val="FFFFFF"/>
                </a:highlight>
                <a:latin typeface="Consolas"/>
                <a:ea typeface="Consolas"/>
                <a:cs typeface="Consolas"/>
                <a:sym typeface="Consolas"/>
              </a:rPr>
              <a:t> Name</a:t>
            </a:r>
            <a:endParaRPr/>
          </a:p>
          <a:p>
            <a:pPr marL="0" marR="0" lvl="0" indent="0" algn="l" rtl="0">
              <a:spcBef>
                <a:spcPts val="0"/>
              </a:spcBef>
              <a:spcAft>
                <a:spcPts val="0"/>
              </a:spcAft>
              <a:buNone/>
            </a:pPr>
            <a:r>
              <a:rPr lang="en-US" sz="1400">
                <a:solidFill>
                  <a:srgbClr val="000000"/>
                </a:solidFill>
                <a:highlight>
                  <a:srgbClr val="FFFFFF"/>
                </a:highlight>
                <a:latin typeface="Consolas"/>
                <a:ea typeface="Consolas"/>
                <a:cs typeface="Consolas"/>
                <a:sym typeface="Consolas"/>
              </a:rPr>
              <a:t>      {</a:t>
            </a:r>
            <a:endParaRPr/>
          </a:p>
          <a:p>
            <a:pPr marL="0" marR="0" lvl="0" indent="0" algn="l" rtl="0">
              <a:spcBef>
                <a:spcPts val="0"/>
              </a:spcBef>
              <a:spcAft>
                <a:spcPts val="0"/>
              </a:spcAft>
              <a:buNone/>
            </a:pPr>
            <a:r>
              <a:rPr lang="en-US" sz="1400">
                <a:solidFill>
                  <a:srgbClr val="000000"/>
                </a:solidFill>
                <a:highlight>
                  <a:srgbClr val="FFFFFF"/>
                </a:highlight>
                <a:latin typeface="Consolas"/>
                <a:ea typeface="Consolas"/>
                <a:cs typeface="Consolas"/>
                <a:sym typeface="Consolas"/>
              </a:rPr>
              <a:t>         </a:t>
            </a:r>
            <a:r>
              <a:rPr lang="en-US" sz="1400">
                <a:solidFill>
                  <a:srgbClr val="0000FF"/>
                </a:solidFill>
                <a:highlight>
                  <a:srgbClr val="FFFFFF"/>
                </a:highlight>
                <a:latin typeface="Consolas"/>
                <a:ea typeface="Consolas"/>
                <a:cs typeface="Consolas"/>
                <a:sym typeface="Consolas"/>
              </a:rPr>
              <a:t>get</a:t>
            </a:r>
            <a:r>
              <a:rPr lang="en-US" sz="1400">
                <a:solidFill>
                  <a:srgbClr val="000000"/>
                </a:solidFill>
                <a:highlight>
                  <a:srgbClr val="FFFFFF"/>
                </a:highlight>
                <a:latin typeface="Consolas"/>
                <a:ea typeface="Consolas"/>
                <a:cs typeface="Consolas"/>
                <a:sym typeface="Consolas"/>
              </a:rPr>
              <a:t> { </a:t>
            </a:r>
            <a:r>
              <a:rPr lang="en-US" sz="1400">
                <a:solidFill>
                  <a:srgbClr val="0000FF"/>
                </a:solidFill>
                <a:highlight>
                  <a:srgbClr val="FFFFFF"/>
                </a:highlight>
                <a:latin typeface="Consolas"/>
                <a:ea typeface="Consolas"/>
                <a:cs typeface="Consolas"/>
                <a:sym typeface="Consolas"/>
              </a:rPr>
              <a:t>return</a:t>
            </a:r>
            <a:r>
              <a:rPr lang="en-US" sz="1400">
                <a:solidFill>
                  <a:srgbClr val="000000"/>
                </a:solidFill>
                <a:highlight>
                  <a:srgbClr val="FFFFFF"/>
                </a:highlight>
                <a:latin typeface="Consolas"/>
                <a:ea typeface="Consolas"/>
                <a:cs typeface="Consolas"/>
                <a:sym typeface="Consolas"/>
              </a:rPr>
              <a:t> _name; }</a:t>
            </a:r>
            <a:endParaRPr/>
          </a:p>
          <a:p>
            <a:pPr marL="0" marR="0" lvl="0" indent="0" algn="l" rtl="0">
              <a:spcBef>
                <a:spcPts val="0"/>
              </a:spcBef>
              <a:spcAft>
                <a:spcPts val="0"/>
              </a:spcAft>
              <a:buNone/>
            </a:pPr>
            <a:r>
              <a:rPr lang="en-US" sz="1400">
                <a:solidFill>
                  <a:srgbClr val="000000"/>
                </a:solidFill>
                <a:highlight>
                  <a:srgbClr val="FFFFFF"/>
                </a:highlight>
                <a:latin typeface="Consolas"/>
                <a:ea typeface="Consolas"/>
                <a:cs typeface="Consolas"/>
                <a:sym typeface="Consolas"/>
              </a:rPr>
              <a:t>      }</a:t>
            </a:r>
            <a:endParaRPr/>
          </a:p>
          <a:p>
            <a:pPr marL="0" marR="0" lvl="0" indent="0" algn="l" rtl="0">
              <a:spcBef>
                <a:spcPts val="0"/>
              </a:spcBef>
              <a:spcAft>
                <a:spcPts val="0"/>
              </a:spcAft>
              <a:buNone/>
            </a:pPr>
            <a:endParaRPr sz="1400">
              <a:solidFill>
                <a:srgbClr val="000000"/>
              </a:solidFill>
              <a:highlight>
                <a:srgbClr val="FFFFFF"/>
              </a:highlight>
              <a:latin typeface="Consolas"/>
              <a:ea typeface="Consolas"/>
              <a:cs typeface="Consolas"/>
              <a:sym typeface="Consolas"/>
            </a:endParaRPr>
          </a:p>
          <a:p>
            <a:pPr marL="0" marR="0" lvl="0" indent="0" algn="l" rtl="0">
              <a:spcBef>
                <a:spcPts val="0"/>
              </a:spcBef>
              <a:spcAft>
                <a:spcPts val="0"/>
              </a:spcAft>
              <a:buNone/>
            </a:pPr>
            <a:r>
              <a:rPr lang="en-US" sz="1400">
                <a:solidFill>
                  <a:srgbClr val="000000"/>
                </a:solidFill>
                <a:highlight>
                  <a:srgbClr val="FFFFFF"/>
                </a:highlight>
                <a:latin typeface="Consolas"/>
                <a:ea typeface="Consolas"/>
                <a:cs typeface="Consolas"/>
                <a:sym typeface="Consolas"/>
              </a:rPr>
              <a:t>      </a:t>
            </a:r>
            <a:r>
              <a:rPr lang="en-US" sz="1400">
                <a:solidFill>
                  <a:srgbClr val="0000FF"/>
                </a:solidFill>
                <a:highlight>
                  <a:srgbClr val="FFFFFF"/>
                </a:highlight>
                <a:latin typeface="Consolas"/>
                <a:ea typeface="Consolas"/>
                <a:cs typeface="Consolas"/>
                <a:sym typeface="Consolas"/>
              </a:rPr>
              <a:t>public</a:t>
            </a:r>
            <a:r>
              <a:rPr lang="en-US" sz="1400">
                <a:solidFill>
                  <a:srgbClr val="000000"/>
                </a:solidFill>
                <a:highlight>
                  <a:srgbClr val="FFFFFF"/>
                </a:highlight>
                <a:latin typeface="Consolas"/>
                <a:ea typeface="Consolas"/>
                <a:cs typeface="Consolas"/>
                <a:sym typeface="Consolas"/>
              </a:rPr>
              <a:t> </a:t>
            </a:r>
            <a:r>
              <a:rPr lang="en-US" sz="1400">
                <a:solidFill>
                  <a:srgbClr val="2B91AF"/>
                </a:solidFill>
                <a:highlight>
                  <a:srgbClr val="FFFFFF"/>
                </a:highlight>
                <a:latin typeface="Consolas"/>
                <a:ea typeface="Consolas"/>
                <a:cs typeface="Consolas"/>
                <a:sym typeface="Consolas"/>
              </a:rPr>
              <a:t>DateTime</a:t>
            </a:r>
            <a:r>
              <a:rPr lang="en-US" sz="1400">
                <a:solidFill>
                  <a:srgbClr val="000000"/>
                </a:solidFill>
                <a:highlight>
                  <a:srgbClr val="FFFFFF"/>
                </a:highlight>
                <a:latin typeface="Consolas"/>
                <a:ea typeface="Consolas"/>
                <a:cs typeface="Consolas"/>
                <a:sym typeface="Consolas"/>
              </a:rPr>
              <a:t> DateOfBirth { get;set; }</a:t>
            </a:r>
            <a:endParaRPr/>
          </a:p>
          <a:p>
            <a:pPr marL="0" marR="0" lvl="0" indent="0" algn="l" rtl="0">
              <a:spcBef>
                <a:spcPts val="0"/>
              </a:spcBef>
              <a:spcAft>
                <a:spcPts val="0"/>
              </a:spcAft>
              <a:buNone/>
            </a:pPr>
            <a:endParaRPr sz="1400">
              <a:solidFill>
                <a:srgbClr val="000000"/>
              </a:solidFill>
              <a:highlight>
                <a:srgbClr val="FFFFFF"/>
              </a:highlight>
              <a:latin typeface="Consolas"/>
              <a:ea typeface="Consolas"/>
              <a:cs typeface="Consolas"/>
              <a:sym typeface="Consolas"/>
            </a:endParaRPr>
          </a:p>
          <a:p>
            <a:pPr marL="0" marR="0" lvl="0" indent="0" algn="l" rtl="0">
              <a:spcBef>
                <a:spcPts val="0"/>
              </a:spcBef>
              <a:spcAft>
                <a:spcPts val="0"/>
              </a:spcAft>
              <a:buNone/>
            </a:pPr>
            <a:r>
              <a:rPr lang="en-US" sz="1400">
                <a:solidFill>
                  <a:srgbClr val="000000"/>
                </a:solidFill>
                <a:highlight>
                  <a:srgbClr val="FFFFFF"/>
                </a:highlight>
                <a:latin typeface="Consolas"/>
                <a:ea typeface="Consolas"/>
                <a:cs typeface="Consolas"/>
                <a:sym typeface="Consolas"/>
              </a:rPr>
              <a:t>      </a:t>
            </a:r>
            <a:r>
              <a:rPr lang="en-US" sz="1400">
                <a:solidFill>
                  <a:srgbClr val="0000FF"/>
                </a:solidFill>
                <a:highlight>
                  <a:srgbClr val="FFFFFF"/>
                </a:highlight>
                <a:latin typeface="Consolas"/>
                <a:ea typeface="Consolas"/>
                <a:cs typeface="Consolas"/>
                <a:sym typeface="Consolas"/>
              </a:rPr>
              <a:t>public</a:t>
            </a:r>
            <a:r>
              <a:rPr lang="en-US" sz="1400">
                <a:solidFill>
                  <a:srgbClr val="000000"/>
                </a:solidFill>
                <a:highlight>
                  <a:srgbClr val="FFFFFF"/>
                </a:highlight>
                <a:latin typeface="Consolas"/>
                <a:ea typeface="Consolas"/>
                <a:cs typeface="Consolas"/>
                <a:sym typeface="Consolas"/>
              </a:rPr>
              <a:t> Person(</a:t>
            </a:r>
            <a:r>
              <a:rPr lang="en-US" sz="1400">
                <a:solidFill>
                  <a:srgbClr val="0000FF"/>
                </a:solidFill>
                <a:highlight>
                  <a:srgbClr val="FFFFFF"/>
                </a:highlight>
                <a:latin typeface="Consolas"/>
                <a:ea typeface="Consolas"/>
                <a:cs typeface="Consolas"/>
                <a:sym typeface="Consolas"/>
              </a:rPr>
              <a:t>string</a:t>
            </a:r>
            <a:r>
              <a:rPr lang="en-US" sz="1400">
                <a:solidFill>
                  <a:srgbClr val="000000"/>
                </a:solidFill>
                <a:highlight>
                  <a:srgbClr val="FFFFFF"/>
                </a:highlight>
                <a:latin typeface="Consolas"/>
                <a:ea typeface="Consolas"/>
                <a:cs typeface="Consolas"/>
                <a:sym typeface="Consolas"/>
              </a:rPr>
              <a:t> name, </a:t>
            </a:r>
            <a:r>
              <a:rPr lang="en-US" sz="1400">
                <a:solidFill>
                  <a:srgbClr val="2B91AF"/>
                </a:solidFill>
                <a:highlight>
                  <a:srgbClr val="FFFFFF"/>
                </a:highlight>
                <a:latin typeface="Consolas"/>
                <a:ea typeface="Consolas"/>
                <a:cs typeface="Consolas"/>
                <a:sym typeface="Consolas"/>
              </a:rPr>
              <a:t>DateTime</a:t>
            </a:r>
            <a:r>
              <a:rPr lang="en-US" sz="1400">
                <a:solidFill>
                  <a:srgbClr val="000000"/>
                </a:solidFill>
                <a:highlight>
                  <a:srgbClr val="FFFFFF"/>
                </a:highlight>
                <a:latin typeface="Consolas"/>
                <a:ea typeface="Consolas"/>
                <a:cs typeface="Consolas"/>
                <a:sym typeface="Consolas"/>
              </a:rPr>
              <a:t> dateOfBirth)</a:t>
            </a:r>
            <a:endParaRPr/>
          </a:p>
          <a:p>
            <a:pPr marL="0" marR="0" lvl="0" indent="0" algn="l" rtl="0">
              <a:spcBef>
                <a:spcPts val="0"/>
              </a:spcBef>
              <a:spcAft>
                <a:spcPts val="0"/>
              </a:spcAft>
              <a:buNone/>
            </a:pPr>
            <a:r>
              <a:rPr lang="en-US" sz="1400">
                <a:solidFill>
                  <a:srgbClr val="000000"/>
                </a:solidFill>
                <a:highlight>
                  <a:srgbClr val="FFFFFF"/>
                </a:highlight>
                <a:latin typeface="Consolas"/>
                <a:ea typeface="Consolas"/>
                <a:cs typeface="Consolas"/>
                <a:sym typeface="Consolas"/>
              </a:rPr>
              <a:t>      {</a:t>
            </a:r>
            <a:endParaRPr/>
          </a:p>
          <a:p>
            <a:pPr marL="0" marR="0" lvl="0" indent="0" algn="l" rtl="0">
              <a:spcBef>
                <a:spcPts val="0"/>
              </a:spcBef>
              <a:spcAft>
                <a:spcPts val="0"/>
              </a:spcAft>
              <a:buNone/>
            </a:pPr>
            <a:r>
              <a:rPr lang="en-US" sz="1400">
                <a:solidFill>
                  <a:srgbClr val="000000"/>
                </a:solidFill>
                <a:highlight>
                  <a:srgbClr val="FFFFFF"/>
                </a:highlight>
                <a:latin typeface="Consolas"/>
                <a:ea typeface="Consolas"/>
                <a:cs typeface="Consolas"/>
                <a:sym typeface="Consolas"/>
              </a:rPr>
              <a:t>         _name = name;</a:t>
            </a:r>
            <a:endParaRPr/>
          </a:p>
          <a:p>
            <a:pPr marL="0" marR="0" lvl="0" indent="0" algn="l" rtl="0">
              <a:spcBef>
                <a:spcPts val="0"/>
              </a:spcBef>
              <a:spcAft>
                <a:spcPts val="0"/>
              </a:spcAft>
              <a:buNone/>
            </a:pPr>
            <a:r>
              <a:rPr lang="en-US" sz="1400">
                <a:solidFill>
                  <a:srgbClr val="000000"/>
                </a:solidFill>
                <a:highlight>
                  <a:srgbClr val="FFFFFF"/>
                </a:highlight>
                <a:latin typeface="Consolas"/>
                <a:ea typeface="Consolas"/>
                <a:cs typeface="Consolas"/>
                <a:sym typeface="Consolas"/>
              </a:rPr>
              <a:t>         DateOfBirth = dateOfBirth;</a:t>
            </a:r>
            <a:endParaRPr/>
          </a:p>
          <a:p>
            <a:pPr marL="0" marR="0" lvl="0" indent="0" algn="l" rtl="0">
              <a:spcBef>
                <a:spcPts val="0"/>
              </a:spcBef>
              <a:spcAft>
                <a:spcPts val="0"/>
              </a:spcAft>
              <a:buNone/>
            </a:pPr>
            <a:r>
              <a:rPr lang="en-US" sz="1400">
                <a:solidFill>
                  <a:srgbClr val="000000"/>
                </a:solidFill>
                <a:highlight>
                  <a:srgbClr val="FFFFFF"/>
                </a:highlight>
                <a:latin typeface="Consolas"/>
                <a:ea typeface="Consolas"/>
                <a:cs typeface="Consolas"/>
                <a:sym typeface="Consolas"/>
              </a:rPr>
              <a:t>      }</a:t>
            </a:r>
            <a:endParaRPr/>
          </a:p>
          <a:p>
            <a:pPr marL="0" marR="0" lvl="0" indent="0" algn="l" rtl="0">
              <a:spcBef>
                <a:spcPts val="0"/>
              </a:spcBef>
              <a:spcAft>
                <a:spcPts val="0"/>
              </a:spcAft>
              <a:buNone/>
            </a:pPr>
            <a:endParaRPr sz="1400">
              <a:solidFill>
                <a:srgbClr val="000000"/>
              </a:solidFill>
              <a:highlight>
                <a:srgbClr val="FFFFFF"/>
              </a:highlight>
              <a:latin typeface="Consolas"/>
              <a:ea typeface="Consolas"/>
              <a:cs typeface="Consolas"/>
              <a:sym typeface="Consolas"/>
            </a:endParaRPr>
          </a:p>
          <a:p>
            <a:pPr marL="0" marR="0" lvl="0" indent="0" algn="l" rtl="0">
              <a:spcBef>
                <a:spcPts val="0"/>
              </a:spcBef>
              <a:spcAft>
                <a:spcPts val="0"/>
              </a:spcAft>
              <a:buNone/>
            </a:pPr>
            <a:r>
              <a:rPr lang="en-US" sz="1400">
                <a:solidFill>
                  <a:srgbClr val="000000"/>
                </a:solidFill>
                <a:highlight>
                  <a:srgbClr val="FFFFFF"/>
                </a:highlight>
                <a:latin typeface="Consolas"/>
                <a:ea typeface="Consolas"/>
                <a:cs typeface="Consolas"/>
                <a:sym typeface="Consolas"/>
              </a:rPr>
              <a:t>}</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AUTO PROPERTIES</a:t>
            </a:r>
            <a:r>
              <a:rPr lang="en-US"/>
              <a:t> INITIALIZERS </a:t>
            </a:r>
            <a:r>
              <a:rPr lang="en-US" sz="3300" b="0" i="0" u="none" strike="noStrike" cap="none">
                <a:solidFill>
                  <a:srgbClr val="1E73B9"/>
                </a:solidFill>
                <a:latin typeface="Source Sans Pro"/>
                <a:ea typeface="Source Sans Pro"/>
                <a:cs typeface="Source Sans Pro"/>
                <a:sym typeface="Source Sans Pro"/>
              </a:rPr>
              <a:t>– NEW WAY</a:t>
            </a:r>
            <a:endParaRPr/>
          </a:p>
        </p:txBody>
      </p:sp>
      <p:sp>
        <p:nvSpPr>
          <p:cNvPr id="179" name="Google Shape;179;p27"/>
          <p:cNvSpPr txBox="1">
            <a:spLocks noGrp="1"/>
          </p:cNvSpPr>
          <p:nvPr>
            <p:ph type="body" idx="1"/>
          </p:nvPr>
        </p:nvSpPr>
        <p:spPr>
          <a:xfrm>
            <a:off x="628650" y="1261366"/>
            <a:ext cx="7886700" cy="4145521"/>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rgbClr val="1E73B9"/>
              </a:buClr>
              <a:buSzPts val="1800"/>
              <a:buFont typeface="Arial"/>
              <a:buNone/>
            </a:pPr>
            <a:endParaRPr sz="1800" b="0" i="0" u="none" strike="noStrike" cap="none">
              <a:solidFill>
                <a:srgbClr val="1E73B9"/>
              </a:solidFill>
              <a:latin typeface="Source Sans Pro"/>
              <a:ea typeface="Source Sans Pro"/>
              <a:cs typeface="Source Sans Pro"/>
              <a:sym typeface="Source Sans Pro"/>
            </a:endParaRPr>
          </a:p>
          <a:p>
            <a:pPr marL="0" marR="0" lvl="0" indent="0" algn="just" rtl="0">
              <a:lnSpc>
                <a:spcPct val="90000"/>
              </a:lnSpc>
              <a:spcBef>
                <a:spcPts val="750"/>
              </a:spcBef>
              <a:spcAft>
                <a:spcPts val="0"/>
              </a:spcAft>
              <a:buClr>
                <a:srgbClr val="1E73B9"/>
              </a:buClr>
              <a:buSzPts val="1800"/>
              <a:buFont typeface="Arial"/>
              <a:buNone/>
            </a:pPr>
            <a:r>
              <a:rPr lang="en-US" sz="1800" b="0" i="0" u="none" strike="noStrike" cap="none">
                <a:solidFill>
                  <a:srgbClr val="1E73B9"/>
                </a:solidFill>
                <a:latin typeface="Source Sans Pro"/>
                <a:ea typeface="Source Sans Pro"/>
                <a:cs typeface="Source Sans Pro"/>
                <a:sym typeface="Source Sans Pro"/>
              </a:rPr>
              <a:t> </a:t>
            </a:r>
            <a:endParaRPr/>
          </a:p>
          <a:p>
            <a:pPr marL="0" marR="0" lvl="0" indent="0" algn="just" rtl="0">
              <a:lnSpc>
                <a:spcPct val="90000"/>
              </a:lnSpc>
              <a:spcBef>
                <a:spcPts val="750"/>
              </a:spcBef>
              <a:spcAft>
                <a:spcPts val="0"/>
              </a:spcAft>
              <a:buClr>
                <a:srgbClr val="1E73B9"/>
              </a:buClr>
              <a:buSzPts val="1500"/>
              <a:buFont typeface="Arial"/>
              <a:buNone/>
            </a:pPr>
            <a:endParaRPr sz="1500" b="0" i="0" u="none" strike="noStrike" cap="none">
              <a:solidFill>
                <a:srgbClr val="1E73B9"/>
              </a:solidFill>
              <a:latin typeface="Source Sans Pro"/>
              <a:ea typeface="Source Sans Pro"/>
              <a:cs typeface="Source Sans Pro"/>
              <a:sym typeface="Source Sans Pro"/>
            </a:endParaRPr>
          </a:p>
        </p:txBody>
      </p:sp>
      <p:sp>
        <p:nvSpPr>
          <p:cNvPr id="180" name="Google Shape;180;p27"/>
          <p:cNvSpPr/>
          <p:nvPr/>
        </p:nvSpPr>
        <p:spPr>
          <a:xfrm>
            <a:off x="731680" y="1442862"/>
            <a:ext cx="7034280" cy="3970318"/>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dirty="0">
                <a:solidFill>
                  <a:srgbClr val="000000"/>
                </a:solidFill>
                <a:highlight>
                  <a:srgbClr val="FFFFFF"/>
                </a:highlight>
                <a:latin typeface="Consolas"/>
                <a:ea typeface="Consolas"/>
                <a:cs typeface="Consolas"/>
                <a:sym typeface="Consolas"/>
              </a:rPr>
              <a:t> </a:t>
            </a:r>
            <a:r>
              <a:rPr lang="en-US" sz="1400" dirty="0">
                <a:solidFill>
                  <a:srgbClr val="0000FF"/>
                </a:solidFill>
                <a:highlight>
                  <a:srgbClr val="FFFFFF"/>
                </a:highlight>
                <a:latin typeface="Consolas"/>
                <a:ea typeface="Consolas"/>
                <a:cs typeface="Consolas"/>
                <a:sym typeface="Consolas"/>
              </a:rPr>
              <a:t>class</a:t>
            </a:r>
            <a:r>
              <a:rPr lang="en-US" sz="1400" dirty="0">
                <a:solidFill>
                  <a:srgbClr val="000000"/>
                </a:solidFill>
                <a:highlight>
                  <a:srgbClr val="FFFFFF"/>
                </a:highlight>
                <a:latin typeface="Consolas"/>
                <a:ea typeface="Consolas"/>
                <a:cs typeface="Consolas"/>
                <a:sym typeface="Consolas"/>
              </a:rPr>
              <a:t> </a:t>
            </a:r>
            <a:r>
              <a:rPr lang="en-US" sz="1400" dirty="0">
                <a:solidFill>
                  <a:srgbClr val="2B91AF"/>
                </a:solidFill>
                <a:highlight>
                  <a:srgbClr val="FFFFFF"/>
                </a:highlight>
                <a:latin typeface="Consolas"/>
                <a:ea typeface="Consolas"/>
                <a:cs typeface="Consolas"/>
                <a:sym typeface="Consolas"/>
              </a:rPr>
              <a:t>Person</a:t>
            </a:r>
            <a:endParaRPr sz="1400" dirty="0">
              <a:solidFill>
                <a:srgbClr val="000000"/>
              </a:solidFill>
              <a:highlight>
                <a:srgbClr val="FFFFFF"/>
              </a:highlight>
              <a:latin typeface="Consolas"/>
              <a:ea typeface="Consolas"/>
              <a:cs typeface="Consolas"/>
              <a:sym typeface="Consolas"/>
            </a:endParaRPr>
          </a:p>
          <a:p>
            <a:pPr marL="0" marR="0" lvl="0" indent="0" algn="l" rtl="0">
              <a:spcBef>
                <a:spcPts val="0"/>
              </a:spcBef>
              <a:spcAft>
                <a:spcPts val="0"/>
              </a:spcAft>
              <a:buNone/>
            </a:pPr>
            <a:r>
              <a:rPr lang="en-US" sz="1400" dirty="0">
                <a:solidFill>
                  <a:srgbClr val="000000"/>
                </a:solidFill>
                <a:highlight>
                  <a:srgbClr val="FFFFFF"/>
                </a:highlight>
                <a:latin typeface="Consolas"/>
                <a:ea typeface="Consolas"/>
                <a:cs typeface="Consolas"/>
                <a:sym typeface="Consolas"/>
              </a:rPr>
              <a:t>   {</a:t>
            </a:r>
            <a:endParaRPr dirty="0"/>
          </a:p>
          <a:p>
            <a:pPr marL="0" marR="0" lvl="0" indent="0" algn="l" rtl="0">
              <a:spcBef>
                <a:spcPts val="0"/>
              </a:spcBef>
              <a:spcAft>
                <a:spcPts val="0"/>
              </a:spcAft>
              <a:buNone/>
            </a:pPr>
            <a:endParaRPr sz="1400" dirty="0">
              <a:solidFill>
                <a:srgbClr val="000000"/>
              </a:solidFill>
              <a:highlight>
                <a:srgbClr val="FFFFFF"/>
              </a:highlight>
              <a:latin typeface="Consolas"/>
              <a:ea typeface="Consolas"/>
              <a:cs typeface="Consolas"/>
              <a:sym typeface="Consolas"/>
            </a:endParaRPr>
          </a:p>
          <a:p>
            <a:pPr marL="0" marR="0" lvl="0" indent="0" algn="l" rtl="0">
              <a:spcBef>
                <a:spcPts val="0"/>
              </a:spcBef>
              <a:spcAft>
                <a:spcPts val="0"/>
              </a:spcAft>
              <a:buNone/>
            </a:pPr>
            <a:r>
              <a:rPr lang="en-US" sz="1400" dirty="0">
                <a:solidFill>
                  <a:srgbClr val="000000"/>
                </a:solidFill>
                <a:highlight>
                  <a:srgbClr val="FFFFFF"/>
                </a:highlight>
                <a:latin typeface="Consolas"/>
                <a:ea typeface="Consolas"/>
                <a:cs typeface="Consolas"/>
                <a:sym typeface="Consolas"/>
              </a:rPr>
              <a:t>      </a:t>
            </a:r>
            <a:r>
              <a:rPr lang="en-US" sz="1400" dirty="0">
                <a:solidFill>
                  <a:srgbClr val="0000FF"/>
                </a:solidFill>
                <a:highlight>
                  <a:srgbClr val="FFFFFF"/>
                </a:highlight>
                <a:latin typeface="Consolas"/>
                <a:ea typeface="Consolas"/>
                <a:cs typeface="Consolas"/>
                <a:sym typeface="Consolas"/>
              </a:rPr>
              <a:t>public</a:t>
            </a:r>
            <a:r>
              <a:rPr lang="en-US" sz="1400" dirty="0">
                <a:solidFill>
                  <a:srgbClr val="000000"/>
                </a:solidFill>
                <a:highlight>
                  <a:srgbClr val="FFFFFF"/>
                </a:highlight>
                <a:latin typeface="Consolas"/>
                <a:ea typeface="Consolas"/>
                <a:cs typeface="Consolas"/>
                <a:sym typeface="Consolas"/>
              </a:rPr>
              <a:t> Person(</a:t>
            </a:r>
            <a:r>
              <a:rPr lang="en-US" sz="1400" dirty="0">
                <a:solidFill>
                  <a:srgbClr val="0000FF"/>
                </a:solidFill>
                <a:highlight>
                  <a:srgbClr val="FFFFFF"/>
                </a:highlight>
                <a:latin typeface="Consolas"/>
                <a:ea typeface="Consolas"/>
                <a:cs typeface="Consolas"/>
                <a:sym typeface="Consolas"/>
              </a:rPr>
              <a:t>string</a:t>
            </a:r>
            <a:r>
              <a:rPr lang="en-US" sz="1400" dirty="0">
                <a:solidFill>
                  <a:srgbClr val="000000"/>
                </a:solidFill>
                <a:highlight>
                  <a:srgbClr val="FFFFFF"/>
                </a:highlight>
                <a:latin typeface="Consolas"/>
                <a:ea typeface="Consolas"/>
                <a:cs typeface="Consolas"/>
                <a:sym typeface="Consolas"/>
              </a:rPr>
              <a:t> name, </a:t>
            </a:r>
            <a:r>
              <a:rPr lang="en-US" sz="1400" dirty="0" err="1">
                <a:solidFill>
                  <a:srgbClr val="2B91AF"/>
                </a:solidFill>
                <a:highlight>
                  <a:srgbClr val="FFFFFF"/>
                </a:highlight>
                <a:latin typeface="Consolas"/>
                <a:ea typeface="Consolas"/>
                <a:cs typeface="Consolas"/>
                <a:sym typeface="Consolas"/>
              </a:rPr>
              <a:t>DateTime</a:t>
            </a:r>
            <a:r>
              <a:rPr lang="en-US" sz="1400" dirty="0">
                <a:solidFill>
                  <a:srgbClr val="000000"/>
                </a:solidFill>
                <a:highlight>
                  <a:srgbClr val="FFFFFF"/>
                </a:highlight>
                <a:latin typeface="Consolas"/>
                <a:ea typeface="Consolas"/>
                <a:cs typeface="Consolas"/>
                <a:sym typeface="Consolas"/>
              </a:rPr>
              <a:t> </a:t>
            </a:r>
            <a:r>
              <a:rPr lang="en-US" sz="1400" dirty="0" err="1">
                <a:solidFill>
                  <a:srgbClr val="000000"/>
                </a:solidFill>
                <a:highlight>
                  <a:srgbClr val="FFFFFF"/>
                </a:highlight>
                <a:latin typeface="Consolas"/>
                <a:ea typeface="Consolas"/>
                <a:cs typeface="Consolas"/>
                <a:sym typeface="Consolas"/>
              </a:rPr>
              <a:t>dateOfBirth</a:t>
            </a:r>
            <a:r>
              <a:rPr lang="en-US" sz="1400" dirty="0">
                <a:solidFill>
                  <a:srgbClr val="000000"/>
                </a:solidFill>
                <a:highlight>
                  <a:srgbClr val="FFFFFF"/>
                </a:highlight>
                <a:latin typeface="Consolas"/>
                <a:ea typeface="Consolas"/>
                <a:cs typeface="Consolas"/>
                <a:sym typeface="Consolas"/>
              </a:rPr>
              <a:t>)</a:t>
            </a:r>
            <a:endParaRPr dirty="0"/>
          </a:p>
          <a:p>
            <a:pPr marL="0" marR="0" lvl="0" indent="0" algn="l" rtl="0">
              <a:spcBef>
                <a:spcPts val="0"/>
              </a:spcBef>
              <a:spcAft>
                <a:spcPts val="0"/>
              </a:spcAft>
              <a:buNone/>
            </a:pPr>
            <a:r>
              <a:rPr lang="en-US" sz="1400" dirty="0">
                <a:solidFill>
                  <a:srgbClr val="000000"/>
                </a:solidFill>
                <a:highlight>
                  <a:srgbClr val="FFFFFF"/>
                </a:highlight>
                <a:latin typeface="Consolas"/>
                <a:ea typeface="Consolas"/>
                <a:cs typeface="Consolas"/>
                <a:sym typeface="Consolas"/>
              </a:rPr>
              <a:t>      {</a:t>
            </a:r>
            <a:endParaRPr dirty="0"/>
          </a:p>
          <a:p>
            <a:pPr marL="0" marR="0" lvl="0" indent="0" algn="l" rtl="0">
              <a:spcBef>
                <a:spcPts val="0"/>
              </a:spcBef>
              <a:spcAft>
                <a:spcPts val="0"/>
              </a:spcAft>
              <a:buNone/>
            </a:pPr>
            <a:r>
              <a:rPr lang="en-US" sz="1400" dirty="0">
                <a:solidFill>
                  <a:srgbClr val="000000"/>
                </a:solidFill>
                <a:highlight>
                  <a:srgbClr val="FFFFFF"/>
                </a:highlight>
                <a:latin typeface="Consolas"/>
                <a:ea typeface="Consolas"/>
                <a:cs typeface="Consolas"/>
                <a:sym typeface="Consolas"/>
              </a:rPr>
              <a:t>         Name = name;</a:t>
            </a:r>
            <a:endParaRPr dirty="0"/>
          </a:p>
          <a:p>
            <a:pPr marL="0" marR="0" lvl="0" indent="0" algn="l" rtl="0">
              <a:spcBef>
                <a:spcPts val="0"/>
              </a:spcBef>
              <a:spcAft>
                <a:spcPts val="0"/>
              </a:spcAft>
              <a:buNone/>
            </a:pPr>
            <a:r>
              <a:rPr lang="en-US" sz="1400" dirty="0">
                <a:solidFill>
                  <a:srgbClr val="000000"/>
                </a:solidFill>
                <a:highlight>
                  <a:srgbClr val="FFFFFF"/>
                </a:highlight>
                <a:latin typeface="Consolas"/>
                <a:ea typeface="Consolas"/>
                <a:cs typeface="Consolas"/>
                <a:sym typeface="Consolas"/>
              </a:rPr>
              <a:t>         </a:t>
            </a:r>
            <a:r>
              <a:rPr lang="en-US" sz="1400" dirty="0" err="1">
                <a:solidFill>
                  <a:srgbClr val="000000"/>
                </a:solidFill>
                <a:highlight>
                  <a:srgbClr val="FFFFFF"/>
                </a:highlight>
                <a:latin typeface="Consolas"/>
                <a:ea typeface="Consolas"/>
                <a:cs typeface="Consolas"/>
                <a:sym typeface="Consolas"/>
              </a:rPr>
              <a:t>DateOfBirth</a:t>
            </a:r>
            <a:r>
              <a:rPr lang="en-US" sz="1400" dirty="0">
                <a:solidFill>
                  <a:srgbClr val="000000"/>
                </a:solidFill>
                <a:highlight>
                  <a:srgbClr val="FFFFFF"/>
                </a:highlight>
                <a:latin typeface="Consolas"/>
                <a:ea typeface="Consolas"/>
                <a:cs typeface="Consolas"/>
                <a:sym typeface="Consolas"/>
              </a:rPr>
              <a:t> = </a:t>
            </a:r>
            <a:r>
              <a:rPr lang="en-US" sz="1400" dirty="0" err="1">
                <a:solidFill>
                  <a:srgbClr val="000000"/>
                </a:solidFill>
                <a:highlight>
                  <a:srgbClr val="FFFFFF"/>
                </a:highlight>
                <a:latin typeface="Consolas"/>
                <a:ea typeface="Consolas"/>
                <a:cs typeface="Consolas"/>
                <a:sym typeface="Consolas"/>
              </a:rPr>
              <a:t>dateOfBirth</a:t>
            </a:r>
            <a:r>
              <a:rPr lang="en-US" sz="1400" dirty="0">
                <a:solidFill>
                  <a:srgbClr val="000000"/>
                </a:solidFill>
                <a:highlight>
                  <a:srgbClr val="FFFFFF"/>
                </a:highlight>
                <a:latin typeface="Consolas"/>
                <a:ea typeface="Consolas"/>
                <a:cs typeface="Consolas"/>
                <a:sym typeface="Consolas"/>
              </a:rPr>
              <a:t>;</a:t>
            </a:r>
            <a:endParaRPr dirty="0"/>
          </a:p>
          <a:p>
            <a:pPr marL="0" marR="0" lvl="0" indent="0" algn="l" rtl="0">
              <a:spcBef>
                <a:spcPts val="0"/>
              </a:spcBef>
              <a:spcAft>
                <a:spcPts val="0"/>
              </a:spcAft>
              <a:buNone/>
            </a:pPr>
            <a:r>
              <a:rPr lang="en-US" sz="1400" dirty="0">
                <a:solidFill>
                  <a:srgbClr val="000000"/>
                </a:solidFill>
                <a:highlight>
                  <a:srgbClr val="FFFFFF"/>
                </a:highlight>
                <a:latin typeface="Consolas"/>
                <a:ea typeface="Consolas"/>
                <a:cs typeface="Consolas"/>
                <a:sym typeface="Consolas"/>
              </a:rPr>
              <a:t>      }</a:t>
            </a:r>
            <a:endParaRPr dirty="0"/>
          </a:p>
          <a:p>
            <a:pPr marL="0" marR="0" lvl="0" indent="0" algn="l" rtl="0">
              <a:spcBef>
                <a:spcPts val="0"/>
              </a:spcBef>
              <a:spcAft>
                <a:spcPts val="0"/>
              </a:spcAft>
              <a:buNone/>
            </a:pPr>
            <a:endParaRPr sz="1400" dirty="0">
              <a:solidFill>
                <a:srgbClr val="000000"/>
              </a:solidFill>
              <a:highlight>
                <a:srgbClr val="FFFFFF"/>
              </a:highlight>
              <a:latin typeface="Consolas"/>
              <a:ea typeface="Consolas"/>
              <a:cs typeface="Consolas"/>
              <a:sym typeface="Consolas"/>
            </a:endParaRPr>
          </a:p>
          <a:p>
            <a:pPr marL="0" marR="0" lvl="0" indent="0" algn="l" rtl="0">
              <a:spcBef>
                <a:spcPts val="0"/>
              </a:spcBef>
              <a:spcAft>
                <a:spcPts val="0"/>
              </a:spcAft>
              <a:buNone/>
            </a:pPr>
            <a:r>
              <a:rPr lang="en-US" sz="1400" dirty="0">
                <a:solidFill>
                  <a:srgbClr val="000000"/>
                </a:solidFill>
                <a:highlight>
                  <a:srgbClr val="FFFFFF"/>
                </a:highlight>
                <a:latin typeface="Consolas"/>
                <a:ea typeface="Consolas"/>
                <a:cs typeface="Consolas"/>
                <a:sym typeface="Consolas"/>
              </a:rPr>
              <a:t>      </a:t>
            </a:r>
            <a:r>
              <a:rPr lang="en-US" sz="1400" dirty="0">
                <a:solidFill>
                  <a:srgbClr val="0000FF"/>
                </a:solidFill>
                <a:highlight>
                  <a:srgbClr val="FFFFFF"/>
                </a:highlight>
                <a:latin typeface="Consolas"/>
                <a:ea typeface="Consolas"/>
                <a:cs typeface="Consolas"/>
                <a:sym typeface="Consolas"/>
              </a:rPr>
              <a:t>public</a:t>
            </a:r>
            <a:r>
              <a:rPr lang="en-US" sz="1400" dirty="0">
                <a:solidFill>
                  <a:srgbClr val="000000"/>
                </a:solidFill>
                <a:highlight>
                  <a:srgbClr val="FFFFFF"/>
                </a:highlight>
                <a:latin typeface="Consolas"/>
                <a:ea typeface="Consolas"/>
                <a:cs typeface="Consolas"/>
                <a:sym typeface="Consolas"/>
              </a:rPr>
              <a:t> </a:t>
            </a:r>
            <a:r>
              <a:rPr lang="en-US" sz="1400" dirty="0">
                <a:solidFill>
                  <a:srgbClr val="0000FF"/>
                </a:solidFill>
                <a:highlight>
                  <a:srgbClr val="FFFFFF"/>
                </a:highlight>
                <a:latin typeface="Consolas"/>
                <a:ea typeface="Consolas"/>
                <a:cs typeface="Consolas"/>
                <a:sym typeface="Consolas"/>
              </a:rPr>
              <a:t>string</a:t>
            </a:r>
            <a:r>
              <a:rPr lang="en-US" sz="1400" dirty="0">
                <a:solidFill>
                  <a:srgbClr val="000000"/>
                </a:solidFill>
                <a:highlight>
                  <a:srgbClr val="FFFFFF"/>
                </a:highlight>
                <a:latin typeface="Consolas"/>
                <a:ea typeface="Consolas"/>
                <a:cs typeface="Consolas"/>
                <a:sym typeface="Consolas"/>
              </a:rPr>
              <a:t> Name { </a:t>
            </a:r>
            <a:r>
              <a:rPr lang="en-US" sz="1400" dirty="0">
                <a:solidFill>
                  <a:srgbClr val="0000FF"/>
                </a:solidFill>
                <a:highlight>
                  <a:srgbClr val="FFFFFF"/>
                </a:highlight>
                <a:latin typeface="Consolas"/>
                <a:ea typeface="Consolas"/>
                <a:cs typeface="Consolas"/>
                <a:sym typeface="Consolas"/>
              </a:rPr>
              <a:t>get</a:t>
            </a:r>
            <a:r>
              <a:rPr lang="en-US" sz="1400" dirty="0">
                <a:solidFill>
                  <a:srgbClr val="000000"/>
                </a:solidFill>
                <a:highlight>
                  <a:srgbClr val="FFFFFF"/>
                </a:highlight>
                <a:latin typeface="Consolas"/>
                <a:ea typeface="Consolas"/>
                <a:cs typeface="Consolas"/>
                <a:sym typeface="Consolas"/>
              </a:rPr>
              <a:t>; }</a:t>
            </a:r>
            <a:endParaRPr dirty="0"/>
          </a:p>
          <a:p>
            <a:pPr marL="0" marR="0" lvl="0" indent="0" algn="l" rtl="0">
              <a:spcBef>
                <a:spcPts val="0"/>
              </a:spcBef>
              <a:spcAft>
                <a:spcPts val="0"/>
              </a:spcAft>
              <a:buNone/>
            </a:pPr>
            <a:endParaRPr sz="1400" dirty="0">
              <a:solidFill>
                <a:srgbClr val="000000"/>
              </a:solidFill>
              <a:highlight>
                <a:srgbClr val="FFFFFF"/>
              </a:highlight>
              <a:latin typeface="Consolas"/>
              <a:ea typeface="Consolas"/>
              <a:cs typeface="Consolas"/>
              <a:sym typeface="Consolas"/>
            </a:endParaRPr>
          </a:p>
          <a:p>
            <a:pPr marL="0" marR="0" lvl="0" indent="0" algn="l" rtl="0">
              <a:spcBef>
                <a:spcPts val="0"/>
              </a:spcBef>
              <a:spcAft>
                <a:spcPts val="0"/>
              </a:spcAft>
              <a:buNone/>
            </a:pPr>
            <a:r>
              <a:rPr lang="en-US" sz="1400" dirty="0">
                <a:solidFill>
                  <a:srgbClr val="000000"/>
                </a:solidFill>
                <a:highlight>
                  <a:srgbClr val="FFFFFF"/>
                </a:highlight>
                <a:latin typeface="Consolas"/>
                <a:ea typeface="Consolas"/>
                <a:cs typeface="Consolas"/>
                <a:sym typeface="Consolas"/>
              </a:rPr>
              <a:t>      </a:t>
            </a:r>
            <a:r>
              <a:rPr lang="en-US" sz="1400" dirty="0">
                <a:solidFill>
                  <a:srgbClr val="0000FF"/>
                </a:solidFill>
                <a:highlight>
                  <a:srgbClr val="FFFFFF"/>
                </a:highlight>
                <a:latin typeface="Consolas"/>
                <a:ea typeface="Consolas"/>
                <a:cs typeface="Consolas"/>
                <a:sym typeface="Consolas"/>
              </a:rPr>
              <a:t>public</a:t>
            </a:r>
            <a:r>
              <a:rPr lang="en-US" sz="1400" dirty="0">
                <a:solidFill>
                  <a:srgbClr val="000000"/>
                </a:solidFill>
                <a:highlight>
                  <a:srgbClr val="FFFFFF"/>
                </a:highlight>
                <a:latin typeface="Consolas"/>
                <a:ea typeface="Consolas"/>
                <a:cs typeface="Consolas"/>
                <a:sym typeface="Consolas"/>
              </a:rPr>
              <a:t> </a:t>
            </a:r>
            <a:r>
              <a:rPr lang="en-US" sz="1400" dirty="0" err="1">
                <a:solidFill>
                  <a:srgbClr val="2B91AF"/>
                </a:solidFill>
                <a:highlight>
                  <a:srgbClr val="FFFFFF"/>
                </a:highlight>
                <a:latin typeface="Consolas"/>
                <a:ea typeface="Consolas"/>
                <a:cs typeface="Consolas"/>
                <a:sym typeface="Consolas"/>
              </a:rPr>
              <a:t>DateTime</a:t>
            </a:r>
            <a:r>
              <a:rPr lang="en-US" sz="1400" dirty="0">
                <a:solidFill>
                  <a:srgbClr val="000000"/>
                </a:solidFill>
                <a:highlight>
                  <a:srgbClr val="FFFFFF"/>
                </a:highlight>
                <a:latin typeface="Consolas"/>
                <a:ea typeface="Consolas"/>
                <a:cs typeface="Consolas"/>
                <a:sym typeface="Consolas"/>
              </a:rPr>
              <a:t> </a:t>
            </a:r>
            <a:r>
              <a:rPr lang="en-US" sz="1400" dirty="0" err="1">
                <a:solidFill>
                  <a:srgbClr val="000000"/>
                </a:solidFill>
                <a:highlight>
                  <a:srgbClr val="FFFFFF"/>
                </a:highlight>
                <a:latin typeface="Consolas"/>
                <a:ea typeface="Consolas"/>
                <a:cs typeface="Consolas"/>
                <a:sym typeface="Consolas"/>
              </a:rPr>
              <a:t>DateOfBirth</a:t>
            </a:r>
            <a:r>
              <a:rPr lang="en-US" sz="1400" dirty="0">
                <a:solidFill>
                  <a:srgbClr val="000000"/>
                </a:solidFill>
                <a:highlight>
                  <a:srgbClr val="FFFFFF"/>
                </a:highlight>
                <a:latin typeface="Consolas"/>
                <a:ea typeface="Consolas"/>
                <a:cs typeface="Consolas"/>
                <a:sym typeface="Consolas"/>
              </a:rPr>
              <a:t> { </a:t>
            </a:r>
            <a:r>
              <a:rPr lang="en-US" sz="1400" dirty="0">
                <a:solidFill>
                  <a:srgbClr val="0000FF"/>
                </a:solidFill>
                <a:highlight>
                  <a:srgbClr val="FFFFFF"/>
                </a:highlight>
                <a:latin typeface="Consolas"/>
                <a:ea typeface="Consolas"/>
                <a:cs typeface="Consolas"/>
                <a:sym typeface="Consolas"/>
              </a:rPr>
              <a:t>get</a:t>
            </a:r>
            <a:r>
              <a:rPr lang="en-US" sz="1400" dirty="0">
                <a:solidFill>
                  <a:srgbClr val="000000"/>
                </a:solidFill>
                <a:highlight>
                  <a:srgbClr val="FFFFFF"/>
                </a:highlight>
                <a:latin typeface="Consolas"/>
                <a:ea typeface="Consolas"/>
                <a:cs typeface="Consolas"/>
                <a:sym typeface="Consolas"/>
              </a:rPr>
              <a:t>; </a:t>
            </a:r>
            <a:r>
              <a:rPr lang="en-US" sz="1400">
                <a:solidFill>
                  <a:srgbClr val="000000"/>
                </a:solidFill>
                <a:highlight>
                  <a:srgbClr val="FFFFFF"/>
                </a:highlight>
                <a:latin typeface="Consolas"/>
                <a:ea typeface="Consolas"/>
                <a:cs typeface="Consolas"/>
                <a:sym typeface="Consolas"/>
              </a:rPr>
              <a:t>} </a:t>
            </a:r>
            <a:r>
              <a:rPr lang="en-US" sz="1400" smtClean="0">
                <a:solidFill>
                  <a:srgbClr val="000000"/>
                </a:solidFill>
                <a:highlight>
                  <a:srgbClr val="FFFFFF"/>
                </a:highlight>
                <a:latin typeface="Consolas"/>
                <a:ea typeface="Consolas"/>
                <a:cs typeface="Consolas"/>
                <a:sym typeface="Consolas"/>
              </a:rPr>
              <a:t>= </a:t>
            </a:r>
            <a:r>
              <a:rPr lang="en-US" sz="1400" dirty="0" err="1">
                <a:solidFill>
                  <a:srgbClr val="2B91AF"/>
                </a:solidFill>
                <a:highlight>
                  <a:srgbClr val="FFFFFF"/>
                </a:highlight>
                <a:latin typeface="Consolas"/>
                <a:ea typeface="Consolas"/>
                <a:cs typeface="Consolas"/>
                <a:sym typeface="Consolas"/>
              </a:rPr>
              <a:t>DateTime</a:t>
            </a:r>
            <a:r>
              <a:rPr lang="en-US" sz="1400" dirty="0" err="1">
                <a:solidFill>
                  <a:srgbClr val="000000"/>
                </a:solidFill>
                <a:highlight>
                  <a:srgbClr val="FFFFFF"/>
                </a:highlight>
                <a:latin typeface="Consolas"/>
                <a:ea typeface="Consolas"/>
                <a:cs typeface="Consolas"/>
                <a:sym typeface="Consolas"/>
              </a:rPr>
              <a:t>.Now</a:t>
            </a:r>
            <a:r>
              <a:rPr lang="en-US" sz="1400" dirty="0">
                <a:solidFill>
                  <a:srgbClr val="000000"/>
                </a:solidFill>
                <a:highlight>
                  <a:srgbClr val="FFFFFF"/>
                </a:highlight>
                <a:latin typeface="Consolas"/>
                <a:ea typeface="Consolas"/>
                <a:cs typeface="Consolas"/>
                <a:sym typeface="Consolas"/>
              </a:rPr>
              <a:t>;</a:t>
            </a:r>
            <a:endParaRPr dirty="0"/>
          </a:p>
          <a:p>
            <a:pPr marL="0" marR="0" lvl="0" indent="0" algn="l" rtl="0">
              <a:spcBef>
                <a:spcPts val="0"/>
              </a:spcBef>
              <a:spcAft>
                <a:spcPts val="0"/>
              </a:spcAft>
              <a:buNone/>
            </a:pPr>
            <a:endParaRPr sz="1400" dirty="0">
              <a:solidFill>
                <a:srgbClr val="000000"/>
              </a:solidFill>
              <a:highlight>
                <a:srgbClr val="FFFFFF"/>
              </a:highlight>
              <a:latin typeface="Consolas"/>
              <a:ea typeface="Consolas"/>
              <a:cs typeface="Consolas"/>
              <a:sym typeface="Consolas"/>
            </a:endParaRPr>
          </a:p>
          <a:p>
            <a:pPr marL="0" marR="0" lvl="0" indent="0" algn="l" rtl="0">
              <a:spcBef>
                <a:spcPts val="0"/>
              </a:spcBef>
              <a:spcAft>
                <a:spcPts val="0"/>
              </a:spcAft>
              <a:buNone/>
            </a:pPr>
            <a:r>
              <a:rPr lang="en-US" sz="1400" dirty="0">
                <a:solidFill>
                  <a:srgbClr val="000000"/>
                </a:solidFill>
                <a:highlight>
                  <a:srgbClr val="FFFFFF"/>
                </a:highlight>
                <a:latin typeface="Consolas"/>
                <a:ea typeface="Consolas"/>
                <a:cs typeface="Consolas"/>
                <a:sym typeface="Consolas"/>
              </a:rPr>
              <a:t>      </a:t>
            </a:r>
            <a:r>
              <a:rPr lang="en-US" sz="1400" dirty="0">
                <a:solidFill>
                  <a:srgbClr val="0000FF"/>
                </a:solidFill>
                <a:highlight>
                  <a:srgbClr val="FFFFFF"/>
                </a:highlight>
                <a:latin typeface="Consolas"/>
                <a:ea typeface="Consolas"/>
                <a:cs typeface="Consolas"/>
                <a:sym typeface="Consolas"/>
              </a:rPr>
              <a:t>public</a:t>
            </a:r>
            <a:r>
              <a:rPr lang="en-US" sz="1400" dirty="0">
                <a:solidFill>
                  <a:srgbClr val="000000"/>
                </a:solidFill>
                <a:highlight>
                  <a:srgbClr val="FFFFFF"/>
                </a:highlight>
                <a:latin typeface="Consolas"/>
                <a:ea typeface="Consolas"/>
                <a:cs typeface="Consolas"/>
                <a:sym typeface="Consolas"/>
              </a:rPr>
              <a:t> Person(</a:t>
            </a:r>
            <a:r>
              <a:rPr lang="en-US" sz="1400" dirty="0">
                <a:solidFill>
                  <a:srgbClr val="0000FF"/>
                </a:solidFill>
                <a:highlight>
                  <a:srgbClr val="FFFFFF"/>
                </a:highlight>
                <a:latin typeface="Consolas"/>
                <a:ea typeface="Consolas"/>
                <a:cs typeface="Consolas"/>
                <a:sym typeface="Consolas"/>
              </a:rPr>
              <a:t>string</a:t>
            </a:r>
            <a:r>
              <a:rPr lang="en-US" sz="1400" dirty="0">
                <a:solidFill>
                  <a:srgbClr val="000000"/>
                </a:solidFill>
                <a:highlight>
                  <a:srgbClr val="FFFFFF"/>
                </a:highlight>
                <a:latin typeface="Consolas"/>
                <a:ea typeface="Consolas"/>
                <a:cs typeface="Consolas"/>
                <a:sym typeface="Consolas"/>
              </a:rPr>
              <a:t> name)</a:t>
            </a:r>
            <a:endParaRPr dirty="0"/>
          </a:p>
          <a:p>
            <a:pPr marL="0" marR="0" lvl="0" indent="0" algn="l" rtl="0">
              <a:spcBef>
                <a:spcPts val="0"/>
              </a:spcBef>
              <a:spcAft>
                <a:spcPts val="0"/>
              </a:spcAft>
              <a:buNone/>
            </a:pPr>
            <a:r>
              <a:rPr lang="en-US" sz="1400" dirty="0">
                <a:solidFill>
                  <a:srgbClr val="000000"/>
                </a:solidFill>
                <a:highlight>
                  <a:srgbClr val="FFFFFF"/>
                </a:highlight>
                <a:latin typeface="Consolas"/>
                <a:ea typeface="Consolas"/>
                <a:cs typeface="Consolas"/>
                <a:sym typeface="Consolas"/>
              </a:rPr>
              <a:t>      {</a:t>
            </a:r>
            <a:endParaRPr dirty="0"/>
          </a:p>
          <a:p>
            <a:pPr marL="0" marR="0" lvl="0" indent="0" algn="l" rtl="0">
              <a:spcBef>
                <a:spcPts val="0"/>
              </a:spcBef>
              <a:spcAft>
                <a:spcPts val="0"/>
              </a:spcAft>
              <a:buNone/>
            </a:pPr>
            <a:r>
              <a:rPr lang="en-US" sz="1400" dirty="0">
                <a:solidFill>
                  <a:srgbClr val="000000"/>
                </a:solidFill>
                <a:highlight>
                  <a:srgbClr val="FFFFFF"/>
                </a:highlight>
                <a:latin typeface="Consolas"/>
                <a:ea typeface="Consolas"/>
                <a:cs typeface="Consolas"/>
                <a:sym typeface="Consolas"/>
              </a:rPr>
              <a:t>         Name = name;</a:t>
            </a:r>
            <a:endParaRPr dirty="0"/>
          </a:p>
          <a:p>
            <a:pPr marL="0" marR="0" lvl="0" indent="0" algn="l" rtl="0">
              <a:spcBef>
                <a:spcPts val="0"/>
              </a:spcBef>
              <a:spcAft>
                <a:spcPts val="0"/>
              </a:spcAft>
              <a:buNone/>
            </a:pPr>
            <a:r>
              <a:rPr lang="en-US" sz="1400" dirty="0">
                <a:solidFill>
                  <a:srgbClr val="000000"/>
                </a:solidFill>
                <a:highlight>
                  <a:srgbClr val="FFFFFF"/>
                </a:highlight>
                <a:latin typeface="Consolas"/>
                <a:ea typeface="Consolas"/>
                <a:cs typeface="Consolas"/>
                <a:sym typeface="Consolas"/>
              </a:rPr>
              <a:t>      }</a:t>
            </a:r>
            <a:endParaRPr dirty="0"/>
          </a:p>
          <a:p>
            <a:pPr marL="0" marR="0" lvl="0" indent="0" algn="l" rtl="0">
              <a:spcBef>
                <a:spcPts val="0"/>
              </a:spcBef>
              <a:spcAft>
                <a:spcPts val="0"/>
              </a:spcAft>
              <a:buNone/>
            </a:pPr>
            <a:r>
              <a:rPr lang="en-US" sz="1400" dirty="0">
                <a:solidFill>
                  <a:srgbClr val="000000"/>
                </a:solidFill>
                <a:highlight>
                  <a:srgbClr val="FFFFFF"/>
                </a:highlight>
                <a:latin typeface="Consolas"/>
                <a:ea typeface="Consolas"/>
                <a:cs typeface="Consolas"/>
                <a:sym typeface="Consolas"/>
              </a:rPr>
              <a:t>   }</a:t>
            </a:r>
            <a:endParaRPr sz="1400" b="0" i="0" u="none" strike="noStrike" cap="none" dirty="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2970"/>
              <a:buFont typeface="Source Sans Pro"/>
              <a:buNone/>
            </a:pPr>
            <a:r>
              <a:rPr lang="en-US" sz="2970" b="0" i="0" u="none" strike="noStrike" cap="none">
                <a:solidFill>
                  <a:srgbClr val="1E73B9"/>
                </a:solidFill>
                <a:latin typeface="Source Sans Pro"/>
                <a:ea typeface="Source Sans Pro"/>
                <a:cs typeface="Source Sans Pro"/>
                <a:sym typeface="Source Sans Pro"/>
              </a:rPr>
              <a:t>EXPRESSION-BODIED MEMBERS – OLD WAY</a:t>
            </a:r>
            <a:endParaRPr/>
          </a:p>
        </p:txBody>
      </p:sp>
      <p:sp>
        <p:nvSpPr>
          <p:cNvPr id="186" name="Google Shape;186;p28"/>
          <p:cNvSpPr txBox="1">
            <a:spLocks noGrp="1"/>
          </p:cNvSpPr>
          <p:nvPr>
            <p:ph type="body" idx="1"/>
          </p:nvPr>
        </p:nvSpPr>
        <p:spPr>
          <a:xfrm>
            <a:off x="628650" y="1261366"/>
            <a:ext cx="7886700" cy="4145521"/>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rgbClr val="1E73B9"/>
              </a:buClr>
              <a:buSzPts val="1800"/>
              <a:buFont typeface="Arial"/>
              <a:buNone/>
            </a:pPr>
            <a:endParaRPr sz="1800" b="0" i="0" u="none" strike="noStrike" cap="none">
              <a:solidFill>
                <a:srgbClr val="1E73B9"/>
              </a:solidFill>
              <a:latin typeface="Source Sans Pro"/>
              <a:ea typeface="Source Sans Pro"/>
              <a:cs typeface="Source Sans Pro"/>
              <a:sym typeface="Source Sans Pro"/>
            </a:endParaRPr>
          </a:p>
          <a:p>
            <a:pPr marL="0" marR="0" lvl="0" indent="0" algn="just" rtl="0">
              <a:lnSpc>
                <a:spcPct val="90000"/>
              </a:lnSpc>
              <a:spcBef>
                <a:spcPts val="750"/>
              </a:spcBef>
              <a:spcAft>
                <a:spcPts val="0"/>
              </a:spcAft>
              <a:buClr>
                <a:srgbClr val="1E73B9"/>
              </a:buClr>
              <a:buSzPts val="1800"/>
              <a:buFont typeface="Arial"/>
              <a:buNone/>
            </a:pPr>
            <a:r>
              <a:rPr lang="en-US" sz="1800" b="0" i="0" u="none" strike="noStrike" cap="none">
                <a:solidFill>
                  <a:srgbClr val="1E73B9"/>
                </a:solidFill>
                <a:latin typeface="Source Sans Pro"/>
                <a:ea typeface="Source Sans Pro"/>
                <a:cs typeface="Source Sans Pro"/>
                <a:sym typeface="Source Sans Pro"/>
              </a:rPr>
              <a:t> </a:t>
            </a:r>
            <a:endParaRPr/>
          </a:p>
          <a:p>
            <a:pPr marL="0" marR="0" lvl="0" indent="0" algn="just" rtl="0">
              <a:lnSpc>
                <a:spcPct val="90000"/>
              </a:lnSpc>
              <a:spcBef>
                <a:spcPts val="750"/>
              </a:spcBef>
              <a:spcAft>
                <a:spcPts val="0"/>
              </a:spcAft>
              <a:buClr>
                <a:srgbClr val="1E73B9"/>
              </a:buClr>
              <a:buSzPts val="1500"/>
              <a:buFont typeface="Arial"/>
              <a:buNone/>
            </a:pPr>
            <a:endParaRPr sz="1500" b="0" i="0" u="none" strike="noStrike" cap="none">
              <a:solidFill>
                <a:srgbClr val="1E73B9"/>
              </a:solidFill>
              <a:latin typeface="Source Sans Pro"/>
              <a:ea typeface="Source Sans Pro"/>
              <a:cs typeface="Source Sans Pro"/>
              <a:sym typeface="Source Sans Pro"/>
            </a:endParaRPr>
          </a:p>
        </p:txBody>
      </p:sp>
      <p:sp>
        <p:nvSpPr>
          <p:cNvPr id="187" name="Google Shape;187;p28"/>
          <p:cNvSpPr/>
          <p:nvPr/>
        </p:nvSpPr>
        <p:spPr>
          <a:xfrm>
            <a:off x="731680" y="1227418"/>
            <a:ext cx="7034280" cy="4401205"/>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rgbClr val="000000"/>
                </a:solidFill>
                <a:highlight>
                  <a:srgbClr val="FFFFFF"/>
                </a:highlight>
                <a:latin typeface="Consolas"/>
                <a:ea typeface="Consolas"/>
                <a:cs typeface="Consolas"/>
                <a:sym typeface="Consolas"/>
              </a:rPr>
              <a:t> </a:t>
            </a:r>
            <a:r>
              <a:rPr lang="en-US" sz="1400">
                <a:solidFill>
                  <a:srgbClr val="0000FF"/>
                </a:solidFill>
                <a:highlight>
                  <a:srgbClr val="FFFFFF"/>
                </a:highlight>
                <a:latin typeface="Consolas"/>
                <a:ea typeface="Consolas"/>
                <a:cs typeface="Consolas"/>
                <a:sym typeface="Consolas"/>
              </a:rPr>
              <a:t>class</a:t>
            </a:r>
            <a:r>
              <a:rPr lang="en-US" sz="1400">
                <a:solidFill>
                  <a:srgbClr val="000000"/>
                </a:solidFill>
                <a:highlight>
                  <a:srgbClr val="FFFFFF"/>
                </a:highlight>
                <a:latin typeface="Consolas"/>
                <a:ea typeface="Consolas"/>
                <a:cs typeface="Consolas"/>
                <a:sym typeface="Consolas"/>
              </a:rPr>
              <a:t> </a:t>
            </a:r>
            <a:r>
              <a:rPr lang="en-US" sz="1400">
                <a:solidFill>
                  <a:srgbClr val="2B91AF"/>
                </a:solidFill>
                <a:highlight>
                  <a:srgbClr val="FFFFFF"/>
                </a:highlight>
                <a:latin typeface="Consolas"/>
                <a:ea typeface="Consolas"/>
                <a:cs typeface="Consolas"/>
                <a:sym typeface="Consolas"/>
              </a:rPr>
              <a:t>Person</a:t>
            </a:r>
            <a:endParaRPr sz="1400">
              <a:solidFill>
                <a:srgbClr val="000000"/>
              </a:solidFill>
              <a:highlight>
                <a:srgbClr val="FFFFFF"/>
              </a:highlight>
              <a:latin typeface="Consolas"/>
              <a:ea typeface="Consolas"/>
              <a:cs typeface="Consolas"/>
              <a:sym typeface="Consolas"/>
            </a:endParaRPr>
          </a:p>
          <a:p>
            <a:pPr marL="0" marR="0" lvl="0" indent="0" algn="l" rtl="0">
              <a:spcBef>
                <a:spcPts val="0"/>
              </a:spcBef>
              <a:spcAft>
                <a:spcPts val="0"/>
              </a:spcAft>
              <a:buNone/>
            </a:pPr>
            <a:r>
              <a:rPr lang="en-US" sz="1400">
                <a:solidFill>
                  <a:srgbClr val="000000"/>
                </a:solidFill>
                <a:highlight>
                  <a:srgbClr val="FFFFFF"/>
                </a:highlight>
                <a:latin typeface="Consolas"/>
                <a:ea typeface="Consolas"/>
                <a:cs typeface="Consolas"/>
                <a:sym typeface="Consolas"/>
              </a:rPr>
              <a:t>   {</a:t>
            </a:r>
            <a:endParaRPr/>
          </a:p>
          <a:p>
            <a:pPr marL="0" marR="0" lvl="0" indent="0" algn="l" rtl="0">
              <a:spcBef>
                <a:spcPts val="0"/>
              </a:spcBef>
              <a:spcAft>
                <a:spcPts val="0"/>
              </a:spcAft>
              <a:buNone/>
            </a:pPr>
            <a:endParaRPr sz="1400">
              <a:solidFill>
                <a:srgbClr val="000000"/>
              </a:solidFill>
              <a:highlight>
                <a:srgbClr val="FFFFFF"/>
              </a:highlight>
              <a:latin typeface="Consolas"/>
              <a:ea typeface="Consolas"/>
              <a:cs typeface="Consolas"/>
              <a:sym typeface="Consolas"/>
            </a:endParaRPr>
          </a:p>
          <a:p>
            <a:pPr marL="0" marR="0" lvl="0" indent="0" algn="l" rtl="0">
              <a:spcBef>
                <a:spcPts val="0"/>
              </a:spcBef>
              <a:spcAft>
                <a:spcPts val="0"/>
              </a:spcAft>
              <a:buNone/>
            </a:pPr>
            <a:r>
              <a:rPr lang="en-US" sz="1400">
                <a:solidFill>
                  <a:srgbClr val="000000"/>
                </a:solidFill>
                <a:highlight>
                  <a:srgbClr val="FFFFFF"/>
                </a:highlight>
                <a:latin typeface="Consolas"/>
                <a:ea typeface="Consolas"/>
                <a:cs typeface="Consolas"/>
                <a:sym typeface="Consolas"/>
              </a:rPr>
              <a:t>      </a:t>
            </a:r>
            <a:r>
              <a:rPr lang="en-US" sz="1400">
                <a:solidFill>
                  <a:srgbClr val="0000FF"/>
                </a:solidFill>
                <a:highlight>
                  <a:srgbClr val="FFFFFF"/>
                </a:highlight>
                <a:latin typeface="Consolas"/>
                <a:ea typeface="Consolas"/>
                <a:cs typeface="Consolas"/>
                <a:sym typeface="Consolas"/>
              </a:rPr>
              <a:t>public</a:t>
            </a:r>
            <a:r>
              <a:rPr lang="en-US" sz="1400">
                <a:solidFill>
                  <a:srgbClr val="000000"/>
                </a:solidFill>
                <a:highlight>
                  <a:srgbClr val="FFFFFF"/>
                </a:highlight>
                <a:latin typeface="Consolas"/>
                <a:ea typeface="Consolas"/>
                <a:cs typeface="Consolas"/>
                <a:sym typeface="Consolas"/>
              </a:rPr>
              <a:t> Person(</a:t>
            </a:r>
            <a:r>
              <a:rPr lang="en-US" sz="1400">
                <a:solidFill>
                  <a:srgbClr val="0000FF"/>
                </a:solidFill>
                <a:highlight>
                  <a:srgbClr val="FFFFFF"/>
                </a:highlight>
                <a:latin typeface="Consolas"/>
                <a:ea typeface="Consolas"/>
                <a:cs typeface="Consolas"/>
                <a:sym typeface="Consolas"/>
              </a:rPr>
              <a:t>string</a:t>
            </a:r>
            <a:r>
              <a:rPr lang="en-US" sz="1400">
                <a:solidFill>
                  <a:srgbClr val="000000"/>
                </a:solidFill>
                <a:highlight>
                  <a:srgbClr val="FFFFFF"/>
                </a:highlight>
                <a:latin typeface="Consolas"/>
                <a:ea typeface="Consolas"/>
                <a:cs typeface="Consolas"/>
                <a:sym typeface="Consolas"/>
              </a:rPr>
              <a:t> firstName, </a:t>
            </a:r>
            <a:r>
              <a:rPr lang="en-US" sz="1400">
                <a:solidFill>
                  <a:srgbClr val="0000FF"/>
                </a:solidFill>
                <a:highlight>
                  <a:srgbClr val="FFFFFF"/>
                </a:highlight>
                <a:latin typeface="Consolas"/>
                <a:ea typeface="Consolas"/>
                <a:cs typeface="Consolas"/>
                <a:sym typeface="Consolas"/>
              </a:rPr>
              <a:t>string</a:t>
            </a:r>
            <a:r>
              <a:rPr lang="en-US" sz="1400">
                <a:solidFill>
                  <a:srgbClr val="000000"/>
                </a:solidFill>
                <a:highlight>
                  <a:srgbClr val="FFFFFF"/>
                </a:highlight>
                <a:latin typeface="Consolas"/>
                <a:ea typeface="Consolas"/>
                <a:cs typeface="Consolas"/>
                <a:sym typeface="Consolas"/>
              </a:rPr>
              <a:t> lastName, </a:t>
            </a:r>
            <a:r>
              <a:rPr lang="en-US" sz="1400">
                <a:solidFill>
                  <a:srgbClr val="2B91AF"/>
                </a:solidFill>
                <a:highlight>
                  <a:srgbClr val="FFFFFF"/>
                </a:highlight>
                <a:latin typeface="Consolas"/>
                <a:ea typeface="Consolas"/>
                <a:cs typeface="Consolas"/>
                <a:sym typeface="Consolas"/>
              </a:rPr>
              <a:t>DateTime</a:t>
            </a:r>
            <a:r>
              <a:rPr lang="en-US" sz="1400">
                <a:solidFill>
                  <a:srgbClr val="000000"/>
                </a:solidFill>
                <a:highlight>
                  <a:srgbClr val="FFFFFF"/>
                </a:highlight>
                <a:latin typeface="Consolas"/>
                <a:ea typeface="Consolas"/>
                <a:cs typeface="Consolas"/>
                <a:sym typeface="Consolas"/>
              </a:rPr>
              <a:t> dateOfBirth)</a:t>
            </a:r>
            <a:endParaRPr/>
          </a:p>
          <a:p>
            <a:pPr marL="0" marR="0" lvl="0" indent="0" algn="l" rtl="0">
              <a:spcBef>
                <a:spcPts val="0"/>
              </a:spcBef>
              <a:spcAft>
                <a:spcPts val="0"/>
              </a:spcAft>
              <a:buNone/>
            </a:pPr>
            <a:r>
              <a:rPr lang="en-US" sz="1400">
                <a:solidFill>
                  <a:srgbClr val="000000"/>
                </a:solidFill>
                <a:highlight>
                  <a:srgbClr val="FFFFFF"/>
                </a:highlight>
                <a:latin typeface="Consolas"/>
                <a:ea typeface="Consolas"/>
                <a:cs typeface="Consolas"/>
                <a:sym typeface="Consolas"/>
              </a:rPr>
              <a:t>      {</a:t>
            </a:r>
            <a:endParaRPr/>
          </a:p>
          <a:p>
            <a:pPr marL="0" marR="0" lvl="0" indent="0" algn="l" rtl="0">
              <a:spcBef>
                <a:spcPts val="0"/>
              </a:spcBef>
              <a:spcAft>
                <a:spcPts val="0"/>
              </a:spcAft>
              <a:buNone/>
            </a:pPr>
            <a:r>
              <a:rPr lang="en-US" sz="1400">
                <a:solidFill>
                  <a:srgbClr val="000000"/>
                </a:solidFill>
                <a:highlight>
                  <a:srgbClr val="FFFFFF"/>
                </a:highlight>
                <a:latin typeface="Consolas"/>
                <a:ea typeface="Consolas"/>
                <a:cs typeface="Consolas"/>
                <a:sym typeface="Consolas"/>
              </a:rPr>
              <a:t>         FirstName = firstName;</a:t>
            </a:r>
            <a:endParaRPr/>
          </a:p>
          <a:p>
            <a:pPr marL="0" marR="0" lvl="0" indent="0" algn="l" rtl="0">
              <a:spcBef>
                <a:spcPts val="0"/>
              </a:spcBef>
              <a:spcAft>
                <a:spcPts val="0"/>
              </a:spcAft>
              <a:buNone/>
            </a:pPr>
            <a:r>
              <a:rPr lang="en-US" sz="1400">
                <a:solidFill>
                  <a:srgbClr val="000000"/>
                </a:solidFill>
                <a:highlight>
                  <a:srgbClr val="FFFFFF"/>
                </a:highlight>
                <a:latin typeface="Consolas"/>
                <a:ea typeface="Consolas"/>
                <a:cs typeface="Consolas"/>
                <a:sym typeface="Consolas"/>
              </a:rPr>
              <a:t>         LastName = lastName;</a:t>
            </a:r>
            <a:endParaRPr/>
          </a:p>
          <a:p>
            <a:pPr marL="0" marR="0" lvl="0" indent="0" algn="l" rtl="0">
              <a:spcBef>
                <a:spcPts val="0"/>
              </a:spcBef>
              <a:spcAft>
                <a:spcPts val="0"/>
              </a:spcAft>
              <a:buNone/>
            </a:pPr>
            <a:r>
              <a:rPr lang="en-US" sz="1400">
                <a:solidFill>
                  <a:srgbClr val="000000"/>
                </a:solidFill>
                <a:highlight>
                  <a:srgbClr val="FFFFFF"/>
                </a:highlight>
                <a:latin typeface="Consolas"/>
                <a:ea typeface="Consolas"/>
                <a:cs typeface="Consolas"/>
                <a:sym typeface="Consolas"/>
              </a:rPr>
              <a:t>         DateOfBirth = dateOfBirth;</a:t>
            </a:r>
            <a:endParaRPr/>
          </a:p>
          <a:p>
            <a:pPr marL="0" marR="0" lvl="0" indent="0" algn="l" rtl="0">
              <a:spcBef>
                <a:spcPts val="0"/>
              </a:spcBef>
              <a:spcAft>
                <a:spcPts val="0"/>
              </a:spcAft>
              <a:buNone/>
            </a:pPr>
            <a:r>
              <a:rPr lang="en-US" sz="1400">
                <a:solidFill>
                  <a:srgbClr val="000000"/>
                </a:solidFill>
                <a:highlight>
                  <a:srgbClr val="FFFFFF"/>
                </a:highlight>
                <a:latin typeface="Consolas"/>
                <a:ea typeface="Consolas"/>
                <a:cs typeface="Consolas"/>
                <a:sym typeface="Consolas"/>
              </a:rPr>
              <a:t>      }</a:t>
            </a:r>
            <a:endParaRPr/>
          </a:p>
          <a:p>
            <a:pPr marL="0" marR="0" lvl="0" indent="0" algn="l" rtl="0">
              <a:spcBef>
                <a:spcPts val="0"/>
              </a:spcBef>
              <a:spcAft>
                <a:spcPts val="0"/>
              </a:spcAft>
              <a:buNone/>
            </a:pPr>
            <a:endParaRPr sz="1400">
              <a:solidFill>
                <a:srgbClr val="000000"/>
              </a:solidFill>
              <a:highlight>
                <a:srgbClr val="FFFFFF"/>
              </a:highlight>
              <a:latin typeface="Consolas"/>
              <a:ea typeface="Consolas"/>
              <a:cs typeface="Consolas"/>
              <a:sym typeface="Consolas"/>
            </a:endParaRPr>
          </a:p>
          <a:p>
            <a:pPr marL="0" marR="0" lvl="0" indent="0" algn="l" rtl="0">
              <a:spcBef>
                <a:spcPts val="0"/>
              </a:spcBef>
              <a:spcAft>
                <a:spcPts val="0"/>
              </a:spcAft>
              <a:buNone/>
            </a:pPr>
            <a:r>
              <a:rPr lang="en-US" sz="1400">
                <a:solidFill>
                  <a:srgbClr val="000000"/>
                </a:solidFill>
                <a:highlight>
                  <a:srgbClr val="FFFFFF"/>
                </a:highlight>
                <a:latin typeface="Consolas"/>
                <a:ea typeface="Consolas"/>
                <a:cs typeface="Consolas"/>
                <a:sym typeface="Consolas"/>
              </a:rPr>
              <a:t>      </a:t>
            </a:r>
            <a:r>
              <a:rPr lang="en-US" sz="1400">
                <a:solidFill>
                  <a:srgbClr val="0000FF"/>
                </a:solidFill>
                <a:highlight>
                  <a:srgbClr val="FFFFFF"/>
                </a:highlight>
                <a:latin typeface="Consolas"/>
                <a:ea typeface="Consolas"/>
                <a:cs typeface="Consolas"/>
                <a:sym typeface="Consolas"/>
              </a:rPr>
              <a:t>public</a:t>
            </a:r>
            <a:r>
              <a:rPr lang="en-US" sz="1400">
                <a:solidFill>
                  <a:srgbClr val="000000"/>
                </a:solidFill>
                <a:highlight>
                  <a:srgbClr val="FFFFFF"/>
                </a:highlight>
                <a:latin typeface="Consolas"/>
                <a:ea typeface="Consolas"/>
                <a:cs typeface="Consolas"/>
                <a:sym typeface="Consolas"/>
              </a:rPr>
              <a:t> </a:t>
            </a:r>
            <a:r>
              <a:rPr lang="en-US" sz="1400">
                <a:solidFill>
                  <a:srgbClr val="0000FF"/>
                </a:solidFill>
                <a:highlight>
                  <a:srgbClr val="FFFFFF"/>
                </a:highlight>
                <a:latin typeface="Consolas"/>
                <a:ea typeface="Consolas"/>
                <a:cs typeface="Consolas"/>
                <a:sym typeface="Consolas"/>
              </a:rPr>
              <a:t>string</a:t>
            </a:r>
            <a:r>
              <a:rPr lang="en-US" sz="1400">
                <a:solidFill>
                  <a:srgbClr val="000000"/>
                </a:solidFill>
                <a:highlight>
                  <a:srgbClr val="FFFFFF"/>
                </a:highlight>
                <a:latin typeface="Consolas"/>
                <a:ea typeface="Consolas"/>
                <a:cs typeface="Consolas"/>
                <a:sym typeface="Consolas"/>
              </a:rPr>
              <a:t> FirstName { </a:t>
            </a:r>
            <a:r>
              <a:rPr lang="en-US" sz="1400">
                <a:solidFill>
                  <a:srgbClr val="0000FF"/>
                </a:solidFill>
                <a:highlight>
                  <a:srgbClr val="FFFFFF"/>
                </a:highlight>
                <a:latin typeface="Consolas"/>
                <a:ea typeface="Consolas"/>
                <a:cs typeface="Consolas"/>
                <a:sym typeface="Consolas"/>
              </a:rPr>
              <a:t>get</a:t>
            </a:r>
            <a:r>
              <a:rPr lang="en-US" sz="1400">
                <a:solidFill>
                  <a:srgbClr val="000000"/>
                </a:solidFill>
                <a:highlight>
                  <a:srgbClr val="FFFFFF"/>
                </a:highlight>
                <a:latin typeface="Consolas"/>
                <a:ea typeface="Consolas"/>
                <a:cs typeface="Consolas"/>
                <a:sym typeface="Consolas"/>
              </a:rPr>
              <a:t>; }</a:t>
            </a:r>
            <a:endParaRPr/>
          </a:p>
          <a:p>
            <a:pPr marL="0" marR="0" lvl="0" indent="0" algn="l" rtl="0">
              <a:spcBef>
                <a:spcPts val="0"/>
              </a:spcBef>
              <a:spcAft>
                <a:spcPts val="0"/>
              </a:spcAft>
              <a:buNone/>
            </a:pPr>
            <a:r>
              <a:rPr lang="en-US" sz="1400">
                <a:solidFill>
                  <a:srgbClr val="000000"/>
                </a:solidFill>
                <a:highlight>
                  <a:srgbClr val="FFFFFF"/>
                </a:highlight>
                <a:latin typeface="Consolas"/>
                <a:ea typeface="Consolas"/>
                <a:cs typeface="Consolas"/>
                <a:sym typeface="Consolas"/>
              </a:rPr>
              <a:t>      </a:t>
            </a:r>
            <a:r>
              <a:rPr lang="en-US" sz="1400">
                <a:solidFill>
                  <a:srgbClr val="0000FF"/>
                </a:solidFill>
                <a:highlight>
                  <a:srgbClr val="FFFFFF"/>
                </a:highlight>
                <a:latin typeface="Consolas"/>
                <a:ea typeface="Consolas"/>
                <a:cs typeface="Consolas"/>
                <a:sym typeface="Consolas"/>
              </a:rPr>
              <a:t>public</a:t>
            </a:r>
            <a:r>
              <a:rPr lang="en-US" sz="1400">
                <a:solidFill>
                  <a:srgbClr val="000000"/>
                </a:solidFill>
                <a:highlight>
                  <a:srgbClr val="FFFFFF"/>
                </a:highlight>
                <a:latin typeface="Consolas"/>
                <a:ea typeface="Consolas"/>
                <a:cs typeface="Consolas"/>
                <a:sym typeface="Consolas"/>
              </a:rPr>
              <a:t> </a:t>
            </a:r>
            <a:r>
              <a:rPr lang="en-US" sz="1400">
                <a:solidFill>
                  <a:srgbClr val="0000FF"/>
                </a:solidFill>
                <a:highlight>
                  <a:srgbClr val="FFFFFF"/>
                </a:highlight>
                <a:latin typeface="Consolas"/>
                <a:ea typeface="Consolas"/>
                <a:cs typeface="Consolas"/>
                <a:sym typeface="Consolas"/>
              </a:rPr>
              <a:t>string</a:t>
            </a:r>
            <a:r>
              <a:rPr lang="en-US" sz="1400">
                <a:solidFill>
                  <a:srgbClr val="000000"/>
                </a:solidFill>
                <a:highlight>
                  <a:srgbClr val="FFFFFF"/>
                </a:highlight>
                <a:latin typeface="Consolas"/>
                <a:ea typeface="Consolas"/>
                <a:cs typeface="Consolas"/>
                <a:sym typeface="Consolas"/>
              </a:rPr>
              <a:t> LastName { </a:t>
            </a:r>
            <a:r>
              <a:rPr lang="en-US" sz="1400">
                <a:solidFill>
                  <a:srgbClr val="0000FF"/>
                </a:solidFill>
                <a:highlight>
                  <a:srgbClr val="FFFFFF"/>
                </a:highlight>
                <a:latin typeface="Consolas"/>
                <a:ea typeface="Consolas"/>
                <a:cs typeface="Consolas"/>
                <a:sym typeface="Consolas"/>
              </a:rPr>
              <a:t>get</a:t>
            </a:r>
            <a:r>
              <a:rPr lang="en-US" sz="1400">
                <a:solidFill>
                  <a:srgbClr val="000000"/>
                </a:solidFill>
                <a:highlight>
                  <a:srgbClr val="FFFFFF"/>
                </a:highlight>
                <a:latin typeface="Consolas"/>
                <a:ea typeface="Consolas"/>
                <a:cs typeface="Consolas"/>
                <a:sym typeface="Consolas"/>
              </a:rPr>
              <a:t>; }</a:t>
            </a:r>
            <a:endParaRPr/>
          </a:p>
          <a:p>
            <a:pPr marL="0" marR="0" lvl="0" indent="0" algn="l" rtl="0">
              <a:spcBef>
                <a:spcPts val="0"/>
              </a:spcBef>
              <a:spcAft>
                <a:spcPts val="0"/>
              </a:spcAft>
              <a:buNone/>
            </a:pPr>
            <a:endParaRPr sz="1400">
              <a:solidFill>
                <a:srgbClr val="000000"/>
              </a:solidFill>
              <a:highlight>
                <a:srgbClr val="FFFFFF"/>
              </a:highlight>
              <a:latin typeface="Consolas"/>
              <a:ea typeface="Consolas"/>
              <a:cs typeface="Consolas"/>
              <a:sym typeface="Consolas"/>
            </a:endParaRPr>
          </a:p>
          <a:p>
            <a:pPr marL="0" marR="0" lvl="0" indent="0" algn="l" rtl="0">
              <a:spcBef>
                <a:spcPts val="0"/>
              </a:spcBef>
              <a:spcAft>
                <a:spcPts val="0"/>
              </a:spcAft>
              <a:buNone/>
            </a:pPr>
            <a:r>
              <a:rPr lang="en-US" sz="1400">
                <a:solidFill>
                  <a:srgbClr val="000000"/>
                </a:solidFill>
                <a:highlight>
                  <a:srgbClr val="FFFFFF"/>
                </a:highlight>
                <a:latin typeface="Consolas"/>
                <a:ea typeface="Consolas"/>
                <a:cs typeface="Consolas"/>
                <a:sym typeface="Consolas"/>
              </a:rPr>
              <a:t>      </a:t>
            </a:r>
            <a:r>
              <a:rPr lang="en-US" sz="1400">
                <a:solidFill>
                  <a:srgbClr val="0000FF"/>
                </a:solidFill>
                <a:highlight>
                  <a:srgbClr val="FFFFFF"/>
                </a:highlight>
                <a:latin typeface="Consolas"/>
                <a:ea typeface="Consolas"/>
                <a:cs typeface="Consolas"/>
                <a:sym typeface="Consolas"/>
              </a:rPr>
              <a:t>public</a:t>
            </a:r>
            <a:r>
              <a:rPr lang="en-US" sz="1400">
                <a:solidFill>
                  <a:srgbClr val="000000"/>
                </a:solidFill>
                <a:highlight>
                  <a:srgbClr val="FFFFFF"/>
                </a:highlight>
                <a:latin typeface="Consolas"/>
                <a:ea typeface="Consolas"/>
                <a:cs typeface="Consolas"/>
                <a:sym typeface="Consolas"/>
              </a:rPr>
              <a:t> </a:t>
            </a:r>
            <a:r>
              <a:rPr lang="en-US" sz="1400">
                <a:solidFill>
                  <a:srgbClr val="0000FF"/>
                </a:solidFill>
                <a:highlight>
                  <a:srgbClr val="FFFFFF"/>
                </a:highlight>
                <a:latin typeface="Consolas"/>
                <a:ea typeface="Consolas"/>
                <a:cs typeface="Consolas"/>
                <a:sym typeface="Consolas"/>
              </a:rPr>
              <a:t>string</a:t>
            </a:r>
            <a:r>
              <a:rPr lang="en-US" sz="1400">
                <a:solidFill>
                  <a:srgbClr val="000000"/>
                </a:solidFill>
                <a:highlight>
                  <a:srgbClr val="FFFFFF"/>
                </a:highlight>
                <a:latin typeface="Consolas"/>
                <a:ea typeface="Consolas"/>
                <a:cs typeface="Consolas"/>
                <a:sym typeface="Consolas"/>
              </a:rPr>
              <a:t> FullName {</a:t>
            </a:r>
            <a:endParaRPr/>
          </a:p>
          <a:p>
            <a:pPr marL="0" marR="0" lvl="0" indent="0" algn="l" rtl="0">
              <a:spcBef>
                <a:spcPts val="0"/>
              </a:spcBef>
              <a:spcAft>
                <a:spcPts val="0"/>
              </a:spcAft>
              <a:buNone/>
            </a:pPr>
            <a:r>
              <a:rPr lang="en-US" sz="1400">
                <a:solidFill>
                  <a:srgbClr val="000000"/>
                </a:solidFill>
                <a:highlight>
                  <a:srgbClr val="FFFFFF"/>
                </a:highlight>
                <a:latin typeface="Consolas"/>
                <a:ea typeface="Consolas"/>
                <a:cs typeface="Consolas"/>
                <a:sym typeface="Consolas"/>
              </a:rPr>
              <a:t>         </a:t>
            </a:r>
            <a:r>
              <a:rPr lang="en-US" sz="1400">
                <a:solidFill>
                  <a:srgbClr val="0000FF"/>
                </a:solidFill>
                <a:highlight>
                  <a:srgbClr val="FFFFFF"/>
                </a:highlight>
                <a:latin typeface="Consolas"/>
                <a:ea typeface="Consolas"/>
                <a:cs typeface="Consolas"/>
                <a:sym typeface="Consolas"/>
              </a:rPr>
              <a:t>get</a:t>
            </a:r>
            <a:r>
              <a:rPr lang="en-US" sz="1400">
                <a:solidFill>
                  <a:srgbClr val="000000"/>
                </a:solidFill>
                <a:highlight>
                  <a:srgbClr val="FFFFFF"/>
                </a:highlight>
                <a:latin typeface="Consolas"/>
                <a:ea typeface="Consolas"/>
                <a:cs typeface="Consolas"/>
                <a:sym typeface="Consolas"/>
              </a:rPr>
              <a:t> { </a:t>
            </a:r>
            <a:r>
              <a:rPr lang="en-US" sz="1400">
                <a:solidFill>
                  <a:srgbClr val="0000FF"/>
                </a:solidFill>
                <a:highlight>
                  <a:srgbClr val="FFFFFF"/>
                </a:highlight>
                <a:latin typeface="Consolas"/>
                <a:ea typeface="Consolas"/>
                <a:cs typeface="Consolas"/>
                <a:sym typeface="Consolas"/>
              </a:rPr>
              <a:t>return</a:t>
            </a:r>
            <a:r>
              <a:rPr lang="en-US" sz="1400">
                <a:solidFill>
                  <a:srgbClr val="000000"/>
                </a:solidFill>
                <a:highlight>
                  <a:srgbClr val="FFFFFF"/>
                </a:highlight>
                <a:latin typeface="Consolas"/>
                <a:ea typeface="Consolas"/>
                <a:cs typeface="Consolas"/>
                <a:sym typeface="Consolas"/>
              </a:rPr>
              <a:t> FirstName + LastName; }</a:t>
            </a:r>
            <a:endParaRPr/>
          </a:p>
          <a:p>
            <a:pPr marL="0" marR="0" lvl="0" indent="0" algn="l" rtl="0">
              <a:spcBef>
                <a:spcPts val="0"/>
              </a:spcBef>
              <a:spcAft>
                <a:spcPts val="0"/>
              </a:spcAft>
              <a:buNone/>
            </a:pPr>
            <a:r>
              <a:rPr lang="en-US" sz="1400">
                <a:solidFill>
                  <a:srgbClr val="000000"/>
                </a:solidFill>
                <a:highlight>
                  <a:srgbClr val="FFFFFF"/>
                </a:highlight>
                <a:latin typeface="Consolas"/>
                <a:ea typeface="Consolas"/>
                <a:cs typeface="Consolas"/>
                <a:sym typeface="Consolas"/>
              </a:rPr>
              <a:t>      }</a:t>
            </a:r>
            <a:endParaRPr/>
          </a:p>
          <a:p>
            <a:pPr marL="0" marR="0" lvl="0" indent="0" algn="l" rtl="0">
              <a:spcBef>
                <a:spcPts val="0"/>
              </a:spcBef>
              <a:spcAft>
                <a:spcPts val="0"/>
              </a:spcAft>
              <a:buNone/>
            </a:pPr>
            <a:r>
              <a:rPr lang="en-US" sz="1400">
                <a:solidFill>
                  <a:srgbClr val="000000"/>
                </a:solidFill>
                <a:highlight>
                  <a:srgbClr val="FFFFFF"/>
                </a:highlight>
                <a:latin typeface="Consolas"/>
                <a:ea typeface="Consolas"/>
                <a:cs typeface="Consolas"/>
                <a:sym typeface="Consolas"/>
              </a:rPr>
              <a:t>      </a:t>
            </a:r>
            <a:r>
              <a:rPr lang="en-US" sz="1400">
                <a:solidFill>
                  <a:srgbClr val="0000FF"/>
                </a:solidFill>
                <a:highlight>
                  <a:srgbClr val="FFFFFF"/>
                </a:highlight>
                <a:latin typeface="Consolas"/>
                <a:ea typeface="Consolas"/>
                <a:cs typeface="Consolas"/>
                <a:sym typeface="Consolas"/>
              </a:rPr>
              <a:t>public</a:t>
            </a:r>
            <a:r>
              <a:rPr lang="en-US" sz="1400">
                <a:solidFill>
                  <a:srgbClr val="000000"/>
                </a:solidFill>
                <a:highlight>
                  <a:srgbClr val="FFFFFF"/>
                </a:highlight>
                <a:latin typeface="Consolas"/>
                <a:ea typeface="Consolas"/>
                <a:cs typeface="Consolas"/>
                <a:sym typeface="Consolas"/>
              </a:rPr>
              <a:t> </a:t>
            </a:r>
            <a:r>
              <a:rPr lang="en-US" sz="1400">
                <a:solidFill>
                  <a:srgbClr val="2B91AF"/>
                </a:solidFill>
                <a:highlight>
                  <a:srgbClr val="FFFFFF"/>
                </a:highlight>
                <a:latin typeface="Consolas"/>
                <a:ea typeface="Consolas"/>
                <a:cs typeface="Consolas"/>
                <a:sym typeface="Consolas"/>
              </a:rPr>
              <a:t>DateTime</a:t>
            </a:r>
            <a:r>
              <a:rPr lang="en-US" sz="1400">
                <a:solidFill>
                  <a:srgbClr val="000000"/>
                </a:solidFill>
                <a:highlight>
                  <a:srgbClr val="FFFFFF"/>
                </a:highlight>
                <a:latin typeface="Consolas"/>
                <a:ea typeface="Consolas"/>
                <a:cs typeface="Consolas"/>
                <a:sym typeface="Consolas"/>
              </a:rPr>
              <a:t> DateOfBirth { </a:t>
            </a:r>
            <a:r>
              <a:rPr lang="en-US" sz="1400">
                <a:solidFill>
                  <a:srgbClr val="0000FF"/>
                </a:solidFill>
                <a:highlight>
                  <a:srgbClr val="FFFFFF"/>
                </a:highlight>
                <a:latin typeface="Consolas"/>
                <a:ea typeface="Consolas"/>
                <a:cs typeface="Consolas"/>
                <a:sym typeface="Consolas"/>
              </a:rPr>
              <a:t>get</a:t>
            </a:r>
            <a:r>
              <a:rPr lang="en-US" sz="1400">
                <a:solidFill>
                  <a:srgbClr val="000000"/>
                </a:solidFill>
                <a:highlight>
                  <a:srgbClr val="FFFFFF"/>
                </a:highlight>
                <a:latin typeface="Consolas"/>
                <a:ea typeface="Consolas"/>
                <a:cs typeface="Consolas"/>
                <a:sym typeface="Consolas"/>
              </a:rPr>
              <a:t>; } = </a:t>
            </a:r>
            <a:r>
              <a:rPr lang="en-US" sz="1400">
                <a:solidFill>
                  <a:srgbClr val="2B91AF"/>
                </a:solidFill>
                <a:highlight>
                  <a:srgbClr val="FFFFFF"/>
                </a:highlight>
                <a:latin typeface="Consolas"/>
                <a:ea typeface="Consolas"/>
                <a:cs typeface="Consolas"/>
                <a:sym typeface="Consolas"/>
              </a:rPr>
              <a:t>DateTime</a:t>
            </a:r>
            <a:r>
              <a:rPr lang="en-US" sz="1400">
                <a:solidFill>
                  <a:srgbClr val="000000"/>
                </a:solidFill>
                <a:highlight>
                  <a:srgbClr val="FFFFFF"/>
                </a:highlight>
                <a:latin typeface="Consolas"/>
                <a:ea typeface="Consolas"/>
                <a:cs typeface="Consolas"/>
                <a:sym typeface="Consolas"/>
              </a:rPr>
              <a:t>.Now;</a:t>
            </a:r>
            <a:endParaRPr/>
          </a:p>
          <a:p>
            <a:pPr marL="0" marR="0" lvl="0" indent="0" algn="l" rtl="0">
              <a:spcBef>
                <a:spcPts val="0"/>
              </a:spcBef>
              <a:spcAft>
                <a:spcPts val="0"/>
              </a:spcAft>
              <a:buNone/>
            </a:pPr>
            <a:r>
              <a:rPr lang="en-US" sz="1400">
                <a:solidFill>
                  <a:srgbClr val="000000"/>
                </a:solidFill>
                <a:highlight>
                  <a:srgbClr val="FFFFFF"/>
                </a:highlight>
                <a:latin typeface="Consolas"/>
                <a:ea typeface="Consolas"/>
                <a:cs typeface="Consolas"/>
                <a:sym typeface="Consolas"/>
              </a:rPr>
              <a:t>      </a:t>
            </a:r>
            <a:endParaRPr/>
          </a:p>
          <a:p>
            <a:pPr marL="0" marR="0" lvl="0" indent="0" algn="l" rtl="0">
              <a:spcBef>
                <a:spcPts val="0"/>
              </a:spcBef>
              <a:spcAft>
                <a:spcPts val="0"/>
              </a:spcAft>
              <a:buNone/>
            </a:pPr>
            <a:r>
              <a:rPr lang="en-US" sz="1400">
                <a:solidFill>
                  <a:srgbClr val="000000"/>
                </a:solidFill>
                <a:highlight>
                  <a:srgbClr val="FFFFFF"/>
                </a:highlight>
                <a:latin typeface="Consolas"/>
                <a:ea typeface="Consolas"/>
                <a:cs typeface="Consolas"/>
                <a:sym typeface="Consolas"/>
              </a:rPr>
              <a:t>   }</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2970"/>
              <a:buFont typeface="Source Sans Pro"/>
              <a:buNone/>
            </a:pPr>
            <a:r>
              <a:rPr lang="en-US" sz="2970" b="0" i="0" u="none" strike="noStrike" cap="none">
                <a:solidFill>
                  <a:srgbClr val="1E73B9"/>
                </a:solidFill>
                <a:latin typeface="Source Sans Pro"/>
                <a:ea typeface="Source Sans Pro"/>
                <a:cs typeface="Source Sans Pro"/>
                <a:sym typeface="Source Sans Pro"/>
              </a:rPr>
              <a:t>EXPRESSION-BODIED MEMBERS – NEW WAY</a:t>
            </a:r>
            <a:endParaRPr/>
          </a:p>
        </p:txBody>
      </p:sp>
      <p:sp>
        <p:nvSpPr>
          <p:cNvPr id="193" name="Google Shape;193;p29"/>
          <p:cNvSpPr txBox="1">
            <a:spLocks noGrp="1"/>
          </p:cNvSpPr>
          <p:nvPr>
            <p:ph type="body" idx="1"/>
          </p:nvPr>
        </p:nvSpPr>
        <p:spPr>
          <a:xfrm>
            <a:off x="628650" y="1261366"/>
            <a:ext cx="7886700" cy="4145521"/>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rgbClr val="1E73B9"/>
              </a:buClr>
              <a:buSzPts val="1800"/>
              <a:buFont typeface="Arial"/>
              <a:buNone/>
            </a:pPr>
            <a:endParaRPr sz="1800" b="0" i="0" u="none" strike="noStrike" cap="none">
              <a:solidFill>
                <a:srgbClr val="1E73B9"/>
              </a:solidFill>
              <a:latin typeface="Source Sans Pro"/>
              <a:ea typeface="Source Sans Pro"/>
              <a:cs typeface="Source Sans Pro"/>
              <a:sym typeface="Source Sans Pro"/>
            </a:endParaRPr>
          </a:p>
          <a:p>
            <a:pPr marL="0" marR="0" lvl="0" indent="0" algn="just" rtl="0">
              <a:lnSpc>
                <a:spcPct val="90000"/>
              </a:lnSpc>
              <a:spcBef>
                <a:spcPts val="750"/>
              </a:spcBef>
              <a:spcAft>
                <a:spcPts val="0"/>
              </a:spcAft>
              <a:buClr>
                <a:srgbClr val="1E73B9"/>
              </a:buClr>
              <a:buSzPts val="1800"/>
              <a:buFont typeface="Arial"/>
              <a:buNone/>
            </a:pPr>
            <a:r>
              <a:rPr lang="en-US" sz="1800" b="0" i="0" u="none" strike="noStrike" cap="none">
                <a:solidFill>
                  <a:srgbClr val="1E73B9"/>
                </a:solidFill>
                <a:latin typeface="Source Sans Pro"/>
                <a:ea typeface="Source Sans Pro"/>
                <a:cs typeface="Source Sans Pro"/>
                <a:sym typeface="Source Sans Pro"/>
              </a:rPr>
              <a:t> </a:t>
            </a:r>
            <a:endParaRPr/>
          </a:p>
          <a:p>
            <a:pPr marL="0" marR="0" lvl="0" indent="0" algn="just" rtl="0">
              <a:lnSpc>
                <a:spcPct val="90000"/>
              </a:lnSpc>
              <a:spcBef>
                <a:spcPts val="750"/>
              </a:spcBef>
              <a:spcAft>
                <a:spcPts val="0"/>
              </a:spcAft>
              <a:buClr>
                <a:srgbClr val="1E73B9"/>
              </a:buClr>
              <a:buSzPts val="1500"/>
              <a:buFont typeface="Arial"/>
              <a:buNone/>
            </a:pPr>
            <a:endParaRPr sz="1500" b="0" i="0" u="none" strike="noStrike" cap="none">
              <a:solidFill>
                <a:srgbClr val="1E73B9"/>
              </a:solidFill>
              <a:latin typeface="Source Sans Pro"/>
              <a:ea typeface="Source Sans Pro"/>
              <a:cs typeface="Source Sans Pro"/>
              <a:sym typeface="Source Sans Pro"/>
            </a:endParaRPr>
          </a:p>
        </p:txBody>
      </p:sp>
      <p:sp>
        <p:nvSpPr>
          <p:cNvPr id="194" name="Google Shape;194;p29"/>
          <p:cNvSpPr/>
          <p:nvPr/>
        </p:nvSpPr>
        <p:spPr>
          <a:xfrm>
            <a:off x="731680" y="1261366"/>
            <a:ext cx="7034281" cy="3785652"/>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000000"/>
                </a:solidFill>
                <a:highlight>
                  <a:srgbClr val="FFFFFF"/>
                </a:highlight>
                <a:latin typeface="Consolas"/>
                <a:ea typeface="Consolas"/>
                <a:cs typeface="Consolas"/>
                <a:sym typeface="Consolas"/>
              </a:rPr>
              <a:t> </a:t>
            </a:r>
            <a:r>
              <a:rPr lang="en-US" sz="1200">
                <a:solidFill>
                  <a:srgbClr val="0000FF"/>
                </a:solidFill>
                <a:highlight>
                  <a:srgbClr val="FFFFFF"/>
                </a:highlight>
                <a:latin typeface="Consolas"/>
                <a:ea typeface="Consolas"/>
                <a:cs typeface="Consolas"/>
                <a:sym typeface="Consolas"/>
              </a:rPr>
              <a:t>class</a:t>
            </a:r>
            <a:r>
              <a:rPr lang="en-US" sz="1200">
                <a:solidFill>
                  <a:srgbClr val="000000"/>
                </a:solidFill>
                <a:highlight>
                  <a:srgbClr val="FFFFFF"/>
                </a:highlight>
                <a:latin typeface="Consolas"/>
                <a:ea typeface="Consolas"/>
                <a:cs typeface="Consolas"/>
                <a:sym typeface="Consolas"/>
              </a:rPr>
              <a:t> </a:t>
            </a:r>
            <a:r>
              <a:rPr lang="en-US" sz="1200">
                <a:solidFill>
                  <a:srgbClr val="2B91AF"/>
                </a:solidFill>
                <a:highlight>
                  <a:srgbClr val="FFFFFF"/>
                </a:highlight>
                <a:latin typeface="Consolas"/>
                <a:ea typeface="Consolas"/>
                <a:cs typeface="Consolas"/>
                <a:sym typeface="Consolas"/>
              </a:rPr>
              <a:t>Person</a:t>
            </a:r>
            <a:endParaRPr sz="1200">
              <a:solidFill>
                <a:srgbClr val="000000"/>
              </a:solidFill>
              <a:highlight>
                <a:srgbClr val="FFFFFF"/>
              </a:highlight>
              <a:latin typeface="Consolas"/>
              <a:ea typeface="Consolas"/>
              <a:cs typeface="Consolas"/>
              <a:sym typeface="Consolas"/>
            </a:endParaRPr>
          </a:p>
          <a:p>
            <a:pPr marL="0" marR="0" lvl="0" indent="0" algn="l" rtl="0">
              <a:spcBef>
                <a:spcPts val="0"/>
              </a:spcBef>
              <a:spcAft>
                <a:spcPts val="0"/>
              </a:spcAft>
              <a:buNone/>
            </a:pPr>
            <a:r>
              <a:rPr lang="en-US" sz="1200">
                <a:solidFill>
                  <a:srgbClr val="000000"/>
                </a:solidFill>
                <a:highlight>
                  <a:srgbClr val="FFFFFF"/>
                </a:highlight>
                <a:latin typeface="Consolas"/>
                <a:ea typeface="Consolas"/>
                <a:cs typeface="Consolas"/>
                <a:sym typeface="Consolas"/>
              </a:rPr>
              <a:t>   {</a:t>
            </a:r>
            <a:endParaRPr/>
          </a:p>
          <a:p>
            <a:pPr marL="0" marR="0" lvl="0" indent="0" algn="l" rtl="0">
              <a:spcBef>
                <a:spcPts val="0"/>
              </a:spcBef>
              <a:spcAft>
                <a:spcPts val="0"/>
              </a:spcAft>
              <a:buNone/>
            </a:pPr>
            <a:endParaRPr sz="1200">
              <a:solidFill>
                <a:srgbClr val="000000"/>
              </a:solidFill>
              <a:highlight>
                <a:srgbClr val="FFFFFF"/>
              </a:highlight>
              <a:latin typeface="Consolas"/>
              <a:ea typeface="Consolas"/>
              <a:cs typeface="Consolas"/>
              <a:sym typeface="Consolas"/>
            </a:endParaRPr>
          </a:p>
          <a:p>
            <a:pPr marL="0" marR="0" lvl="0" indent="0" algn="l" rtl="0">
              <a:spcBef>
                <a:spcPts val="0"/>
              </a:spcBef>
              <a:spcAft>
                <a:spcPts val="0"/>
              </a:spcAft>
              <a:buNone/>
            </a:pPr>
            <a:r>
              <a:rPr lang="en-US" sz="1200">
                <a:solidFill>
                  <a:srgbClr val="000000"/>
                </a:solidFill>
                <a:highlight>
                  <a:srgbClr val="FFFFFF"/>
                </a:highlight>
                <a:latin typeface="Consolas"/>
                <a:ea typeface="Consolas"/>
                <a:cs typeface="Consolas"/>
                <a:sym typeface="Consolas"/>
              </a:rPr>
              <a:t>      </a:t>
            </a:r>
            <a:r>
              <a:rPr lang="en-US" sz="1200">
                <a:solidFill>
                  <a:srgbClr val="0000FF"/>
                </a:solidFill>
                <a:highlight>
                  <a:srgbClr val="FFFFFF"/>
                </a:highlight>
                <a:latin typeface="Consolas"/>
                <a:ea typeface="Consolas"/>
                <a:cs typeface="Consolas"/>
                <a:sym typeface="Consolas"/>
              </a:rPr>
              <a:t>public</a:t>
            </a:r>
            <a:r>
              <a:rPr lang="en-US" sz="1200">
                <a:solidFill>
                  <a:srgbClr val="000000"/>
                </a:solidFill>
                <a:highlight>
                  <a:srgbClr val="FFFFFF"/>
                </a:highlight>
                <a:latin typeface="Consolas"/>
                <a:ea typeface="Consolas"/>
                <a:cs typeface="Consolas"/>
                <a:sym typeface="Consolas"/>
              </a:rPr>
              <a:t> Person(</a:t>
            </a:r>
            <a:r>
              <a:rPr lang="en-US" sz="1200">
                <a:solidFill>
                  <a:srgbClr val="0000FF"/>
                </a:solidFill>
                <a:highlight>
                  <a:srgbClr val="FFFFFF"/>
                </a:highlight>
                <a:latin typeface="Consolas"/>
                <a:ea typeface="Consolas"/>
                <a:cs typeface="Consolas"/>
                <a:sym typeface="Consolas"/>
              </a:rPr>
              <a:t>string</a:t>
            </a:r>
            <a:r>
              <a:rPr lang="en-US" sz="1200">
                <a:solidFill>
                  <a:srgbClr val="000000"/>
                </a:solidFill>
                <a:highlight>
                  <a:srgbClr val="FFFFFF"/>
                </a:highlight>
                <a:latin typeface="Consolas"/>
                <a:ea typeface="Consolas"/>
                <a:cs typeface="Consolas"/>
                <a:sym typeface="Consolas"/>
              </a:rPr>
              <a:t> firstName, </a:t>
            </a:r>
            <a:r>
              <a:rPr lang="en-US" sz="1200">
                <a:solidFill>
                  <a:srgbClr val="0000FF"/>
                </a:solidFill>
                <a:highlight>
                  <a:srgbClr val="FFFFFF"/>
                </a:highlight>
                <a:latin typeface="Consolas"/>
                <a:ea typeface="Consolas"/>
                <a:cs typeface="Consolas"/>
                <a:sym typeface="Consolas"/>
              </a:rPr>
              <a:t>string</a:t>
            </a:r>
            <a:r>
              <a:rPr lang="en-US" sz="1200">
                <a:solidFill>
                  <a:srgbClr val="000000"/>
                </a:solidFill>
                <a:highlight>
                  <a:srgbClr val="FFFFFF"/>
                </a:highlight>
                <a:latin typeface="Consolas"/>
                <a:ea typeface="Consolas"/>
                <a:cs typeface="Consolas"/>
                <a:sym typeface="Consolas"/>
              </a:rPr>
              <a:t> lastName, </a:t>
            </a:r>
            <a:r>
              <a:rPr lang="en-US" sz="1200">
                <a:solidFill>
                  <a:srgbClr val="2B91AF"/>
                </a:solidFill>
                <a:highlight>
                  <a:srgbClr val="FFFFFF"/>
                </a:highlight>
                <a:latin typeface="Consolas"/>
                <a:ea typeface="Consolas"/>
                <a:cs typeface="Consolas"/>
                <a:sym typeface="Consolas"/>
              </a:rPr>
              <a:t>DateTime</a:t>
            </a:r>
            <a:r>
              <a:rPr lang="en-US" sz="1200">
                <a:solidFill>
                  <a:srgbClr val="000000"/>
                </a:solidFill>
                <a:highlight>
                  <a:srgbClr val="FFFFFF"/>
                </a:highlight>
                <a:latin typeface="Consolas"/>
                <a:ea typeface="Consolas"/>
                <a:cs typeface="Consolas"/>
                <a:sym typeface="Consolas"/>
              </a:rPr>
              <a:t> dateOfBirth)</a:t>
            </a:r>
            <a:endParaRPr/>
          </a:p>
          <a:p>
            <a:pPr marL="0" marR="0" lvl="0" indent="0" algn="l" rtl="0">
              <a:spcBef>
                <a:spcPts val="0"/>
              </a:spcBef>
              <a:spcAft>
                <a:spcPts val="0"/>
              </a:spcAft>
              <a:buNone/>
            </a:pPr>
            <a:r>
              <a:rPr lang="en-US" sz="1200">
                <a:solidFill>
                  <a:srgbClr val="000000"/>
                </a:solidFill>
                <a:highlight>
                  <a:srgbClr val="FFFFFF"/>
                </a:highlight>
                <a:latin typeface="Consolas"/>
                <a:ea typeface="Consolas"/>
                <a:cs typeface="Consolas"/>
                <a:sym typeface="Consolas"/>
              </a:rPr>
              <a:t>      {</a:t>
            </a:r>
            <a:endParaRPr/>
          </a:p>
          <a:p>
            <a:pPr marL="0" marR="0" lvl="0" indent="0" algn="l" rtl="0">
              <a:spcBef>
                <a:spcPts val="0"/>
              </a:spcBef>
              <a:spcAft>
                <a:spcPts val="0"/>
              </a:spcAft>
              <a:buNone/>
            </a:pPr>
            <a:r>
              <a:rPr lang="en-US" sz="1200">
                <a:solidFill>
                  <a:srgbClr val="000000"/>
                </a:solidFill>
                <a:highlight>
                  <a:srgbClr val="FFFFFF"/>
                </a:highlight>
                <a:latin typeface="Consolas"/>
                <a:ea typeface="Consolas"/>
                <a:cs typeface="Consolas"/>
                <a:sym typeface="Consolas"/>
              </a:rPr>
              <a:t>         FirstName = firstName;</a:t>
            </a:r>
            <a:endParaRPr/>
          </a:p>
          <a:p>
            <a:pPr marL="0" marR="0" lvl="0" indent="0" algn="l" rtl="0">
              <a:spcBef>
                <a:spcPts val="0"/>
              </a:spcBef>
              <a:spcAft>
                <a:spcPts val="0"/>
              </a:spcAft>
              <a:buNone/>
            </a:pPr>
            <a:r>
              <a:rPr lang="en-US" sz="1200">
                <a:solidFill>
                  <a:srgbClr val="000000"/>
                </a:solidFill>
                <a:highlight>
                  <a:srgbClr val="FFFFFF"/>
                </a:highlight>
                <a:latin typeface="Consolas"/>
                <a:ea typeface="Consolas"/>
                <a:cs typeface="Consolas"/>
                <a:sym typeface="Consolas"/>
              </a:rPr>
              <a:t>         LastName = lastName;</a:t>
            </a:r>
            <a:endParaRPr/>
          </a:p>
          <a:p>
            <a:pPr marL="0" marR="0" lvl="0" indent="0" algn="l" rtl="0">
              <a:spcBef>
                <a:spcPts val="0"/>
              </a:spcBef>
              <a:spcAft>
                <a:spcPts val="0"/>
              </a:spcAft>
              <a:buNone/>
            </a:pPr>
            <a:r>
              <a:rPr lang="en-US" sz="1200">
                <a:solidFill>
                  <a:srgbClr val="000000"/>
                </a:solidFill>
                <a:highlight>
                  <a:srgbClr val="FFFFFF"/>
                </a:highlight>
                <a:latin typeface="Consolas"/>
                <a:ea typeface="Consolas"/>
                <a:cs typeface="Consolas"/>
                <a:sym typeface="Consolas"/>
              </a:rPr>
              <a:t>         DateOfBirth = dateOfBirth;</a:t>
            </a:r>
            <a:endParaRPr/>
          </a:p>
          <a:p>
            <a:pPr marL="0" marR="0" lvl="0" indent="0" algn="l" rtl="0">
              <a:spcBef>
                <a:spcPts val="0"/>
              </a:spcBef>
              <a:spcAft>
                <a:spcPts val="0"/>
              </a:spcAft>
              <a:buNone/>
            </a:pPr>
            <a:r>
              <a:rPr lang="en-US" sz="1200">
                <a:solidFill>
                  <a:srgbClr val="000000"/>
                </a:solidFill>
                <a:highlight>
                  <a:srgbClr val="FFFFFF"/>
                </a:highlight>
                <a:latin typeface="Consolas"/>
                <a:ea typeface="Consolas"/>
                <a:cs typeface="Consolas"/>
                <a:sym typeface="Consolas"/>
              </a:rPr>
              <a:t>      }</a:t>
            </a:r>
            <a:endParaRPr/>
          </a:p>
          <a:p>
            <a:pPr marL="0" marR="0" lvl="0" indent="0" algn="l" rtl="0">
              <a:spcBef>
                <a:spcPts val="0"/>
              </a:spcBef>
              <a:spcAft>
                <a:spcPts val="0"/>
              </a:spcAft>
              <a:buNone/>
            </a:pPr>
            <a:endParaRPr sz="1200">
              <a:solidFill>
                <a:srgbClr val="000000"/>
              </a:solidFill>
              <a:highlight>
                <a:srgbClr val="FFFFFF"/>
              </a:highlight>
              <a:latin typeface="Consolas"/>
              <a:ea typeface="Consolas"/>
              <a:cs typeface="Consolas"/>
              <a:sym typeface="Consolas"/>
            </a:endParaRPr>
          </a:p>
          <a:p>
            <a:pPr marL="0" marR="0" lvl="0" indent="0" algn="l" rtl="0">
              <a:spcBef>
                <a:spcPts val="0"/>
              </a:spcBef>
              <a:spcAft>
                <a:spcPts val="0"/>
              </a:spcAft>
              <a:buNone/>
            </a:pPr>
            <a:r>
              <a:rPr lang="en-US" sz="1200">
                <a:solidFill>
                  <a:srgbClr val="000000"/>
                </a:solidFill>
                <a:highlight>
                  <a:srgbClr val="FFFFFF"/>
                </a:highlight>
                <a:latin typeface="Consolas"/>
                <a:ea typeface="Consolas"/>
                <a:cs typeface="Consolas"/>
                <a:sym typeface="Consolas"/>
              </a:rPr>
              <a:t>      </a:t>
            </a:r>
            <a:r>
              <a:rPr lang="en-US" sz="1200">
                <a:solidFill>
                  <a:srgbClr val="0000FF"/>
                </a:solidFill>
                <a:highlight>
                  <a:srgbClr val="FFFFFF"/>
                </a:highlight>
                <a:latin typeface="Consolas"/>
                <a:ea typeface="Consolas"/>
                <a:cs typeface="Consolas"/>
                <a:sym typeface="Consolas"/>
              </a:rPr>
              <a:t>public</a:t>
            </a:r>
            <a:r>
              <a:rPr lang="en-US" sz="1200">
                <a:solidFill>
                  <a:srgbClr val="000000"/>
                </a:solidFill>
                <a:highlight>
                  <a:srgbClr val="FFFFFF"/>
                </a:highlight>
                <a:latin typeface="Consolas"/>
                <a:ea typeface="Consolas"/>
                <a:cs typeface="Consolas"/>
                <a:sym typeface="Consolas"/>
              </a:rPr>
              <a:t> </a:t>
            </a:r>
            <a:r>
              <a:rPr lang="en-US" sz="1200">
                <a:solidFill>
                  <a:srgbClr val="0000FF"/>
                </a:solidFill>
                <a:highlight>
                  <a:srgbClr val="FFFFFF"/>
                </a:highlight>
                <a:latin typeface="Consolas"/>
                <a:ea typeface="Consolas"/>
                <a:cs typeface="Consolas"/>
                <a:sym typeface="Consolas"/>
              </a:rPr>
              <a:t>string</a:t>
            </a:r>
            <a:r>
              <a:rPr lang="en-US" sz="1200">
                <a:solidFill>
                  <a:srgbClr val="000000"/>
                </a:solidFill>
                <a:highlight>
                  <a:srgbClr val="FFFFFF"/>
                </a:highlight>
                <a:latin typeface="Consolas"/>
                <a:ea typeface="Consolas"/>
                <a:cs typeface="Consolas"/>
                <a:sym typeface="Consolas"/>
              </a:rPr>
              <a:t> FirstName { </a:t>
            </a:r>
            <a:r>
              <a:rPr lang="en-US" sz="1200">
                <a:solidFill>
                  <a:srgbClr val="0000FF"/>
                </a:solidFill>
                <a:highlight>
                  <a:srgbClr val="FFFFFF"/>
                </a:highlight>
                <a:latin typeface="Consolas"/>
                <a:ea typeface="Consolas"/>
                <a:cs typeface="Consolas"/>
                <a:sym typeface="Consolas"/>
              </a:rPr>
              <a:t>get</a:t>
            </a:r>
            <a:r>
              <a:rPr lang="en-US" sz="1200">
                <a:solidFill>
                  <a:srgbClr val="000000"/>
                </a:solidFill>
                <a:highlight>
                  <a:srgbClr val="FFFFFF"/>
                </a:highlight>
                <a:latin typeface="Consolas"/>
                <a:ea typeface="Consolas"/>
                <a:cs typeface="Consolas"/>
                <a:sym typeface="Consolas"/>
              </a:rPr>
              <a:t>; }</a:t>
            </a:r>
            <a:endParaRPr/>
          </a:p>
          <a:p>
            <a:pPr marL="0" marR="0" lvl="0" indent="0" algn="l" rtl="0">
              <a:spcBef>
                <a:spcPts val="0"/>
              </a:spcBef>
              <a:spcAft>
                <a:spcPts val="0"/>
              </a:spcAft>
              <a:buNone/>
            </a:pPr>
            <a:r>
              <a:rPr lang="en-US" sz="1200">
                <a:solidFill>
                  <a:srgbClr val="000000"/>
                </a:solidFill>
                <a:highlight>
                  <a:srgbClr val="FFFFFF"/>
                </a:highlight>
                <a:latin typeface="Consolas"/>
                <a:ea typeface="Consolas"/>
                <a:cs typeface="Consolas"/>
                <a:sym typeface="Consolas"/>
              </a:rPr>
              <a:t>      </a:t>
            </a:r>
            <a:r>
              <a:rPr lang="en-US" sz="1200">
                <a:solidFill>
                  <a:srgbClr val="0000FF"/>
                </a:solidFill>
                <a:highlight>
                  <a:srgbClr val="FFFFFF"/>
                </a:highlight>
                <a:latin typeface="Consolas"/>
                <a:ea typeface="Consolas"/>
                <a:cs typeface="Consolas"/>
                <a:sym typeface="Consolas"/>
              </a:rPr>
              <a:t>public</a:t>
            </a:r>
            <a:r>
              <a:rPr lang="en-US" sz="1200">
                <a:solidFill>
                  <a:srgbClr val="000000"/>
                </a:solidFill>
                <a:highlight>
                  <a:srgbClr val="FFFFFF"/>
                </a:highlight>
                <a:latin typeface="Consolas"/>
                <a:ea typeface="Consolas"/>
                <a:cs typeface="Consolas"/>
                <a:sym typeface="Consolas"/>
              </a:rPr>
              <a:t> </a:t>
            </a:r>
            <a:r>
              <a:rPr lang="en-US" sz="1200">
                <a:solidFill>
                  <a:srgbClr val="0000FF"/>
                </a:solidFill>
                <a:highlight>
                  <a:srgbClr val="FFFFFF"/>
                </a:highlight>
                <a:latin typeface="Consolas"/>
                <a:ea typeface="Consolas"/>
                <a:cs typeface="Consolas"/>
                <a:sym typeface="Consolas"/>
              </a:rPr>
              <a:t>string</a:t>
            </a:r>
            <a:r>
              <a:rPr lang="en-US" sz="1200">
                <a:solidFill>
                  <a:srgbClr val="000000"/>
                </a:solidFill>
                <a:highlight>
                  <a:srgbClr val="FFFFFF"/>
                </a:highlight>
                <a:latin typeface="Consolas"/>
                <a:ea typeface="Consolas"/>
                <a:cs typeface="Consolas"/>
                <a:sym typeface="Consolas"/>
              </a:rPr>
              <a:t> LastName { </a:t>
            </a:r>
            <a:r>
              <a:rPr lang="en-US" sz="1200">
                <a:solidFill>
                  <a:srgbClr val="0000FF"/>
                </a:solidFill>
                <a:highlight>
                  <a:srgbClr val="FFFFFF"/>
                </a:highlight>
                <a:latin typeface="Consolas"/>
                <a:ea typeface="Consolas"/>
                <a:cs typeface="Consolas"/>
                <a:sym typeface="Consolas"/>
              </a:rPr>
              <a:t>get</a:t>
            </a:r>
            <a:r>
              <a:rPr lang="en-US" sz="1200">
                <a:solidFill>
                  <a:srgbClr val="000000"/>
                </a:solidFill>
                <a:highlight>
                  <a:srgbClr val="FFFFFF"/>
                </a:highlight>
                <a:latin typeface="Consolas"/>
                <a:ea typeface="Consolas"/>
                <a:cs typeface="Consolas"/>
                <a:sym typeface="Consolas"/>
              </a:rPr>
              <a:t>; }</a:t>
            </a:r>
            <a:endParaRPr/>
          </a:p>
          <a:p>
            <a:pPr marL="0" marR="0" lvl="0" indent="0" algn="l" rtl="0">
              <a:spcBef>
                <a:spcPts val="0"/>
              </a:spcBef>
              <a:spcAft>
                <a:spcPts val="0"/>
              </a:spcAft>
              <a:buNone/>
            </a:pPr>
            <a:endParaRPr sz="1200">
              <a:solidFill>
                <a:srgbClr val="000000"/>
              </a:solidFill>
              <a:highlight>
                <a:srgbClr val="FFFFFF"/>
              </a:highlight>
              <a:latin typeface="Consolas"/>
              <a:ea typeface="Consolas"/>
              <a:cs typeface="Consolas"/>
              <a:sym typeface="Consolas"/>
            </a:endParaRPr>
          </a:p>
          <a:p>
            <a:pPr marL="0" marR="0" lvl="0" indent="0" algn="l" rtl="0">
              <a:spcBef>
                <a:spcPts val="0"/>
              </a:spcBef>
              <a:spcAft>
                <a:spcPts val="0"/>
              </a:spcAft>
              <a:buNone/>
            </a:pPr>
            <a:r>
              <a:rPr lang="en-US" sz="1200">
                <a:solidFill>
                  <a:srgbClr val="000000"/>
                </a:solidFill>
                <a:highlight>
                  <a:srgbClr val="FFFFFF"/>
                </a:highlight>
                <a:latin typeface="Consolas"/>
                <a:ea typeface="Consolas"/>
                <a:cs typeface="Consolas"/>
                <a:sym typeface="Consolas"/>
              </a:rPr>
              <a:t>      </a:t>
            </a:r>
            <a:r>
              <a:rPr lang="en-US" sz="1200">
                <a:solidFill>
                  <a:srgbClr val="0000FF"/>
                </a:solidFill>
                <a:highlight>
                  <a:srgbClr val="FFFFFF"/>
                </a:highlight>
                <a:latin typeface="Consolas"/>
                <a:ea typeface="Consolas"/>
                <a:cs typeface="Consolas"/>
                <a:sym typeface="Consolas"/>
              </a:rPr>
              <a:t>public</a:t>
            </a:r>
            <a:r>
              <a:rPr lang="en-US" sz="1200">
                <a:solidFill>
                  <a:srgbClr val="000000"/>
                </a:solidFill>
                <a:highlight>
                  <a:srgbClr val="FFFFFF"/>
                </a:highlight>
                <a:latin typeface="Consolas"/>
                <a:ea typeface="Consolas"/>
                <a:cs typeface="Consolas"/>
                <a:sym typeface="Consolas"/>
              </a:rPr>
              <a:t> </a:t>
            </a:r>
            <a:r>
              <a:rPr lang="en-US" sz="1200">
                <a:solidFill>
                  <a:srgbClr val="0000FF"/>
                </a:solidFill>
                <a:highlight>
                  <a:srgbClr val="FFFFFF"/>
                </a:highlight>
                <a:latin typeface="Consolas"/>
                <a:ea typeface="Consolas"/>
                <a:cs typeface="Consolas"/>
                <a:sym typeface="Consolas"/>
              </a:rPr>
              <a:t>string</a:t>
            </a:r>
            <a:r>
              <a:rPr lang="en-US" sz="1200">
                <a:solidFill>
                  <a:srgbClr val="000000"/>
                </a:solidFill>
                <a:highlight>
                  <a:srgbClr val="FFFFFF"/>
                </a:highlight>
                <a:latin typeface="Consolas"/>
                <a:ea typeface="Consolas"/>
                <a:cs typeface="Consolas"/>
                <a:sym typeface="Consolas"/>
              </a:rPr>
              <a:t> FullName () =&gt; FirstName + LastName;</a:t>
            </a:r>
            <a:endParaRPr/>
          </a:p>
          <a:p>
            <a:pPr marL="0" marR="0" lvl="0" indent="0" algn="l" rtl="0">
              <a:spcBef>
                <a:spcPts val="0"/>
              </a:spcBef>
              <a:spcAft>
                <a:spcPts val="0"/>
              </a:spcAft>
              <a:buNone/>
            </a:pPr>
            <a:endParaRPr sz="1200">
              <a:solidFill>
                <a:srgbClr val="000000"/>
              </a:solidFill>
              <a:highlight>
                <a:srgbClr val="FFFFFF"/>
              </a:highlight>
              <a:latin typeface="Consolas"/>
              <a:ea typeface="Consolas"/>
              <a:cs typeface="Consolas"/>
              <a:sym typeface="Consolas"/>
            </a:endParaRPr>
          </a:p>
          <a:p>
            <a:pPr marL="0" marR="0" lvl="0" indent="0" algn="l" rtl="0">
              <a:spcBef>
                <a:spcPts val="0"/>
              </a:spcBef>
              <a:spcAft>
                <a:spcPts val="0"/>
              </a:spcAft>
              <a:buNone/>
            </a:pPr>
            <a:r>
              <a:rPr lang="en-US" sz="1200">
                <a:solidFill>
                  <a:srgbClr val="000000"/>
                </a:solidFill>
                <a:highlight>
                  <a:srgbClr val="FFFFFF"/>
                </a:highlight>
                <a:latin typeface="Consolas"/>
                <a:ea typeface="Consolas"/>
                <a:cs typeface="Consolas"/>
                <a:sym typeface="Consolas"/>
              </a:rPr>
              <a:t>      </a:t>
            </a:r>
            <a:r>
              <a:rPr lang="en-US" sz="1200">
                <a:solidFill>
                  <a:srgbClr val="0000FF"/>
                </a:solidFill>
                <a:highlight>
                  <a:srgbClr val="FFFFFF"/>
                </a:highlight>
                <a:latin typeface="Consolas"/>
                <a:ea typeface="Consolas"/>
                <a:cs typeface="Consolas"/>
                <a:sym typeface="Consolas"/>
              </a:rPr>
              <a:t>public</a:t>
            </a:r>
            <a:r>
              <a:rPr lang="en-US" sz="1200">
                <a:solidFill>
                  <a:srgbClr val="000000"/>
                </a:solidFill>
                <a:highlight>
                  <a:srgbClr val="FFFFFF"/>
                </a:highlight>
                <a:latin typeface="Consolas"/>
                <a:ea typeface="Consolas"/>
                <a:cs typeface="Consolas"/>
                <a:sym typeface="Consolas"/>
              </a:rPr>
              <a:t> </a:t>
            </a:r>
            <a:r>
              <a:rPr lang="en-US" sz="1200">
                <a:solidFill>
                  <a:srgbClr val="0000FF"/>
                </a:solidFill>
                <a:highlight>
                  <a:srgbClr val="FFFFFF"/>
                </a:highlight>
                <a:latin typeface="Consolas"/>
                <a:ea typeface="Consolas"/>
                <a:cs typeface="Consolas"/>
                <a:sym typeface="Consolas"/>
              </a:rPr>
              <a:t>int</a:t>
            </a:r>
            <a:r>
              <a:rPr lang="en-US" sz="1200">
                <a:solidFill>
                  <a:srgbClr val="000000"/>
                </a:solidFill>
                <a:highlight>
                  <a:srgbClr val="FFFFFF"/>
                </a:highlight>
                <a:latin typeface="Consolas"/>
                <a:ea typeface="Consolas"/>
                <a:cs typeface="Consolas"/>
                <a:sym typeface="Consolas"/>
              </a:rPr>
              <a:t> Age() =&gt; (</a:t>
            </a:r>
            <a:r>
              <a:rPr lang="en-US" sz="1200">
                <a:solidFill>
                  <a:srgbClr val="0000FF"/>
                </a:solidFill>
                <a:highlight>
                  <a:srgbClr val="FFFFFF"/>
                </a:highlight>
                <a:latin typeface="Consolas"/>
                <a:ea typeface="Consolas"/>
                <a:cs typeface="Consolas"/>
                <a:sym typeface="Consolas"/>
              </a:rPr>
              <a:t>int</a:t>
            </a:r>
            <a:r>
              <a:rPr lang="en-US" sz="1200">
                <a:solidFill>
                  <a:srgbClr val="000000"/>
                </a:solidFill>
                <a:highlight>
                  <a:srgbClr val="FFFFFF"/>
                </a:highlight>
                <a:latin typeface="Consolas"/>
                <a:ea typeface="Consolas"/>
                <a:cs typeface="Consolas"/>
                <a:sym typeface="Consolas"/>
              </a:rPr>
              <a:t>)(</a:t>
            </a:r>
            <a:r>
              <a:rPr lang="en-US" sz="1200">
                <a:solidFill>
                  <a:srgbClr val="2B91AF"/>
                </a:solidFill>
                <a:highlight>
                  <a:srgbClr val="FFFFFF"/>
                </a:highlight>
                <a:latin typeface="Consolas"/>
                <a:ea typeface="Consolas"/>
                <a:cs typeface="Consolas"/>
                <a:sym typeface="Consolas"/>
              </a:rPr>
              <a:t>DateTime</a:t>
            </a:r>
            <a:r>
              <a:rPr lang="en-US" sz="1200">
                <a:solidFill>
                  <a:srgbClr val="000000"/>
                </a:solidFill>
                <a:highlight>
                  <a:srgbClr val="FFFFFF"/>
                </a:highlight>
                <a:latin typeface="Consolas"/>
                <a:ea typeface="Consolas"/>
                <a:cs typeface="Consolas"/>
                <a:sym typeface="Consolas"/>
              </a:rPr>
              <a:t>.Now - DateOfBirth).TotalDays / 365;</a:t>
            </a:r>
            <a:endParaRPr/>
          </a:p>
          <a:p>
            <a:pPr marL="0" marR="0" lvl="0" indent="0" algn="l" rtl="0">
              <a:spcBef>
                <a:spcPts val="0"/>
              </a:spcBef>
              <a:spcAft>
                <a:spcPts val="0"/>
              </a:spcAft>
              <a:buNone/>
            </a:pPr>
            <a:endParaRPr sz="1200">
              <a:solidFill>
                <a:srgbClr val="000000"/>
              </a:solidFill>
              <a:highlight>
                <a:srgbClr val="FFFFFF"/>
              </a:highlight>
              <a:latin typeface="Consolas"/>
              <a:ea typeface="Consolas"/>
              <a:cs typeface="Consolas"/>
              <a:sym typeface="Consolas"/>
            </a:endParaRPr>
          </a:p>
          <a:p>
            <a:pPr marL="0" marR="0" lvl="0" indent="0" algn="l" rtl="0">
              <a:spcBef>
                <a:spcPts val="0"/>
              </a:spcBef>
              <a:spcAft>
                <a:spcPts val="0"/>
              </a:spcAft>
              <a:buNone/>
            </a:pPr>
            <a:r>
              <a:rPr lang="en-US" sz="1200">
                <a:solidFill>
                  <a:srgbClr val="000000"/>
                </a:solidFill>
                <a:highlight>
                  <a:srgbClr val="FFFFFF"/>
                </a:highlight>
                <a:latin typeface="Consolas"/>
                <a:ea typeface="Consolas"/>
                <a:cs typeface="Consolas"/>
                <a:sym typeface="Consolas"/>
              </a:rPr>
              <a:t>      </a:t>
            </a:r>
            <a:r>
              <a:rPr lang="en-US" sz="1200">
                <a:solidFill>
                  <a:srgbClr val="0000FF"/>
                </a:solidFill>
                <a:highlight>
                  <a:srgbClr val="FFFFFF"/>
                </a:highlight>
                <a:latin typeface="Consolas"/>
                <a:ea typeface="Consolas"/>
                <a:cs typeface="Consolas"/>
                <a:sym typeface="Consolas"/>
              </a:rPr>
              <a:t>public</a:t>
            </a:r>
            <a:r>
              <a:rPr lang="en-US" sz="1200">
                <a:solidFill>
                  <a:srgbClr val="000000"/>
                </a:solidFill>
                <a:highlight>
                  <a:srgbClr val="FFFFFF"/>
                </a:highlight>
                <a:latin typeface="Consolas"/>
                <a:ea typeface="Consolas"/>
                <a:cs typeface="Consolas"/>
                <a:sym typeface="Consolas"/>
              </a:rPr>
              <a:t> </a:t>
            </a:r>
            <a:r>
              <a:rPr lang="en-US" sz="1200">
                <a:solidFill>
                  <a:srgbClr val="2B91AF"/>
                </a:solidFill>
                <a:highlight>
                  <a:srgbClr val="FFFFFF"/>
                </a:highlight>
                <a:latin typeface="Consolas"/>
                <a:ea typeface="Consolas"/>
                <a:cs typeface="Consolas"/>
                <a:sym typeface="Consolas"/>
              </a:rPr>
              <a:t>DateTime</a:t>
            </a:r>
            <a:r>
              <a:rPr lang="en-US" sz="1200">
                <a:solidFill>
                  <a:srgbClr val="000000"/>
                </a:solidFill>
                <a:highlight>
                  <a:srgbClr val="FFFFFF"/>
                </a:highlight>
                <a:latin typeface="Consolas"/>
                <a:ea typeface="Consolas"/>
                <a:cs typeface="Consolas"/>
                <a:sym typeface="Consolas"/>
              </a:rPr>
              <a:t> DateOfBirth { </a:t>
            </a:r>
            <a:r>
              <a:rPr lang="en-US" sz="1200">
                <a:solidFill>
                  <a:srgbClr val="0000FF"/>
                </a:solidFill>
                <a:highlight>
                  <a:srgbClr val="FFFFFF"/>
                </a:highlight>
                <a:latin typeface="Consolas"/>
                <a:ea typeface="Consolas"/>
                <a:cs typeface="Consolas"/>
                <a:sym typeface="Consolas"/>
              </a:rPr>
              <a:t>get</a:t>
            </a:r>
            <a:r>
              <a:rPr lang="en-US" sz="1200">
                <a:solidFill>
                  <a:srgbClr val="000000"/>
                </a:solidFill>
                <a:highlight>
                  <a:srgbClr val="FFFFFF"/>
                </a:highlight>
                <a:latin typeface="Consolas"/>
                <a:ea typeface="Consolas"/>
                <a:cs typeface="Consolas"/>
                <a:sym typeface="Consolas"/>
              </a:rPr>
              <a:t>; } = </a:t>
            </a:r>
            <a:r>
              <a:rPr lang="en-US" sz="1200">
                <a:solidFill>
                  <a:srgbClr val="2B91AF"/>
                </a:solidFill>
                <a:highlight>
                  <a:srgbClr val="FFFFFF"/>
                </a:highlight>
                <a:latin typeface="Consolas"/>
                <a:ea typeface="Consolas"/>
                <a:cs typeface="Consolas"/>
                <a:sym typeface="Consolas"/>
              </a:rPr>
              <a:t>DateTime</a:t>
            </a:r>
            <a:r>
              <a:rPr lang="en-US" sz="1200">
                <a:solidFill>
                  <a:srgbClr val="000000"/>
                </a:solidFill>
                <a:highlight>
                  <a:srgbClr val="FFFFFF"/>
                </a:highlight>
                <a:latin typeface="Consolas"/>
                <a:ea typeface="Consolas"/>
                <a:cs typeface="Consolas"/>
                <a:sym typeface="Consolas"/>
              </a:rPr>
              <a:t>.Now;</a:t>
            </a:r>
            <a:endParaRPr/>
          </a:p>
          <a:p>
            <a:pPr marL="0" marR="0" lvl="0" indent="0" algn="l" rtl="0">
              <a:spcBef>
                <a:spcPts val="0"/>
              </a:spcBef>
              <a:spcAft>
                <a:spcPts val="0"/>
              </a:spcAft>
              <a:buNone/>
            </a:pPr>
            <a:endParaRPr sz="1200">
              <a:solidFill>
                <a:srgbClr val="000000"/>
              </a:solidFill>
              <a:highlight>
                <a:srgbClr val="FFFFFF"/>
              </a:highlight>
              <a:latin typeface="Consolas"/>
              <a:ea typeface="Consolas"/>
              <a:cs typeface="Consolas"/>
              <a:sym typeface="Consolas"/>
            </a:endParaRPr>
          </a:p>
          <a:p>
            <a:pPr marL="0" marR="0" lvl="0" indent="0" algn="l" rtl="0">
              <a:spcBef>
                <a:spcPts val="0"/>
              </a:spcBef>
              <a:spcAft>
                <a:spcPts val="0"/>
              </a:spcAft>
              <a:buNone/>
            </a:pPr>
            <a:r>
              <a:rPr lang="en-US" sz="1200">
                <a:solidFill>
                  <a:srgbClr val="000000"/>
                </a:solidFill>
                <a:highlight>
                  <a:srgbClr val="FFFFFF"/>
                </a:highlight>
                <a:latin typeface="Consolas"/>
                <a:ea typeface="Consolas"/>
                <a:cs typeface="Consolas"/>
                <a:sym typeface="Consolas"/>
              </a:rPr>
              <a:t>   }</a:t>
            </a: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0"/>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NAMEOF EXPRESSION - BEFORE</a:t>
            </a:r>
            <a:endParaRPr/>
          </a:p>
        </p:txBody>
      </p:sp>
      <p:sp>
        <p:nvSpPr>
          <p:cNvPr id="200" name="Google Shape;200;p30"/>
          <p:cNvSpPr txBox="1">
            <a:spLocks noGrp="1"/>
          </p:cNvSpPr>
          <p:nvPr>
            <p:ph type="body" idx="1"/>
          </p:nvPr>
        </p:nvSpPr>
        <p:spPr>
          <a:xfrm>
            <a:off x="628650" y="1300002"/>
            <a:ext cx="7886700" cy="4145521"/>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rgbClr val="1E73B9"/>
              </a:buClr>
              <a:buSzPts val="1800"/>
              <a:buFont typeface="Arial"/>
              <a:buNone/>
            </a:pPr>
            <a:endParaRPr sz="1800" b="0" i="0" u="none" strike="noStrike" cap="none">
              <a:solidFill>
                <a:srgbClr val="1E73B9"/>
              </a:solidFill>
              <a:latin typeface="Source Sans Pro"/>
              <a:ea typeface="Source Sans Pro"/>
              <a:cs typeface="Source Sans Pro"/>
              <a:sym typeface="Source Sans Pro"/>
            </a:endParaRPr>
          </a:p>
          <a:p>
            <a:pPr marL="171450" marR="0" lvl="0" indent="-57150" algn="just" rtl="0">
              <a:lnSpc>
                <a:spcPct val="90000"/>
              </a:lnSpc>
              <a:spcBef>
                <a:spcPts val="750"/>
              </a:spcBef>
              <a:spcAft>
                <a:spcPts val="0"/>
              </a:spcAft>
              <a:buClr>
                <a:srgbClr val="1E73B9"/>
              </a:buClr>
              <a:buSzPts val="1800"/>
              <a:buFont typeface="Arial"/>
              <a:buNone/>
            </a:pPr>
            <a:endParaRPr sz="1800" b="0" i="0" u="none" strike="noStrike" cap="none">
              <a:solidFill>
                <a:srgbClr val="1E73B9"/>
              </a:solidFill>
              <a:latin typeface="Source Sans Pro"/>
              <a:ea typeface="Source Sans Pro"/>
              <a:cs typeface="Source Sans Pro"/>
              <a:sym typeface="Source Sans Pro"/>
            </a:endParaRPr>
          </a:p>
          <a:p>
            <a:pPr marL="0" marR="0" lvl="0" indent="0" algn="just" rtl="0">
              <a:lnSpc>
                <a:spcPct val="90000"/>
              </a:lnSpc>
              <a:spcBef>
                <a:spcPts val="750"/>
              </a:spcBef>
              <a:spcAft>
                <a:spcPts val="0"/>
              </a:spcAft>
              <a:buClr>
                <a:srgbClr val="1E73B9"/>
              </a:buClr>
              <a:buSzPts val="1800"/>
              <a:buFont typeface="Arial"/>
              <a:buNone/>
            </a:pPr>
            <a:r>
              <a:rPr lang="en-US" sz="1800" b="0" i="0" u="none" strike="noStrike" cap="none">
                <a:solidFill>
                  <a:srgbClr val="1E73B9"/>
                </a:solidFill>
                <a:latin typeface="Source Sans Pro"/>
                <a:ea typeface="Source Sans Pro"/>
                <a:cs typeface="Source Sans Pro"/>
                <a:sym typeface="Source Sans Pro"/>
              </a:rPr>
              <a:t> </a:t>
            </a:r>
            <a:endParaRPr/>
          </a:p>
          <a:p>
            <a:pPr marL="0" marR="0" lvl="0" indent="0" algn="just" rtl="0">
              <a:lnSpc>
                <a:spcPct val="90000"/>
              </a:lnSpc>
              <a:spcBef>
                <a:spcPts val="750"/>
              </a:spcBef>
              <a:spcAft>
                <a:spcPts val="0"/>
              </a:spcAft>
              <a:buClr>
                <a:srgbClr val="1E73B9"/>
              </a:buClr>
              <a:buSzPts val="1500"/>
              <a:buFont typeface="Arial"/>
              <a:buNone/>
            </a:pPr>
            <a:endParaRPr sz="1500" b="0" i="0" u="none" strike="noStrike" cap="none">
              <a:solidFill>
                <a:srgbClr val="1E73B9"/>
              </a:solidFill>
              <a:latin typeface="Source Sans Pro"/>
              <a:ea typeface="Source Sans Pro"/>
              <a:cs typeface="Source Sans Pro"/>
              <a:sym typeface="Source Sans Pro"/>
            </a:endParaRPr>
          </a:p>
        </p:txBody>
      </p:sp>
      <p:sp>
        <p:nvSpPr>
          <p:cNvPr id="201" name="Google Shape;201;p30"/>
          <p:cNvSpPr/>
          <p:nvPr/>
        </p:nvSpPr>
        <p:spPr>
          <a:xfrm>
            <a:off x="628650" y="1997359"/>
            <a:ext cx="6994121" cy="1815882"/>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FF"/>
              </a:buClr>
              <a:buSzPts val="1600"/>
              <a:buFont typeface="Consolas"/>
              <a:buNone/>
            </a:pPr>
            <a:r>
              <a:rPr lang="en-US" sz="1600" b="0" i="0" u="none" strike="noStrike" cap="none">
                <a:solidFill>
                  <a:srgbClr val="0000FF"/>
                </a:solidFill>
                <a:latin typeface="Consolas"/>
                <a:ea typeface="Consolas"/>
                <a:cs typeface="Consolas"/>
                <a:sym typeface="Consolas"/>
              </a:rPr>
              <a:t>public</a:t>
            </a:r>
            <a:r>
              <a:rPr lang="en-US" sz="1600" b="0" i="0" u="none" strike="noStrike" cap="none">
                <a:solidFill>
                  <a:srgbClr val="000000"/>
                </a:solidFill>
                <a:latin typeface="Consolas"/>
                <a:ea typeface="Consolas"/>
                <a:cs typeface="Consolas"/>
                <a:sym typeface="Consolas"/>
              </a:rPr>
              <a:t> </a:t>
            </a:r>
            <a:r>
              <a:rPr lang="en-US" sz="1600" b="0" i="0" u="none" strike="noStrike" cap="none">
                <a:solidFill>
                  <a:srgbClr val="0000FF"/>
                </a:solidFill>
                <a:latin typeface="Consolas"/>
                <a:ea typeface="Consolas"/>
                <a:cs typeface="Consolas"/>
                <a:sym typeface="Consolas"/>
              </a:rPr>
              <a:t>static</a:t>
            </a:r>
            <a:r>
              <a:rPr lang="en-US" sz="1600" b="0" i="0" u="none" strike="noStrike" cap="none">
                <a:solidFill>
                  <a:srgbClr val="000000"/>
                </a:solidFill>
                <a:latin typeface="Consolas"/>
                <a:ea typeface="Consolas"/>
                <a:cs typeface="Consolas"/>
                <a:sym typeface="Consolas"/>
              </a:rPr>
              <a:t> </a:t>
            </a:r>
            <a:r>
              <a:rPr lang="en-US" sz="1600" b="0" i="0" u="none" strike="noStrike" cap="none">
                <a:solidFill>
                  <a:srgbClr val="0000FF"/>
                </a:solidFill>
                <a:latin typeface="Consolas"/>
                <a:ea typeface="Consolas"/>
                <a:cs typeface="Consolas"/>
                <a:sym typeface="Consolas"/>
              </a:rPr>
              <a:t>void</a:t>
            </a:r>
            <a:r>
              <a:rPr lang="en-US" sz="1600" b="0" i="0" u="none" strike="noStrike" cap="none">
                <a:solidFill>
                  <a:srgbClr val="000000"/>
                </a:solidFill>
                <a:latin typeface="Consolas"/>
                <a:ea typeface="Consolas"/>
                <a:cs typeface="Consolas"/>
                <a:sym typeface="Consolas"/>
              </a:rPr>
              <a:t> DoSomething(</a:t>
            </a:r>
            <a:r>
              <a:rPr lang="en-US" sz="1600" b="0" i="0" u="none" strike="noStrike" cap="none">
                <a:solidFill>
                  <a:srgbClr val="0000FF"/>
                </a:solidFill>
                <a:latin typeface="Consolas"/>
                <a:ea typeface="Consolas"/>
                <a:cs typeface="Consolas"/>
                <a:sym typeface="Consolas"/>
              </a:rPr>
              <a:t>string</a:t>
            </a:r>
            <a:r>
              <a:rPr lang="en-US" sz="1600" b="0" i="0" u="none" strike="noStrike" cap="none">
                <a:solidFill>
                  <a:srgbClr val="000000"/>
                </a:solidFill>
                <a:latin typeface="Consolas"/>
                <a:ea typeface="Consolas"/>
                <a:cs typeface="Consolas"/>
                <a:sym typeface="Consolas"/>
              </a:rPr>
              <a:t> name)         </a:t>
            </a:r>
            <a:endParaRPr/>
          </a:p>
          <a:p>
            <a:pPr marL="0" marR="0" lvl="0" indent="0" algn="l" rtl="0">
              <a:lnSpc>
                <a:spcPct val="100000"/>
              </a:lnSpc>
              <a:spcBef>
                <a:spcPts val="0"/>
              </a:spcBef>
              <a:spcAft>
                <a:spcPts val="0"/>
              </a:spcAft>
              <a:buClr>
                <a:srgbClr val="000000"/>
              </a:buClr>
              <a:buSzPts val="1600"/>
              <a:buFont typeface="Consolas"/>
              <a:buNone/>
            </a:pPr>
            <a:r>
              <a:rPr lang="en-US" sz="16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600"/>
              <a:buFont typeface="Consolas"/>
              <a:buNone/>
            </a:pPr>
            <a:r>
              <a:rPr lang="en-US" sz="1600" b="0" i="0" u="none" strike="noStrike" cap="none">
                <a:solidFill>
                  <a:srgbClr val="000000"/>
                </a:solidFill>
                <a:latin typeface="Consolas"/>
                <a:ea typeface="Consolas"/>
                <a:cs typeface="Consolas"/>
                <a:sym typeface="Consolas"/>
              </a:rPr>
              <a:t>      </a:t>
            </a:r>
            <a:r>
              <a:rPr lang="en-US" sz="1600" b="0" i="0" u="none" strike="noStrike" cap="none">
                <a:solidFill>
                  <a:srgbClr val="0000FF"/>
                </a:solidFill>
                <a:latin typeface="Consolas"/>
                <a:ea typeface="Consolas"/>
                <a:cs typeface="Consolas"/>
                <a:sym typeface="Consolas"/>
              </a:rPr>
              <a:t>if</a:t>
            </a:r>
            <a:r>
              <a:rPr lang="en-US" sz="1600" b="0" i="0" u="none" strike="noStrike" cap="none">
                <a:solidFill>
                  <a:srgbClr val="000000"/>
                </a:solidFill>
                <a:latin typeface="Consolas"/>
                <a:ea typeface="Consolas"/>
                <a:cs typeface="Consolas"/>
                <a:sym typeface="Consolas"/>
              </a:rPr>
              <a:t> (name == </a:t>
            </a:r>
            <a:r>
              <a:rPr lang="en-US" sz="1600" b="0" i="0" u="none" strike="noStrike" cap="none">
                <a:solidFill>
                  <a:srgbClr val="0000FF"/>
                </a:solidFill>
                <a:latin typeface="Consolas"/>
                <a:ea typeface="Consolas"/>
                <a:cs typeface="Consolas"/>
                <a:sym typeface="Consolas"/>
              </a:rPr>
              <a:t>null</a:t>
            </a:r>
            <a:r>
              <a:rPr lang="en-US" sz="16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600"/>
              <a:buFont typeface="Consolas"/>
              <a:buNone/>
            </a:pPr>
            <a:r>
              <a:rPr lang="en-US" sz="1600">
                <a:solidFill>
                  <a:srgbClr val="000000"/>
                </a:solidFill>
                <a:latin typeface="Consolas"/>
                <a:ea typeface="Consolas"/>
                <a:cs typeface="Consolas"/>
                <a:sym typeface="Consolas"/>
              </a:rPr>
              <a:t>      {</a:t>
            </a:r>
            <a:r>
              <a:rPr lang="en-US" sz="1600"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0"/>
              </a:spcBef>
              <a:spcAft>
                <a:spcPts val="0"/>
              </a:spcAft>
              <a:buClr>
                <a:srgbClr val="000000"/>
              </a:buClr>
              <a:buSzPts val="1600"/>
              <a:buFont typeface="Consolas"/>
              <a:buNone/>
            </a:pPr>
            <a:r>
              <a:rPr lang="en-US" sz="1600">
                <a:solidFill>
                  <a:srgbClr val="000000"/>
                </a:solidFill>
                <a:latin typeface="Consolas"/>
                <a:ea typeface="Consolas"/>
                <a:cs typeface="Consolas"/>
                <a:sym typeface="Consolas"/>
              </a:rPr>
              <a:t>          </a:t>
            </a:r>
            <a:r>
              <a:rPr lang="en-US" sz="1600" b="0" i="0" u="none" strike="noStrike" cap="none">
                <a:solidFill>
                  <a:srgbClr val="0000FF"/>
                </a:solidFill>
                <a:latin typeface="Consolas"/>
                <a:ea typeface="Consolas"/>
                <a:cs typeface="Consolas"/>
                <a:sym typeface="Consolas"/>
              </a:rPr>
              <a:t>throw</a:t>
            </a:r>
            <a:r>
              <a:rPr lang="en-US" sz="1600" b="0" i="0" u="none" strike="noStrike" cap="none">
                <a:solidFill>
                  <a:srgbClr val="000000"/>
                </a:solidFill>
                <a:latin typeface="Consolas"/>
                <a:ea typeface="Consolas"/>
                <a:cs typeface="Consolas"/>
                <a:sym typeface="Consolas"/>
              </a:rPr>
              <a:t> </a:t>
            </a:r>
            <a:r>
              <a:rPr lang="en-US" sz="1600" b="0" i="0" u="none" strike="noStrike" cap="none">
                <a:solidFill>
                  <a:srgbClr val="0000FF"/>
                </a:solidFill>
                <a:latin typeface="Consolas"/>
                <a:ea typeface="Consolas"/>
                <a:cs typeface="Consolas"/>
                <a:sym typeface="Consolas"/>
              </a:rPr>
              <a:t>new</a:t>
            </a:r>
            <a:r>
              <a:rPr lang="en-US" sz="1600" b="0" i="0" u="none" strike="noStrike" cap="none">
                <a:solidFill>
                  <a:srgbClr val="000000"/>
                </a:solidFill>
                <a:latin typeface="Consolas"/>
                <a:ea typeface="Consolas"/>
                <a:cs typeface="Consolas"/>
                <a:sym typeface="Consolas"/>
              </a:rPr>
              <a:t> </a:t>
            </a:r>
            <a:r>
              <a:rPr lang="en-US" sz="1600" b="0" i="0" u="none" strike="noStrike" cap="none">
                <a:solidFill>
                  <a:srgbClr val="2B91AF"/>
                </a:solidFill>
                <a:latin typeface="Consolas"/>
                <a:ea typeface="Consolas"/>
                <a:cs typeface="Consolas"/>
                <a:sym typeface="Consolas"/>
              </a:rPr>
              <a:t>Exception</a:t>
            </a:r>
            <a:r>
              <a:rPr lang="en-US" sz="1600" b="0" i="0" u="none" strike="noStrike" cap="none">
                <a:solidFill>
                  <a:srgbClr val="000000"/>
                </a:solidFill>
                <a:latin typeface="Consolas"/>
                <a:ea typeface="Consolas"/>
                <a:cs typeface="Consolas"/>
                <a:sym typeface="Consolas"/>
              </a:rPr>
              <a:t>(</a:t>
            </a:r>
            <a:r>
              <a:rPr lang="en-US" sz="1600" b="0" i="0" u="none" strike="noStrike" cap="none">
                <a:solidFill>
                  <a:srgbClr val="A31515"/>
                </a:solidFill>
                <a:latin typeface="Consolas"/>
                <a:ea typeface="Consolas"/>
                <a:cs typeface="Consolas"/>
                <a:sym typeface="Consolas"/>
              </a:rPr>
              <a:t>"Name is null"</a:t>
            </a:r>
            <a:r>
              <a:rPr lang="en-US" sz="1600"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0"/>
              </a:spcBef>
              <a:spcAft>
                <a:spcPts val="0"/>
              </a:spcAft>
              <a:buClr>
                <a:srgbClr val="000000"/>
              </a:buClr>
              <a:buSzPts val="1600"/>
              <a:buFont typeface="Consolas"/>
              <a:buNone/>
            </a:pPr>
            <a:r>
              <a:rPr lang="en-US" sz="1600">
                <a:solidFill>
                  <a:srgbClr val="000000"/>
                </a:solidFill>
                <a:latin typeface="Consolas"/>
                <a:ea typeface="Consolas"/>
                <a:cs typeface="Consolas"/>
                <a:sym typeface="Consolas"/>
              </a:rPr>
              <a:t>      }</a:t>
            </a:r>
            <a:endParaRPr sz="16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Consolas"/>
              <a:buNone/>
            </a:pPr>
            <a:r>
              <a:rPr lang="en-US" sz="1600" b="0" i="0" u="none" strike="noStrike" cap="none">
                <a:solidFill>
                  <a:srgbClr val="000000"/>
                </a:solidFill>
                <a:latin typeface="Consolas"/>
                <a:ea typeface="Consolas"/>
                <a:cs typeface="Consolas"/>
                <a:sym typeface="Consolas"/>
              </a:rPr>
              <a:t>}</a:t>
            </a: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1"/>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NAMEOF EXPRESSION – NEW WAY</a:t>
            </a:r>
            <a:endParaRPr/>
          </a:p>
        </p:txBody>
      </p:sp>
      <p:sp>
        <p:nvSpPr>
          <p:cNvPr id="207" name="Google Shape;207;p31"/>
          <p:cNvSpPr txBox="1">
            <a:spLocks noGrp="1"/>
          </p:cNvSpPr>
          <p:nvPr>
            <p:ph type="body" idx="1"/>
          </p:nvPr>
        </p:nvSpPr>
        <p:spPr>
          <a:xfrm>
            <a:off x="628650" y="1261366"/>
            <a:ext cx="7886700" cy="4145521"/>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rgbClr val="1E73B9"/>
              </a:buClr>
              <a:buSzPts val="1500"/>
              <a:buFont typeface="Arial"/>
              <a:buNone/>
            </a:pPr>
            <a:endParaRPr sz="1500" b="0" i="0" u="none" strike="noStrike" cap="none">
              <a:solidFill>
                <a:srgbClr val="1E73B9"/>
              </a:solidFill>
              <a:latin typeface="Source Sans Pro"/>
              <a:ea typeface="Source Sans Pro"/>
              <a:cs typeface="Source Sans Pro"/>
              <a:sym typeface="Source Sans Pro"/>
            </a:endParaRPr>
          </a:p>
        </p:txBody>
      </p:sp>
      <p:sp>
        <p:nvSpPr>
          <p:cNvPr id="208" name="Google Shape;208;p31"/>
          <p:cNvSpPr/>
          <p:nvPr/>
        </p:nvSpPr>
        <p:spPr>
          <a:xfrm>
            <a:off x="628650" y="1970704"/>
            <a:ext cx="8065028" cy="1815882"/>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FF"/>
              </a:buClr>
              <a:buSzPts val="1600"/>
              <a:buFont typeface="Consolas"/>
              <a:buNone/>
            </a:pPr>
            <a:r>
              <a:rPr lang="en-US" sz="1600" b="0" i="0" u="none" strike="noStrike" cap="none">
                <a:solidFill>
                  <a:srgbClr val="0000FF"/>
                </a:solidFill>
                <a:latin typeface="Consolas"/>
                <a:ea typeface="Consolas"/>
                <a:cs typeface="Consolas"/>
                <a:sym typeface="Consolas"/>
              </a:rPr>
              <a:t>public</a:t>
            </a:r>
            <a:r>
              <a:rPr lang="en-US" sz="1600" b="0" i="0" u="none" strike="noStrike" cap="none">
                <a:solidFill>
                  <a:srgbClr val="000000"/>
                </a:solidFill>
                <a:latin typeface="Consolas"/>
                <a:ea typeface="Consolas"/>
                <a:cs typeface="Consolas"/>
                <a:sym typeface="Consolas"/>
              </a:rPr>
              <a:t> </a:t>
            </a:r>
            <a:r>
              <a:rPr lang="en-US" sz="1600" b="0" i="0" u="none" strike="noStrike" cap="none">
                <a:solidFill>
                  <a:srgbClr val="0000FF"/>
                </a:solidFill>
                <a:latin typeface="Consolas"/>
                <a:ea typeface="Consolas"/>
                <a:cs typeface="Consolas"/>
                <a:sym typeface="Consolas"/>
              </a:rPr>
              <a:t>static</a:t>
            </a:r>
            <a:r>
              <a:rPr lang="en-US" sz="1600" b="0" i="0" u="none" strike="noStrike" cap="none">
                <a:solidFill>
                  <a:srgbClr val="000000"/>
                </a:solidFill>
                <a:latin typeface="Consolas"/>
                <a:ea typeface="Consolas"/>
                <a:cs typeface="Consolas"/>
                <a:sym typeface="Consolas"/>
              </a:rPr>
              <a:t> </a:t>
            </a:r>
            <a:r>
              <a:rPr lang="en-US" sz="1600" b="0" i="0" u="none" strike="noStrike" cap="none">
                <a:solidFill>
                  <a:srgbClr val="0000FF"/>
                </a:solidFill>
                <a:latin typeface="Consolas"/>
                <a:ea typeface="Consolas"/>
                <a:cs typeface="Consolas"/>
                <a:sym typeface="Consolas"/>
              </a:rPr>
              <a:t>void</a:t>
            </a:r>
            <a:r>
              <a:rPr lang="en-US" sz="1600" b="0" i="0" u="none" strike="noStrike" cap="none">
                <a:solidFill>
                  <a:srgbClr val="000000"/>
                </a:solidFill>
                <a:latin typeface="Consolas"/>
                <a:ea typeface="Consolas"/>
                <a:cs typeface="Consolas"/>
                <a:sym typeface="Consolas"/>
              </a:rPr>
              <a:t> DoSomething(</a:t>
            </a:r>
            <a:r>
              <a:rPr lang="en-US" sz="1600" b="0" i="0" u="none" strike="noStrike" cap="none">
                <a:solidFill>
                  <a:srgbClr val="0000FF"/>
                </a:solidFill>
                <a:latin typeface="Consolas"/>
                <a:ea typeface="Consolas"/>
                <a:cs typeface="Consolas"/>
                <a:sym typeface="Consolas"/>
              </a:rPr>
              <a:t>string</a:t>
            </a:r>
            <a:r>
              <a:rPr lang="en-US" sz="1600" b="0" i="0" u="none" strike="noStrike" cap="none">
                <a:solidFill>
                  <a:srgbClr val="000000"/>
                </a:solidFill>
                <a:latin typeface="Consolas"/>
                <a:ea typeface="Consolas"/>
                <a:cs typeface="Consolas"/>
                <a:sym typeface="Consolas"/>
              </a:rPr>
              <a:t> newName)         </a:t>
            </a:r>
            <a:endParaRPr/>
          </a:p>
          <a:p>
            <a:pPr marL="0" marR="0" lvl="0" indent="0" algn="l" rtl="0">
              <a:lnSpc>
                <a:spcPct val="100000"/>
              </a:lnSpc>
              <a:spcBef>
                <a:spcPts val="0"/>
              </a:spcBef>
              <a:spcAft>
                <a:spcPts val="0"/>
              </a:spcAft>
              <a:buClr>
                <a:srgbClr val="000000"/>
              </a:buClr>
              <a:buSzPts val="1600"/>
              <a:buFont typeface="Consolas"/>
              <a:buNone/>
            </a:pPr>
            <a:r>
              <a:rPr lang="en-US" sz="16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600"/>
              <a:buFont typeface="Consolas"/>
              <a:buNone/>
            </a:pPr>
            <a:r>
              <a:rPr lang="en-US" sz="1600" b="0" i="0" u="none" strike="noStrike" cap="none">
                <a:solidFill>
                  <a:srgbClr val="000000"/>
                </a:solidFill>
                <a:latin typeface="Consolas"/>
                <a:ea typeface="Consolas"/>
                <a:cs typeface="Consolas"/>
                <a:sym typeface="Consolas"/>
              </a:rPr>
              <a:t>      </a:t>
            </a:r>
            <a:r>
              <a:rPr lang="en-US" sz="1600" b="0" i="0" u="none" strike="noStrike" cap="none">
                <a:solidFill>
                  <a:srgbClr val="0000FF"/>
                </a:solidFill>
                <a:latin typeface="Consolas"/>
                <a:ea typeface="Consolas"/>
                <a:cs typeface="Consolas"/>
                <a:sym typeface="Consolas"/>
              </a:rPr>
              <a:t>if</a:t>
            </a:r>
            <a:r>
              <a:rPr lang="en-US" sz="1600" b="0" i="0" u="none" strike="noStrike" cap="none">
                <a:solidFill>
                  <a:srgbClr val="000000"/>
                </a:solidFill>
                <a:latin typeface="Consolas"/>
                <a:ea typeface="Consolas"/>
                <a:cs typeface="Consolas"/>
                <a:sym typeface="Consolas"/>
              </a:rPr>
              <a:t> (newName == </a:t>
            </a:r>
            <a:r>
              <a:rPr lang="en-US" sz="1600" b="0" i="0" u="none" strike="noStrike" cap="none">
                <a:solidFill>
                  <a:srgbClr val="0000FF"/>
                </a:solidFill>
                <a:latin typeface="Consolas"/>
                <a:ea typeface="Consolas"/>
                <a:cs typeface="Consolas"/>
                <a:sym typeface="Consolas"/>
              </a:rPr>
              <a:t>null</a:t>
            </a:r>
            <a:r>
              <a:rPr lang="en-US" sz="16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600"/>
              <a:buFont typeface="Consolas"/>
              <a:buNone/>
            </a:pPr>
            <a:r>
              <a:rPr lang="en-US" sz="1600">
                <a:solidFill>
                  <a:srgbClr val="000000"/>
                </a:solidFill>
                <a:latin typeface="Consolas"/>
                <a:ea typeface="Consolas"/>
                <a:cs typeface="Consolas"/>
                <a:sym typeface="Consolas"/>
              </a:rPr>
              <a:t>      {</a:t>
            </a:r>
            <a:endParaRPr/>
          </a:p>
          <a:p>
            <a:pPr marL="0" marR="0" lvl="0" indent="0" algn="l" rtl="0">
              <a:lnSpc>
                <a:spcPct val="100000"/>
              </a:lnSpc>
              <a:spcBef>
                <a:spcPts val="0"/>
              </a:spcBef>
              <a:spcAft>
                <a:spcPts val="0"/>
              </a:spcAft>
              <a:buClr>
                <a:srgbClr val="000000"/>
              </a:buClr>
              <a:buSzPts val="1600"/>
              <a:buFont typeface="Consolas"/>
              <a:buNone/>
            </a:pPr>
            <a:r>
              <a:rPr lang="en-US" sz="1600" b="0" i="0" u="none" strike="noStrike" cap="none">
                <a:solidFill>
                  <a:srgbClr val="000000"/>
                </a:solidFill>
                <a:latin typeface="Consolas"/>
                <a:ea typeface="Consolas"/>
                <a:cs typeface="Consolas"/>
                <a:sym typeface="Consolas"/>
              </a:rPr>
              <a:t>	  </a:t>
            </a:r>
            <a:r>
              <a:rPr lang="en-US" sz="1600" b="0" i="0" u="none" strike="noStrike" cap="none">
                <a:solidFill>
                  <a:srgbClr val="0000FF"/>
                </a:solidFill>
                <a:latin typeface="Consolas"/>
                <a:ea typeface="Consolas"/>
                <a:cs typeface="Consolas"/>
                <a:sym typeface="Consolas"/>
              </a:rPr>
              <a:t>throw</a:t>
            </a:r>
            <a:r>
              <a:rPr lang="en-US" sz="1600" b="0" i="0" u="none" strike="noStrike" cap="none">
                <a:solidFill>
                  <a:srgbClr val="000000"/>
                </a:solidFill>
                <a:latin typeface="Consolas"/>
                <a:ea typeface="Consolas"/>
                <a:cs typeface="Consolas"/>
                <a:sym typeface="Consolas"/>
              </a:rPr>
              <a:t> </a:t>
            </a:r>
            <a:r>
              <a:rPr lang="en-US" sz="1600" b="0" i="0" u="none" strike="noStrike" cap="none">
                <a:solidFill>
                  <a:srgbClr val="0000FF"/>
                </a:solidFill>
                <a:latin typeface="Consolas"/>
                <a:ea typeface="Consolas"/>
                <a:cs typeface="Consolas"/>
                <a:sym typeface="Consolas"/>
              </a:rPr>
              <a:t>new</a:t>
            </a:r>
            <a:r>
              <a:rPr lang="en-US" sz="1600" b="0" i="0" u="none" strike="noStrike" cap="none">
                <a:solidFill>
                  <a:srgbClr val="000000"/>
                </a:solidFill>
                <a:latin typeface="Consolas"/>
                <a:ea typeface="Consolas"/>
                <a:cs typeface="Consolas"/>
                <a:sym typeface="Consolas"/>
              </a:rPr>
              <a:t> </a:t>
            </a:r>
            <a:r>
              <a:rPr lang="en-US" sz="1600" b="0" i="0" u="none" strike="noStrike" cap="none">
                <a:solidFill>
                  <a:srgbClr val="2B91AF"/>
                </a:solidFill>
                <a:latin typeface="Consolas"/>
                <a:ea typeface="Consolas"/>
                <a:cs typeface="Consolas"/>
                <a:sym typeface="Consolas"/>
              </a:rPr>
              <a:t>Exception</a:t>
            </a:r>
            <a:r>
              <a:rPr lang="en-US" sz="1600" b="0" i="0" u="none" strike="noStrike" cap="none">
                <a:solidFill>
                  <a:srgbClr val="000000"/>
                </a:solidFill>
                <a:latin typeface="Consolas"/>
                <a:ea typeface="Consolas"/>
                <a:cs typeface="Consolas"/>
                <a:sym typeface="Consolas"/>
              </a:rPr>
              <a:t>(</a:t>
            </a:r>
            <a:r>
              <a:rPr lang="en-US" sz="1600" b="0" i="0" u="none" strike="noStrike" cap="none">
                <a:solidFill>
                  <a:srgbClr val="0000FF"/>
                </a:solidFill>
                <a:latin typeface="Consolas"/>
                <a:ea typeface="Consolas"/>
                <a:cs typeface="Consolas"/>
                <a:sym typeface="Consolas"/>
              </a:rPr>
              <a:t>nameof</a:t>
            </a:r>
            <a:r>
              <a:rPr lang="en-US" sz="1600" b="0" i="0" u="none" strike="noStrike" cap="none">
                <a:solidFill>
                  <a:srgbClr val="000000"/>
                </a:solidFill>
                <a:latin typeface="Consolas"/>
                <a:ea typeface="Consolas"/>
                <a:cs typeface="Consolas"/>
                <a:sym typeface="Consolas"/>
              </a:rPr>
              <a:t>(newName) + </a:t>
            </a:r>
            <a:r>
              <a:rPr lang="en-US" sz="1600" b="0" i="0" u="none" strike="noStrike" cap="none">
                <a:solidFill>
                  <a:srgbClr val="A31515"/>
                </a:solidFill>
                <a:latin typeface="Consolas"/>
                <a:ea typeface="Consolas"/>
                <a:cs typeface="Consolas"/>
                <a:sym typeface="Consolas"/>
              </a:rPr>
              <a:t>" is null"</a:t>
            </a:r>
            <a:r>
              <a:rPr lang="en-US" sz="1600"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0"/>
              </a:spcBef>
              <a:spcAft>
                <a:spcPts val="0"/>
              </a:spcAft>
              <a:buClr>
                <a:srgbClr val="000000"/>
              </a:buClr>
              <a:buSzPts val="1600"/>
              <a:buFont typeface="Consolas"/>
              <a:buNone/>
            </a:pPr>
            <a:r>
              <a:rPr lang="en-US" sz="1600">
                <a:solidFill>
                  <a:srgbClr val="000000"/>
                </a:solidFill>
                <a:latin typeface="Consolas"/>
                <a:ea typeface="Consolas"/>
                <a:cs typeface="Consolas"/>
                <a:sym typeface="Consolas"/>
              </a:rPr>
              <a:t>      }</a:t>
            </a:r>
            <a:endParaRPr sz="16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Consolas"/>
              <a:buNone/>
            </a:pPr>
            <a:r>
              <a:rPr lang="en-US" sz="1600" b="0" i="0" u="none" strike="noStrike" cap="none">
                <a:solidFill>
                  <a:srgbClr val="000000"/>
                </a:solidFill>
                <a:latin typeface="Consolas"/>
                <a:ea typeface="Consolas"/>
                <a:cs typeface="Consolas"/>
                <a:sym typeface="Consolas"/>
              </a:rPr>
              <a:t>}</a:t>
            </a: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2"/>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STATIC USING SYNTAX – OLD WAY</a:t>
            </a:r>
            <a:endParaRPr/>
          </a:p>
        </p:txBody>
      </p:sp>
      <p:sp>
        <p:nvSpPr>
          <p:cNvPr id="214" name="Google Shape;214;p32"/>
          <p:cNvSpPr txBox="1">
            <a:spLocks noGrp="1"/>
          </p:cNvSpPr>
          <p:nvPr>
            <p:ph type="body" idx="1"/>
          </p:nvPr>
        </p:nvSpPr>
        <p:spPr>
          <a:xfrm>
            <a:off x="628650" y="1261366"/>
            <a:ext cx="7886700" cy="4145521"/>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90000"/>
              </a:lnSpc>
              <a:spcBef>
                <a:spcPts val="0"/>
              </a:spcBef>
              <a:spcAft>
                <a:spcPts val="0"/>
              </a:spcAft>
              <a:buClr>
                <a:srgbClr val="1E73B9"/>
              </a:buClr>
              <a:buSzPts val="1500"/>
              <a:buFont typeface="Arial"/>
              <a:buChar char="•"/>
            </a:pPr>
            <a:r>
              <a:rPr lang="en-US" sz="1500" b="0" i="0" u="none" strike="noStrike" cap="none">
                <a:solidFill>
                  <a:srgbClr val="1E73B9"/>
                </a:solidFill>
                <a:latin typeface="Source Sans Pro"/>
                <a:ea typeface="Source Sans Pro"/>
                <a:cs typeface="Source Sans Pro"/>
                <a:sym typeface="Source Sans Pro"/>
              </a:rPr>
              <a:t>Before</a:t>
            </a:r>
            <a:endParaRPr/>
          </a:p>
        </p:txBody>
      </p:sp>
      <p:sp>
        <p:nvSpPr>
          <p:cNvPr id="215" name="Google Shape;215;p32"/>
          <p:cNvSpPr/>
          <p:nvPr/>
        </p:nvSpPr>
        <p:spPr>
          <a:xfrm>
            <a:off x="628650" y="2123635"/>
            <a:ext cx="6532004" cy="2062103"/>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600">
                <a:solidFill>
                  <a:srgbClr val="000000"/>
                </a:solidFill>
                <a:highlight>
                  <a:srgbClr val="FFFFFF"/>
                </a:highlight>
                <a:latin typeface="Consolas"/>
                <a:ea typeface="Consolas"/>
                <a:cs typeface="Consolas"/>
                <a:sym typeface="Consolas"/>
              </a:rPr>
              <a:t> </a:t>
            </a:r>
            <a:r>
              <a:rPr lang="en-US" sz="1600">
                <a:solidFill>
                  <a:srgbClr val="0000FF"/>
                </a:solidFill>
                <a:highlight>
                  <a:srgbClr val="FFFFFF"/>
                </a:highlight>
                <a:latin typeface="Consolas"/>
                <a:ea typeface="Consolas"/>
                <a:cs typeface="Consolas"/>
                <a:sym typeface="Consolas"/>
              </a:rPr>
              <a:t>class</a:t>
            </a:r>
            <a:r>
              <a:rPr lang="en-US" sz="1600">
                <a:solidFill>
                  <a:srgbClr val="000000"/>
                </a:solidFill>
                <a:highlight>
                  <a:srgbClr val="FFFFFF"/>
                </a:highlight>
                <a:latin typeface="Consolas"/>
                <a:ea typeface="Consolas"/>
                <a:cs typeface="Consolas"/>
                <a:sym typeface="Consolas"/>
              </a:rPr>
              <a:t> </a:t>
            </a:r>
            <a:r>
              <a:rPr lang="en-US" sz="1600">
                <a:solidFill>
                  <a:srgbClr val="2B91AF"/>
                </a:solidFill>
                <a:highlight>
                  <a:srgbClr val="FFFFFF"/>
                </a:highlight>
                <a:latin typeface="Consolas"/>
                <a:ea typeface="Consolas"/>
                <a:cs typeface="Consolas"/>
                <a:sym typeface="Consolas"/>
              </a:rPr>
              <a:t>UsingStatic</a:t>
            </a:r>
            <a:endParaRPr sz="1600">
              <a:solidFill>
                <a:srgbClr val="000000"/>
              </a:solidFill>
              <a:highlight>
                <a:srgbClr val="FFFFFF"/>
              </a:highlight>
              <a:latin typeface="Consolas"/>
              <a:ea typeface="Consolas"/>
              <a:cs typeface="Consolas"/>
              <a:sym typeface="Consolas"/>
            </a:endParaRPr>
          </a:p>
          <a:p>
            <a:pPr marL="0" marR="0" lvl="0" indent="0" algn="l" rtl="0">
              <a:spcBef>
                <a:spcPts val="0"/>
              </a:spcBef>
              <a:spcAft>
                <a:spcPts val="0"/>
              </a:spcAft>
              <a:buNone/>
            </a:pPr>
            <a:r>
              <a:rPr lang="en-US" sz="1600">
                <a:solidFill>
                  <a:srgbClr val="000000"/>
                </a:solidFill>
                <a:highlight>
                  <a:srgbClr val="FFFFFF"/>
                </a:highlight>
                <a:latin typeface="Consolas"/>
                <a:ea typeface="Consolas"/>
                <a:cs typeface="Consolas"/>
                <a:sym typeface="Consolas"/>
              </a:rPr>
              <a:t>   {</a:t>
            </a:r>
            <a:endParaRPr/>
          </a:p>
          <a:p>
            <a:pPr marL="0" marR="0" lvl="0" indent="0" algn="l" rtl="0">
              <a:spcBef>
                <a:spcPts val="0"/>
              </a:spcBef>
              <a:spcAft>
                <a:spcPts val="0"/>
              </a:spcAft>
              <a:buNone/>
            </a:pPr>
            <a:r>
              <a:rPr lang="en-US" sz="1600">
                <a:solidFill>
                  <a:srgbClr val="000000"/>
                </a:solidFill>
                <a:highlight>
                  <a:srgbClr val="FFFFFF"/>
                </a:highlight>
                <a:latin typeface="Consolas"/>
                <a:ea typeface="Consolas"/>
                <a:cs typeface="Consolas"/>
                <a:sym typeface="Consolas"/>
              </a:rPr>
              <a:t>      </a:t>
            </a:r>
            <a:r>
              <a:rPr lang="en-US" sz="1600">
                <a:solidFill>
                  <a:srgbClr val="0000FF"/>
                </a:solidFill>
                <a:highlight>
                  <a:srgbClr val="FFFFFF"/>
                </a:highlight>
                <a:latin typeface="Consolas"/>
                <a:ea typeface="Consolas"/>
                <a:cs typeface="Consolas"/>
                <a:sym typeface="Consolas"/>
              </a:rPr>
              <a:t>internal</a:t>
            </a:r>
            <a:r>
              <a:rPr lang="en-US" sz="1600">
                <a:solidFill>
                  <a:srgbClr val="000000"/>
                </a:solidFill>
                <a:highlight>
                  <a:srgbClr val="FFFFFF"/>
                </a:highlight>
                <a:latin typeface="Consolas"/>
                <a:ea typeface="Consolas"/>
                <a:cs typeface="Consolas"/>
                <a:sym typeface="Consolas"/>
              </a:rPr>
              <a:t> </a:t>
            </a:r>
            <a:r>
              <a:rPr lang="en-US" sz="1600">
                <a:solidFill>
                  <a:srgbClr val="0000FF"/>
                </a:solidFill>
                <a:highlight>
                  <a:srgbClr val="FFFFFF"/>
                </a:highlight>
                <a:latin typeface="Consolas"/>
                <a:ea typeface="Consolas"/>
                <a:cs typeface="Consolas"/>
                <a:sym typeface="Consolas"/>
              </a:rPr>
              <a:t>static</a:t>
            </a:r>
            <a:r>
              <a:rPr lang="en-US" sz="1600">
                <a:solidFill>
                  <a:srgbClr val="000000"/>
                </a:solidFill>
                <a:highlight>
                  <a:srgbClr val="FFFFFF"/>
                </a:highlight>
                <a:latin typeface="Consolas"/>
                <a:ea typeface="Consolas"/>
                <a:cs typeface="Consolas"/>
                <a:sym typeface="Consolas"/>
              </a:rPr>
              <a:t> </a:t>
            </a:r>
            <a:r>
              <a:rPr lang="en-US" sz="1600">
                <a:solidFill>
                  <a:srgbClr val="0000FF"/>
                </a:solidFill>
                <a:highlight>
                  <a:srgbClr val="FFFFFF"/>
                </a:highlight>
                <a:latin typeface="Consolas"/>
                <a:ea typeface="Consolas"/>
                <a:cs typeface="Consolas"/>
                <a:sym typeface="Consolas"/>
              </a:rPr>
              <a:t>double</a:t>
            </a:r>
            <a:r>
              <a:rPr lang="en-US" sz="1600">
                <a:solidFill>
                  <a:srgbClr val="000000"/>
                </a:solidFill>
                <a:highlight>
                  <a:srgbClr val="FFFFFF"/>
                </a:highlight>
                <a:latin typeface="Consolas"/>
                <a:ea typeface="Consolas"/>
                <a:cs typeface="Consolas"/>
                <a:sym typeface="Consolas"/>
              </a:rPr>
              <a:t> Maths(</a:t>
            </a:r>
            <a:r>
              <a:rPr lang="en-US" sz="1600">
                <a:solidFill>
                  <a:srgbClr val="0000FF"/>
                </a:solidFill>
                <a:highlight>
                  <a:srgbClr val="FFFFFF"/>
                </a:highlight>
                <a:latin typeface="Consolas"/>
                <a:ea typeface="Consolas"/>
                <a:cs typeface="Consolas"/>
                <a:sym typeface="Consolas"/>
              </a:rPr>
              <a:t>int</a:t>
            </a:r>
            <a:r>
              <a:rPr lang="en-US" sz="1600">
                <a:solidFill>
                  <a:srgbClr val="000000"/>
                </a:solidFill>
                <a:highlight>
                  <a:srgbClr val="FFFFFF"/>
                </a:highlight>
                <a:latin typeface="Consolas"/>
                <a:ea typeface="Consolas"/>
                <a:cs typeface="Consolas"/>
                <a:sym typeface="Consolas"/>
              </a:rPr>
              <a:t> x)</a:t>
            </a:r>
            <a:endParaRPr/>
          </a:p>
          <a:p>
            <a:pPr marL="0" marR="0" lvl="0" indent="0" algn="l" rtl="0">
              <a:spcBef>
                <a:spcPts val="0"/>
              </a:spcBef>
              <a:spcAft>
                <a:spcPts val="0"/>
              </a:spcAft>
              <a:buNone/>
            </a:pPr>
            <a:r>
              <a:rPr lang="en-US" sz="1600">
                <a:solidFill>
                  <a:srgbClr val="000000"/>
                </a:solidFill>
                <a:highlight>
                  <a:srgbClr val="FFFFFF"/>
                </a:highlight>
                <a:latin typeface="Consolas"/>
                <a:ea typeface="Consolas"/>
                <a:cs typeface="Consolas"/>
                <a:sym typeface="Consolas"/>
              </a:rPr>
              <a:t>      {</a:t>
            </a:r>
            <a:endParaRPr/>
          </a:p>
          <a:p>
            <a:pPr marL="0" marR="0" lvl="0" indent="0" algn="l" rtl="0">
              <a:spcBef>
                <a:spcPts val="0"/>
              </a:spcBef>
              <a:spcAft>
                <a:spcPts val="0"/>
              </a:spcAft>
              <a:buNone/>
            </a:pPr>
            <a:r>
              <a:rPr lang="en-US" sz="1600">
                <a:solidFill>
                  <a:srgbClr val="000000"/>
                </a:solidFill>
                <a:highlight>
                  <a:srgbClr val="FFFFFF"/>
                </a:highlight>
                <a:latin typeface="Consolas"/>
                <a:ea typeface="Consolas"/>
                <a:cs typeface="Consolas"/>
                <a:sym typeface="Consolas"/>
              </a:rPr>
              <a:t>         </a:t>
            </a:r>
            <a:r>
              <a:rPr lang="en-US" sz="1600">
                <a:solidFill>
                  <a:srgbClr val="0000FF"/>
                </a:solidFill>
                <a:highlight>
                  <a:srgbClr val="FFFFFF"/>
                </a:highlight>
                <a:latin typeface="Consolas"/>
                <a:ea typeface="Consolas"/>
                <a:cs typeface="Consolas"/>
                <a:sym typeface="Consolas"/>
              </a:rPr>
              <a:t>return</a:t>
            </a:r>
            <a:r>
              <a:rPr lang="en-US" sz="1600">
                <a:solidFill>
                  <a:srgbClr val="000000"/>
                </a:solidFill>
                <a:highlight>
                  <a:srgbClr val="FFFFFF"/>
                </a:highlight>
                <a:latin typeface="Consolas"/>
                <a:ea typeface="Consolas"/>
                <a:cs typeface="Consolas"/>
                <a:sym typeface="Consolas"/>
              </a:rPr>
              <a:t> </a:t>
            </a:r>
            <a:r>
              <a:rPr lang="en-US" sz="1600">
                <a:solidFill>
                  <a:srgbClr val="2B91AF"/>
                </a:solidFill>
                <a:highlight>
                  <a:srgbClr val="FFFFFF"/>
                </a:highlight>
                <a:latin typeface="Consolas"/>
                <a:ea typeface="Consolas"/>
                <a:cs typeface="Consolas"/>
                <a:sym typeface="Consolas"/>
              </a:rPr>
              <a:t>Math</a:t>
            </a:r>
            <a:r>
              <a:rPr lang="en-US" sz="1600">
                <a:solidFill>
                  <a:srgbClr val="000000"/>
                </a:solidFill>
                <a:highlight>
                  <a:srgbClr val="FFFFFF"/>
                </a:highlight>
                <a:latin typeface="Consolas"/>
                <a:ea typeface="Consolas"/>
                <a:cs typeface="Consolas"/>
                <a:sym typeface="Consolas"/>
              </a:rPr>
              <a:t>.Sqrt(</a:t>
            </a:r>
            <a:r>
              <a:rPr lang="en-US" sz="1600">
                <a:solidFill>
                  <a:srgbClr val="2B91AF"/>
                </a:solidFill>
                <a:highlight>
                  <a:srgbClr val="FFFFFF"/>
                </a:highlight>
                <a:latin typeface="Consolas"/>
                <a:ea typeface="Consolas"/>
                <a:cs typeface="Consolas"/>
                <a:sym typeface="Consolas"/>
              </a:rPr>
              <a:t>Math</a:t>
            </a:r>
            <a:r>
              <a:rPr lang="en-US" sz="1600">
                <a:solidFill>
                  <a:srgbClr val="000000"/>
                </a:solidFill>
                <a:highlight>
                  <a:srgbClr val="FFFFFF"/>
                </a:highlight>
                <a:latin typeface="Consolas"/>
                <a:ea typeface="Consolas"/>
                <a:cs typeface="Consolas"/>
                <a:sym typeface="Consolas"/>
              </a:rPr>
              <a:t>.Sin(x) + </a:t>
            </a:r>
            <a:r>
              <a:rPr lang="en-US" sz="1600">
                <a:solidFill>
                  <a:srgbClr val="2B91AF"/>
                </a:solidFill>
                <a:highlight>
                  <a:srgbClr val="FFFFFF"/>
                </a:highlight>
                <a:latin typeface="Consolas"/>
                <a:ea typeface="Consolas"/>
                <a:cs typeface="Consolas"/>
                <a:sym typeface="Consolas"/>
              </a:rPr>
              <a:t>Math</a:t>
            </a:r>
            <a:r>
              <a:rPr lang="en-US" sz="1600">
                <a:solidFill>
                  <a:srgbClr val="000000"/>
                </a:solidFill>
                <a:highlight>
                  <a:srgbClr val="FFFFFF"/>
                </a:highlight>
                <a:latin typeface="Consolas"/>
                <a:ea typeface="Consolas"/>
                <a:cs typeface="Consolas"/>
                <a:sym typeface="Consolas"/>
              </a:rPr>
              <a:t>.Cos(x));</a:t>
            </a:r>
            <a:endParaRPr/>
          </a:p>
          <a:p>
            <a:pPr marL="0" marR="0" lvl="0" indent="0" algn="l" rtl="0">
              <a:spcBef>
                <a:spcPts val="0"/>
              </a:spcBef>
              <a:spcAft>
                <a:spcPts val="0"/>
              </a:spcAft>
              <a:buNone/>
            </a:pPr>
            <a:r>
              <a:rPr lang="en-US" sz="1600">
                <a:solidFill>
                  <a:srgbClr val="000000"/>
                </a:solidFill>
                <a:highlight>
                  <a:srgbClr val="FFFFFF"/>
                </a:highlight>
                <a:latin typeface="Consolas"/>
                <a:ea typeface="Consolas"/>
                <a:cs typeface="Consolas"/>
                <a:sym typeface="Consolas"/>
              </a:rPr>
              <a:t>      }</a:t>
            </a:r>
            <a:endParaRPr/>
          </a:p>
          <a:p>
            <a:pPr marL="0" marR="0" lvl="0" indent="0" algn="l" rtl="0">
              <a:spcBef>
                <a:spcPts val="0"/>
              </a:spcBef>
              <a:spcAft>
                <a:spcPts val="0"/>
              </a:spcAft>
              <a:buNone/>
            </a:pPr>
            <a:endParaRPr sz="1600">
              <a:solidFill>
                <a:srgbClr val="000000"/>
              </a:solidFill>
              <a:highlight>
                <a:srgbClr val="FFFFFF"/>
              </a:highlight>
              <a:latin typeface="Consolas"/>
              <a:ea typeface="Consolas"/>
              <a:cs typeface="Consolas"/>
              <a:sym typeface="Consolas"/>
            </a:endParaRPr>
          </a:p>
          <a:p>
            <a:pPr marL="0" marR="0" lvl="0" indent="0" algn="l" rtl="0">
              <a:spcBef>
                <a:spcPts val="0"/>
              </a:spcBef>
              <a:spcAft>
                <a:spcPts val="0"/>
              </a:spcAft>
              <a:buNone/>
            </a:pPr>
            <a:r>
              <a:rPr lang="en-US" sz="1600">
                <a:solidFill>
                  <a:srgbClr val="000000"/>
                </a:solidFill>
                <a:highlight>
                  <a:srgbClr val="FFFFFF"/>
                </a:highlight>
                <a:latin typeface="Consolas"/>
                <a:ea typeface="Consolas"/>
                <a:cs typeface="Consolas"/>
                <a:sym typeface="Consolas"/>
              </a:rPr>
              <a:t>}</a:t>
            </a: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STATIC USING SYNTAX – NEW WAY</a:t>
            </a:r>
            <a:endParaRPr/>
          </a:p>
        </p:txBody>
      </p:sp>
      <p:sp>
        <p:nvSpPr>
          <p:cNvPr id="221" name="Google Shape;221;p33"/>
          <p:cNvSpPr txBox="1">
            <a:spLocks noGrp="1"/>
          </p:cNvSpPr>
          <p:nvPr>
            <p:ph type="body" idx="1"/>
          </p:nvPr>
        </p:nvSpPr>
        <p:spPr>
          <a:xfrm>
            <a:off x="628650" y="1261366"/>
            <a:ext cx="7886700" cy="4145521"/>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90000"/>
              </a:lnSpc>
              <a:spcBef>
                <a:spcPts val="0"/>
              </a:spcBef>
              <a:spcAft>
                <a:spcPts val="0"/>
              </a:spcAft>
              <a:buClr>
                <a:srgbClr val="1E73B9"/>
              </a:buClr>
              <a:buSzPts val="1800"/>
              <a:buFont typeface="Arial"/>
              <a:buChar char="•"/>
            </a:pPr>
            <a:r>
              <a:rPr lang="en-US" sz="1800" b="0" i="0" u="none" strike="noStrike" cap="none">
                <a:solidFill>
                  <a:srgbClr val="1E73B9"/>
                </a:solidFill>
                <a:latin typeface="Source Sans Pro"/>
                <a:ea typeface="Source Sans Pro"/>
                <a:cs typeface="Source Sans Pro"/>
                <a:sym typeface="Source Sans Pro"/>
              </a:rPr>
              <a:t>After</a:t>
            </a:r>
            <a:endParaRPr/>
          </a:p>
          <a:p>
            <a:pPr marL="171450" marR="0" lvl="0" indent="-57150" algn="just" rtl="0">
              <a:lnSpc>
                <a:spcPct val="90000"/>
              </a:lnSpc>
              <a:spcBef>
                <a:spcPts val="750"/>
              </a:spcBef>
              <a:spcAft>
                <a:spcPts val="0"/>
              </a:spcAft>
              <a:buClr>
                <a:srgbClr val="1E73B9"/>
              </a:buClr>
              <a:buSzPts val="1800"/>
              <a:buFont typeface="Arial"/>
              <a:buNone/>
            </a:pPr>
            <a:endParaRPr sz="1800" b="0" i="0" u="none" strike="noStrike" cap="none">
              <a:solidFill>
                <a:srgbClr val="1E73B9"/>
              </a:solidFill>
              <a:latin typeface="Source Sans Pro"/>
              <a:ea typeface="Source Sans Pro"/>
              <a:cs typeface="Source Sans Pro"/>
              <a:sym typeface="Source Sans Pro"/>
            </a:endParaRPr>
          </a:p>
          <a:p>
            <a:pPr marL="0" marR="0" lvl="0" indent="0" algn="just" rtl="0">
              <a:lnSpc>
                <a:spcPct val="90000"/>
              </a:lnSpc>
              <a:spcBef>
                <a:spcPts val="750"/>
              </a:spcBef>
              <a:spcAft>
                <a:spcPts val="0"/>
              </a:spcAft>
              <a:buClr>
                <a:srgbClr val="1E73B9"/>
              </a:buClr>
              <a:buSzPts val="1800"/>
              <a:buFont typeface="Arial"/>
              <a:buNone/>
            </a:pPr>
            <a:r>
              <a:rPr lang="en-US" sz="1800" b="0" i="0" u="none" strike="noStrike" cap="none">
                <a:solidFill>
                  <a:srgbClr val="1E73B9"/>
                </a:solidFill>
                <a:latin typeface="Source Sans Pro"/>
                <a:ea typeface="Source Sans Pro"/>
                <a:cs typeface="Source Sans Pro"/>
                <a:sym typeface="Source Sans Pro"/>
              </a:rPr>
              <a:t> </a:t>
            </a:r>
            <a:endParaRPr/>
          </a:p>
          <a:p>
            <a:pPr marL="0" marR="0" lvl="0" indent="0" algn="just" rtl="0">
              <a:lnSpc>
                <a:spcPct val="90000"/>
              </a:lnSpc>
              <a:spcBef>
                <a:spcPts val="750"/>
              </a:spcBef>
              <a:spcAft>
                <a:spcPts val="0"/>
              </a:spcAft>
              <a:buClr>
                <a:srgbClr val="1E73B9"/>
              </a:buClr>
              <a:buSzPts val="1500"/>
              <a:buFont typeface="Arial"/>
              <a:buNone/>
            </a:pPr>
            <a:endParaRPr sz="1500" b="0" i="0" u="none" strike="noStrike" cap="none">
              <a:solidFill>
                <a:srgbClr val="1E73B9"/>
              </a:solidFill>
              <a:latin typeface="Source Sans Pro"/>
              <a:ea typeface="Source Sans Pro"/>
              <a:cs typeface="Source Sans Pro"/>
              <a:sym typeface="Source Sans Pro"/>
            </a:endParaRPr>
          </a:p>
        </p:txBody>
      </p:sp>
      <p:sp>
        <p:nvSpPr>
          <p:cNvPr id="222" name="Google Shape;222;p33"/>
          <p:cNvSpPr/>
          <p:nvPr/>
        </p:nvSpPr>
        <p:spPr>
          <a:xfrm>
            <a:off x="628650" y="1923575"/>
            <a:ext cx="3339376" cy="2462213"/>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100">
                <a:solidFill>
                  <a:srgbClr val="0000FF"/>
                </a:solidFill>
                <a:highlight>
                  <a:srgbClr val="FFFFFF"/>
                </a:highlight>
                <a:latin typeface="Consolas"/>
                <a:ea typeface="Consolas"/>
                <a:cs typeface="Consolas"/>
                <a:sym typeface="Consolas"/>
              </a:rPr>
              <a:t>using</a:t>
            </a:r>
            <a:r>
              <a:rPr lang="en-US" sz="1100">
                <a:solidFill>
                  <a:srgbClr val="000000"/>
                </a:solidFill>
                <a:highlight>
                  <a:srgbClr val="FFFFFF"/>
                </a:highlight>
                <a:latin typeface="Consolas"/>
                <a:ea typeface="Consolas"/>
                <a:cs typeface="Consolas"/>
                <a:sym typeface="Consolas"/>
              </a:rPr>
              <a:t> </a:t>
            </a:r>
            <a:r>
              <a:rPr lang="en-US" sz="1100">
                <a:solidFill>
                  <a:srgbClr val="0000FF"/>
                </a:solidFill>
                <a:highlight>
                  <a:srgbClr val="FFFFFF"/>
                </a:highlight>
                <a:latin typeface="Consolas"/>
                <a:ea typeface="Consolas"/>
                <a:cs typeface="Consolas"/>
                <a:sym typeface="Consolas"/>
              </a:rPr>
              <a:t>static</a:t>
            </a:r>
            <a:r>
              <a:rPr lang="en-US" sz="1100">
                <a:solidFill>
                  <a:srgbClr val="000000"/>
                </a:solidFill>
                <a:highlight>
                  <a:srgbClr val="FFFFFF"/>
                </a:highlight>
                <a:latin typeface="Consolas"/>
                <a:ea typeface="Consolas"/>
                <a:cs typeface="Consolas"/>
                <a:sym typeface="Consolas"/>
              </a:rPr>
              <a:t> System.</a:t>
            </a:r>
            <a:r>
              <a:rPr lang="en-US" sz="1100">
                <a:solidFill>
                  <a:srgbClr val="2B91AF"/>
                </a:solidFill>
                <a:highlight>
                  <a:srgbClr val="FFFFFF"/>
                </a:highlight>
                <a:latin typeface="Consolas"/>
                <a:ea typeface="Consolas"/>
                <a:cs typeface="Consolas"/>
                <a:sym typeface="Consolas"/>
              </a:rPr>
              <a:t>Math</a:t>
            </a:r>
            <a:r>
              <a:rPr lang="en-US" sz="1100">
                <a:solidFill>
                  <a:srgbClr val="000000"/>
                </a:solidFill>
                <a:highlight>
                  <a:srgbClr val="FFFFFF"/>
                </a:highlight>
                <a:latin typeface="Consolas"/>
                <a:ea typeface="Consolas"/>
                <a:cs typeface="Consolas"/>
                <a:sym typeface="Consolas"/>
              </a:rPr>
              <a:t>;</a:t>
            </a:r>
            <a:endParaRPr/>
          </a:p>
          <a:p>
            <a:pPr marL="0" marR="0" lvl="0" indent="0" algn="l" rtl="0">
              <a:spcBef>
                <a:spcPts val="0"/>
              </a:spcBef>
              <a:spcAft>
                <a:spcPts val="0"/>
              </a:spcAft>
              <a:buNone/>
            </a:pPr>
            <a:endParaRPr sz="1100">
              <a:solidFill>
                <a:srgbClr val="000000"/>
              </a:solidFill>
              <a:highlight>
                <a:srgbClr val="FFFFFF"/>
              </a:highlight>
              <a:latin typeface="Consolas"/>
              <a:ea typeface="Consolas"/>
              <a:cs typeface="Consolas"/>
              <a:sym typeface="Consolas"/>
            </a:endParaRPr>
          </a:p>
          <a:p>
            <a:pPr marL="0" marR="0" lvl="0" indent="0" algn="l" rtl="0">
              <a:spcBef>
                <a:spcPts val="0"/>
              </a:spcBef>
              <a:spcAft>
                <a:spcPts val="0"/>
              </a:spcAft>
              <a:buNone/>
            </a:pPr>
            <a:r>
              <a:rPr lang="en-US" sz="1100">
                <a:solidFill>
                  <a:srgbClr val="0000FF"/>
                </a:solidFill>
                <a:highlight>
                  <a:srgbClr val="FFFFFF"/>
                </a:highlight>
                <a:latin typeface="Consolas"/>
                <a:ea typeface="Consolas"/>
                <a:cs typeface="Consolas"/>
                <a:sym typeface="Consolas"/>
              </a:rPr>
              <a:t>namespace</a:t>
            </a:r>
            <a:r>
              <a:rPr lang="en-US" sz="1100">
                <a:solidFill>
                  <a:srgbClr val="000000"/>
                </a:solidFill>
                <a:highlight>
                  <a:srgbClr val="FFFFFF"/>
                </a:highlight>
                <a:latin typeface="Consolas"/>
                <a:ea typeface="Consolas"/>
                <a:cs typeface="Consolas"/>
                <a:sym typeface="Consolas"/>
              </a:rPr>
              <a:t> LINQDemo</a:t>
            </a:r>
            <a:endParaRPr sz="1100">
              <a:solidFill>
                <a:srgbClr val="000000"/>
              </a:solidFill>
              <a:highlight>
                <a:srgbClr val="FFFFFF"/>
              </a:highlight>
              <a:latin typeface="Consolas"/>
              <a:ea typeface="Consolas"/>
              <a:cs typeface="Consolas"/>
              <a:sym typeface="Consolas"/>
            </a:endParaRPr>
          </a:p>
          <a:p>
            <a:pPr marL="0" marR="0" lvl="0" indent="0" algn="l" rtl="0">
              <a:spcBef>
                <a:spcPts val="0"/>
              </a:spcBef>
              <a:spcAft>
                <a:spcPts val="0"/>
              </a:spcAft>
              <a:buNone/>
            </a:pPr>
            <a:r>
              <a:rPr lang="en-US" sz="1100">
                <a:solidFill>
                  <a:srgbClr val="000000"/>
                </a:solidFill>
                <a:highlight>
                  <a:srgbClr val="FFFFFF"/>
                </a:highlight>
                <a:latin typeface="Consolas"/>
                <a:ea typeface="Consolas"/>
                <a:cs typeface="Consolas"/>
                <a:sym typeface="Consolas"/>
              </a:rPr>
              <a:t>{</a:t>
            </a:r>
            <a:endParaRPr/>
          </a:p>
          <a:p>
            <a:pPr marL="0" marR="0" lvl="0" indent="0" algn="l" rtl="0">
              <a:spcBef>
                <a:spcPts val="0"/>
              </a:spcBef>
              <a:spcAft>
                <a:spcPts val="0"/>
              </a:spcAft>
              <a:buNone/>
            </a:pPr>
            <a:endParaRPr sz="1100">
              <a:solidFill>
                <a:srgbClr val="000000"/>
              </a:solidFill>
              <a:highlight>
                <a:srgbClr val="FFFFFF"/>
              </a:highlight>
              <a:latin typeface="Consolas"/>
              <a:ea typeface="Consolas"/>
              <a:cs typeface="Consolas"/>
              <a:sym typeface="Consolas"/>
            </a:endParaRPr>
          </a:p>
          <a:p>
            <a:pPr marL="0" marR="0" lvl="0" indent="0" algn="l" rtl="0">
              <a:spcBef>
                <a:spcPts val="0"/>
              </a:spcBef>
              <a:spcAft>
                <a:spcPts val="0"/>
              </a:spcAft>
              <a:buNone/>
            </a:pPr>
            <a:r>
              <a:rPr lang="en-US" sz="1100">
                <a:solidFill>
                  <a:srgbClr val="000000"/>
                </a:solidFill>
                <a:highlight>
                  <a:srgbClr val="FFFFFF"/>
                </a:highlight>
                <a:latin typeface="Consolas"/>
                <a:ea typeface="Consolas"/>
                <a:cs typeface="Consolas"/>
                <a:sym typeface="Consolas"/>
              </a:rPr>
              <a:t>   </a:t>
            </a:r>
            <a:r>
              <a:rPr lang="en-US" sz="1100">
                <a:solidFill>
                  <a:srgbClr val="0000FF"/>
                </a:solidFill>
                <a:highlight>
                  <a:srgbClr val="FFFFFF"/>
                </a:highlight>
                <a:latin typeface="Consolas"/>
                <a:ea typeface="Consolas"/>
                <a:cs typeface="Consolas"/>
                <a:sym typeface="Consolas"/>
              </a:rPr>
              <a:t>class</a:t>
            </a:r>
            <a:r>
              <a:rPr lang="en-US" sz="1100">
                <a:solidFill>
                  <a:srgbClr val="000000"/>
                </a:solidFill>
                <a:highlight>
                  <a:srgbClr val="FFFFFF"/>
                </a:highlight>
                <a:latin typeface="Consolas"/>
                <a:ea typeface="Consolas"/>
                <a:cs typeface="Consolas"/>
                <a:sym typeface="Consolas"/>
              </a:rPr>
              <a:t> </a:t>
            </a:r>
            <a:r>
              <a:rPr lang="en-US" sz="1100">
                <a:solidFill>
                  <a:srgbClr val="2B91AF"/>
                </a:solidFill>
                <a:highlight>
                  <a:srgbClr val="FFFFFF"/>
                </a:highlight>
                <a:latin typeface="Consolas"/>
                <a:ea typeface="Consolas"/>
                <a:cs typeface="Consolas"/>
                <a:sym typeface="Consolas"/>
              </a:rPr>
              <a:t>UsingStatic</a:t>
            </a:r>
            <a:endParaRPr sz="1100">
              <a:solidFill>
                <a:srgbClr val="000000"/>
              </a:solidFill>
              <a:highlight>
                <a:srgbClr val="FFFFFF"/>
              </a:highlight>
              <a:latin typeface="Consolas"/>
              <a:ea typeface="Consolas"/>
              <a:cs typeface="Consolas"/>
              <a:sym typeface="Consolas"/>
            </a:endParaRPr>
          </a:p>
          <a:p>
            <a:pPr marL="0" marR="0" lvl="0" indent="0" algn="l" rtl="0">
              <a:spcBef>
                <a:spcPts val="0"/>
              </a:spcBef>
              <a:spcAft>
                <a:spcPts val="0"/>
              </a:spcAft>
              <a:buNone/>
            </a:pPr>
            <a:r>
              <a:rPr lang="en-US" sz="1100">
                <a:solidFill>
                  <a:srgbClr val="000000"/>
                </a:solidFill>
                <a:highlight>
                  <a:srgbClr val="FFFFFF"/>
                </a:highlight>
                <a:latin typeface="Consolas"/>
                <a:ea typeface="Consolas"/>
                <a:cs typeface="Consolas"/>
                <a:sym typeface="Consolas"/>
              </a:rPr>
              <a:t>   {</a:t>
            </a:r>
            <a:endParaRPr/>
          </a:p>
          <a:p>
            <a:pPr marL="0" marR="0" lvl="0" indent="0" algn="l" rtl="0">
              <a:spcBef>
                <a:spcPts val="0"/>
              </a:spcBef>
              <a:spcAft>
                <a:spcPts val="0"/>
              </a:spcAft>
              <a:buNone/>
            </a:pPr>
            <a:r>
              <a:rPr lang="en-US" sz="1100">
                <a:solidFill>
                  <a:srgbClr val="000000"/>
                </a:solidFill>
                <a:highlight>
                  <a:srgbClr val="FFFFFF"/>
                </a:highlight>
                <a:latin typeface="Consolas"/>
                <a:ea typeface="Consolas"/>
                <a:cs typeface="Consolas"/>
                <a:sym typeface="Consolas"/>
              </a:rPr>
              <a:t>      </a:t>
            </a:r>
            <a:r>
              <a:rPr lang="en-US" sz="1100">
                <a:solidFill>
                  <a:srgbClr val="0000FF"/>
                </a:solidFill>
                <a:highlight>
                  <a:srgbClr val="FFFFFF"/>
                </a:highlight>
                <a:latin typeface="Consolas"/>
                <a:ea typeface="Consolas"/>
                <a:cs typeface="Consolas"/>
                <a:sym typeface="Consolas"/>
              </a:rPr>
              <a:t>internal</a:t>
            </a:r>
            <a:r>
              <a:rPr lang="en-US" sz="1100">
                <a:solidFill>
                  <a:srgbClr val="000000"/>
                </a:solidFill>
                <a:highlight>
                  <a:srgbClr val="FFFFFF"/>
                </a:highlight>
                <a:latin typeface="Consolas"/>
                <a:ea typeface="Consolas"/>
                <a:cs typeface="Consolas"/>
                <a:sym typeface="Consolas"/>
              </a:rPr>
              <a:t> </a:t>
            </a:r>
            <a:r>
              <a:rPr lang="en-US" sz="1100">
                <a:solidFill>
                  <a:srgbClr val="0000FF"/>
                </a:solidFill>
                <a:highlight>
                  <a:srgbClr val="FFFFFF"/>
                </a:highlight>
                <a:latin typeface="Consolas"/>
                <a:ea typeface="Consolas"/>
                <a:cs typeface="Consolas"/>
                <a:sym typeface="Consolas"/>
              </a:rPr>
              <a:t>static</a:t>
            </a:r>
            <a:r>
              <a:rPr lang="en-US" sz="1100">
                <a:solidFill>
                  <a:srgbClr val="000000"/>
                </a:solidFill>
                <a:highlight>
                  <a:srgbClr val="FFFFFF"/>
                </a:highlight>
                <a:latin typeface="Consolas"/>
                <a:ea typeface="Consolas"/>
                <a:cs typeface="Consolas"/>
                <a:sym typeface="Consolas"/>
              </a:rPr>
              <a:t> </a:t>
            </a:r>
            <a:r>
              <a:rPr lang="en-US" sz="1100">
                <a:solidFill>
                  <a:srgbClr val="0000FF"/>
                </a:solidFill>
                <a:highlight>
                  <a:srgbClr val="FFFFFF"/>
                </a:highlight>
                <a:latin typeface="Consolas"/>
                <a:ea typeface="Consolas"/>
                <a:cs typeface="Consolas"/>
                <a:sym typeface="Consolas"/>
              </a:rPr>
              <a:t>double</a:t>
            </a:r>
            <a:r>
              <a:rPr lang="en-US" sz="1100">
                <a:solidFill>
                  <a:srgbClr val="000000"/>
                </a:solidFill>
                <a:highlight>
                  <a:srgbClr val="FFFFFF"/>
                </a:highlight>
                <a:latin typeface="Consolas"/>
                <a:ea typeface="Consolas"/>
                <a:cs typeface="Consolas"/>
                <a:sym typeface="Consolas"/>
              </a:rPr>
              <a:t> Maths(</a:t>
            </a:r>
            <a:r>
              <a:rPr lang="en-US" sz="1100">
                <a:solidFill>
                  <a:srgbClr val="0000FF"/>
                </a:solidFill>
                <a:highlight>
                  <a:srgbClr val="FFFFFF"/>
                </a:highlight>
                <a:latin typeface="Consolas"/>
                <a:ea typeface="Consolas"/>
                <a:cs typeface="Consolas"/>
                <a:sym typeface="Consolas"/>
              </a:rPr>
              <a:t>int</a:t>
            </a:r>
            <a:r>
              <a:rPr lang="en-US" sz="1100">
                <a:solidFill>
                  <a:srgbClr val="000000"/>
                </a:solidFill>
                <a:highlight>
                  <a:srgbClr val="FFFFFF"/>
                </a:highlight>
                <a:latin typeface="Consolas"/>
                <a:ea typeface="Consolas"/>
                <a:cs typeface="Consolas"/>
                <a:sym typeface="Consolas"/>
              </a:rPr>
              <a:t> x)</a:t>
            </a:r>
            <a:endParaRPr/>
          </a:p>
          <a:p>
            <a:pPr marL="0" marR="0" lvl="0" indent="0" algn="l" rtl="0">
              <a:spcBef>
                <a:spcPts val="0"/>
              </a:spcBef>
              <a:spcAft>
                <a:spcPts val="0"/>
              </a:spcAft>
              <a:buNone/>
            </a:pPr>
            <a:r>
              <a:rPr lang="en-US" sz="1100">
                <a:solidFill>
                  <a:srgbClr val="000000"/>
                </a:solidFill>
                <a:highlight>
                  <a:srgbClr val="FFFFFF"/>
                </a:highlight>
                <a:latin typeface="Consolas"/>
                <a:ea typeface="Consolas"/>
                <a:cs typeface="Consolas"/>
                <a:sym typeface="Consolas"/>
              </a:rPr>
              <a:t>      {</a:t>
            </a:r>
            <a:endParaRPr/>
          </a:p>
          <a:p>
            <a:pPr marL="0" marR="0" lvl="0" indent="0" algn="l" rtl="0">
              <a:spcBef>
                <a:spcPts val="0"/>
              </a:spcBef>
              <a:spcAft>
                <a:spcPts val="0"/>
              </a:spcAft>
              <a:buNone/>
            </a:pPr>
            <a:r>
              <a:rPr lang="en-US" sz="1100">
                <a:solidFill>
                  <a:srgbClr val="000000"/>
                </a:solidFill>
                <a:highlight>
                  <a:srgbClr val="FFFFFF"/>
                </a:highlight>
                <a:latin typeface="Consolas"/>
                <a:ea typeface="Consolas"/>
                <a:cs typeface="Consolas"/>
                <a:sym typeface="Consolas"/>
              </a:rPr>
              <a:t>         </a:t>
            </a:r>
            <a:r>
              <a:rPr lang="en-US" sz="1100">
                <a:solidFill>
                  <a:srgbClr val="0000FF"/>
                </a:solidFill>
                <a:highlight>
                  <a:srgbClr val="FFFFFF"/>
                </a:highlight>
                <a:latin typeface="Consolas"/>
                <a:ea typeface="Consolas"/>
                <a:cs typeface="Consolas"/>
                <a:sym typeface="Consolas"/>
              </a:rPr>
              <a:t>return</a:t>
            </a:r>
            <a:r>
              <a:rPr lang="en-US" sz="1100">
                <a:solidFill>
                  <a:srgbClr val="000000"/>
                </a:solidFill>
                <a:highlight>
                  <a:srgbClr val="FFFFFF"/>
                </a:highlight>
                <a:latin typeface="Consolas"/>
                <a:ea typeface="Consolas"/>
                <a:cs typeface="Consolas"/>
                <a:sym typeface="Consolas"/>
              </a:rPr>
              <a:t> Sqrt(Sin(x) + Cos(x));</a:t>
            </a:r>
            <a:endParaRPr/>
          </a:p>
          <a:p>
            <a:pPr marL="0" marR="0" lvl="0" indent="0" algn="l" rtl="0">
              <a:spcBef>
                <a:spcPts val="0"/>
              </a:spcBef>
              <a:spcAft>
                <a:spcPts val="0"/>
              </a:spcAft>
              <a:buNone/>
            </a:pPr>
            <a:r>
              <a:rPr lang="en-US" sz="1100">
                <a:solidFill>
                  <a:srgbClr val="000000"/>
                </a:solidFill>
                <a:highlight>
                  <a:srgbClr val="FFFFFF"/>
                </a:highlight>
                <a:latin typeface="Consolas"/>
                <a:ea typeface="Consolas"/>
                <a:cs typeface="Consolas"/>
                <a:sym typeface="Consolas"/>
              </a:rPr>
              <a:t>      }</a:t>
            </a:r>
            <a:endParaRPr/>
          </a:p>
          <a:p>
            <a:pPr marL="0" marR="0" lvl="0" indent="0" algn="l" rtl="0">
              <a:spcBef>
                <a:spcPts val="0"/>
              </a:spcBef>
              <a:spcAft>
                <a:spcPts val="0"/>
              </a:spcAft>
              <a:buNone/>
            </a:pPr>
            <a:endParaRPr sz="1100">
              <a:solidFill>
                <a:srgbClr val="000000"/>
              </a:solidFill>
              <a:highlight>
                <a:srgbClr val="FFFFFF"/>
              </a:highlight>
              <a:latin typeface="Consolas"/>
              <a:ea typeface="Consolas"/>
              <a:cs typeface="Consolas"/>
              <a:sym typeface="Consolas"/>
            </a:endParaRPr>
          </a:p>
          <a:p>
            <a:pPr marL="0" marR="0" lvl="0" indent="0" algn="l" rtl="0">
              <a:spcBef>
                <a:spcPts val="0"/>
              </a:spcBef>
              <a:spcAft>
                <a:spcPts val="0"/>
              </a:spcAft>
              <a:buNone/>
            </a:pPr>
            <a:r>
              <a:rPr lang="en-US" sz="1100">
                <a:solidFill>
                  <a:srgbClr val="000000"/>
                </a:solidFill>
                <a:highlight>
                  <a:srgbClr val="FFFFFF"/>
                </a:highlight>
                <a:latin typeface="Consolas"/>
                <a:ea typeface="Consolas"/>
                <a:cs typeface="Consolas"/>
                <a:sym typeface="Consolas"/>
              </a:rPr>
              <a:t>    }</a:t>
            </a:r>
            <a:endParaRPr/>
          </a:p>
          <a:p>
            <a:pPr marL="0" marR="0" lvl="0" indent="0" algn="l" rtl="0">
              <a:spcBef>
                <a:spcPts val="0"/>
              </a:spcBef>
              <a:spcAft>
                <a:spcPts val="0"/>
              </a:spcAft>
              <a:buNone/>
            </a:pPr>
            <a:r>
              <a:rPr lang="en-US" sz="1100">
                <a:solidFill>
                  <a:srgbClr val="000000"/>
                </a:solidFill>
                <a:highlight>
                  <a:srgbClr val="FFFFFF"/>
                </a:highlight>
                <a:latin typeface="Consolas"/>
                <a:ea typeface="Consolas"/>
                <a:cs typeface="Consolas"/>
                <a:sym typeface="Consolas"/>
              </a:rPr>
              <a:t>}</a:t>
            </a:r>
            <a:endParaRPr sz="1100" b="0" i="0" u="none" strike="noStrike" cap="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C# EVOLUTION</a:t>
            </a:r>
            <a:endParaRPr/>
          </a:p>
        </p:txBody>
      </p:sp>
      <p:pic>
        <p:nvPicPr>
          <p:cNvPr id="41" name="Google Shape;41;p7"/>
          <p:cNvPicPr preferRelativeResize="0"/>
          <p:nvPr/>
        </p:nvPicPr>
        <p:blipFill rotWithShape="1">
          <a:blip r:embed="rId3">
            <a:alphaModFix/>
          </a:blip>
          <a:srcRect/>
          <a:stretch/>
        </p:blipFill>
        <p:spPr>
          <a:xfrm>
            <a:off x="628650" y="1126062"/>
            <a:ext cx="6760691" cy="441612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4"/>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DICTIONARY INITIALIZERS</a:t>
            </a:r>
            <a:endParaRPr/>
          </a:p>
        </p:txBody>
      </p:sp>
      <p:sp>
        <p:nvSpPr>
          <p:cNvPr id="228" name="Google Shape;228;p34"/>
          <p:cNvSpPr txBox="1">
            <a:spLocks noGrp="1"/>
          </p:cNvSpPr>
          <p:nvPr>
            <p:ph type="body" idx="1"/>
          </p:nvPr>
        </p:nvSpPr>
        <p:spPr>
          <a:xfrm>
            <a:off x="628650" y="1261366"/>
            <a:ext cx="7886700" cy="4145521"/>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90000"/>
              </a:lnSpc>
              <a:spcBef>
                <a:spcPts val="0"/>
              </a:spcBef>
              <a:spcAft>
                <a:spcPts val="0"/>
              </a:spcAft>
              <a:buClr>
                <a:srgbClr val="1E73B9"/>
              </a:buClr>
              <a:buSzPts val="1800"/>
              <a:buFont typeface="Arial"/>
              <a:buChar char="•"/>
            </a:pPr>
            <a:r>
              <a:rPr lang="en-US" sz="1800" b="0" i="0" u="none" strike="noStrike" cap="none">
                <a:solidFill>
                  <a:srgbClr val="1E73B9"/>
                </a:solidFill>
                <a:latin typeface="Source Sans Pro"/>
                <a:ea typeface="Source Sans Pro"/>
                <a:cs typeface="Source Sans Pro"/>
                <a:sym typeface="Source Sans Pro"/>
              </a:rPr>
              <a:t>Before</a:t>
            </a:r>
            <a:endParaRPr/>
          </a:p>
          <a:p>
            <a:pPr marL="171450" marR="0" lvl="0" indent="-57150" algn="just" rtl="0">
              <a:lnSpc>
                <a:spcPct val="90000"/>
              </a:lnSpc>
              <a:spcBef>
                <a:spcPts val="750"/>
              </a:spcBef>
              <a:spcAft>
                <a:spcPts val="0"/>
              </a:spcAft>
              <a:buClr>
                <a:srgbClr val="1E73B9"/>
              </a:buClr>
              <a:buSzPts val="1800"/>
              <a:buFont typeface="Arial"/>
              <a:buNone/>
            </a:pPr>
            <a:endParaRPr sz="1800" b="0" i="0" u="none" strike="noStrike" cap="none">
              <a:solidFill>
                <a:srgbClr val="1E73B9"/>
              </a:solidFill>
              <a:latin typeface="Source Sans Pro"/>
              <a:ea typeface="Source Sans Pro"/>
              <a:cs typeface="Source Sans Pro"/>
              <a:sym typeface="Source Sans Pro"/>
            </a:endParaRPr>
          </a:p>
          <a:p>
            <a:pPr marL="0" marR="0" lvl="0" indent="0" algn="just" rtl="0">
              <a:lnSpc>
                <a:spcPct val="90000"/>
              </a:lnSpc>
              <a:spcBef>
                <a:spcPts val="750"/>
              </a:spcBef>
              <a:spcAft>
                <a:spcPts val="0"/>
              </a:spcAft>
              <a:buClr>
                <a:srgbClr val="1E73B9"/>
              </a:buClr>
              <a:buSzPts val="1800"/>
              <a:buFont typeface="Arial"/>
              <a:buNone/>
            </a:pPr>
            <a:r>
              <a:rPr lang="en-US" sz="1800" b="0" i="0" u="none" strike="noStrike" cap="none">
                <a:solidFill>
                  <a:srgbClr val="1E73B9"/>
                </a:solidFill>
                <a:latin typeface="Source Sans Pro"/>
                <a:ea typeface="Source Sans Pro"/>
                <a:cs typeface="Source Sans Pro"/>
                <a:sym typeface="Source Sans Pro"/>
              </a:rPr>
              <a:t> </a:t>
            </a:r>
            <a:endParaRPr/>
          </a:p>
          <a:p>
            <a:pPr marL="0" marR="0" lvl="0" indent="0" algn="just" rtl="0">
              <a:lnSpc>
                <a:spcPct val="90000"/>
              </a:lnSpc>
              <a:spcBef>
                <a:spcPts val="750"/>
              </a:spcBef>
              <a:spcAft>
                <a:spcPts val="0"/>
              </a:spcAft>
              <a:buClr>
                <a:srgbClr val="1E73B9"/>
              </a:buClr>
              <a:buSzPts val="1500"/>
              <a:buFont typeface="Arial"/>
              <a:buNone/>
            </a:pPr>
            <a:endParaRPr sz="1500" b="0" i="0" u="none" strike="noStrike" cap="none">
              <a:solidFill>
                <a:srgbClr val="1E73B9"/>
              </a:solidFill>
              <a:latin typeface="Source Sans Pro"/>
              <a:ea typeface="Source Sans Pro"/>
              <a:cs typeface="Source Sans Pro"/>
              <a:sym typeface="Source Sans Pro"/>
            </a:endParaRPr>
          </a:p>
        </p:txBody>
      </p:sp>
      <p:sp>
        <p:nvSpPr>
          <p:cNvPr id="229" name="Google Shape;229;p34"/>
          <p:cNvSpPr/>
          <p:nvPr/>
        </p:nvSpPr>
        <p:spPr>
          <a:xfrm>
            <a:off x="628650" y="2180967"/>
            <a:ext cx="6580648" cy="156966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FF"/>
              </a:buClr>
              <a:buSzPts val="1600"/>
              <a:buFont typeface="Consolas"/>
              <a:buNone/>
            </a:pPr>
            <a:r>
              <a:rPr lang="en-US" sz="1600" b="0" i="0" u="none" strike="noStrike" cap="none">
                <a:solidFill>
                  <a:srgbClr val="0000FF"/>
                </a:solidFill>
                <a:latin typeface="Consolas"/>
                <a:ea typeface="Consolas"/>
                <a:cs typeface="Consolas"/>
                <a:sym typeface="Consolas"/>
              </a:rPr>
              <a:t>var</a:t>
            </a:r>
            <a:r>
              <a:rPr lang="en-US" sz="1600" b="0" i="0" u="none" strike="noStrike" cap="none">
                <a:solidFill>
                  <a:srgbClr val="000000"/>
                </a:solidFill>
                <a:latin typeface="Consolas"/>
                <a:ea typeface="Consolas"/>
                <a:cs typeface="Consolas"/>
                <a:sym typeface="Consolas"/>
              </a:rPr>
              <a:t> stars = </a:t>
            </a:r>
            <a:r>
              <a:rPr lang="en-US" sz="1600" b="0" i="0" u="none" strike="noStrike" cap="none">
                <a:solidFill>
                  <a:srgbClr val="0000FF"/>
                </a:solidFill>
                <a:latin typeface="Consolas"/>
                <a:ea typeface="Consolas"/>
                <a:cs typeface="Consolas"/>
                <a:sym typeface="Consolas"/>
              </a:rPr>
              <a:t>new</a:t>
            </a:r>
            <a:r>
              <a:rPr lang="en-US" sz="1600" b="0" i="0" u="none" strike="noStrike" cap="none">
                <a:solidFill>
                  <a:srgbClr val="000000"/>
                </a:solidFill>
                <a:latin typeface="Consolas"/>
                <a:ea typeface="Consolas"/>
                <a:cs typeface="Consolas"/>
                <a:sym typeface="Consolas"/>
              </a:rPr>
              <a:t> </a:t>
            </a:r>
            <a:r>
              <a:rPr lang="en-US" sz="1600" b="0" i="0" u="none" strike="noStrike" cap="none">
                <a:solidFill>
                  <a:srgbClr val="2B91AF"/>
                </a:solidFill>
                <a:latin typeface="Consolas"/>
                <a:ea typeface="Consolas"/>
                <a:cs typeface="Consolas"/>
                <a:sym typeface="Consolas"/>
              </a:rPr>
              <a:t>Dictionary</a:t>
            </a:r>
            <a:r>
              <a:rPr lang="en-US" sz="1600" b="0" i="0" u="none" strike="noStrike" cap="none">
                <a:solidFill>
                  <a:srgbClr val="000000"/>
                </a:solidFill>
                <a:latin typeface="Consolas"/>
                <a:ea typeface="Consolas"/>
                <a:cs typeface="Consolas"/>
                <a:sym typeface="Consolas"/>
              </a:rPr>
              <a:t>&lt;</a:t>
            </a:r>
            <a:r>
              <a:rPr lang="en-US" sz="1600" b="0" i="0" u="none" strike="noStrike" cap="none">
                <a:solidFill>
                  <a:srgbClr val="0000FF"/>
                </a:solidFill>
                <a:latin typeface="Consolas"/>
                <a:ea typeface="Consolas"/>
                <a:cs typeface="Consolas"/>
                <a:sym typeface="Consolas"/>
              </a:rPr>
              <a:t>string</a:t>
            </a:r>
            <a:r>
              <a:rPr lang="en-US" sz="1600" b="0" i="0" u="none" strike="noStrike" cap="none">
                <a:solidFill>
                  <a:srgbClr val="000000"/>
                </a:solidFill>
                <a:latin typeface="Consolas"/>
                <a:ea typeface="Consolas"/>
                <a:cs typeface="Consolas"/>
                <a:sym typeface="Consolas"/>
              </a:rPr>
              <a:t>, </a:t>
            </a:r>
            <a:r>
              <a:rPr lang="en-US" sz="1600" b="0" i="0" u="none" strike="noStrike" cap="none">
                <a:solidFill>
                  <a:srgbClr val="0000FF"/>
                </a:solidFill>
                <a:latin typeface="Consolas"/>
                <a:ea typeface="Consolas"/>
                <a:cs typeface="Consolas"/>
                <a:sym typeface="Consolas"/>
              </a:rPr>
              <a:t>string</a:t>
            </a:r>
            <a:r>
              <a:rPr lang="en-US" sz="1600" b="0" i="0" u="none" strike="noStrike" cap="none">
                <a:solidFill>
                  <a:srgbClr val="000000"/>
                </a:solidFill>
                <a:latin typeface="Consolas"/>
                <a:ea typeface="Consolas"/>
                <a:cs typeface="Consolas"/>
                <a:sym typeface="Consolas"/>
              </a:rPr>
              <a:t>&gt;()             </a:t>
            </a:r>
            <a:endParaRPr/>
          </a:p>
          <a:p>
            <a:pPr marL="0" marR="0" lvl="0" indent="0" algn="l" rtl="0">
              <a:lnSpc>
                <a:spcPct val="100000"/>
              </a:lnSpc>
              <a:spcBef>
                <a:spcPts val="0"/>
              </a:spcBef>
              <a:spcAft>
                <a:spcPts val="0"/>
              </a:spcAft>
              <a:buClr>
                <a:srgbClr val="000000"/>
              </a:buClr>
              <a:buSzPts val="1600"/>
              <a:buFont typeface="Consolas"/>
              <a:buNone/>
            </a:pPr>
            <a:r>
              <a:rPr lang="en-US" sz="16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600"/>
              <a:buFont typeface="Consolas"/>
              <a:buNone/>
            </a:pPr>
            <a:r>
              <a:rPr lang="en-US" sz="1600" b="0" i="0" u="none" strike="noStrike" cap="none">
                <a:solidFill>
                  <a:srgbClr val="000000"/>
                </a:solidFill>
                <a:latin typeface="Consolas"/>
                <a:ea typeface="Consolas"/>
                <a:cs typeface="Consolas"/>
                <a:sym typeface="Consolas"/>
              </a:rPr>
              <a:t>          { </a:t>
            </a:r>
            <a:r>
              <a:rPr lang="en-US" sz="1600" b="0" i="0" u="none" strike="noStrike" cap="none">
                <a:solidFill>
                  <a:srgbClr val="A31515"/>
                </a:solidFill>
                <a:latin typeface="Consolas"/>
                <a:ea typeface="Consolas"/>
                <a:cs typeface="Consolas"/>
                <a:sym typeface="Consolas"/>
              </a:rPr>
              <a:t>"Michael Jordon"</a:t>
            </a:r>
            <a:r>
              <a:rPr lang="en-US" sz="1600" b="0" i="0" u="none" strike="noStrike" cap="none">
                <a:solidFill>
                  <a:srgbClr val="000000"/>
                </a:solidFill>
                <a:latin typeface="Consolas"/>
                <a:ea typeface="Consolas"/>
                <a:cs typeface="Consolas"/>
                <a:sym typeface="Consolas"/>
              </a:rPr>
              <a:t>, </a:t>
            </a:r>
            <a:r>
              <a:rPr lang="en-US" sz="1600" b="0" i="0" u="none" strike="noStrike" cap="none">
                <a:solidFill>
                  <a:srgbClr val="A31515"/>
                </a:solidFill>
                <a:latin typeface="Consolas"/>
                <a:ea typeface="Consolas"/>
                <a:cs typeface="Consolas"/>
                <a:sym typeface="Consolas"/>
              </a:rPr>
              <a:t>"Basketball"</a:t>
            </a:r>
            <a:r>
              <a:rPr lang="en-US" sz="1600"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0"/>
              </a:spcBef>
              <a:spcAft>
                <a:spcPts val="0"/>
              </a:spcAft>
              <a:buClr>
                <a:srgbClr val="000000"/>
              </a:buClr>
              <a:buSzPts val="1600"/>
              <a:buFont typeface="Consolas"/>
              <a:buNone/>
            </a:pPr>
            <a:r>
              <a:rPr lang="en-US" sz="1600" b="0" i="0" u="none" strike="noStrike" cap="none">
                <a:solidFill>
                  <a:srgbClr val="000000"/>
                </a:solidFill>
                <a:latin typeface="Consolas"/>
                <a:ea typeface="Consolas"/>
                <a:cs typeface="Consolas"/>
                <a:sym typeface="Consolas"/>
              </a:rPr>
              <a:t>          { </a:t>
            </a:r>
            <a:r>
              <a:rPr lang="en-US" sz="1600" b="0" i="0" u="none" strike="noStrike" cap="none">
                <a:solidFill>
                  <a:srgbClr val="A31515"/>
                </a:solidFill>
                <a:latin typeface="Consolas"/>
                <a:ea typeface="Consolas"/>
                <a:cs typeface="Consolas"/>
                <a:sym typeface="Consolas"/>
              </a:rPr>
              <a:t>"Peyton Manning"</a:t>
            </a:r>
            <a:r>
              <a:rPr lang="en-US" sz="1600" b="0" i="0" u="none" strike="noStrike" cap="none">
                <a:solidFill>
                  <a:srgbClr val="000000"/>
                </a:solidFill>
                <a:latin typeface="Consolas"/>
                <a:ea typeface="Consolas"/>
                <a:cs typeface="Consolas"/>
                <a:sym typeface="Consolas"/>
              </a:rPr>
              <a:t>, </a:t>
            </a:r>
            <a:r>
              <a:rPr lang="en-US" sz="1600" b="0" i="0" u="none" strike="noStrike" cap="none">
                <a:solidFill>
                  <a:srgbClr val="A31515"/>
                </a:solidFill>
                <a:latin typeface="Consolas"/>
                <a:ea typeface="Consolas"/>
                <a:cs typeface="Consolas"/>
                <a:sym typeface="Consolas"/>
              </a:rPr>
              <a:t>"Football"</a:t>
            </a:r>
            <a:r>
              <a:rPr lang="en-US" sz="1600"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0"/>
              </a:spcBef>
              <a:spcAft>
                <a:spcPts val="0"/>
              </a:spcAft>
              <a:buClr>
                <a:srgbClr val="000000"/>
              </a:buClr>
              <a:buSzPts val="1600"/>
              <a:buFont typeface="Consolas"/>
              <a:buNone/>
            </a:pPr>
            <a:r>
              <a:rPr lang="en-US" sz="1600" b="0" i="0" u="none" strike="noStrike" cap="none">
                <a:solidFill>
                  <a:srgbClr val="000000"/>
                </a:solidFill>
                <a:latin typeface="Consolas"/>
                <a:ea typeface="Consolas"/>
                <a:cs typeface="Consolas"/>
                <a:sym typeface="Consolas"/>
              </a:rPr>
              <a:t>          { </a:t>
            </a:r>
            <a:r>
              <a:rPr lang="en-US" sz="1600" b="0" i="0" u="none" strike="noStrike" cap="none">
                <a:solidFill>
                  <a:srgbClr val="A31515"/>
                </a:solidFill>
                <a:latin typeface="Consolas"/>
                <a:ea typeface="Consolas"/>
                <a:cs typeface="Consolas"/>
                <a:sym typeface="Consolas"/>
              </a:rPr>
              <a:t>"Babe Ruth"</a:t>
            </a:r>
            <a:r>
              <a:rPr lang="en-US" sz="1600" b="0" i="0" u="none" strike="noStrike" cap="none">
                <a:solidFill>
                  <a:srgbClr val="000000"/>
                </a:solidFill>
                <a:latin typeface="Consolas"/>
                <a:ea typeface="Consolas"/>
                <a:cs typeface="Consolas"/>
                <a:sym typeface="Consolas"/>
              </a:rPr>
              <a:t>, </a:t>
            </a:r>
            <a:r>
              <a:rPr lang="en-US" sz="1600" b="0" i="0" u="none" strike="noStrike" cap="none">
                <a:solidFill>
                  <a:srgbClr val="A31515"/>
                </a:solidFill>
                <a:latin typeface="Consolas"/>
                <a:ea typeface="Consolas"/>
                <a:cs typeface="Consolas"/>
                <a:sym typeface="Consolas"/>
              </a:rPr>
              <a:t>"Baseball"</a:t>
            </a:r>
            <a:r>
              <a:rPr lang="en-US" sz="1600" b="0" i="0" u="none" strike="noStrike" cap="none">
                <a:solidFill>
                  <a:srgbClr val="000000"/>
                </a:solidFill>
                <a:latin typeface="Consolas"/>
                <a:ea typeface="Consolas"/>
                <a:cs typeface="Consolas"/>
                <a:sym typeface="Consolas"/>
              </a:rPr>
              <a:t> }             </a:t>
            </a:r>
            <a:endParaRPr/>
          </a:p>
          <a:p>
            <a:pPr marL="0" marR="0" lvl="0" indent="0" algn="l" rtl="0">
              <a:lnSpc>
                <a:spcPct val="100000"/>
              </a:lnSpc>
              <a:spcBef>
                <a:spcPts val="0"/>
              </a:spcBef>
              <a:spcAft>
                <a:spcPts val="0"/>
              </a:spcAft>
              <a:buClr>
                <a:srgbClr val="000000"/>
              </a:buClr>
              <a:buSzPts val="1600"/>
              <a:buFont typeface="Consolas"/>
              <a:buNone/>
            </a:pPr>
            <a:r>
              <a:rPr lang="en-US" sz="1600" b="0" i="0" u="none" strike="noStrike" cap="none">
                <a:solidFill>
                  <a:srgbClr val="000000"/>
                </a:solidFill>
                <a:latin typeface="Consolas"/>
                <a:ea typeface="Consolas"/>
                <a:cs typeface="Consolas"/>
                <a:sym typeface="Consolas"/>
              </a:rPr>
              <a:t>};</a:t>
            </a: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5"/>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DICTIONARY INITIALIZERS</a:t>
            </a:r>
            <a:endParaRPr/>
          </a:p>
        </p:txBody>
      </p:sp>
      <p:sp>
        <p:nvSpPr>
          <p:cNvPr id="235" name="Google Shape;235;p35"/>
          <p:cNvSpPr txBox="1">
            <a:spLocks noGrp="1"/>
          </p:cNvSpPr>
          <p:nvPr>
            <p:ph type="body" idx="1"/>
          </p:nvPr>
        </p:nvSpPr>
        <p:spPr>
          <a:xfrm>
            <a:off x="628650" y="1261366"/>
            <a:ext cx="7886700" cy="4145521"/>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90000"/>
              </a:lnSpc>
              <a:spcBef>
                <a:spcPts val="0"/>
              </a:spcBef>
              <a:spcAft>
                <a:spcPts val="0"/>
              </a:spcAft>
              <a:buClr>
                <a:srgbClr val="1E73B9"/>
              </a:buClr>
              <a:buSzPts val="1800"/>
              <a:buFont typeface="Arial"/>
              <a:buChar char="•"/>
            </a:pPr>
            <a:r>
              <a:rPr lang="en-US" sz="1800" b="0" i="0" u="none" strike="noStrike" cap="none">
                <a:solidFill>
                  <a:srgbClr val="1E73B9"/>
                </a:solidFill>
                <a:latin typeface="Source Sans Pro"/>
                <a:ea typeface="Source Sans Pro"/>
                <a:cs typeface="Source Sans Pro"/>
                <a:sym typeface="Source Sans Pro"/>
              </a:rPr>
              <a:t>After</a:t>
            </a:r>
            <a:endParaRPr sz="1500" b="0" i="0" u="none" strike="noStrike" cap="none">
              <a:solidFill>
                <a:srgbClr val="1E73B9"/>
              </a:solidFill>
              <a:latin typeface="Source Sans Pro"/>
              <a:ea typeface="Source Sans Pro"/>
              <a:cs typeface="Source Sans Pro"/>
              <a:sym typeface="Source Sans Pro"/>
            </a:endParaRPr>
          </a:p>
        </p:txBody>
      </p:sp>
      <p:sp>
        <p:nvSpPr>
          <p:cNvPr id="236" name="Google Shape;236;p35"/>
          <p:cNvSpPr/>
          <p:nvPr/>
        </p:nvSpPr>
        <p:spPr>
          <a:xfrm>
            <a:off x="628650" y="2175888"/>
            <a:ext cx="6580648" cy="156966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FF"/>
              </a:buClr>
              <a:buSzPts val="1600"/>
              <a:buFont typeface="Consolas"/>
              <a:buNone/>
            </a:pPr>
            <a:r>
              <a:rPr lang="en-US" sz="1600" b="0" i="0" u="none" strike="noStrike" cap="none">
                <a:solidFill>
                  <a:srgbClr val="0000FF"/>
                </a:solidFill>
                <a:latin typeface="Consolas"/>
                <a:ea typeface="Consolas"/>
                <a:cs typeface="Consolas"/>
                <a:sym typeface="Consolas"/>
              </a:rPr>
              <a:t>var</a:t>
            </a:r>
            <a:r>
              <a:rPr lang="en-US" sz="1600" b="0" i="0" u="none" strike="noStrike" cap="none">
                <a:solidFill>
                  <a:srgbClr val="000000"/>
                </a:solidFill>
                <a:latin typeface="Consolas"/>
                <a:ea typeface="Consolas"/>
                <a:cs typeface="Consolas"/>
                <a:sym typeface="Consolas"/>
              </a:rPr>
              <a:t> stars = </a:t>
            </a:r>
            <a:r>
              <a:rPr lang="en-US" sz="1600" b="0" i="0" u="none" strike="noStrike" cap="none">
                <a:solidFill>
                  <a:srgbClr val="0000FF"/>
                </a:solidFill>
                <a:latin typeface="Consolas"/>
                <a:ea typeface="Consolas"/>
                <a:cs typeface="Consolas"/>
                <a:sym typeface="Consolas"/>
              </a:rPr>
              <a:t>new</a:t>
            </a:r>
            <a:r>
              <a:rPr lang="en-US" sz="1600" b="0" i="0" u="none" strike="noStrike" cap="none">
                <a:solidFill>
                  <a:srgbClr val="000000"/>
                </a:solidFill>
                <a:latin typeface="Consolas"/>
                <a:ea typeface="Consolas"/>
                <a:cs typeface="Consolas"/>
                <a:sym typeface="Consolas"/>
              </a:rPr>
              <a:t> </a:t>
            </a:r>
            <a:r>
              <a:rPr lang="en-US" sz="1600" b="0" i="0" u="none" strike="noStrike" cap="none">
                <a:solidFill>
                  <a:srgbClr val="2B91AF"/>
                </a:solidFill>
                <a:latin typeface="Consolas"/>
                <a:ea typeface="Consolas"/>
                <a:cs typeface="Consolas"/>
                <a:sym typeface="Consolas"/>
              </a:rPr>
              <a:t>Dictionary</a:t>
            </a:r>
            <a:r>
              <a:rPr lang="en-US" sz="1600" b="0" i="0" u="none" strike="noStrike" cap="none">
                <a:solidFill>
                  <a:srgbClr val="000000"/>
                </a:solidFill>
                <a:latin typeface="Consolas"/>
                <a:ea typeface="Consolas"/>
                <a:cs typeface="Consolas"/>
                <a:sym typeface="Consolas"/>
              </a:rPr>
              <a:t>&lt;</a:t>
            </a:r>
            <a:r>
              <a:rPr lang="en-US" sz="1600" b="0" i="0" u="none" strike="noStrike" cap="none">
                <a:solidFill>
                  <a:srgbClr val="0000FF"/>
                </a:solidFill>
                <a:latin typeface="Consolas"/>
                <a:ea typeface="Consolas"/>
                <a:cs typeface="Consolas"/>
                <a:sym typeface="Consolas"/>
              </a:rPr>
              <a:t>string</a:t>
            </a:r>
            <a:r>
              <a:rPr lang="en-US" sz="1600" b="0" i="0" u="none" strike="noStrike" cap="none">
                <a:solidFill>
                  <a:srgbClr val="000000"/>
                </a:solidFill>
                <a:latin typeface="Consolas"/>
                <a:ea typeface="Consolas"/>
                <a:cs typeface="Consolas"/>
                <a:sym typeface="Consolas"/>
              </a:rPr>
              <a:t>, </a:t>
            </a:r>
            <a:r>
              <a:rPr lang="en-US" sz="1600" b="0" i="0" u="none" strike="noStrike" cap="none">
                <a:solidFill>
                  <a:srgbClr val="0000FF"/>
                </a:solidFill>
                <a:latin typeface="Consolas"/>
                <a:ea typeface="Consolas"/>
                <a:cs typeface="Consolas"/>
                <a:sym typeface="Consolas"/>
              </a:rPr>
              <a:t>string</a:t>
            </a:r>
            <a:r>
              <a:rPr lang="en-US" sz="1600" b="0" i="0" u="none" strike="noStrike" cap="none">
                <a:solidFill>
                  <a:srgbClr val="000000"/>
                </a:solidFill>
                <a:latin typeface="Consolas"/>
                <a:ea typeface="Consolas"/>
                <a:cs typeface="Consolas"/>
                <a:sym typeface="Consolas"/>
              </a:rPr>
              <a:t>&gt;()             </a:t>
            </a:r>
            <a:endParaRPr/>
          </a:p>
          <a:p>
            <a:pPr marL="0" marR="0" lvl="0" indent="0" algn="l" rtl="0">
              <a:lnSpc>
                <a:spcPct val="100000"/>
              </a:lnSpc>
              <a:spcBef>
                <a:spcPts val="0"/>
              </a:spcBef>
              <a:spcAft>
                <a:spcPts val="0"/>
              </a:spcAft>
              <a:buClr>
                <a:srgbClr val="000000"/>
              </a:buClr>
              <a:buSzPts val="1600"/>
              <a:buFont typeface="Consolas"/>
              <a:buNone/>
            </a:pPr>
            <a:r>
              <a:rPr lang="en-US" sz="16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600"/>
              <a:buFont typeface="Consolas"/>
              <a:buNone/>
            </a:pPr>
            <a:r>
              <a:rPr lang="en-US" sz="1600" b="0" i="0" u="none" strike="noStrike" cap="none">
                <a:solidFill>
                  <a:srgbClr val="000000"/>
                </a:solidFill>
                <a:latin typeface="Consolas"/>
                <a:ea typeface="Consolas"/>
                <a:cs typeface="Consolas"/>
                <a:sym typeface="Consolas"/>
              </a:rPr>
              <a:t>          [</a:t>
            </a:r>
            <a:r>
              <a:rPr lang="en-US" sz="1600" b="0" i="0" u="none" strike="noStrike" cap="none">
                <a:solidFill>
                  <a:srgbClr val="A31515"/>
                </a:solidFill>
                <a:latin typeface="Consolas"/>
                <a:ea typeface="Consolas"/>
                <a:cs typeface="Consolas"/>
                <a:sym typeface="Consolas"/>
              </a:rPr>
              <a:t>"Michael Jordan"</a:t>
            </a:r>
            <a:r>
              <a:rPr lang="en-US" sz="1600" b="0" i="0" u="none" strike="noStrike" cap="none">
                <a:solidFill>
                  <a:srgbClr val="000000"/>
                </a:solidFill>
                <a:latin typeface="Consolas"/>
                <a:ea typeface="Consolas"/>
                <a:cs typeface="Consolas"/>
                <a:sym typeface="Consolas"/>
              </a:rPr>
              <a:t>] = </a:t>
            </a:r>
            <a:r>
              <a:rPr lang="en-US" sz="1600" b="0" i="0" u="none" strike="noStrike" cap="none">
                <a:solidFill>
                  <a:srgbClr val="A31515"/>
                </a:solidFill>
                <a:latin typeface="Consolas"/>
                <a:ea typeface="Consolas"/>
                <a:cs typeface="Consolas"/>
                <a:sym typeface="Consolas"/>
              </a:rPr>
              <a:t>"Basketball"</a:t>
            </a:r>
            <a:r>
              <a:rPr lang="en-US" sz="16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600"/>
              <a:buFont typeface="Consolas"/>
              <a:buNone/>
            </a:pPr>
            <a:r>
              <a:rPr lang="en-US" sz="1600" b="0" i="0" u="none" strike="noStrike" cap="none">
                <a:solidFill>
                  <a:srgbClr val="000000"/>
                </a:solidFill>
                <a:latin typeface="Consolas"/>
                <a:ea typeface="Consolas"/>
                <a:cs typeface="Consolas"/>
                <a:sym typeface="Consolas"/>
              </a:rPr>
              <a:t>          [</a:t>
            </a:r>
            <a:r>
              <a:rPr lang="en-US" sz="1600" b="0" i="0" u="none" strike="noStrike" cap="none">
                <a:solidFill>
                  <a:srgbClr val="A31515"/>
                </a:solidFill>
                <a:latin typeface="Consolas"/>
                <a:ea typeface="Consolas"/>
                <a:cs typeface="Consolas"/>
                <a:sym typeface="Consolas"/>
              </a:rPr>
              <a:t>"Peyton Manning"</a:t>
            </a:r>
            <a:r>
              <a:rPr lang="en-US" sz="1600" b="0" i="0" u="none" strike="noStrike" cap="none">
                <a:solidFill>
                  <a:srgbClr val="000000"/>
                </a:solidFill>
                <a:latin typeface="Consolas"/>
                <a:ea typeface="Consolas"/>
                <a:cs typeface="Consolas"/>
                <a:sym typeface="Consolas"/>
              </a:rPr>
              <a:t>] = </a:t>
            </a:r>
            <a:r>
              <a:rPr lang="en-US" sz="1600" b="0" i="0" u="none" strike="noStrike" cap="none">
                <a:solidFill>
                  <a:srgbClr val="A31515"/>
                </a:solidFill>
                <a:latin typeface="Consolas"/>
                <a:ea typeface="Consolas"/>
                <a:cs typeface="Consolas"/>
                <a:sym typeface="Consolas"/>
              </a:rPr>
              <a:t>"Football"</a:t>
            </a:r>
            <a:r>
              <a:rPr lang="en-US" sz="16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600"/>
              <a:buFont typeface="Consolas"/>
              <a:buNone/>
            </a:pPr>
            <a:r>
              <a:rPr lang="en-US" sz="1600" b="0" i="0" u="none" strike="noStrike" cap="none">
                <a:solidFill>
                  <a:srgbClr val="000000"/>
                </a:solidFill>
                <a:latin typeface="Consolas"/>
                <a:ea typeface="Consolas"/>
                <a:cs typeface="Consolas"/>
                <a:sym typeface="Consolas"/>
              </a:rPr>
              <a:t>          [</a:t>
            </a:r>
            <a:r>
              <a:rPr lang="en-US" sz="1600" b="0" i="0" u="none" strike="noStrike" cap="none">
                <a:solidFill>
                  <a:srgbClr val="A31515"/>
                </a:solidFill>
                <a:latin typeface="Consolas"/>
                <a:ea typeface="Consolas"/>
                <a:cs typeface="Consolas"/>
                <a:sym typeface="Consolas"/>
              </a:rPr>
              <a:t>"Babe Ruth"</a:t>
            </a:r>
            <a:r>
              <a:rPr lang="en-US" sz="1600" b="0" i="0" u="none" strike="noStrike" cap="none">
                <a:solidFill>
                  <a:srgbClr val="000000"/>
                </a:solidFill>
                <a:latin typeface="Consolas"/>
                <a:ea typeface="Consolas"/>
                <a:cs typeface="Consolas"/>
                <a:sym typeface="Consolas"/>
              </a:rPr>
              <a:t>] = </a:t>
            </a:r>
            <a:r>
              <a:rPr lang="en-US" sz="1600" b="0" i="0" u="none" strike="noStrike" cap="none">
                <a:solidFill>
                  <a:srgbClr val="A31515"/>
                </a:solidFill>
                <a:latin typeface="Consolas"/>
                <a:ea typeface="Consolas"/>
                <a:cs typeface="Consolas"/>
                <a:sym typeface="Consolas"/>
              </a:rPr>
              <a:t>"Baseball"</a:t>
            </a:r>
            <a:r>
              <a:rPr lang="en-US" sz="1600"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0"/>
              </a:spcBef>
              <a:spcAft>
                <a:spcPts val="0"/>
              </a:spcAft>
              <a:buClr>
                <a:srgbClr val="000000"/>
              </a:buClr>
              <a:buSzPts val="1600"/>
              <a:buFont typeface="Consolas"/>
              <a:buNone/>
            </a:pPr>
            <a:r>
              <a:rPr lang="en-US" sz="1600" b="0" i="0" u="none" strike="noStrike" cap="none">
                <a:solidFill>
                  <a:srgbClr val="000000"/>
                </a:solidFill>
                <a:latin typeface="Consolas"/>
                <a:ea typeface="Consolas"/>
                <a:cs typeface="Consolas"/>
                <a:sym typeface="Consolas"/>
              </a:rPr>
              <a:t>};</a:t>
            </a: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STRING INTERPOLATION</a:t>
            </a:r>
            <a:endParaRPr/>
          </a:p>
        </p:txBody>
      </p:sp>
      <p:sp>
        <p:nvSpPr>
          <p:cNvPr id="242" name="Google Shape;242;p36"/>
          <p:cNvSpPr txBox="1">
            <a:spLocks noGrp="1"/>
          </p:cNvSpPr>
          <p:nvPr>
            <p:ph type="body" idx="1"/>
          </p:nvPr>
        </p:nvSpPr>
        <p:spPr>
          <a:xfrm>
            <a:off x="628650" y="1261366"/>
            <a:ext cx="7886700" cy="4145521"/>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90000"/>
              </a:lnSpc>
              <a:spcBef>
                <a:spcPts val="0"/>
              </a:spcBef>
              <a:spcAft>
                <a:spcPts val="0"/>
              </a:spcAft>
              <a:buClr>
                <a:srgbClr val="1E73B9"/>
              </a:buClr>
              <a:buSzPts val="1800"/>
              <a:buFont typeface="Arial"/>
              <a:buChar char="•"/>
            </a:pPr>
            <a:r>
              <a:rPr lang="en-US" sz="1800" b="0" i="0" u="none" strike="noStrike" cap="none">
                <a:solidFill>
                  <a:srgbClr val="1E73B9"/>
                </a:solidFill>
                <a:latin typeface="Source Sans Pro"/>
                <a:ea typeface="Source Sans Pro"/>
                <a:cs typeface="Source Sans Pro"/>
                <a:sym typeface="Source Sans Pro"/>
              </a:rPr>
              <a:t>Before</a:t>
            </a:r>
            <a:endParaRPr/>
          </a:p>
          <a:p>
            <a:pPr marL="171450" marR="0" lvl="0" indent="-57150" algn="just" rtl="0">
              <a:lnSpc>
                <a:spcPct val="90000"/>
              </a:lnSpc>
              <a:spcBef>
                <a:spcPts val="750"/>
              </a:spcBef>
              <a:spcAft>
                <a:spcPts val="0"/>
              </a:spcAft>
              <a:buClr>
                <a:srgbClr val="1E73B9"/>
              </a:buClr>
              <a:buSzPts val="1800"/>
              <a:buFont typeface="Arial"/>
              <a:buNone/>
            </a:pPr>
            <a:endParaRPr sz="1800" b="0" i="0" u="none" strike="noStrike" cap="none">
              <a:solidFill>
                <a:srgbClr val="1E73B9"/>
              </a:solidFill>
              <a:latin typeface="Source Sans Pro"/>
              <a:ea typeface="Source Sans Pro"/>
              <a:cs typeface="Source Sans Pro"/>
              <a:sym typeface="Source Sans Pro"/>
            </a:endParaRPr>
          </a:p>
          <a:p>
            <a:pPr marL="0" marR="0" lvl="0" indent="0" algn="just" rtl="0">
              <a:lnSpc>
                <a:spcPct val="90000"/>
              </a:lnSpc>
              <a:spcBef>
                <a:spcPts val="750"/>
              </a:spcBef>
              <a:spcAft>
                <a:spcPts val="0"/>
              </a:spcAft>
              <a:buClr>
                <a:srgbClr val="1E73B9"/>
              </a:buClr>
              <a:buSzPts val="1800"/>
              <a:buFont typeface="Arial"/>
              <a:buNone/>
            </a:pPr>
            <a:r>
              <a:rPr lang="en-US" sz="1800" b="0" i="0" u="none" strike="noStrike" cap="none">
                <a:solidFill>
                  <a:srgbClr val="1E73B9"/>
                </a:solidFill>
                <a:latin typeface="Source Sans Pro"/>
                <a:ea typeface="Source Sans Pro"/>
                <a:cs typeface="Source Sans Pro"/>
                <a:sym typeface="Source Sans Pro"/>
              </a:rPr>
              <a:t> </a:t>
            </a:r>
            <a:endParaRPr/>
          </a:p>
          <a:p>
            <a:pPr marL="0" marR="0" lvl="0" indent="0" algn="just" rtl="0">
              <a:lnSpc>
                <a:spcPct val="90000"/>
              </a:lnSpc>
              <a:spcBef>
                <a:spcPts val="750"/>
              </a:spcBef>
              <a:spcAft>
                <a:spcPts val="0"/>
              </a:spcAft>
              <a:buClr>
                <a:srgbClr val="1E73B9"/>
              </a:buClr>
              <a:buSzPts val="1500"/>
              <a:buFont typeface="Arial"/>
              <a:buNone/>
            </a:pPr>
            <a:endParaRPr sz="1500" b="0" i="0" u="none" strike="noStrike" cap="none">
              <a:solidFill>
                <a:srgbClr val="1E73B9"/>
              </a:solidFill>
              <a:latin typeface="Source Sans Pro"/>
              <a:ea typeface="Source Sans Pro"/>
              <a:cs typeface="Source Sans Pro"/>
              <a:sym typeface="Source Sans Pro"/>
            </a:endParaRPr>
          </a:p>
        </p:txBody>
      </p:sp>
      <p:sp>
        <p:nvSpPr>
          <p:cNvPr id="243" name="Google Shape;243;p36"/>
          <p:cNvSpPr/>
          <p:nvPr/>
        </p:nvSpPr>
        <p:spPr>
          <a:xfrm>
            <a:off x="628650" y="1829996"/>
            <a:ext cx="8151590" cy="2554545"/>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FF"/>
              </a:buClr>
              <a:buSzPts val="1600"/>
              <a:buFont typeface="Consolas"/>
              <a:buNone/>
            </a:pPr>
            <a:r>
              <a:rPr lang="en-US" sz="1600" b="0" i="0" u="none" strike="noStrike" cap="none">
                <a:solidFill>
                  <a:srgbClr val="0000FF"/>
                </a:solidFill>
                <a:latin typeface="Consolas"/>
                <a:ea typeface="Consolas"/>
                <a:cs typeface="Consolas"/>
                <a:sym typeface="Consolas"/>
              </a:rPr>
              <a:t>static</a:t>
            </a:r>
            <a:r>
              <a:rPr lang="en-US" sz="1600" b="0" i="0" u="none" strike="noStrike" cap="none">
                <a:solidFill>
                  <a:srgbClr val="000000"/>
                </a:solidFill>
                <a:latin typeface="Consolas"/>
                <a:ea typeface="Consolas"/>
                <a:cs typeface="Consolas"/>
                <a:sym typeface="Consolas"/>
              </a:rPr>
              <a:t> </a:t>
            </a:r>
            <a:r>
              <a:rPr lang="en-US" sz="1600" b="0" i="0" u="none" strike="noStrike" cap="none">
                <a:solidFill>
                  <a:srgbClr val="0000FF"/>
                </a:solidFill>
                <a:latin typeface="Consolas"/>
                <a:ea typeface="Consolas"/>
                <a:cs typeface="Consolas"/>
                <a:sym typeface="Consolas"/>
              </a:rPr>
              <a:t>void</a:t>
            </a:r>
            <a:r>
              <a:rPr lang="en-US" sz="1600" b="0" i="0" u="none" strike="noStrike" cap="none">
                <a:solidFill>
                  <a:srgbClr val="000000"/>
                </a:solidFill>
                <a:latin typeface="Consolas"/>
                <a:ea typeface="Consolas"/>
                <a:cs typeface="Consolas"/>
                <a:sym typeface="Consolas"/>
              </a:rPr>
              <a:t> Main(</a:t>
            </a:r>
            <a:r>
              <a:rPr lang="en-US" sz="1600" b="0" i="0" u="none" strike="noStrike" cap="none">
                <a:solidFill>
                  <a:srgbClr val="0000FF"/>
                </a:solidFill>
                <a:latin typeface="Consolas"/>
                <a:ea typeface="Consolas"/>
                <a:cs typeface="Consolas"/>
                <a:sym typeface="Consolas"/>
              </a:rPr>
              <a:t>string</a:t>
            </a:r>
            <a:r>
              <a:rPr lang="en-US" sz="1600" b="0" i="0" u="none" strike="noStrike" cap="none">
                <a:solidFill>
                  <a:srgbClr val="000000"/>
                </a:solidFill>
                <a:latin typeface="Consolas"/>
                <a:ea typeface="Consolas"/>
                <a:cs typeface="Consolas"/>
                <a:sym typeface="Consolas"/>
              </a:rPr>
              <a:t>[] args) </a:t>
            </a:r>
            <a:endParaRPr/>
          </a:p>
          <a:p>
            <a:pPr marL="0" marR="0" lvl="0" indent="0" algn="l" rtl="0">
              <a:lnSpc>
                <a:spcPct val="100000"/>
              </a:lnSpc>
              <a:spcBef>
                <a:spcPts val="0"/>
              </a:spcBef>
              <a:spcAft>
                <a:spcPts val="0"/>
              </a:spcAft>
              <a:buClr>
                <a:srgbClr val="000000"/>
              </a:buClr>
              <a:buSzPts val="1600"/>
              <a:buFont typeface="Consolas"/>
              <a:buNone/>
            </a:pPr>
            <a:r>
              <a:rPr lang="en-US" sz="16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600"/>
              <a:buFont typeface="Consolas"/>
              <a:buNone/>
            </a:pPr>
            <a:r>
              <a:rPr lang="en-US" sz="1600" b="0" i="0" u="none" strike="noStrike" cap="none">
                <a:solidFill>
                  <a:srgbClr val="000000"/>
                </a:solidFill>
                <a:latin typeface="Consolas"/>
                <a:ea typeface="Consolas"/>
                <a:cs typeface="Consolas"/>
                <a:sym typeface="Consolas"/>
              </a:rPr>
              <a:t>             </a:t>
            </a:r>
            <a:r>
              <a:rPr lang="en-US" sz="1600" b="0" i="0" u="none" strike="noStrike" cap="none">
                <a:solidFill>
                  <a:srgbClr val="0000FF"/>
                </a:solidFill>
                <a:latin typeface="Consolas"/>
                <a:ea typeface="Consolas"/>
                <a:cs typeface="Consolas"/>
                <a:sym typeface="Consolas"/>
              </a:rPr>
              <a:t>string</a:t>
            </a:r>
            <a:r>
              <a:rPr lang="en-US" sz="1600" b="0" i="0" u="none" strike="noStrike" cap="none">
                <a:solidFill>
                  <a:srgbClr val="000000"/>
                </a:solidFill>
                <a:latin typeface="Consolas"/>
                <a:ea typeface="Consolas"/>
                <a:cs typeface="Consolas"/>
                <a:sym typeface="Consolas"/>
              </a:rPr>
              <a:t> firstName = </a:t>
            </a:r>
            <a:r>
              <a:rPr lang="en-US" sz="1600" b="0" i="0" u="none" strike="noStrike" cap="none">
                <a:solidFill>
                  <a:srgbClr val="A31515"/>
                </a:solidFill>
                <a:latin typeface="Consolas"/>
                <a:ea typeface="Consolas"/>
                <a:cs typeface="Consolas"/>
                <a:sym typeface="Consolas"/>
              </a:rPr>
              <a:t>"Michael"</a:t>
            </a:r>
            <a:r>
              <a:rPr lang="en-US" sz="16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600"/>
              <a:buFont typeface="Consolas"/>
              <a:buNone/>
            </a:pPr>
            <a:r>
              <a:rPr lang="en-US" sz="1600" b="0" i="0" u="none" strike="noStrike" cap="none">
                <a:solidFill>
                  <a:srgbClr val="000000"/>
                </a:solidFill>
                <a:latin typeface="Consolas"/>
                <a:ea typeface="Consolas"/>
                <a:cs typeface="Consolas"/>
                <a:sym typeface="Consolas"/>
              </a:rPr>
              <a:t>             </a:t>
            </a:r>
            <a:r>
              <a:rPr lang="en-US" sz="1600" b="0" i="0" u="none" strike="noStrike" cap="none">
                <a:solidFill>
                  <a:srgbClr val="0000FF"/>
                </a:solidFill>
                <a:latin typeface="Consolas"/>
                <a:ea typeface="Consolas"/>
                <a:cs typeface="Consolas"/>
                <a:sym typeface="Consolas"/>
              </a:rPr>
              <a:t>string</a:t>
            </a:r>
            <a:r>
              <a:rPr lang="en-US" sz="1600" b="0" i="0" u="none" strike="noStrike" cap="none">
                <a:solidFill>
                  <a:srgbClr val="000000"/>
                </a:solidFill>
                <a:latin typeface="Consolas"/>
                <a:ea typeface="Consolas"/>
                <a:cs typeface="Consolas"/>
                <a:sym typeface="Consolas"/>
              </a:rPr>
              <a:t> lastName = </a:t>
            </a:r>
            <a:r>
              <a:rPr lang="en-US" sz="1600" b="0" i="0" u="none" strike="noStrike" cap="none">
                <a:solidFill>
                  <a:srgbClr val="A31515"/>
                </a:solidFill>
                <a:latin typeface="Consolas"/>
                <a:ea typeface="Consolas"/>
                <a:cs typeface="Consolas"/>
                <a:sym typeface="Consolas"/>
              </a:rPr>
              <a:t>"Crump"</a:t>
            </a:r>
            <a:r>
              <a:rPr lang="en-US" sz="16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Consolas"/>
              <a:buNone/>
            </a:pPr>
            <a:r>
              <a:rPr lang="en-US" sz="1600" b="0" i="0" u="none" strike="noStrike" cap="none">
                <a:solidFill>
                  <a:srgbClr val="000000"/>
                </a:solidFill>
                <a:latin typeface="Consolas"/>
                <a:ea typeface="Consolas"/>
                <a:cs typeface="Consolas"/>
                <a:sym typeface="Consolas"/>
              </a:rPr>
              <a:t>             </a:t>
            </a:r>
            <a:r>
              <a:rPr lang="en-US" sz="1600" b="0" i="0" u="none" strike="noStrike" cap="none">
                <a:solidFill>
                  <a:srgbClr val="2B91AF"/>
                </a:solidFill>
                <a:latin typeface="Consolas"/>
                <a:ea typeface="Consolas"/>
                <a:cs typeface="Consolas"/>
                <a:sym typeface="Consolas"/>
              </a:rPr>
              <a:t>Console</a:t>
            </a:r>
            <a:r>
              <a:rPr lang="en-US" sz="1600" b="0" i="0" u="none" strike="noStrike" cap="none">
                <a:solidFill>
                  <a:srgbClr val="000000"/>
                </a:solidFill>
                <a:latin typeface="Consolas"/>
                <a:ea typeface="Consolas"/>
                <a:cs typeface="Consolas"/>
                <a:sym typeface="Consolas"/>
              </a:rPr>
              <a:t>.WriteLine(</a:t>
            </a:r>
            <a:r>
              <a:rPr lang="en-US" sz="1600" b="0" i="0" u="none" strike="noStrike" cap="none">
                <a:solidFill>
                  <a:srgbClr val="A31515"/>
                </a:solidFill>
                <a:latin typeface="Consolas"/>
                <a:ea typeface="Consolas"/>
                <a:cs typeface="Consolas"/>
                <a:sym typeface="Consolas"/>
              </a:rPr>
              <a:t>"Name : "</a:t>
            </a:r>
            <a:r>
              <a:rPr lang="en-US" sz="1600" b="0" i="0" u="none" strike="noStrike" cap="none">
                <a:solidFill>
                  <a:srgbClr val="000000"/>
                </a:solidFill>
                <a:latin typeface="Consolas"/>
                <a:ea typeface="Consolas"/>
                <a:cs typeface="Consolas"/>
                <a:sym typeface="Consolas"/>
              </a:rPr>
              <a:t> + firstName + </a:t>
            </a:r>
            <a:r>
              <a:rPr lang="en-US" sz="1600" b="0" i="0" u="none" strike="noStrike" cap="none">
                <a:solidFill>
                  <a:srgbClr val="A31515"/>
                </a:solidFill>
                <a:latin typeface="Consolas"/>
                <a:ea typeface="Consolas"/>
                <a:cs typeface="Consolas"/>
                <a:sym typeface="Consolas"/>
              </a:rPr>
              <a:t>" "</a:t>
            </a:r>
            <a:r>
              <a:rPr lang="en-US" sz="1600" b="0" i="0" u="none" strike="noStrike" cap="none">
                <a:solidFill>
                  <a:srgbClr val="000000"/>
                </a:solidFill>
                <a:latin typeface="Consolas"/>
                <a:ea typeface="Consolas"/>
                <a:cs typeface="Consolas"/>
                <a:sym typeface="Consolas"/>
              </a:rPr>
              <a:t> + lastName);</a:t>
            </a:r>
            <a:endParaRPr/>
          </a:p>
          <a:p>
            <a:pPr marL="0" marR="0" lvl="0" indent="0" algn="l" rtl="0">
              <a:lnSpc>
                <a:spcPct val="100000"/>
              </a:lnSpc>
              <a:spcBef>
                <a:spcPts val="0"/>
              </a:spcBef>
              <a:spcAft>
                <a:spcPts val="0"/>
              </a:spcAft>
              <a:buClr>
                <a:srgbClr val="000000"/>
              </a:buClr>
              <a:buSzPts val="1600"/>
              <a:buFont typeface="Consolas"/>
              <a:buNone/>
            </a:pPr>
            <a:r>
              <a:rPr lang="en-US" sz="1600" b="0" i="0" u="none" strike="noStrike" cap="none">
                <a:solidFill>
                  <a:srgbClr val="000000"/>
                </a:solidFill>
                <a:latin typeface="Consolas"/>
                <a:ea typeface="Consolas"/>
                <a:cs typeface="Consolas"/>
                <a:sym typeface="Consolas"/>
              </a:rPr>
              <a:t>             </a:t>
            </a:r>
            <a:r>
              <a:rPr lang="en-US" sz="1600" b="0" i="0" u="none" strike="noStrike" cap="none">
                <a:solidFill>
                  <a:srgbClr val="2B91AF"/>
                </a:solidFill>
                <a:latin typeface="Consolas"/>
                <a:ea typeface="Consolas"/>
                <a:cs typeface="Consolas"/>
                <a:sym typeface="Consolas"/>
              </a:rPr>
              <a:t>Console</a:t>
            </a:r>
            <a:r>
              <a:rPr lang="en-US" sz="1600" b="0" i="0" u="none" strike="noStrike" cap="none">
                <a:solidFill>
                  <a:srgbClr val="000000"/>
                </a:solidFill>
                <a:latin typeface="Consolas"/>
                <a:ea typeface="Consolas"/>
                <a:cs typeface="Consolas"/>
                <a:sym typeface="Consolas"/>
              </a:rPr>
              <a:t>.WriteLine(</a:t>
            </a:r>
            <a:r>
              <a:rPr lang="en-US" sz="1600" b="0" i="0" u="none" strike="noStrike" cap="none">
                <a:solidFill>
                  <a:srgbClr val="A31515"/>
                </a:solidFill>
                <a:latin typeface="Consolas"/>
                <a:ea typeface="Consolas"/>
                <a:cs typeface="Consolas"/>
                <a:sym typeface="Consolas"/>
              </a:rPr>
              <a:t>"Name : </a:t>
            </a:r>
            <a:r>
              <a:rPr lang="en-US" sz="1600" b="0" i="0" u="none" strike="noStrike" cap="none">
                <a:solidFill>
                  <a:srgbClr val="3CB371"/>
                </a:solidFill>
                <a:latin typeface="Consolas"/>
                <a:ea typeface="Consolas"/>
                <a:cs typeface="Consolas"/>
                <a:sym typeface="Consolas"/>
              </a:rPr>
              <a:t>{0}</a:t>
            </a:r>
            <a:r>
              <a:rPr lang="en-US" sz="1600" b="0" i="0" u="none" strike="noStrike" cap="none">
                <a:solidFill>
                  <a:srgbClr val="A31515"/>
                </a:solidFill>
                <a:latin typeface="Consolas"/>
                <a:ea typeface="Consolas"/>
                <a:cs typeface="Consolas"/>
                <a:sym typeface="Consolas"/>
              </a:rPr>
              <a:t> </a:t>
            </a:r>
            <a:r>
              <a:rPr lang="en-US" sz="1600" b="0" i="0" u="none" strike="noStrike" cap="none">
                <a:solidFill>
                  <a:srgbClr val="3CB371"/>
                </a:solidFill>
                <a:latin typeface="Consolas"/>
                <a:ea typeface="Consolas"/>
                <a:cs typeface="Consolas"/>
                <a:sym typeface="Consolas"/>
              </a:rPr>
              <a:t>{1}</a:t>
            </a:r>
            <a:r>
              <a:rPr lang="en-US" sz="1600" b="0" i="0" u="none" strike="noStrike" cap="none">
                <a:solidFill>
                  <a:srgbClr val="A31515"/>
                </a:solidFill>
                <a:latin typeface="Consolas"/>
                <a:ea typeface="Consolas"/>
                <a:cs typeface="Consolas"/>
                <a:sym typeface="Consolas"/>
              </a:rPr>
              <a:t>"</a:t>
            </a:r>
            <a:r>
              <a:rPr lang="en-US" sz="1600" b="0" i="0" u="none" strike="noStrike" cap="none">
                <a:solidFill>
                  <a:srgbClr val="000000"/>
                </a:solidFill>
                <a:latin typeface="Consolas"/>
                <a:ea typeface="Consolas"/>
                <a:cs typeface="Consolas"/>
                <a:sym typeface="Consolas"/>
              </a:rPr>
              <a:t>, firstName, lastName);</a:t>
            </a:r>
            <a:endParaRPr/>
          </a:p>
          <a:p>
            <a:pPr marL="0" marR="0" lvl="0" indent="0" algn="l" rtl="0">
              <a:lnSpc>
                <a:spcPct val="100000"/>
              </a:lnSpc>
              <a:spcBef>
                <a:spcPts val="0"/>
              </a:spcBef>
              <a:spcAft>
                <a:spcPts val="0"/>
              </a:spcAft>
              <a:buClr>
                <a:schemeClr val="dk1"/>
              </a:buClr>
              <a:buSzPts val="1600"/>
              <a:buFont typeface="Calibri"/>
              <a:buNone/>
            </a:pPr>
            <a:endParaRPr sz="1600">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Consolas"/>
              <a:buNone/>
            </a:pPr>
            <a:r>
              <a:rPr lang="en-US" sz="1600" b="0" i="0" u="none" strike="noStrike" cap="none">
                <a:solidFill>
                  <a:srgbClr val="000000"/>
                </a:solidFill>
                <a:latin typeface="Consolas"/>
                <a:ea typeface="Consolas"/>
                <a:cs typeface="Consolas"/>
                <a:sym typeface="Consolas"/>
              </a:rPr>
              <a:t>             </a:t>
            </a:r>
            <a:r>
              <a:rPr lang="en-US" sz="1600" b="0" i="0" u="none" strike="noStrike" cap="none">
                <a:solidFill>
                  <a:srgbClr val="2B91AF"/>
                </a:solidFill>
                <a:latin typeface="Consolas"/>
                <a:ea typeface="Consolas"/>
                <a:cs typeface="Consolas"/>
                <a:sym typeface="Consolas"/>
              </a:rPr>
              <a:t>Console</a:t>
            </a:r>
            <a:r>
              <a:rPr lang="en-US" sz="1600" b="0" i="0" u="none" strike="noStrike" cap="none">
                <a:solidFill>
                  <a:srgbClr val="000000"/>
                </a:solidFill>
                <a:latin typeface="Consolas"/>
                <a:ea typeface="Consolas"/>
                <a:cs typeface="Consolas"/>
                <a:sym typeface="Consolas"/>
              </a:rPr>
              <a:t>.ReadLine();         </a:t>
            </a:r>
            <a:endParaRPr/>
          </a:p>
          <a:p>
            <a:pPr marL="0" marR="0" lvl="0" indent="0" algn="l" rtl="0">
              <a:lnSpc>
                <a:spcPct val="100000"/>
              </a:lnSpc>
              <a:spcBef>
                <a:spcPts val="0"/>
              </a:spcBef>
              <a:spcAft>
                <a:spcPts val="0"/>
              </a:spcAft>
              <a:buClr>
                <a:srgbClr val="000000"/>
              </a:buClr>
              <a:buSzPts val="1600"/>
              <a:buFont typeface="Consolas"/>
              <a:buNone/>
            </a:pPr>
            <a:r>
              <a:rPr lang="en-US" sz="1600" b="0" i="0" u="none" strike="noStrike" cap="none">
                <a:solidFill>
                  <a:srgbClr val="000000"/>
                </a:solidFill>
                <a:latin typeface="Consolas"/>
                <a:ea typeface="Consolas"/>
                <a:cs typeface="Consolas"/>
                <a:sym typeface="Consolas"/>
              </a:rPr>
              <a:t>}</a:t>
            </a: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STRING INTERPOLATION</a:t>
            </a:r>
            <a:endParaRPr/>
          </a:p>
        </p:txBody>
      </p:sp>
      <p:sp>
        <p:nvSpPr>
          <p:cNvPr id="249" name="Google Shape;249;p37"/>
          <p:cNvSpPr txBox="1">
            <a:spLocks noGrp="1"/>
          </p:cNvSpPr>
          <p:nvPr>
            <p:ph type="body" idx="1"/>
          </p:nvPr>
        </p:nvSpPr>
        <p:spPr>
          <a:xfrm>
            <a:off x="628650" y="1261366"/>
            <a:ext cx="7886700" cy="4145521"/>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90000"/>
              </a:lnSpc>
              <a:spcBef>
                <a:spcPts val="0"/>
              </a:spcBef>
              <a:spcAft>
                <a:spcPts val="0"/>
              </a:spcAft>
              <a:buClr>
                <a:srgbClr val="1E73B9"/>
              </a:buClr>
              <a:buSzPts val="1800"/>
              <a:buFont typeface="Arial"/>
              <a:buChar char="•"/>
            </a:pPr>
            <a:r>
              <a:rPr lang="en-US" sz="1800" b="0" i="0" u="none" strike="noStrike" cap="none">
                <a:solidFill>
                  <a:srgbClr val="1E73B9"/>
                </a:solidFill>
                <a:latin typeface="Source Sans Pro"/>
                <a:ea typeface="Source Sans Pro"/>
                <a:cs typeface="Source Sans Pro"/>
                <a:sym typeface="Source Sans Pro"/>
              </a:rPr>
              <a:t>After</a:t>
            </a:r>
            <a:endParaRPr sz="1500" b="0" i="0" u="none" strike="noStrike" cap="none">
              <a:solidFill>
                <a:srgbClr val="1E73B9"/>
              </a:solidFill>
              <a:latin typeface="Source Sans Pro"/>
              <a:ea typeface="Source Sans Pro"/>
              <a:cs typeface="Source Sans Pro"/>
              <a:sym typeface="Source Sans Pro"/>
            </a:endParaRPr>
          </a:p>
        </p:txBody>
      </p:sp>
      <p:sp>
        <p:nvSpPr>
          <p:cNvPr id="250" name="Google Shape;250;p37"/>
          <p:cNvSpPr/>
          <p:nvPr/>
        </p:nvSpPr>
        <p:spPr>
          <a:xfrm>
            <a:off x="628650" y="1961881"/>
            <a:ext cx="7141699" cy="2308324"/>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FF"/>
              </a:buClr>
              <a:buSzPts val="1600"/>
              <a:buFont typeface="Consolas"/>
              <a:buNone/>
            </a:pPr>
            <a:r>
              <a:rPr lang="en-US" sz="1600" b="0" i="0" u="none" strike="noStrike" cap="none">
                <a:solidFill>
                  <a:srgbClr val="0000FF"/>
                </a:solidFill>
                <a:latin typeface="Consolas"/>
                <a:ea typeface="Consolas"/>
                <a:cs typeface="Consolas"/>
                <a:sym typeface="Consolas"/>
              </a:rPr>
              <a:t>static</a:t>
            </a:r>
            <a:r>
              <a:rPr lang="en-US" sz="1600" b="0" i="0" u="none" strike="noStrike" cap="none">
                <a:solidFill>
                  <a:srgbClr val="000000"/>
                </a:solidFill>
                <a:latin typeface="Consolas"/>
                <a:ea typeface="Consolas"/>
                <a:cs typeface="Consolas"/>
                <a:sym typeface="Consolas"/>
              </a:rPr>
              <a:t> </a:t>
            </a:r>
            <a:r>
              <a:rPr lang="en-US" sz="1600" b="0" i="0" u="none" strike="noStrike" cap="none">
                <a:solidFill>
                  <a:srgbClr val="0000FF"/>
                </a:solidFill>
                <a:latin typeface="Consolas"/>
                <a:ea typeface="Consolas"/>
                <a:cs typeface="Consolas"/>
                <a:sym typeface="Consolas"/>
              </a:rPr>
              <a:t>void</a:t>
            </a:r>
            <a:r>
              <a:rPr lang="en-US" sz="1600" b="0" i="0" u="none" strike="noStrike" cap="none">
                <a:solidFill>
                  <a:srgbClr val="000000"/>
                </a:solidFill>
                <a:latin typeface="Consolas"/>
                <a:ea typeface="Consolas"/>
                <a:cs typeface="Consolas"/>
                <a:sym typeface="Consolas"/>
              </a:rPr>
              <a:t> Main(</a:t>
            </a:r>
            <a:r>
              <a:rPr lang="en-US" sz="1600" b="0" i="0" u="none" strike="noStrike" cap="none">
                <a:solidFill>
                  <a:srgbClr val="0000FF"/>
                </a:solidFill>
                <a:latin typeface="Consolas"/>
                <a:ea typeface="Consolas"/>
                <a:cs typeface="Consolas"/>
                <a:sym typeface="Consolas"/>
              </a:rPr>
              <a:t>string</a:t>
            </a:r>
            <a:r>
              <a:rPr lang="en-US" sz="1600" b="0" i="0" u="none" strike="noStrike" cap="none">
                <a:solidFill>
                  <a:srgbClr val="000000"/>
                </a:solidFill>
                <a:latin typeface="Consolas"/>
                <a:ea typeface="Consolas"/>
                <a:cs typeface="Consolas"/>
                <a:sym typeface="Consolas"/>
              </a:rPr>
              <a:t>[] args)         </a:t>
            </a:r>
            <a:endParaRPr/>
          </a:p>
          <a:p>
            <a:pPr marL="0" marR="0" lvl="0" indent="0" algn="l" rtl="0">
              <a:lnSpc>
                <a:spcPct val="100000"/>
              </a:lnSpc>
              <a:spcBef>
                <a:spcPts val="0"/>
              </a:spcBef>
              <a:spcAft>
                <a:spcPts val="0"/>
              </a:spcAft>
              <a:buClr>
                <a:srgbClr val="000000"/>
              </a:buClr>
              <a:buSzPts val="1600"/>
              <a:buFont typeface="Consolas"/>
              <a:buNone/>
            </a:pPr>
            <a:r>
              <a:rPr lang="en-US" sz="16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600"/>
              <a:buFont typeface="Consolas"/>
              <a:buNone/>
            </a:pPr>
            <a:r>
              <a:rPr lang="en-US" sz="1600" b="0" i="0" u="none" strike="noStrike" cap="none">
                <a:solidFill>
                  <a:srgbClr val="000000"/>
                </a:solidFill>
                <a:latin typeface="Consolas"/>
                <a:ea typeface="Consolas"/>
                <a:cs typeface="Consolas"/>
                <a:sym typeface="Consolas"/>
              </a:rPr>
              <a:t>             </a:t>
            </a:r>
            <a:r>
              <a:rPr lang="en-US" sz="1600" b="0" i="0" u="none" strike="noStrike" cap="none">
                <a:solidFill>
                  <a:srgbClr val="0000FF"/>
                </a:solidFill>
                <a:latin typeface="Consolas"/>
                <a:ea typeface="Consolas"/>
                <a:cs typeface="Consolas"/>
                <a:sym typeface="Consolas"/>
              </a:rPr>
              <a:t>string</a:t>
            </a:r>
            <a:r>
              <a:rPr lang="en-US" sz="1600" b="0" i="0" u="none" strike="noStrike" cap="none">
                <a:solidFill>
                  <a:srgbClr val="000000"/>
                </a:solidFill>
                <a:latin typeface="Consolas"/>
                <a:ea typeface="Consolas"/>
                <a:cs typeface="Consolas"/>
                <a:sym typeface="Consolas"/>
              </a:rPr>
              <a:t> firstName = </a:t>
            </a:r>
            <a:r>
              <a:rPr lang="en-US" sz="1600" b="0" i="0" u="none" strike="noStrike" cap="none">
                <a:solidFill>
                  <a:srgbClr val="A31515"/>
                </a:solidFill>
                <a:latin typeface="Consolas"/>
                <a:ea typeface="Consolas"/>
                <a:cs typeface="Consolas"/>
                <a:sym typeface="Consolas"/>
              </a:rPr>
              <a:t>"Michael"</a:t>
            </a:r>
            <a:r>
              <a:rPr lang="en-US" sz="16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600"/>
              <a:buFont typeface="Consolas"/>
              <a:buNone/>
            </a:pPr>
            <a:r>
              <a:rPr lang="en-US" sz="1600" b="0" i="0" u="none" strike="noStrike" cap="none">
                <a:solidFill>
                  <a:srgbClr val="000000"/>
                </a:solidFill>
                <a:latin typeface="Consolas"/>
                <a:ea typeface="Consolas"/>
                <a:cs typeface="Consolas"/>
                <a:sym typeface="Consolas"/>
              </a:rPr>
              <a:t>             </a:t>
            </a:r>
            <a:r>
              <a:rPr lang="en-US" sz="1600" b="0" i="0" u="none" strike="noStrike" cap="none">
                <a:solidFill>
                  <a:srgbClr val="0000FF"/>
                </a:solidFill>
                <a:latin typeface="Consolas"/>
                <a:ea typeface="Consolas"/>
                <a:cs typeface="Consolas"/>
                <a:sym typeface="Consolas"/>
              </a:rPr>
              <a:t>string</a:t>
            </a:r>
            <a:r>
              <a:rPr lang="en-US" sz="1600" b="0" i="0" u="none" strike="noStrike" cap="none">
                <a:solidFill>
                  <a:srgbClr val="000000"/>
                </a:solidFill>
                <a:latin typeface="Consolas"/>
                <a:ea typeface="Consolas"/>
                <a:cs typeface="Consolas"/>
                <a:sym typeface="Consolas"/>
              </a:rPr>
              <a:t> lastName = </a:t>
            </a:r>
            <a:r>
              <a:rPr lang="en-US" sz="1600" b="0" i="0" u="none" strike="noStrike" cap="none">
                <a:solidFill>
                  <a:srgbClr val="A31515"/>
                </a:solidFill>
                <a:latin typeface="Consolas"/>
                <a:ea typeface="Consolas"/>
                <a:cs typeface="Consolas"/>
                <a:sym typeface="Consolas"/>
              </a:rPr>
              <a:t>"Crump"</a:t>
            </a:r>
            <a:r>
              <a:rPr lang="en-US" sz="16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chemeClr val="dk1"/>
              </a:buClr>
              <a:buSzPts val="1600"/>
              <a:buFont typeface="Calibri"/>
              <a:buNone/>
            </a:pPr>
            <a:endParaRPr sz="1600">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Consolas"/>
              <a:buNone/>
            </a:pPr>
            <a:r>
              <a:rPr lang="en-US" sz="1600" b="0" i="0" u="none" strike="noStrike" cap="none">
                <a:solidFill>
                  <a:srgbClr val="000000"/>
                </a:solidFill>
                <a:latin typeface="Consolas"/>
                <a:ea typeface="Consolas"/>
                <a:cs typeface="Consolas"/>
                <a:sym typeface="Consolas"/>
              </a:rPr>
              <a:t>             WriteLine(</a:t>
            </a:r>
            <a:r>
              <a:rPr lang="en-US" sz="1600" b="0" i="0" u="none" strike="noStrike" cap="none">
                <a:solidFill>
                  <a:srgbClr val="A31515"/>
                </a:solidFill>
                <a:latin typeface="Consolas"/>
                <a:ea typeface="Consolas"/>
                <a:cs typeface="Consolas"/>
                <a:sym typeface="Consolas"/>
              </a:rPr>
              <a:t>$"</a:t>
            </a:r>
            <a:r>
              <a:rPr lang="en-US" sz="1600" b="0" i="0" u="none" strike="noStrike" cap="none">
                <a:solidFill>
                  <a:srgbClr val="000000"/>
                </a:solidFill>
                <a:latin typeface="Consolas"/>
                <a:ea typeface="Consolas"/>
                <a:cs typeface="Consolas"/>
                <a:sym typeface="Consolas"/>
              </a:rPr>
              <a:t>{firstName}</a:t>
            </a:r>
            <a:r>
              <a:rPr lang="en-US" sz="1600" b="0" i="0" u="none" strike="noStrike" cap="none">
                <a:solidFill>
                  <a:srgbClr val="A31515"/>
                </a:solidFill>
                <a:latin typeface="Consolas"/>
                <a:ea typeface="Consolas"/>
                <a:cs typeface="Consolas"/>
                <a:sym typeface="Consolas"/>
              </a:rPr>
              <a:t> </a:t>
            </a:r>
            <a:r>
              <a:rPr lang="en-US" sz="1600" b="0" i="0" u="none" strike="noStrike" cap="none">
                <a:solidFill>
                  <a:srgbClr val="000000"/>
                </a:solidFill>
                <a:latin typeface="Consolas"/>
                <a:ea typeface="Consolas"/>
                <a:cs typeface="Consolas"/>
                <a:sym typeface="Consolas"/>
              </a:rPr>
              <a:t>{lastName}</a:t>
            </a:r>
            <a:r>
              <a:rPr lang="en-US" sz="1600" b="0" i="0" u="none" strike="noStrike" cap="none">
                <a:solidFill>
                  <a:srgbClr val="A31515"/>
                </a:solidFill>
                <a:latin typeface="Consolas"/>
                <a:ea typeface="Consolas"/>
                <a:cs typeface="Consolas"/>
                <a:sym typeface="Consolas"/>
              </a:rPr>
              <a:t> is my name!"</a:t>
            </a:r>
            <a:r>
              <a:rPr lang="en-US" sz="16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chemeClr val="dk1"/>
              </a:buClr>
              <a:buSzPts val="1600"/>
              <a:buFont typeface="Calibri"/>
              <a:buNone/>
            </a:pPr>
            <a:endParaRPr sz="1600">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Consolas"/>
              <a:buNone/>
            </a:pPr>
            <a:r>
              <a:rPr lang="en-US" sz="1600" b="0" i="0" u="none" strike="noStrike" cap="none">
                <a:solidFill>
                  <a:srgbClr val="000000"/>
                </a:solidFill>
                <a:latin typeface="Consolas"/>
                <a:ea typeface="Consolas"/>
                <a:cs typeface="Consolas"/>
                <a:sym typeface="Consolas"/>
              </a:rPr>
              <a:t>             ReadLine();         </a:t>
            </a:r>
            <a:endParaRPr/>
          </a:p>
          <a:p>
            <a:pPr marL="0" marR="0" lvl="0" indent="0" algn="l" rtl="0">
              <a:lnSpc>
                <a:spcPct val="100000"/>
              </a:lnSpc>
              <a:spcBef>
                <a:spcPts val="0"/>
              </a:spcBef>
              <a:spcAft>
                <a:spcPts val="0"/>
              </a:spcAft>
              <a:buClr>
                <a:srgbClr val="000000"/>
              </a:buClr>
              <a:buSzPts val="1600"/>
              <a:buFont typeface="Consolas"/>
              <a:buNone/>
            </a:pPr>
            <a:r>
              <a:rPr lang="en-US" sz="1600" b="0" i="0" u="none" strike="noStrike" cap="none">
                <a:solidFill>
                  <a:srgbClr val="000000"/>
                </a:solidFill>
                <a:latin typeface="Consolas"/>
                <a:ea typeface="Consolas"/>
                <a:cs typeface="Consolas"/>
                <a:sym typeface="Consolas"/>
              </a:rPr>
              <a:t>}</a:t>
            </a: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8"/>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EXCEPTION FILTERS</a:t>
            </a:r>
            <a:endParaRPr/>
          </a:p>
        </p:txBody>
      </p:sp>
      <p:sp>
        <p:nvSpPr>
          <p:cNvPr id="256" name="Google Shape;256;p38"/>
          <p:cNvSpPr txBox="1">
            <a:spLocks noGrp="1"/>
          </p:cNvSpPr>
          <p:nvPr>
            <p:ph type="body" idx="1"/>
          </p:nvPr>
        </p:nvSpPr>
        <p:spPr>
          <a:xfrm>
            <a:off x="628650" y="1261366"/>
            <a:ext cx="7886700" cy="4145521"/>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90000"/>
              </a:lnSpc>
              <a:spcBef>
                <a:spcPts val="0"/>
              </a:spcBef>
              <a:spcAft>
                <a:spcPts val="0"/>
              </a:spcAft>
              <a:buClr>
                <a:srgbClr val="1E73B9"/>
              </a:buClr>
              <a:buSzPts val="1800"/>
              <a:buFont typeface="Arial"/>
              <a:buChar char="•"/>
            </a:pPr>
            <a:r>
              <a:rPr lang="en-US" sz="1800" b="0" i="0" u="none" strike="noStrike" cap="none">
                <a:solidFill>
                  <a:srgbClr val="1E73B9"/>
                </a:solidFill>
                <a:latin typeface="Source Sans Pro"/>
                <a:ea typeface="Source Sans Pro"/>
                <a:cs typeface="Source Sans Pro"/>
                <a:sym typeface="Source Sans Pro"/>
              </a:rPr>
              <a:t>Before</a:t>
            </a:r>
            <a:endParaRPr/>
          </a:p>
          <a:p>
            <a:pPr marL="171450" marR="0" lvl="0" indent="-57150" algn="just" rtl="0">
              <a:lnSpc>
                <a:spcPct val="90000"/>
              </a:lnSpc>
              <a:spcBef>
                <a:spcPts val="750"/>
              </a:spcBef>
              <a:spcAft>
                <a:spcPts val="0"/>
              </a:spcAft>
              <a:buClr>
                <a:srgbClr val="1E73B9"/>
              </a:buClr>
              <a:buSzPts val="1800"/>
              <a:buFont typeface="Arial"/>
              <a:buNone/>
            </a:pPr>
            <a:endParaRPr sz="1800" b="0" i="0" u="none" strike="noStrike" cap="none">
              <a:solidFill>
                <a:srgbClr val="1E73B9"/>
              </a:solidFill>
              <a:latin typeface="Source Sans Pro"/>
              <a:ea typeface="Source Sans Pro"/>
              <a:cs typeface="Source Sans Pro"/>
              <a:sym typeface="Source Sans Pro"/>
            </a:endParaRPr>
          </a:p>
          <a:p>
            <a:pPr marL="0" marR="0" lvl="0" indent="0" algn="just" rtl="0">
              <a:lnSpc>
                <a:spcPct val="90000"/>
              </a:lnSpc>
              <a:spcBef>
                <a:spcPts val="750"/>
              </a:spcBef>
              <a:spcAft>
                <a:spcPts val="0"/>
              </a:spcAft>
              <a:buClr>
                <a:srgbClr val="1E73B9"/>
              </a:buClr>
              <a:buSzPts val="1800"/>
              <a:buFont typeface="Arial"/>
              <a:buNone/>
            </a:pPr>
            <a:r>
              <a:rPr lang="en-US" sz="1800" b="0" i="0" u="none" strike="noStrike" cap="none">
                <a:solidFill>
                  <a:srgbClr val="1E73B9"/>
                </a:solidFill>
                <a:latin typeface="Source Sans Pro"/>
                <a:ea typeface="Source Sans Pro"/>
                <a:cs typeface="Source Sans Pro"/>
                <a:sym typeface="Source Sans Pro"/>
              </a:rPr>
              <a:t> </a:t>
            </a:r>
            <a:endParaRPr/>
          </a:p>
          <a:p>
            <a:pPr marL="0" marR="0" lvl="0" indent="0" algn="just" rtl="0">
              <a:lnSpc>
                <a:spcPct val="90000"/>
              </a:lnSpc>
              <a:spcBef>
                <a:spcPts val="750"/>
              </a:spcBef>
              <a:spcAft>
                <a:spcPts val="0"/>
              </a:spcAft>
              <a:buClr>
                <a:srgbClr val="1E73B9"/>
              </a:buClr>
              <a:buSzPts val="1500"/>
              <a:buFont typeface="Arial"/>
              <a:buNone/>
            </a:pPr>
            <a:endParaRPr sz="1500" b="0" i="0" u="none" strike="noStrike" cap="none">
              <a:solidFill>
                <a:srgbClr val="1E73B9"/>
              </a:solidFill>
              <a:latin typeface="Source Sans Pro"/>
              <a:ea typeface="Source Sans Pro"/>
              <a:cs typeface="Source Sans Pro"/>
              <a:sym typeface="Source Sans Pro"/>
            </a:endParaRPr>
          </a:p>
        </p:txBody>
      </p:sp>
      <p:sp>
        <p:nvSpPr>
          <p:cNvPr id="257" name="Google Shape;257;p38"/>
          <p:cNvSpPr/>
          <p:nvPr/>
        </p:nvSpPr>
        <p:spPr>
          <a:xfrm>
            <a:off x="628650" y="1621235"/>
            <a:ext cx="4204997" cy="3785652"/>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FF"/>
              </a:buClr>
              <a:buSzPts val="1000"/>
              <a:buFont typeface="Consolas"/>
              <a:buNone/>
            </a:pPr>
            <a:r>
              <a:rPr lang="en-US" sz="1000" b="0" i="0" u="none" strike="noStrike" cap="none">
                <a:solidFill>
                  <a:srgbClr val="0000FF"/>
                </a:solidFill>
                <a:latin typeface="Consolas"/>
                <a:ea typeface="Consolas"/>
                <a:cs typeface="Consolas"/>
                <a:sym typeface="Consolas"/>
              </a:rPr>
              <a:t>static</a:t>
            </a:r>
            <a:r>
              <a:rPr lang="en-US" sz="1000" b="0" i="0" u="none" strike="noStrike" cap="none">
                <a:solidFill>
                  <a:srgbClr val="000000"/>
                </a:solidFill>
                <a:latin typeface="Consolas"/>
                <a:ea typeface="Consolas"/>
                <a:cs typeface="Consolas"/>
                <a:sym typeface="Consolas"/>
              </a:rPr>
              <a:t> </a:t>
            </a:r>
            <a:r>
              <a:rPr lang="en-US" sz="1000" b="0" i="0" u="none" strike="noStrike" cap="none">
                <a:solidFill>
                  <a:srgbClr val="0000FF"/>
                </a:solidFill>
                <a:latin typeface="Consolas"/>
                <a:ea typeface="Consolas"/>
                <a:cs typeface="Consolas"/>
                <a:sym typeface="Consolas"/>
              </a:rPr>
              <a:t>void</a:t>
            </a:r>
            <a:r>
              <a:rPr lang="en-US" sz="1000" b="0" i="0" u="none" strike="noStrike" cap="none">
                <a:solidFill>
                  <a:srgbClr val="000000"/>
                </a:solidFill>
                <a:latin typeface="Consolas"/>
                <a:ea typeface="Consolas"/>
                <a:cs typeface="Consolas"/>
                <a:sym typeface="Consolas"/>
              </a:rPr>
              <a:t> Main(</a:t>
            </a:r>
            <a:r>
              <a:rPr lang="en-US" sz="1000" b="0" i="0" u="none" strike="noStrike" cap="none">
                <a:solidFill>
                  <a:srgbClr val="0000FF"/>
                </a:solidFill>
                <a:latin typeface="Consolas"/>
                <a:ea typeface="Consolas"/>
                <a:cs typeface="Consolas"/>
                <a:sym typeface="Consolas"/>
              </a:rPr>
              <a:t>string</a:t>
            </a:r>
            <a:r>
              <a:rPr lang="en-US" sz="1000" b="0" i="0" u="none" strike="noStrike" cap="none">
                <a:solidFill>
                  <a:srgbClr val="000000"/>
                </a:solidFill>
                <a:latin typeface="Consolas"/>
                <a:ea typeface="Consolas"/>
                <a:cs typeface="Consolas"/>
                <a:sym typeface="Consolas"/>
              </a:rPr>
              <a:t>[] args)         </a:t>
            </a:r>
            <a:endParaRPr/>
          </a:p>
          <a:p>
            <a:pPr marL="0" marR="0" lvl="0" indent="0" algn="l" rtl="0">
              <a:lnSpc>
                <a:spcPct val="100000"/>
              </a:lnSpc>
              <a:spcBef>
                <a:spcPts val="0"/>
              </a:spcBef>
              <a:spcAft>
                <a:spcPts val="0"/>
              </a:spcAft>
              <a:buClr>
                <a:srgbClr val="000000"/>
              </a:buClr>
              <a:buSzPts val="1000"/>
              <a:buFont typeface="Consolas"/>
              <a:buNone/>
            </a:pPr>
            <a:r>
              <a:rPr lang="en-US" sz="10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000"/>
              <a:buFont typeface="Consolas"/>
              <a:buNone/>
            </a:pPr>
            <a:r>
              <a:rPr lang="en-US" sz="1000" b="0" i="0" u="none" strike="noStrike" cap="none">
                <a:solidFill>
                  <a:srgbClr val="000000"/>
                </a:solidFill>
                <a:latin typeface="Consolas"/>
                <a:ea typeface="Consolas"/>
                <a:cs typeface="Consolas"/>
                <a:sym typeface="Consolas"/>
              </a:rPr>
              <a:t>      </a:t>
            </a:r>
            <a:r>
              <a:rPr lang="en-US" sz="1000" b="0" i="0" u="none" strike="noStrike" cap="none">
                <a:solidFill>
                  <a:srgbClr val="0000FF"/>
                </a:solidFill>
                <a:latin typeface="Consolas"/>
                <a:ea typeface="Consolas"/>
                <a:cs typeface="Consolas"/>
                <a:sym typeface="Consolas"/>
              </a:rPr>
              <a:t>var</a:t>
            </a:r>
            <a:r>
              <a:rPr lang="en-US" sz="1000" b="0" i="0" u="none" strike="noStrike" cap="none">
                <a:solidFill>
                  <a:srgbClr val="000000"/>
                </a:solidFill>
                <a:latin typeface="Consolas"/>
                <a:ea typeface="Consolas"/>
                <a:cs typeface="Consolas"/>
                <a:sym typeface="Consolas"/>
              </a:rPr>
              <a:t> httpStatusCode = 404;</a:t>
            </a:r>
            <a:endParaRPr/>
          </a:p>
          <a:p>
            <a:pPr marL="0" marR="0" lvl="0" indent="0" algn="l" rtl="0">
              <a:lnSpc>
                <a:spcPct val="100000"/>
              </a:lnSpc>
              <a:spcBef>
                <a:spcPts val="0"/>
              </a:spcBef>
              <a:spcAft>
                <a:spcPts val="0"/>
              </a:spcAft>
              <a:buClr>
                <a:srgbClr val="000000"/>
              </a:buClr>
              <a:buSzPts val="1000"/>
              <a:buFont typeface="Consolas"/>
              <a:buNone/>
            </a:pPr>
            <a:r>
              <a:rPr lang="en-US" sz="1000" b="0" i="0" u="none" strike="noStrike" cap="none">
                <a:solidFill>
                  <a:srgbClr val="000000"/>
                </a:solidFill>
                <a:latin typeface="Consolas"/>
                <a:ea typeface="Consolas"/>
                <a:cs typeface="Consolas"/>
                <a:sym typeface="Consolas"/>
              </a:rPr>
              <a:t>      Write(</a:t>
            </a:r>
            <a:r>
              <a:rPr lang="en-US" sz="1000" b="0" i="0" u="none" strike="noStrike" cap="none">
                <a:solidFill>
                  <a:srgbClr val="A31515"/>
                </a:solidFill>
                <a:latin typeface="Consolas"/>
                <a:ea typeface="Consolas"/>
                <a:cs typeface="Consolas"/>
                <a:sym typeface="Consolas"/>
              </a:rPr>
              <a:t>"HTTP Error: "</a:t>
            </a:r>
            <a:r>
              <a:rPr lang="en-US" sz="10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000"/>
              <a:buFont typeface="Consolas"/>
              <a:buNone/>
            </a:pPr>
            <a:r>
              <a:rPr lang="en-US" sz="1000" b="0" i="0" u="none" strike="noStrike" cap="none">
                <a:solidFill>
                  <a:srgbClr val="000000"/>
                </a:solidFill>
                <a:latin typeface="Consolas"/>
                <a:ea typeface="Consolas"/>
                <a:cs typeface="Consolas"/>
                <a:sym typeface="Consolas"/>
              </a:rPr>
              <a:t>      </a:t>
            </a:r>
            <a:r>
              <a:rPr lang="en-US" sz="1000" b="0" i="0" u="none" strike="noStrike" cap="none">
                <a:solidFill>
                  <a:srgbClr val="0000FF"/>
                </a:solidFill>
                <a:latin typeface="Consolas"/>
                <a:ea typeface="Consolas"/>
                <a:cs typeface="Consolas"/>
                <a:sym typeface="Consolas"/>
              </a:rPr>
              <a:t>try</a:t>
            </a:r>
            <a:endParaRPr/>
          </a:p>
          <a:p>
            <a:pPr marL="0" marR="0" lvl="0" indent="0" algn="l" rtl="0">
              <a:lnSpc>
                <a:spcPct val="100000"/>
              </a:lnSpc>
              <a:spcBef>
                <a:spcPts val="0"/>
              </a:spcBef>
              <a:spcAft>
                <a:spcPts val="0"/>
              </a:spcAft>
              <a:buClr>
                <a:srgbClr val="000000"/>
              </a:buClr>
              <a:buSzPts val="1000"/>
              <a:buFont typeface="Consolas"/>
              <a:buNone/>
            </a:pPr>
            <a:r>
              <a:rPr lang="en-US" sz="1000"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0"/>
              </a:spcBef>
              <a:spcAft>
                <a:spcPts val="0"/>
              </a:spcAft>
              <a:buClr>
                <a:srgbClr val="000000"/>
              </a:buClr>
              <a:buSzPts val="1000"/>
              <a:buFont typeface="Consolas"/>
              <a:buNone/>
            </a:pPr>
            <a:r>
              <a:rPr lang="en-US" sz="1000" b="0" i="0" u="none" strike="noStrike" cap="none">
                <a:solidFill>
                  <a:srgbClr val="000000"/>
                </a:solidFill>
                <a:latin typeface="Consolas"/>
                <a:ea typeface="Consolas"/>
                <a:cs typeface="Consolas"/>
                <a:sym typeface="Consolas"/>
              </a:rPr>
              <a:t>          </a:t>
            </a:r>
            <a:r>
              <a:rPr lang="en-US" sz="1000" b="0" i="0" u="none" strike="noStrike" cap="none">
                <a:solidFill>
                  <a:srgbClr val="0000FF"/>
                </a:solidFill>
                <a:latin typeface="Consolas"/>
                <a:ea typeface="Consolas"/>
                <a:cs typeface="Consolas"/>
                <a:sym typeface="Consolas"/>
              </a:rPr>
              <a:t>throw</a:t>
            </a:r>
            <a:r>
              <a:rPr lang="en-US" sz="1000" b="0" i="0" u="none" strike="noStrike" cap="none">
                <a:solidFill>
                  <a:srgbClr val="000000"/>
                </a:solidFill>
                <a:latin typeface="Consolas"/>
                <a:ea typeface="Consolas"/>
                <a:cs typeface="Consolas"/>
                <a:sym typeface="Consolas"/>
              </a:rPr>
              <a:t> </a:t>
            </a:r>
            <a:r>
              <a:rPr lang="en-US" sz="1000" b="0" i="0" u="none" strike="noStrike" cap="none">
                <a:solidFill>
                  <a:srgbClr val="0000FF"/>
                </a:solidFill>
                <a:latin typeface="Consolas"/>
                <a:ea typeface="Consolas"/>
                <a:cs typeface="Consolas"/>
                <a:sym typeface="Consolas"/>
              </a:rPr>
              <a:t>new</a:t>
            </a:r>
            <a:r>
              <a:rPr lang="en-US" sz="1000" b="0" i="0" u="none" strike="noStrike" cap="none">
                <a:solidFill>
                  <a:srgbClr val="000000"/>
                </a:solidFill>
                <a:latin typeface="Consolas"/>
                <a:ea typeface="Consolas"/>
                <a:cs typeface="Consolas"/>
                <a:sym typeface="Consolas"/>
              </a:rPr>
              <a:t> </a:t>
            </a:r>
            <a:r>
              <a:rPr lang="en-US" sz="1000" b="0" i="0" u="none" strike="noStrike" cap="none">
                <a:solidFill>
                  <a:srgbClr val="2B91AF"/>
                </a:solidFill>
                <a:latin typeface="Consolas"/>
                <a:ea typeface="Consolas"/>
                <a:cs typeface="Consolas"/>
                <a:sym typeface="Consolas"/>
              </a:rPr>
              <a:t>Exception</a:t>
            </a:r>
            <a:r>
              <a:rPr lang="en-US" sz="1000" b="0" i="0" u="none" strike="noStrike" cap="none">
                <a:solidFill>
                  <a:srgbClr val="000000"/>
                </a:solidFill>
                <a:latin typeface="Consolas"/>
                <a:ea typeface="Consolas"/>
                <a:cs typeface="Consolas"/>
                <a:sym typeface="Consolas"/>
              </a:rPr>
              <a:t>(httpStatusCode.ToString());</a:t>
            </a:r>
            <a:endParaRPr/>
          </a:p>
          <a:p>
            <a:pPr marL="0" marR="0" lvl="0" indent="0" algn="l" rtl="0">
              <a:lnSpc>
                <a:spcPct val="100000"/>
              </a:lnSpc>
              <a:spcBef>
                <a:spcPts val="0"/>
              </a:spcBef>
              <a:spcAft>
                <a:spcPts val="0"/>
              </a:spcAft>
              <a:buClr>
                <a:srgbClr val="000000"/>
              </a:buClr>
              <a:buSzPts val="1000"/>
              <a:buFont typeface="Consolas"/>
              <a:buNone/>
            </a:pPr>
            <a:r>
              <a:rPr lang="en-US" sz="1000"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0"/>
              </a:spcBef>
              <a:spcAft>
                <a:spcPts val="0"/>
              </a:spcAft>
              <a:buClr>
                <a:srgbClr val="000000"/>
              </a:buClr>
              <a:buSzPts val="1000"/>
              <a:buFont typeface="Consolas"/>
              <a:buNone/>
            </a:pPr>
            <a:r>
              <a:rPr lang="en-US" sz="1000" b="0" i="0" u="none" strike="noStrike" cap="none">
                <a:solidFill>
                  <a:srgbClr val="000000"/>
                </a:solidFill>
                <a:latin typeface="Consolas"/>
                <a:ea typeface="Consolas"/>
                <a:cs typeface="Consolas"/>
                <a:sym typeface="Consolas"/>
              </a:rPr>
              <a:t>      </a:t>
            </a:r>
            <a:r>
              <a:rPr lang="en-US" sz="1000" b="0" i="0" u="none" strike="noStrike" cap="none">
                <a:solidFill>
                  <a:srgbClr val="0000FF"/>
                </a:solidFill>
                <a:latin typeface="Consolas"/>
                <a:ea typeface="Consolas"/>
                <a:cs typeface="Consolas"/>
                <a:sym typeface="Consolas"/>
              </a:rPr>
              <a:t>catch</a:t>
            </a:r>
            <a:r>
              <a:rPr lang="en-US" sz="1000" b="0" i="0" u="none" strike="noStrike" cap="none">
                <a:solidFill>
                  <a:srgbClr val="000000"/>
                </a:solidFill>
                <a:latin typeface="Consolas"/>
                <a:ea typeface="Consolas"/>
                <a:cs typeface="Consolas"/>
                <a:sym typeface="Consolas"/>
              </a:rPr>
              <a:t> (</a:t>
            </a:r>
            <a:r>
              <a:rPr lang="en-US" sz="1000" b="0" i="0" u="none" strike="noStrike" cap="none">
                <a:solidFill>
                  <a:srgbClr val="2B91AF"/>
                </a:solidFill>
                <a:latin typeface="Consolas"/>
                <a:ea typeface="Consolas"/>
                <a:cs typeface="Consolas"/>
                <a:sym typeface="Consolas"/>
              </a:rPr>
              <a:t>Exception</a:t>
            </a:r>
            <a:r>
              <a:rPr lang="en-US" sz="1000" b="0" i="0" u="none" strike="noStrike" cap="none">
                <a:solidFill>
                  <a:srgbClr val="000000"/>
                </a:solidFill>
                <a:latin typeface="Consolas"/>
                <a:ea typeface="Consolas"/>
                <a:cs typeface="Consolas"/>
                <a:sym typeface="Consolas"/>
              </a:rPr>
              <a:t> ex)</a:t>
            </a:r>
            <a:endParaRPr/>
          </a:p>
          <a:p>
            <a:pPr marL="0" marR="0" lvl="0" indent="0" algn="l" rtl="0">
              <a:lnSpc>
                <a:spcPct val="100000"/>
              </a:lnSpc>
              <a:spcBef>
                <a:spcPts val="0"/>
              </a:spcBef>
              <a:spcAft>
                <a:spcPts val="0"/>
              </a:spcAft>
              <a:buClr>
                <a:srgbClr val="000000"/>
              </a:buClr>
              <a:buSzPts val="1000"/>
              <a:buFont typeface="Consolas"/>
              <a:buNone/>
            </a:pPr>
            <a:r>
              <a:rPr lang="en-US" sz="1000"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0"/>
              </a:spcBef>
              <a:spcAft>
                <a:spcPts val="0"/>
              </a:spcAft>
              <a:buClr>
                <a:srgbClr val="000000"/>
              </a:buClr>
              <a:buSzPts val="1000"/>
              <a:buFont typeface="Consolas"/>
              <a:buNone/>
            </a:pPr>
            <a:r>
              <a:rPr lang="en-US" sz="1000" b="0" i="0" u="none" strike="noStrike" cap="none">
                <a:solidFill>
                  <a:srgbClr val="000000"/>
                </a:solidFill>
                <a:latin typeface="Consolas"/>
                <a:ea typeface="Consolas"/>
                <a:cs typeface="Consolas"/>
                <a:sym typeface="Consolas"/>
              </a:rPr>
              <a:t>          </a:t>
            </a:r>
            <a:r>
              <a:rPr lang="en-US" sz="1000" b="0" i="0" u="none" strike="noStrike" cap="none">
                <a:solidFill>
                  <a:srgbClr val="0000FF"/>
                </a:solidFill>
                <a:latin typeface="Consolas"/>
                <a:ea typeface="Consolas"/>
                <a:cs typeface="Consolas"/>
                <a:sym typeface="Consolas"/>
              </a:rPr>
              <a:t>if</a:t>
            </a:r>
            <a:r>
              <a:rPr lang="en-US" sz="1000" b="0" i="0" u="none" strike="noStrike" cap="none">
                <a:solidFill>
                  <a:srgbClr val="000000"/>
                </a:solidFill>
                <a:latin typeface="Consolas"/>
                <a:ea typeface="Consolas"/>
                <a:cs typeface="Consolas"/>
                <a:sym typeface="Consolas"/>
              </a:rPr>
              <a:t> (ex.Message.Equals(</a:t>
            </a:r>
            <a:r>
              <a:rPr lang="en-US" sz="1000" b="0" i="0" u="none" strike="noStrike" cap="none">
                <a:solidFill>
                  <a:srgbClr val="A31515"/>
                </a:solidFill>
                <a:latin typeface="Consolas"/>
                <a:ea typeface="Consolas"/>
                <a:cs typeface="Consolas"/>
                <a:sym typeface="Consolas"/>
              </a:rPr>
              <a:t>"500"</a:t>
            </a:r>
            <a:r>
              <a:rPr lang="en-US" sz="10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000"/>
              <a:buFont typeface="Consolas"/>
              <a:buNone/>
            </a:pPr>
            <a:r>
              <a:rPr lang="en-US" sz="1000" b="0" i="0" u="none" strike="noStrike" cap="none">
                <a:solidFill>
                  <a:srgbClr val="000000"/>
                </a:solidFill>
                <a:latin typeface="Consolas"/>
                <a:ea typeface="Consolas"/>
                <a:cs typeface="Consolas"/>
                <a:sym typeface="Consolas"/>
              </a:rPr>
              <a:t>              Write(</a:t>
            </a:r>
            <a:r>
              <a:rPr lang="en-US" sz="1000" b="0" i="0" u="none" strike="noStrike" cap="none">
                <a:solidFill>
                  <a:srgbClr val="A31515"/>
                </a:solidFill>
                <a:latin typeface="Consolas"/>
                <a:ea typeface="Consolas"/>
                <a:cs typeface="Consolas"/>
                <a:sym typeface="Consolas"/>
              </a:rPr>
              <a:t>"Bad Request"</a:t>
            </a:r>
            <a:r>
              <a:rPr lang="en-US" sz="10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000"/>
              <a:buFont typeface="Consolas"/>
              <a:buNone/>
            </a:pPr>
            <a:r>
              <a:rPr lang="en-US" sz="1000" b="0" i="0" u="none" strike="noStrike" cap="none">
                <a:solidFill>
                  <a:srgbClr val="000000"/>
                </a:solidFill>
                <a:latin typeface="Consolas"/>
                <a:ea typeface="Consolas"/>
                <a:cs typeface="Consolas"/>
                <a:sym typeface="Consolas"/>
              </a:rPr>
              <a:t>          </a:t>
            </a:r>
            <a:r>
              <a:rPr lang="en-US" sz="1000" b="0" i="0" u="none" strike="noStrike" cap="none">
                <a:solidFill>
                  <a:srgbClr val="0000FF"/>
                </a:solidFill>
                <a:latin typeface="Consolas"/>
                <a:ea typeface="Consolas"/>
                <a:cs typeface="Consolas"/>
                <a:sym typeface="Consolas"/>
              </a:rPr>
              <a:t>else</a:t>
            </a:r>
            <a:r>
              <a:rPr lang="en-US" sz="1000" b="0" i="0" u="none" strike="noStrike" cap="none">
                <a:solidFill>
                  <a:srgbClr val="000000"/>
                </a:solidFill>
                <a:latin typeface="Consolas"/>
                <a:ea typeface="Consolas"/>
                <a:cs typeface="Consolas"/>
                <a:sym typeface="Consolas"/>
              </a:rPr>
              <a:t> </a:t>
            </a:r>
            <a:r>
              <a:rPr lang="en-US" sz="1000" b="0" i="0" u="none" strike="noStrike" cap="none">
                <a:solidFill>
                  <a:srgbClr val="0000FF"/>
                </a:solidFill>
                <a:latin typeface="Consolas"/>
                <a:ea typeface="Consolas"/>
                <a:cs typeface="Consolas"/>
                <a:sym typeface="Consolas"/>
              </a:rPr>
              <a:t>if</a:t>
            </a:r>
            <a:r>
              <a:rPr lang="en-US" sz="1000" b="0" i="0" u="none" strike="noStrike" cap="none">
                <a:solidFill>
                  <a:srgbClr val="000000"/>
                </a:solidFill>
                <a:latin typeface="Consolas"/>
                <a:ea typeface="Consolas"/>
                <a:cs typeface="Consolas"/>
                <a:sym typeface="Consolas"/>
              </a:rPr>
              <a:t> (ex.Message.Equals(</a:t>
            </a:r>
            <a:r>
              <a:rPr lang="en-US" sz="1000" b="0" i="0" u="none" strike="noStrike" cap="none">
                <a:solidFill>
                  <a:srgbClr val="A31515"/>
                </a:solidFill>
                <a:latin typeface="Consolas"/>
                <a:ea typeface="Consolas"/>
                <a:cs typeface="Consolas"/>
                <a:sym typeface="Consolas"/>
              </a:rPr>
              <a:t>"401"</a:t>
            </a:r>
            <a:r>
              <a:rPr lang="en-US" sz="10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000"/>
              <a:buFont typeface="Consolas"/>
              <a:buNone/>
            </a:pPr>
            <a:r>
              <a:rPr lang="en-US" sz="1000" b="0" i="0" u="none" strike="noStrike" cap="none">
                <a:solidFill>
                  <a:srgbClr val="000000"/>
                </a:solidFill>
                <a:latin typeface="Consolas"/>
                <a:ea typeface="Consolas"/>
                <a:cs typeface="Consolas"/>
                <a:sym typeface="Consolas"/>
              </a:rPr>
              <a:t>              Write(</a:t>
            </a:r>
            <a:r>
              <a:rPr lang="en-US" sz="1000" b="0" i="0" u="none" strike="noStrike" cap="none">
                <a:solidFill>
                  <a:srgbClr val="A31515"/>
                </a:solidFill>
                <a:latin typeface="Consolas"/>
                <a:ea typeface="Consolas"/>
                <a:cs typeface="Consolas"/>
                <a:sym typeface="Consolas"/>
              </a:rPr>
              <a:t>"Unauthorized"</a:t>
            </a:r>
            <a:r>
              <a:rPr lang="en-US" sz="10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000"/>
              <a:buFont typeface="Consolas"/>
              <a:buNone/>
            </a:pPr>
            <a:r>
              <a:rPr lang="en-US" sz="1000" b="0" i="0" u="none" strike="noStrike" cap="none">
                <a:solidFill>
                  <a:srgbClr val="000000"/>
                </a:solidFill>
                <a:latin typeface="Consolas"/>
                <a:ea typeface="Consolas"/>
                <a:cs typeface="Consolas"/>
                <a:sym typeface="Consolas"/>
              </a:rPr>
              <a:t>          </a:t>
            </a:r>
            <a:r>
              <a:rPr lang="en-US" sz="1000" b="0" i="0" u="none" strike="noStrike" cap="none">
                <a:solidFill>
                  <a:srgbClr val="0000FF"/>
                </a:solidFill>
                <a:latin typeface="Consolas"/>
                <a:ea typeface="Consolas"/>
                <a:cs typeface="Consolas"/>
                <a:sym typeface="Consolas"/>
              </a:rPr>
              <a:t>else</a:t>
            </a:r>
            <a:r>
              <a:rPr lang="en-US" sz="1000" b="0" i="0" u="none" strike="noStrike" cap="none">
                <a:solidFill>
                  <a:srgbClr val="000000"/>
                </a:solidFill>
                <a:latin typeface="Consolas"/>
                <a:ea typeface="Consolas"/>
                <a:cs typeface="Consolas"/>
                <a:sym typeface="Consolas"/>
              </a:rPr>
              <a:t> </a:t>
            </a:r>
            <a:r>
              <a:rPr lang="en-US" sz="1000" b="0" i="0" u="none" strike="noStrike" cap="none">
                <a:solidFill>
                  <a:srgbClr val="0000FF"/>
                </a:solidFill>
                <a:latin typeface="Consolas"/>
                <a:ea typeface="Consolas"/>
                <a:cs typeface="Consolas"/>
                <a:sym typeface="Consolas"/>
              </a:rPr>
              <a:t>if</a:t>
            </a:r>
            <a:r>
              <a:rPr lang="en-US" sz="1000" b="0" i="0" u="none" strike="noStrike" cap="none">
                <a:solidFill>
                  <a:srgbClr val="000000"/>
                </a:solidFill>
                <a:latin typeface="Consolas"/>
                <a:ea typeface="Consolas"/>
                <a:cs typeface="Consolas"/>
                <a:sym typeface="Consolas"/>
              </a:rPr>
              <a:t> (ex.Message.Equals(</a:t>
            </a:r>
            <a:r>
              <a:rPr lang="en-US" sz="1000" b="0" i="0" u="none" strike="noStrike" cap="none">
                <a:solidFill>
                  <a:srgbClr val="A31515"/>
                </a:solidFill>
                <a:latin typeface="Consolas"/>
                <a:ea typeface="Consolas"/>
                <a:cs typeface="Consolas"/>
                <a:sym typeface="Consolas"/>
              </a:rPr>
              <a:t>"402"</a:t>
            </a:r>
            <a:r>
              <a:rPr lang="en-US" sz="10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000"/>
              <a:buFont typeface="Consolas"/>
              <a:buNone/>
            </a:pPr>
            <a:r>
              <a:rPr lang="en-US" sz="1000" b="0" i="0" u="none" strike="noStrike" cap="none">
                <a:solidFill>
                  <a:srgbClr val="000000"/>
                </a:solidFill>
                <a:latin typeface="Consolas"/>
                <a:ea typeface="Consolas"/>
                <a:cs typeface="Consolas"/>
                <a:sym typeface="Consolas"/>
              </a:rPr>
              <a:t>              Write(</a:t>
            </a:r>
            <a:r>
              <a:rPr lang="en-US" sz="1000" b="0" i="0" u="none" strike="noStrike" cap="none">
                <a:solidFill>
                  <a:srgbClr val="A31515"/>
                </a:solidFill>
                <a:latin typeface="Consolas"/>
                <a:ea typeface="Consolas"/>
                <a:cs typeface="Consolas"/>
                <a:sym typeface="Consolas"/>
              </a:rPr>
              <a:t>"Payment Required"</a:t>
            </a:r>
            <a:r>
              <a:rPr lang="en-US" sz="10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000"/>
              <a:buFont typeface="Consolas"/>
              <a:buNone/>
            </a:pPr>
            <a:r>
              <a:rPr lang="en-US" sz="1000" b="0" i="0" u="none" strike="noStrike" cap="none">
                <a:solidFill>
                  <a:srgbClr val="000000"/>
                </a:solidFill>
                <a:latin typeface="Consolas"/>
                <a:ea typeface="Consolas"/>
                <a:cs typeface="Consolas"/>
                <a:sym typeface="Consolas"/>
              </a:rPr>
              <a:t>          </a:t>
            </a:r>
            <a:r>
              <a:rPr lang="en-US" sz="1000" b="0" i="0" u="none" strike="noStrike" cap="none">
                <a:solidFill>
                  <a:srgbClr val="0000FF"/>
                </a:solidFill>
                <a:latin typeface="Consolas"/>
                <a:ea typeface="Consolas"/>
                <a:cs typeface="Consolas"/>
                <a:sym typeface="Consolas"/>
              </a:rPr>
              <a:t>else</a:t>
            </a:r>
            <a:r>
              <a:rPr lang="en-US" sz="1000" b="0" i="0" u="none" strike="noStrike" cap="none">
                <a:solidFill>
                  <a:srgbClr val="000000"/>
                </a:solidFill>
                <a:latin typeface="Consolas"/>
                <a:ea typeface="Consolas"/>
                <a:cs typeface="Consolas"/>
                <a:sym typeface="Consolas"/>
              </a:rPr>
              <a:t> </a:t>
            </a:r>
            <a:r>
              <a:rPr lang="en-US" sz="1000" b="0" i="0" u="none" strike="noStrike" cap="none">
                <a:solidFill>
                  <a:srgbClr val="0000FF"/>
                </a:solidFill>
                <a:latin typeface="Consolas"/>
                <a:ea typeface="Consolas"/>
                <a:cs typeface="Consolas"/>
                <a:sym typeface="Consolas"/>
              </a:rPr>
              <a:t>if</a:t>
            </a:r>
            <a:r>
              <a:rPr lang="en-US" sz="1000" b="0" i="0" u="none" strike="noStrike" cap="none">
                <a:solidFill>
                  <a:srgbClr val="000000"/>
                </a:solidFill>
                <a:latin typeface="Consolas"/>
                <a:ea typeface="Consolas"/>
                <a:cs typeface="Consolas"/>
                <a:sym typeface="Consolas"/>
              </a:rPr>
              <a:t> (ex.Message.Equals(</a:t>
            </a:r>
            <a:r>
              <a:rPr lang="en-US" sz="1000" b="0" i="0" u="none" strike="noStrike" cap="none">
                <a:solidFill>
                  <a:srgbClr val="A31515"/>
                </a:solidFill>
                <a:latin typeface="Consolas"/>
                <a:ea typeface="Consolas"/>
                <a:cs typeface="Consolas"/>
                <a:sym typeface="Consolas"/>
              </a:rPr>
              <a:t>"403"</a:t>
            </a:r>
            <a:r>
              <a:rPr lang="en-US" sz="10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000"/>
              <a:buFont typeface="Consolas"/>
              <a:buNone/>
            </a:pPr>
            <a:r>
              <a:rPr lang="en-US" sz="1000" b="0" i="0" u="none" strike="noStrike" cap="none">
                <a:solidFill>
                  <a:srgbClr val="000000"/>
                </a:solidFill>
                <a:latin typeface="Consolas"/>
                <a:ea typeface="Consolas"/>
                <a:cs typeface="Consolas"/>
                <a:sym typeface="Consolas"/>
              </a:rPr>
              <a:t>              Write(</a:t>
            </a:r>
            <a:r>
              <a:rPr lang="en-US" sz="1000" b="0" i="0" u="none" strike="noStrike" cap="none">
                <a:solidFill>
                  <a:srgbClr val="A31515"/>
                </a:solidFill>
                <a:latin typeface="Consolas"/>
                <a:ea typeface="Consolas"/>
                <a:cs typeface="Consolas"/>
                <a:sym typeface="Consolas"/>
              </a:rPr>
              <a:t>"Forbidden"</a:t>
            </a:r>
            <a:r>
              <a:rPr lang="en-US" sz="10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000"/>
              <a:buFont typeface="Consolas"/>
              <a:buNone/>
            </a:pPr>
            <a:r>
              <a:rPr lang="en-US" sz="1000" b="0" i="0" u="none" strike="noStrike" cap="none">
                <a:solidFill>
                  <a:srgbClr val="000000"/>
                </a:solidFill>
                <a:latin typeface="Consolas"/>
                <a:ea typeface="Consolas"/>
                <a:cs typeface="Consolas"/>
                <a:sym typeface="Consolas"/>
              </a:rPr>
              <a:t>          </a:t>
            </a:r>
            <a:r>
              <a:rPr lang="en-US" sz="1000" b="0" i="0" u="none" strike="noStrike" cap="none">
                <a:solidFill>
                  <a:srgbClr val="0000FF"/>
                </a:solidFill>
                <a:latin typeface="Consolas"/>
                <a:ea typeface="Consolas"/>
                <a:cs typeface="Consolas"/>
                <a:sym typeface="Consolas"/>
              </a:rPr>
              <a:t>else</a:t>
            </a:r>
            <a:r>
              <a:rPr lang="en-US" sz="1000" b="0" i="0" u="none" strike="noStrike" cap="none">
                <a:solidFill>
                  <a:srgbClr val="000000"/>
                </a:solidFill>
                <a:latin typeface="Consolas"/>
                <a:ea typeface="Consolas"/>
                <a:cs typeface="Consolas"/>
                <a:sym typeface="Consolas"/>
              </a:rPr>
              <a:t> </a:t>
            </a:r>
            <a:r>
              <a:rPr lang="en-US" sz="1000" b="0" i="0" u="none" strike="noStrike" cap="none">
                <a:solidFill>
                  <a:srgbClr val="0000FF"/>
                </a:solidFill>
                <a:latin typeface="Consolas"/>
                <a:ea typeface="Consolas"/>
                <a:cs typeface="Consolas"/>
                <a:sym typeface="Consolas"/>
              </a:rPr>
              <a:t>if</a:t>
            </a:r>
            <a:r>
              <a:rPr lang="en-US" sz="1000" b="0" i="0" u="none" strike="noStrike" cap="none">
                <a:solidFill>
                  <a:srgbClr val="000000"/>
                </a:solidFill>
                <a:latin typeface="Consolas"/>
                <a:ea typeface="Consolas"/>
                <a:cs typeface="Consolas"/>
                <a:sym typeface="Consolas"/>
              </a:rPr>
              <a:t> (ex.Message.Equals(</a:t>
            </a:r>
            <a:r>
              <a:rPr lang="en-US" sz="1000" b="0" i="0" u="none" strike="noStrike" cap="none">
                <a:solidFill>
                  <a:srgbClr val="A31515"/>
                </a:solidFill>
                <a:latin typeface="Consolas"/>
                <a:ea typeface="Consolas"/>
                <a:cs typeface="Consolas"/>
                <a:sym typeface="Consolas"/>
              </a:rPr>
              <a:t>"404"</a:t>
            </a:r>
            <a:r>
              <a:rPr lang="en-US" sz="10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000"/>
              <a:buFont typeface="Consolas"/>
              <a:buNone/>
            </a:pPr>
            <a:r>
              <a:rPr lang="en-US" sz="1000" b="0" i="0" u="none" strike="noStrike" cap="none">
                <a:solidFill>
                  <a:srgbClr val="000000"/>
                </a:solidFill>
                <a:latin typeface="Consolas"/>
                <a:ea typeface="Consolas"/>
                <a:cs typeface="Consolas"/>
                <a:sym typeface="Consolas"/>
              </a:rPr>
              <a:t>              Write(</a:t>
            </a:r>
            <a:r>
              <a:rPr lang="en-US" sz="1000" b="0" i="0" u="none" strike="noStrike" cap="none">
                <a:solidFill>
                  <a:srgbClr val="A31515"/>
                </a:solidFill>
                <a:latin typeface="Consolas"/>
                <a:ea typeface="Consolas"/>
                <a:cs typeface="Consolas"/>
                <a:sym typeface="Consolas"/>
              </a:rPr>
              <a:t>"Not Found"</a:t>
            </a:r>
            <a:r>
              <a:rPr lang="en-US" sz="10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000"/>
              <a:buFont typeface="Consolas"/>
              <a:buNone/>
            </a:pPr>
            <a:r>
              <a:rPr lang="en-US" sz="1000" b="0" i="0" u="none" strike="noStrike" cap="none">
                <a:solidFill>
                  <a:srgbClr val="000000"/>
                </a:solidFill>
                <a:latin typeface="Consolas"/>
                <a:ea typeface="Consolas"/>
                <a:cs typeface="Consolas"/>
                <a:sym typeface="Consolas"/>
              </a:rPr>
              <a:t>      }</a:t>
            </a:r>
            <a:endParaRPr/>
          </a:p>
          <a:p>
            <a:pPr marL="0" marR="0" lvl="0" indent="0" algn="l" rtl="0">
              <a:lnSpc>
                <a:spcPct val="100000"/>
              </a:lnSpc>
              <a:spcBef>
                <a:spcPts val="0"/>
              </a:spcBef>
              <a:spcAft>
                <a:spcPts val="0"/>
              </a:spcAft>
              <a:buClr>
                <a:schemeClr val="dk1"/>
              </a:buClr>
              <a:buSzPts val="1000"/>
              <a:buFont typeface="Calibri"/>
              <a:buNone/>
            </a:pPr>
            <a:endParaRPr sz="1000">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00"/>
              <a:buFont typeface="Consolas"/>
              <a:buNone/>
            </a:pPr>
            <a:r>
              <a:rPr lang="en-US" sz="1000" b="0" i="0" u="none" strike="noStrike" cap="none">
                <a:solidFill>
                  <a:srgbClr val="000000"/>
                </a:solidFill>
                <a:latin typeface="Consolas"/>
                <a:ea typeface="Consolas"/>
                <a:cs typeface="Consolas"/>
                <a:sym typeface="Consolas"/>
              </a:rPr>
              <a:t>      ReadLine();</a:t>
            </a:r>
            <a:endParaRPr/>
          </a:p>
          <a:p>
            <a:pPr marL="0" marR="0" lvl="0" indent="0" algn="l" rtl="0">
              <a:lnSpc>
                <a:spcPct val="100000"/>
              </a:lnSpc>
              <a:spcBef>
                <a:spcPts val="0"/>
              </a:spcBef>
              <a:spcAft>
                <a:spcPts val="0"/>
              </a:spcAft>
              <a:buClr>
                <a:srgbClr val="000000"/>
              </a:buClr>
              <a:buSzPts val="1000"/>
              <a:buFont typeface="Consolas"/>
              <a:buNone/>
            </a:pPr>
            <a:r>
              <a:rPr lang="en-US" sz="1000" b="0" i="0" u="none" strike="noStrike" cap="none">
                <a:solidFill>
                  <a:srgbClr val="000000"/>
                </a:solidFill>
                <a:latin typeface="Consolas"/>
                <a:ea typeface="Consolas"/>
                <a:cs typeface="Consolas"/>
                <a:sym typeface="Consolas"/>
              </a:rPr>
              <a:t>}</a:t>
            </a:r>
            <a:endParaRPr sz="1000" b="0" i="0" u="none" strike="noStrike" cap="none">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9"/>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EXCEPTION FILTERS</a:t>
            </a:r>
            <a:endParaRPr/>
          </a:p>
        </p:txBody>
      </p:sp>
      <p:sp>
        <p:nvSpPr>
          <p:cNvPr id="263" name="Google Shape;263;p39"/>
          <p:cNvSpPr txBox="1">
            <a:spLocks noGrp="1"/>
          </p:cNvSpPr>
          <p:nvPr>
            <p:ph type="body" idx="1"/>
          </p:nvPr>
        </p:nvSpPr>
        <p:spPr>
          <a:xfrm>
            <a:off x="628650" y="1261366"/>
            <a:ext cx="7886700" cy="4145521"/>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90000"/>
              </a:lnSpc>
              <a:spcBef>
                <a:spcPts val="0"/>
              </a:spcBef>
              <a:spcAft>
                <a:spcPts val="0"/>
              </a:spcAft>
              <a:buClr>
                <a:srgbClr val="1E73B9"/>
              </a:buClr>
              <a:buSzPts val="1800"/>
              <a:buFont typeface="Arial"/>
              <a:buChar char="•"/>
            </a:pPr>
            <a:r>
              <a:rPr lang="en-US" sz="1800" b="0" i="0" u="none" strike="noStrike" cap="none">
                <a:solidFill>
                  <a:srgbClr val="1E73B9"/>
                </a:solidFill>
                <a:latin typeface="Source Sans Pro"/>
                <a:ea typeface="Source Sans Pro"/>
                <a:cs typeface="Source Sans Pro"/>
                <a:sym typeface="Source Sans Pro"/>
              </a:rPr>
              <a:t>After</a:t>
            </a:r>
            <a:endParaRPr sz="1500" b="0" i="0" u="none" strike="noStrike" cap="none">
              <a:solidFill>
                <a:srgbClr val="1E73B9"/>
              </a:solidFill>
              <a:latin typeface="Source Sans Pro"/>
              <a:ea typeface="Source Sans Pro"/>
              <a:cs typeface="Source Sans Pro"/>
              <a:sym typeface="Source Sans Pro"/>
            </a:endParaRPr>
          </a:p>
        </p:txBody>
      </p:sp>
      <p:sp>
        <p:nvSpPr>
          <p:cNvPr id="264" name="Google Shape;264;p39"/>
          <p:cNvSpPr/>
          <p:nvPr/>
        </p:nvSpPr>
        <p:spPr>
          <a:xfrm>
            <a:off x="628650" y="1621235"/>
            <a:ext cx="3852337" cy="3785652"/>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FF"/>
              </a:buClr>
              <a:buSzPts val="1000"/>
              <a:buFont typeface="Consolas"/>
              <a:buNone/>
            </a:pPr>
            <a:r>
              <a:rPr lang="en-US" sz="1000" b="0" i="0" u="none" strike="noStrike" cap="none">
                <a:solidFill>
                  <a:srgbClr val="0000FF"/>
                </a:solidFill>
                <a:latin typeface="Consolas"/>
                <a:ea typeface="Consolas"/>
                <a:cs typeface="Consolas"/>
                <a:sym typeface="Consolas"/>
              </a:rPr>
              <a:t>try</a:t>
            </a:r>
            <a:endParaRPr/>
          </a:p>
          <a:p>
            <a:pPr marL="0" marR="0" lvl="0" indent="0" algn="l" rtl="0">
              <a:lnSpc>
                <a:spcPct val="100000"/>
              </a:lnSpc>
              <a:spcBef>
                <a:spcPts val="0"/>
              </a:spcBef>
              <a:spcAft>
                <a:spcPts val="0"/>
              </a:spcAft>
              <a:buClr>
                <a:srgbClr val="000000"/>
              </a:buClr>
              <a:buSzPts val="1000"/>
              <a:buFont typeface="Consolas"/>
              <a:buNone/>
            </a:pPr>
            <a:r>
              <a:rPr lang="en-US" sz="10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000"/>
              <a:buFont typeface="Consolas"/>
              <a:buNone/>
            </a:pPr>
            <a:r>
              <a:rPr lang="en-US" sz="1000" b="0" i="0" u="none" strike="noStrike" cap="none">
                <a:solidFill>
                  <a:srgbClr val="000000"/>
                </a:solidFill>
                <a:latin typeface="Consolas"/>
                <a:ea typeface="Consolas"/>
                <a:cs typeface="Consolas"/>
                <a:sym typeface="Consolas"/>
              </a:rPr>
              <a:t>    </a:t>
            </a:r>
            <a:r>
              <a:rPr lang="en-US" sz="1000" b="0" i="0" u="none" strike="noStrike" cap="none">
                <a:solidFill>
                  <a:srgbClr val="0000FF"/>
                </a:solidFill>
                <a:latin typeface="Consolas"/>
                <a:ea typeface="Consolas"/>
                <a:cs typeface="Consolas"/>
                <a:sym typeface="Consolas"/>
              </a:rPr>
              <a:t>throw</a:t>
            </a:r>
            <a:r>
              <a:rPr lang="en-US" sz="1000" b="0" i="0" u="none" strike="noStrike" cap="none">
                <a:solidFill>
                  <a:srgbClr val="000000"/>
                </a:solidFill>
                <a:latin typeface="Consolas"/>
                <a:ea typeface="Consolas"/>
                <a:cs typeface="Consolas"/>
                <a:sym typeface="Consolas"/>
              </a:rPr>
              <a:t> </a:t>
            </a:r>
            <a:r>
              <a:rPr lang="en-US" sz="1000" b="0" i="0" u="none" strike="noStrike" cap="none">
                <a:solidFill>
                  <a:srgbClr val="0000FF"/>
                </a:solidFill>
                <a:latin typeface="Consolas"/>
                <a:ea typeface="Consolas"/>
                <a:cs typeface="Consolas"/>
                <a:sym typeface="Consolas"/>
              </a:rPr>
              <a:t>new</a:t>
            </a:r>
            <a:r>
              <a:rPr lang="en-US" sz="1000" b="0" i="0" u="none" strike="noStrike" cap="none">
                <a:solidFill>
                  <a:srgbClr val="000000"/>
                </a:solidFill>
                <a:latin typeface="Consolas"/>
                <a:ea typeface="Consolas"/>
                <a:cs typeface="Consolas"/>
                <a:sym typeface="Consolas"/>
              </a:rPr>
              <a:t> </a:t>
            </a:r>
            <a:r>
              <a:rPr lang="en-US" sz="1000" b="0" i="0" u="none" strike="noStrike" cap="none">
                <a:solidFill>
                  <a:srgbClr val="2B91AF"/>
                </a:solidFill>
                <a:latin typeface="Consolas"/>
                <a:ea typeface="Consolas"/>
                <a:cs typeface="Consolas"/>
                <a:sym typeface="Consolas"/>
              </a:rPr>
              <a:t>Exception</a:t>
            </a:r>
            <a:r>
              <a:rPr lang="en-US" sz="1000" b="0" i="0" u="none" strike="noStrike" cap="none">
                <a:solidFill>
                  <a:srgbClr val="000000"/>
                </a:solidFill>
                <a:latin typeface="Consolas"/>
                <a:ea typeface="Consolas"/>
                <a:cs typeface="Consolas"/>
                <a:sym typeface="Consolas"/>
              </a:rPr>
              <a:t>(httpStatusCode.ToString());</a:t>
            </a:r>
            <a:endParaRPr/>
          </a:p>
          <a:p>
            <a:pPr marL="0" marR="0" lvl="0" indent="0" algn="l" rtl="0">
              <a:lnSpc>
                <a:spcPct val="100000"/>
              </a:lnSpc>
              <a:spcBef>
                <a:spcPts val="0"/>
              </a:spcBef>
              <a:spcAft>
                <a:spcPts val="0"/>
              </a:spcAft>
              <a:buClr>
                <a:srgbClr val="000000"/>
              </a:buClr>
              <a:buSzPts val="1000"/>
              <a:buFont typeface="Consolas"/>
              <a:buNone/>
            </a:pPr>
            <a:r>
              <a:rPr lang="en-US" sz="10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FF"/>
              </a:buClr>
              <a:buSzPts val="1000"/>
              <a:buFont typeface="Consolas"/>
              <a:buNone/>
            </a:pPr>
            <a:r>
              <a:rPr lang="en-US" sz="1000" b="0" i="0" u="none" strike="noStrike" cap="none">
                <a:solidFill>
                  <a:srgbClr val="0000FF"/>
                </a:solidFill>
                <a:latin typeface="Consolas"/>
                <a:ea typeface="Consolas"/>
                <a:cs typeface="Consolas"/>
                <a:sym typeface="Consolas"/>
              </a:rPr>
              <a:t>catch</a:t>
            </a:r>
            <a:r>
              <a:rPr lang="en-US" sz="1000" b="0" i="0" u="none" strike="noStrike" cap="none">
                <a:solidFill>
                  <a:srgbClr val="000000"/>
                </a:solidFill>
                <a:latin typeface="Consolas"/>
                <a:ea typeface="Consolas"/>
                <a:cs typeface="Consolas"/>
                <a:sym typeface="Consolas"/>
              </a:rPr>
              <a:t> (</a:t>
            </a:r>
            <a:r>
              <a:rPr lang="en-US" sz="1000" b="0" i="0" u="none" strike="noStrike" cap="none">
                <a:solidFill>
                  <a:srgbClr val="2B91AF"/>
                </a:solidFill>
                <a:latin typeface="Consolas"/>
                <a:ea typeface="Consolas"/>
                <a:cs typeface="Consolas"/>
                <a:sym typeface="Consolas"/>
              </a:rPr>
              <a:t>Exception</a:t>
            </a:r>
            <a:r>
              <a:rPr lang="en-US" sz="1000" b="0" i="0" u="none" strike="noStrike" cap="none">
                <a:solidFill>
                  <a:srgbClr val="000000"/>
                </a:solidFill>
                <a:latin typeface="Consolas"/>
                <a:ea typeface="Consolas"/>
                <a:cs typeface="Consolas"/>
                <a:sym typeface="Consolas"/>
              </a:rPr>
              <a:t> ex) </a:t>
            </a:r>
            <a:r>
              <a:rPr lang="en-US" sz="1000" b="0" i="0" u="none" strike="noStrike" cap="none">
                <a:solidFill>
                  <a:srgbClr val="0000FF"/>
                </a:solidFill>
                <a:latin typeface="Consolas"/>
                <a:ea typeface="Consolas"/>
                <a:cs typeface="Consolas"/>
                <a:sym typeface="Consolas"/>
              </a:rPr>
              <a:t>when</a:t>
            </a:r>
            <a:r>
              <a:rPr lang="en-US" sz="1000" b="0" i="0" u="none" strike="noStrike" cap="none">
                <a:solidFill>
                  <a:srgbClr val="000000"/>
                </a:solidFill>
                <a:latin typeface="Consolas"/>
                <a:ea typeface="Consolas"/>
                <a:cs typeface="Consolas"/>
                <a:sym typeface="Consolas"/>
              </a:rPr>
              <a:t> (ex.Message.Equals(</a:t>
            </a:r>
            <a:r>
              <a:rPr lang="en-US" sz="1000" b="0" i="0" u="none" strike="noStrike" cap="none">
                <a:solidFill>
                  <a:srgbClr val="A31515"/>
                </a:solidFill>
                <a:latin typeface="Consolas"/>
                <a:ea typeface="Consolas"/>
                <a:cs typeface="Consolas"/>
                <a:sym typeface="Consolas"/>
              </a:rPr>
              <a:t>"400"</a:t>
            </a:r>
            <a:r>
              <a:rPr lang="en-US" sz="10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000"/>
              <a:buFont typeface="Consolas"/>
              <a:buNone/>
            </a:pPr>
            <a:r>
              <a:rPr lang="en-US" sz="1000" b="0" i="0" u="none" strike="noStrike" cap="none">
                <a:solidFill>
                  <a:srgbClr val="000000"/>
                </a:solidFill>
                <a:latin typeface="Consolas"/>
                <a:ea typeface="Consolas"/>
                <a:cs typeface="Consolas"/>
                <a:sym typeface="Consolas"/>
              </a:rPr>
              <a:t>{</a:t>
            </a:r>
            <a:br>
              <a:rPr lang="en-US" sz="1000" b="0" i="0" u="none" strike="noStrike" cap="none">
                <a:solidFill>
                  <a:srgbClr val="000000"/>
                </a:solidFill>
                <a:latin typeface="Consolas"/>
                <a:ea typeface="Consolas"/>
                <a:cs typeface="Consolas"/>
                <a:sym typeface="Consolas"/>
              </a:rPr>
            </a:br>
            <a:r>
              <a:rPr lang="en-US" sz="1000" b="0" i="0" u="none" strike="noStrike" cap="none">
                <a:solidFill>
                  <a:srgbClr val="000000"/>
                </a:solidFill>
                <a:latin typeface="Consolas"/>
                <a:ea typeface="Consolas"/>
                <a:cs typeface="Consolas"/>
                <a:sym typeface="Consolas"/>
              </a:rPr>
              <a:t>    Write(</a:t>
            </a:r>
            <a:r>
              <a:rPr lang="en-US" sz="1000" b="0" i="0" u="none" strike="noStrike" cap="none">
                <a:solidFill>
                  <a:srgbClr val="A31515"/>
                </a:solidFill>
                <a:latin typeface="Consolas"/>
                <a:ea typeface="Consolas"/>
                <a:cs typeface="Consolas"/>
                <a:sym typeface="Consolas"/>
              </a:rPr>
              <a:t>"Bad Request"</a:t>
            </a:r>
            <a:r>
              <a:rPr lang="en-US" sz="10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000"/>
              <a:buFont typeface="Consolas"/>
              <a:buNone/>
            </a:pPr>
            <a:r>
              <a:rPr lang="en-US" sz="10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FF"/>
              </a:buClr>
              <a:buSzPts val="1000"/>
              <a:buFont typeface="Consolas"/>
              <a:buNone/>
            </a:pPr>
            <a:r>
              <a:rPr lang="en-US" sz="1000" b="0" i="0" u="none" strike="noStrike" cap="none">
                <a:solidFill>
                  <a:srgbClr val="0000FF"/>
                </a:solidFill>
                <a:latin typeface="Consolas"/>
                <a:ea typeface="Consolas"/>
                <a:cs typeface="Consolas"/>
                <a:sym typeface="Consolas"/>
              </a:rPr>
              <a:t>catch</a:t>
            </a:r>
            <a:r>
              <a:rPr lang="en-US" sz="1000" b="0" i="0" u="none" strike="noStrike" cap="none">
                <a:solidFill>
                  <a:srgbClr val="000000"/>
                </a:solidFill>
                <a:latin typeface="Consolas"/>
                <a:ea typeface="Consolas"/>
                <a:cs typeface="Consolas"/>
                <a:sym typeface="Consolas"/>
              </a:rPr>
              <a:t> (</a:t>
            </a:r>
            <a:r>
              <a:rPr lang="en-US" sz="1000" b="0" i="0" u="none" strike="noStrike" cap="none">
                <a:solidFill>
                  <a:srgbClr val="2B91AF"/>
                </a:solidFill>
                <a:latin typeface="Consolas"/>
                <a:ea typeface="Consolas"/>
                <a:cs typeface="Consolas"/>
                <a:sym typeface="Consolas"/>
              </a:rPr>
              <a:t>Exception</a:t>
            </a:r>
            <a:r>
              <a:rPr lang="en-US" sz="1000" b="0" i="0" u="none" strike="noStrike" cap="none">
                <a:solidFill>
                  <a:srgbClr val="000000"/>
                </a:solidFill>
                <a:latin typeface="Consolas"/>
                <a:ea typeface="Consolas"/>
                <a:cs typeface="Consolas"/>
                <a:sym typeface="Consolas"/>
              </a:rPr>
              <a:t> ex) </a:t>
            </a:r>
            <a:r>
              <a:rPr lang="en-US" sz="1000" b="0" i="0" u="none" strike="noStrike" cap="none">
                <a:solidFill>
                  <a:srgbClr val="0000FF"/>
                </a:solidFill>
                <a:latin typeface="Consolas"/>
                <a:ea typeface="Consolas"/>
                <a:cs typeface="Consolas"/>
                <a:sym typeface="Consolas"/>
              </a:rPr>
              <a:t>when</a:t>
            </a:r>
            <a:r>
              <a:rPr lang="en-US" sz="1000" b="0" i="0" u="none" strike="noStrike" cap="none">
                <a:solidFill>
                  <a:srgbClr val="000000"/>
                </a:solidFill>
                <a:latin typeface="Consolas"/>
                <a:ea typeface="Consolas"/>
                <a:cs typeface="Consolas"/>
                <a:sym typeface="Consolas"/>
              </a:rPr>
              <a:t> (ex.Message.Equals(</a:t>
            </a:r>
            <a:r>
              <a:rPr lang="en-US" sz="1000" b="0" i="0" u="none" strike="noStrike" cap="none">
                <a:solidFill>
                  <a:srgbClr val="A31515"/>
                </a:solidFill>
                <a:latin typeface="Consolas"/>
                <a:ea typeface="Consolas"/>
                <a:cs typeface="Consolas"/>
                <a:sym typeface="Consolas"/>
              </a:rPr>
              <a:t>"401"</a:t>
            </a:r>
            <a:r>
              <a:rPr lang="en-US" sz="10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000"/>
              <a:buFont typeface="Consolas"/>
              <a:buNone/>
            </a:pPr>
            <a:r>
              <a:rPr lang="en-US" sz="10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000"/>
              <a:buFont typeface="Consolas"/>
              <a:buNone/>
            </a:pPr>
            <a:r>
              <a:rPr lang="en-US" sz="1000" b="0" i="0" u="none" strike="noStrike" cap="none">
                <a:solidFill>
                  <a:srgbClr val="000000"/>
                </a:solidFill>
                <a:latin typeface="Consolas"/>
                <a:ea typeface="Consolas"/>
                <a:cs typeface="Consolas"/>
                <a:sym typeface="Consolas"/>
              </a:rPr>
              <a:t>    Write(</a:t>
            </a:r>
            <a:r>
              <a:rPr lang="en-US" sz="1000" b="0" i="0" u="none" strike="noStrike" cap="none">
                <a:solidFill>
                  <a:srgbClr val="A31515"/>
                </a:solidFill>
                <a:latin typeface="Consolas"/>
                <a:ea typeface="Consolas"/>
                <a:cs typeface="Consolas"/>
                <a:sym typeface="Consolas"/>
              </a:rPr>
              <a:t>"Unauthorized"</a:t>
            </a:r>
            <a:r>
              <a:rPr lang="en-US" sz="10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000"/>
              <a:buFont typeface="Consolas"/>
              <a:buNone/>
            </a:pPr>
            <a:r>
              <a:rPr lang="en-US" sz="10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FF"/>
              </a:buClr>
              <a:buSzPts val="1000"/>
              <a:buFont typeface="Consolas"/>
              <a:buNone/>
            </a:pPr>
            <a:r>
              <a:rPr lang="en-US" sz="1000" b="0" i="0" u="none" strike="noStrike" cap="none">
                <a:solidFill>
                  <a:srgbClr val="0000FF"/>
                </a:solidFill>
                <a:latin typeface="Consolas"/>
                <a:ea typeface="Consolas"/>
                <a:cs typeface="Consolas"/>
                <a:sym typeface="Consolas"/>
              </a:rPr>
              <a:t>catch</a:t>
            </a:r>
            <a:r>
              <a:rPr lang="en-US" sz="1000" b="0" i="0" u="none" strike="noStrike" cap="none">
                <a:solidFill>
                  <a:srgbClr val="000000"/>
                </a:solidFill>
                <a:latin typeface="Consolas"/>
                <a:ea typeface="Consolas"/>
                <a:cs typeface="Consolas"/>
                <a:sym typeface="Consolas"/>
              </a:rPr>
              <a:t> (</a:t>
            </a:r>
            <a:r>
              <a:rPr lang="en-US" sz="1000" b="0" i="0" u="none" strike="noStrike" cap="none">
                <a:solidFill>
                  <a:srgbClr val="2B91AF"/>
                </a:solidFill>
                <a:latin typeface="Consolas"/>
                <a:ea typeface="Consolas"/>
                <a:cs typeface="Consolas"/>
                <a:sym typeface="Consolas"/>
              </a:rPr>
              <a:t>Exception</a:t>
            </a:r>
            <a:r>
              <a:rPr lang="en-US" sz="1000" b="0" i="0" u="none" strike="noStrike" cap="none">
                <a:solidFill>
                  <a:srgbClr val="000000"/>
                </a:solidFill>
                <a:latin typeface="Consolas"/>
                <a:ea typeface="Consolas"/>
                <a:cs typeface="Consolas"/>
                <a:sym typeface="Consolas"/>
              </a:rPr>
              <a:t> ex) </a:t>
            </a:r>
            <a:r>
              <a:rPr lang="en-US" sz="1000" b="0" i="0" u="none" strike="noStrike" cap="none">
                <a:solidFill>
                  <a:srgbClr val="0000FF"/>
                </a:solidFill>
                <a:latin typeface="Consolas"/>
                <a:ea typeface="Consolas"/>
                <a:cs typeface="Consolas"/>
                <a:sym typeface="Consolas"/>
              </a:rPr>
              <a:t>when</a:t>
            </a:r>
            <a:r>
              <a:rPr lang="en-US" sz="1000" b="0" i="0" u="none" strike="noStrike" cap="none">
                <a:solidFill>
                  <a:srgbClr val="000000"/>
                </a:solidFill>
                <a:latin typeface="Consolas"/>
                <a:ea typeface="Consolas"/>
                <a:cs typeface="Consolas"/>
                <a:sym typeface="Consolas"/>
              </a:rPr>
              <a:t> (ex.Message.Equals(</a:t>
            </a:r>
            <a:r>
              <a:rPr lang="en-US" sz="1000" b="0" i="0" u="none" strike="noStrike" cap="none">
                <a:solidFill>
                  <a:srgbClr val="A31515"/>
                </a:solidFill>
                <a:latin typeface="Consolas"/>
                <a:ea typeface="Consolas"/>
                <a:cs typeface="Consolas"/>
                <a:sym typeface="Consolas"/>
              </a:rPr>
              <a:t>"402"</a:t>
            </a:r>
            <a:r>
              <a:rPr lang="en-US" sz="10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000"/>
              <a:buFont typeface="Consolas"/>
              <a:buNone/>
            </a:pPr>
            <a:r>
              <a:rPr lang="en-US" sz="10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000"/>
              <a:buFont typeface="Consolas"/>
              <a:buNone/>
            </a:pPr>
            <a:r>
              <a:rPr lang="en-US" sz="1000" b="0" i="0" u="none" strike="noStrike" cap="none">
                <a:solidFill>
                  <a:srgbClr val="000000"/>
                </a:solidFill>
                <a:latin typeface="Consolas"/>
                <a:ea typeface="Consolas"/>
                <a:cs typeface="Consolas"/>
                <a:sym typeface="Consolas"/>
              </a:rPr>
              <a:t>    Write(</a:t>
            </a:r>
            <a:r>
              <a:rPr lang="en-US" sz="1000" b="0" i="0" u="none" strike="noStrike" cap="none">
                <a:solidFill>
                  <a:srgbClr val="A31515"/>
                </a:solidFill>
                <a:latin typeface="Consolas"/>
                <a:ea typeface="Consolas"/>
                <a:cs typeface="Consolas"/>
                <a:sym typeface="Consolas"/>
              </a:rPr>
              <a:t>"Payment Required"</a:t>
            </a:r>
            <a:r>
              <a:rPr lang="en-US" sz="10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000"/>
              <a:buFont typeface="Consolas"/>
              <a:buNone/>
            </a:pPr>
            <a:r>
              <a:rPr lang="en-US" sz="10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FF"/>
              </a:buClr>
              <a:buSzPts val="1000"/>
              <a:buFont typeface="Consolas"/>
              <a:buNone/>
            </a:pPr>
            <a:r>
              <a:rPr lang="en-US" sz="1000" b="0" i="0" u="none" strike="noStrike" cap="none">
                <a:solidFill>
                  <a:srgbClr val="0000FF"/>
                </a:solidFill>
                <a:latin typeface="Consolas"/>
                <a:ea typeface="Consolas"/>
                <a:cs typeface="Consolas"/>
                <a:sym typeface="Consolas"/>
              </a:rPr>
              <a:t>catch</a:t>
            </a:r>
            <a:r>
              <a:rPr lang="en-US" sz="1000" b="0" i="0" u="none" strike="noStrike" cap="none">
                <a:solidFill>
                  <a:srgbClr val="000000"/>
                </a:solidFill>
                <a:latin typeface="Consolas"/>
                <a:ea typeface="Consolas"/>
                <a:cs typeface="Consolas"/>
                <a:sym typeface="Consolas"/>
              </a:rPr>
              <a:t> (</a:t>
            </a:r>
            <a:r>
              <a:rPr lang="en-US" sz="1000" b="0" i="0" u="none" strike="noStrike" cap="none">
                <a:solidFill>
                  <a:srgbClr val="2B91AF"/>
                </a:solidFill>
                <a:latin typeface="Consolas"/>
                <a:ea typeface="Consolas"/>
                <a:cs typeface="Consolas"/>
                <a:sym typeface="Consolas"/>
              </a:rPr>
              <a:t>Exception</a:t>
            </a:r>
            <a:r>
              <a:rPr lang="en-US" sz="1000" b="0" i="0" u="none" strike="noStrike" cap="none">
                <a:solidFill>
                  <a:srgbClr val="000000"/>
                </a:solidFill>
                <a:latin typeface="Consolas"/>
                <a:ea typeface="Consolas"/>
                <a:cs typeface="Consolas"/>
                <a:sym typeface="Consolas"/>
              </a:rPr>
              <a:t> ex) </a:t>
            </a:r>
            <a:r>
              <a:rPr lang="en-US" sz="1000" b="0" i="0" u="none" strike="noStrike" cap="none">
                <a:solidFill>
                  <a:srgbClr val="0000FF"/>
                </a:solidFill>
                <a:latin typeface="Consolas"/>
                <a:ea typeface="Consolas"/>
                <a:cs typeface="Consolas"/>
                <a:sym typeface="Consolas"/>
              </a:rPr>
              <a:t>when</a:t>
            </a:r>
            <a:r>
              <a:rPr lang="en-US" sz="1000" b="0" i="0" u="none" strike="noStrike" cap="none">
                <a:solidFill>
                  <a:srgbClr val="000000"/>
                </a:solidFill>
                <a:latin typeface="Consolas"/>
                <a:ea typeface="Consolas"/>
                <a:cs typeface="Consolas"/>
                <a:sym typeface="Consolas"/>
              </a:rPr>
              <a:t> (ex.Message.Equals(</a:t>
            </a:r>
            <a:r>
              <a:rPr lang="en-US" sz="1000" b="0" i="0" u="none" strike="noStrike" cap="none">
                <a:solidFill>
                  <a:srgbClr val="A31515"/>
                </a:solidFill>
                <a:latin typeface="Consolas"/>
                <a:ea typeface="Consolas"/>
                <a:cs typeface="Consolas"/>
                <a:sym typeface="Consolas"/>
              </a:rPr>
              <a:t>"403"</a:t>
            </a:r>
            <a:r>
              <a:rPr lang="en-US" sz="10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000"/>
              <a:buFont typeface="Consolas"/>
              <a:buNone/>
            </a:pPr>
            <a:r>
              <a:rPr lang="en-US" sz="10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000"/>
              <a:buFont typeface="Consolas"/>
              <a:buNone/>
            </a:pPr>
            <a:r>
              <a:rPr lang="en-US" sz="1000" b="0" i="0" u="none" strike="noStrike" cap="none">
                <a:solidFill>
                  <a:srgbClr val="000000"/>
                </a:solidFill>
                <a:latin typeface="Consolas"/>
                <a:ea typeface="Consolas"/>
                <a:cs typeface="Consolas"/>
                <a:sym typeface="Consolas"/>
              </a:rPr>
              <a:t>    Write(</a:t>
            </a:r>
            <a:r>
              <a:rPr lang="en-US" sz="1000" b="0" i="0" u="none" strike="noStrike" cap="none">
                <a:solidFill>
                  <a:srgbClr val="A31515"/>
                </a:solidFill>
                <a:latin typeface="Consolas"/>
                <a:ea typeface="Consolas"/>
                <a:cs typeface="Consolas"/>
                <a:sym typeface="Consolas"/>
              </a:rPr>
              <a:t>"Forbidden"</a:t>
            </a:r>
            <a:r>
              <a:rPr lang="en-US" sz="10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000"/>
              <a:buFont typeface="Consolas"/>
              <a:buNone/>
            </a:pPr>
            <a:r>
              <a:rPr lang="en-US" sz="10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FF"/>
              </a:buClr>
              <a:buSzPts val="1000"/>
              <a:buFont typeface="Consolas"/>
              <a:buNone/>
            </a:pPr>
            <a:r>
              <a:rPr lang="en-US" sz="1000" b="0" i="0" u="none" strike="noStrike" cap="none">
                <a:solidFill>
                  <a:srgbClr val="0000FF"/>
                </a:solidFill>
                <a:latin typeface="Consolas"/>
                <a:ea typeface="Consolas"/>
                <a:cs typeface="Consolas"/>
                <a:sym typeface="Consolas"/>
              </a:rPr>
              <a:t>catch</a:t>
            </a:r>
            <a:r>
              <a:rPr lang="en-US" sz="1000" b="0" i="0" u="none" strike="noStrike" cap="none">
                <a:solidFill>
                  <a:srgbClr val="000000"/>
                </a:solidFill>
                <a:latin typeface="Consolas"/>
                <a:ea typeface="Consolas"/>
                <a:cs typeface="Consolas"/>
                <a:sym typeface="Consolas"/>
              </a:rPr>
              <a:t> (</a:t>
            </a:r>
            <a:r>
              <a:rPr lang="en-US" sz="1000" b="0" i="0" u="none" strike="noStrike" cap="none">
                <a:solidFill>
                  <a:srgbClr val="2B91AF"/>
                </a:solidFill>
                <a:latin typeface="Consolas"/>
                <a:ea typeface="Consolas"/>
                <a:cs typeface="Consolas"/>
                <a:sym typeface="Consolas"/>
              </a:rPr>
              <a:t>Exception</a:t>
            </a:r>
            <a:r>
              <a:rPr lang="en-US" sz="1000" b="0" i="0" u="none" strike="noStrike" cap="none">
                <a:solidFill>
                  <a:srgbClr val="000000"/>
                </a:solidFill>
                <a:latin typeface="Consolas"/>
                <a:ea typeface="Consolas"/>
                <a:cs typeface="Consolas"/>
                <a:sym typeface="Consolas"/>
              </a:rPr>
              <a:t> ex) </a:t>
            </a:r>
            <a:r>
              <a:rPr lang="en-US" sz="1000" b="0" i="0" u="none" strike="noStrike" cap="none">
                <a:solidFill>
                  <a:srgbClr val="0000FF"/>
                </a:solidFill>
                <a:latin typeface="Consolas"/>
                <a:ea typeface="Consolas"/>
                <a:cs typeface="Consolas"/>
                <a:sym typeface="Consolas"/>
              </a:rPr>
              <a:t>when</a:t>
            </a:r>
            <a:r>
              <a:rPr lang="en-US" sz="1000" b="0" i="0" u="none" strike="noStrike" cap="none">
                <a:solidFill>
                  <a:srgbClr val="000000"/>
                </a:solidFill>
                <a:latin typeface="Consolas"/>
                <a:ea typeface="Consolas"/>
                <a:cs typeface="Consolas"/>
                <a:sym typeface="Consolas"/>
              </a:rPr>
              <a:t> (ex.Message.Equals(</a:t>
            </a:r>
            <a:r>
              <a:rPr lang="en-US" sz="1000" b="0" i="0" u="none" strike="noStrike" cap="none">
                <a:solidFill>
                  <a:srgbClr val="A31515"/>
                </a:solidFill>
                <a:latin typeface="Consolas"/>
                <a:ea typeface="Consolas"/>
                <a:cs typeface="Consolas"/>
                <a:sym typeface="Consolas"/>
              </a:rPr>
              <a:t>"404"</a:t>
            </a:r>
            <a:r>
              <a:rPr lang="en-US" sz="10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000"/>
              <a:buFont typeface="Consolas"/>
              <a:buNone/>
            </a:pPr>
            <a:r>
              <a:rPr lang="en-US" sz="10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000"/>
              <a:buFont typeface="Consolas"/>
              <a:buNone/>
            </a:pPr>
            <a:r>
              <a:rPr lang="en-US" sz="1000" b="0" i="0" u="none" strike="noStrike" cap="none">
                <a:solidFill>
                  <a:srgbClr val="000000"/>
                </a:solidFill>
                <a:latin typeface="Consolas"/>
                <a:ea typeface="Consolas"/>
                <a:cs typeface="Consolas"/>
                <a:sym typeface="Consolas"/>
              </a:rPr>
              <a:t>    Write(</a:t>
            </a:r>
            <a:r>
              <a:rPr lang="en-US" sz="1000" b="0" i="0" u="none" strike="noStrike" cap="none">
                <a:solidFill>
                  <a:srgbClr val="A31515"/>
                </a:solidFill>
                <a:latin typeface="Consolas"/>
                <a:ea typeface="Consolas"/>
                <a:cs typeface="Consolas"/>
                <a:sym typeface="Consolas"/>
              </a:rPr>
              <a:t>"Not Found"</a:t>
            </a:r>
            <a:r>
              <a:rPr lang="en-US" sz="10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000"/>
              <a:buFont typeface="Consolas"/>
              <a:buNone/>
            </a:pPr>
            <a:r>
              <a:rPr lang="en-US" sz="1000" b="0" i="0" u="none" strike="noStrike" cap="none">
                <a:solidFill>
                  <a:srgbClr val="000000"/>
                </a:solidFill>
                <a:latin typeface="Consolas"/>
                <a:ea typeface="Consolas"/>
                <a:cs typeface="Consolas"/>
                <a:sym typeface="Consolas"/>
              </a:rPr>
              <a:t>}</a:t>
            </a:r>
            <a:endParaRPr sz="1000" b="0" i="0" u="none" strike="noStrike" cap="none">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0"/>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NULL CONDITIONAL OPERATOR</a:t>
            </a:r>
            <a:endParaRPr/>
          </a:p>
        </p:txBody>
      </p:sp>
      <p:sp>
        <p:nvSpPr>
          <p:cNvPr id="270" name="Google Shape;270;p40"/>
          <p:cNvSpPr txBox="1">
            <a:spLocks noGrp="1"/>
          </p:cNvSpPr>
          <p:nvPr>
            <p:ph type="body" idx="1"/>
          </p:nvPr>
        </p:nvSpPr>
        <p:spPr>
          <a:xfrm>
            <a:off x="628650" y="1261366"/>
            <a:ext cx="7886700" cy="4145521"/>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90000"/>
              </a:lnSpc>
              <a:spcBef>
                <a:spcPts val="0"/>
              </a:spcBef>
              <a:spcAft>
                <a:spcPts val="0"/>
              </a:spcAft>
              <a:buClr>
                <a:srgbClr val="1E73B9"/>
              </a:buClr>
              <a:buSzPts val="1800"/>
              <a:buFont typeface="Arial"/>
              <a:buChar char="•"/>
            </a:pPr>
            <a:r>
              <a:rPr lang="en-US" sz="1800" b="0" i="0" u="none" strike="noStrike" cap="none">
                <a:solidFill>
                  <a:srgbClr val="1E73B9"/>
                </a:solidFill>
                <a:latin typeface="Source Sans Pro"/>
                <a:ea typeface="Source Sans Pro"/>
                <a:cs typeface="Source Sans Pro"/>
                <a:sym typeface="Source Sans Pro"/>
              </a:rPr>
              <a:t>Before</a:t>
            </a:r>
            <a:endParaRPr/>
          </a:p>
          <a:p>
            <a:pPr marL="171450" marR="0" lvl="0" indent="-57150" algn="just" rtl="0">
              <a:lnSpc>
                <a:spcPct val="90000"/>
              </a:lnSpc>
              <a:spcBef>
                <a:spcPts val="750"/>
              </a:spcBef>
              <a:spcAft>
                <a:spcPts val="0"/>
              </a:spcAft>
              <a:buClr>
                <a:srgbClr val="1E73B9"/>
              </a:buClr>
              <a:buSzPts val="1800"/>
              <a:buFont typeface="Arial"/>
              <a:buNone/>
            </a:pPr>
            <a:endParaRPr sz="1800" b="0" i="0" u="none" strike="noStrike" cap="none">
              <a:solidFill>
                <a:srgbClr val="1E73B9"/>
              </a:solidFill>
              <a:latin typeface="Source Sans Pro"/>
              <a:ea typeface="Source Sans Pro"/>
              <a:cs typeface="Source Sans Pro"/>
              <a:sym typeface="Source Sans Pro"/>
            </a:endParaRPr>
          </a:p>
          <a:p>
            <a:pPr marL="0" marR="0" lvl="0" indent="0" algn="just" rtl="0">
              <a:lnSpc>
                <a:spcPct val="90000"/>
              </a:lnSpc>
              <a:spcBef>
                <a:spcPts val="750"/>
              </a:spcBef>
              <a:spcAft>
                <a:spcPts val="0"/>
              </a:spcAft>
              <a:buClr>
                <a:srgbClr val="1E73B9"/>
              </a:buClr>
              <a:buSzPts val="1800"/>
              <a:buFont typeface="Arial"/>
              <a:buNone/>
            </a:pPr>
            <a:r>
              <a:rPr lang="en-US" sz="1800" b="0" i="0" u="none" strike="noStrike" cap="none">
                <a:solidFill>
                  <a:srgbClr val="1E73B9"/>
                </a:solidFill>
                <a:latin typeface="Source Sans Pro"/>
                <a:ea typeface="Source Sans Pro"/>
                <a:cs typeface="Source Sans Pro"/>
                <a:sym typeface="Source Sans Pro"/>
              </a:rPr>
              <a:t> </a:t>
            </a:r>
            <a:endParaRPr/>
          </a:p>
          <a:p>
            <a:pPr marL="0" marR="0" lvl="0" indent="0" algn="just" rtl="0">
              <a:lnSpc>
                <a:spcPct val="90000"/>
              </a:lnSpc>
              <a:spcBef>
                <a:spcPts val="750"/>
              </a:spcBef>
              <a:spcAft>
                <a:spcPts val="0"/>
              </a:spcAft>
              <a:buClr>
                <a:srgbClr val="1E73B9"/>
              </a:buClr>
              <a:buSzPts val="1500"/>
              <a:buFont typeface="Arial"/>
              <a:buNone/>
            </a:pPr>
            <a:endParaRPr sz="1500" b="0" i="0" u="none" strike="noStrike" cap="none">
              <a:solidFill>
                <a:srgbClr val="1E73B9"/>
              </a:solidFill>
              <a:latin typeface="Source Sans Pro"/>
              <a:ea typeface="Source Sans Pro"/>
              <a:cs typeface="Source Sans Pro"/>
              <a:sym typeface="Source Sans Pro"/>
            </a:endParaRPr>
          </a:p>
        </p:txBody>
      </p:sp>
      <p:sp>
        <p:nvSpPr>
          <p:cNvPr id="271" name="Google Shape;271;p40"/>
          <p:cNvSpPr/>
          <p:nvPr/>
        </p:nvSpPr>
        <p:spPr>
          <a:xfrm>
            <a:off x="628650" y="2175497"/>
            <a:ext cx="7366119" cy="1077218"/>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FF"/>
              </a:buClr>
              <a:buSzPts val="1600"/>
              <a:buFont typeface="Consolas"/>
              <a:buNone/>
            </a:pPr>
            <a:r>
              <a:rPr lang="en-US" sz="1600" b="0" i="0" u="none" strike="noStrike" cap="none">
                <a:solidFill>
                  <a:srgbClr val="0000FF"/>
                </a:solidFill>
                <a:latin typeface="Consolas"/>
                <a:ea typeface="Consolas"/>
                <a:cs typeface="Consolas"/>
                <a:sym typeface="Consolas"/>
              </a:rPr>
              <a:t>static</a:t>
            </a:r>
            <a:r>
              <a:rPr lang="en-US" sz="1600" b="0" i="0" u="none" strike="noStrike" cap="none">
                <a:solidFill>
                  <a:srgbClr val="000000"/>
                </a:solidFill>
                <a:latin typeface="Consolas"/>
                <a:ea typeface="Consolas"/>
                <a:cs typeface="Consolas"/>
                <a:sym typeface="Consolas"/>
              </a:rPr>
              <a:t> </a:t>
            </a:r>
            <a:r>
              <a:rPr lang="en-US" sz="1600" b="0" i="0" u="none" strike="noStrike" cap="none">
                <a:solidFill>
                  <a:srgbClr val="0000FF"/>
                </a:solidFill>
                <a:latin typeface="Consolas"/>
                <a:ea typeface="Consolas"/>
                <a:cs typeface="Consolas"/>
                <a:sym typeface="Consolas"/>
              </a:rPr>
              <a:t>void</a:t>
            </a:r>
            <a:r>
              <a:rPr lang="en-US" sz="1600" b="0" i="0" u="none" strike="noStrike" cap="none">
                <a:solidFill>
                  <a:srgbClr val="000000"/>
                </a:solidFill>
                <a:latin typeface="Consolas"/>
                <a:ea typeface="Consolas"/>
                <a:cs typeface="Consolas"/>
                <a:sym typeface="Consolas"/>
              </a:rPr>
              <a:t> Test(</a:t>
            </a:r>
            <a:r>
              <a:rPr lang="en-US" sz="1600" b="0" i="0" u="none" strike="noStrike" cap="none">
                <a:solidFill>
                  <a:srgbClr val="2B91AF"/>
                </a:solidFill>
                <a:latin typeface="Consolas"/>
                <a:ea typeface="Consolas"/>
                <a:cs typeface="Consolas"/>
                <a:sym typeface="Consolas"/>
              </a:rPr>
              <a:t>Person</a:t>
            </a:r>
            <a:r>
              <a:rPr lang="en-US" sz="1600" b="0" i="0" u="none" strike="noStrike" cap="none">
                <a:solidFill>
                  <a:srgbClr val="000000"/>
                </a:solidFill>
                <a:latin typeface="Consolas"/>
                <a:ea typeface="Consolas"/>
                <a:cs typeface="Consolas"/>
                <a:sym typeface="Consolas"/>
              </a:rPr>
              <a:t> person)</a:t>
            </a:r>
            <a:endParaRPr/>
          </a:p>
          <a:p>
            <a:pPr marL="0" marR="0" lvl="0" indent="0" algn="l" rtl="0">
              <a:lnSpc>
                <a:spcPct val="100000"/>
              </a:lnSpc>
              <a:spcBef>
                <a:spcPts val="0"/>
              </a:spcBef>
              <a:spcAft>
                <a:spcPts val="0"/>
              </a:spcAft>
              <a:buClr>
                <a:srgbClr val="000000"/>
              </a:buClr>
              <a:buSzPts val="1600"/>
              <a:buFont typeface="Consolas"/>
              <a:buNone/>
            </a:pPr>
            <a:r>
              <a:rPr lang="en-US" sz="16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600"/>
              <a:buFont typeface="Consolas"/>
              <a:buNone/>
            </a:pPr>
            <a:r>
              <a:rPr lang="en-US" sz="1600" b="0" i="0" u="none" strike="noStrike" cap="none">
                <a:solidFill>
                  <a:srgbClr val="000000"/>
                </a:solidFill>
                <a:latin typeface="Consolas"/>
                <a:ea typeface="Consolas"/>
                <a:cs typeface="Consolas"/>
                <a:sym typeface="Consolas"/>
              </a:rPr>
              <a:t>     WriteLine(person != </a:t>
            </a:r>
            <a:r>
              <a:rPr lang="en-US" sz="1600" b="0" i="0" u="none" strike="noStrike" cap="none">
                <a:solidFill>
                  <a:srgbClr val="0000FF"/>
                </a:solidFill>
                <a:latin typeface="Consolas"/>
                <a:ea typeface="Consolas"/>
                <a:cs typeface="Consolas"/>
                <a:sym typeface="Consolas"/>
              </a:rPr>
              <a:t>null</a:t>
            </a:r>
            <a:r>
              <a:rPr lang="en-US" sz="1600" b="0" i="0" u="none" strike="noStrike" cap="none">
                <a:solidFill>
                  <a:srgbClr val="000000"/>
                </a:solidFill>
                <a:latin typeface="Consolas"/>
                <a:ea typeface="Consolas"/>
                <a:cs typeface="Consolas"/>
                <a:sym typeface="Consolas"/>
              </a:rPr>
              <a:t> ? person.Name : </a:t>
            </a:r>
            <a:r>
              <a:rPr lang="en-US" sz="1600" b="0" i="0" u="none" strike="noStrike" cap="none">
                <a:solidFill>
                  <a:srgbClr val="A31515"/>
                </a:solidFill>
                <a:latin typeface="Consolas"/>
                <a:ea typeface="Consolas"/>
                <a:cs typeface="Consolas"/>
                <a:sym typeface="Consolas"/>
              </a:rPr>
              <a:t>"Field is null."</a:t>
            </a:r>
            <a:r>
              <a:rPr lang="en-US" sz="16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600"/>
              <a:buFont typeface="Consolas"/>
              <a:buNone/>
            </a:pPr>
            <a:r>
              <a:rPr lang="en-US" sz="1600" b="0" i="0" u="none" strike="noStrike" cap="none">
                <a:solidFill>
                  <a:srgbClr val="000000"/>
                </a:solidFill>
                <a:latin typeface="Consolas"/>
                <a:ea typeface="Consolas"/>
                <a:cs typeface="Consolas"/>
                <a:sym typeface="Consolas"/>
              </a:rPr>
              <a:t>}</a:t>
            </a: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1"/>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NULL CONDITIONAL OPERATOR</a:t>
            </a:r>
            <a:endParaRPr/>
          </a:p>
        </p:txBody>
      </p:sp>
      <p:sp>
        <p:nvSpPr>
          <p:cNvPr id="277" name="Google Shape;277;p41"/>
          <p:cNvSpPr txBox="1">
            <a:spLocks noGrp="1"/>
          </p:cNvSpPr>
          <p:nvPr>
            <p:ph type="body" idx="1"/>
          </p:nvPr>
        </p:nvSpPr>
        <p:spPr>
          <a:xfrm>
            <a:off x="628650" y="1261366"/>
            <a:ext cx="7886700" cy="4145521"/>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90000"/>
              </a:lnSpc>
              <a:spcBef>
                <a:spcPts val="0"/>
              </a:spcBef>
              <a:spcAft>
                <a:spcPts val="0"/>
              </a:spcAft>
              <a:buClr>
                <a:srgbClr val="1E73B9"/>
              </a:buClr>
              <a:buSzPts val="1800"/>
              <a:buFont typeface="Arial"/>
              <a:buChar char="•"/>
            </a:pPr>
            <a:r>
              <a:rPr lang="en-US" sz="1800" b="0" i="0" u="none" strike="noStrike" cap="none">
                <a:solidFill>
                  <a:srgbClr val="1E73B9"/>
                </a:solidFill>
                <a:latin typeface="Source Sans Pro"/>
                <a:ea typeface="Source Sans Pro"/>
                <a:cs typeface="Source Sans Pro"/>
                <a:sym typeface="Source Sans Pro"/>
              </a:rPr>
              <a:t>After</a:t>
            </a:r>
            <a:endParaRPr sz="1500" b="0" i="0" u="none" strike="noStrike" cap="none">
              <a:solidFill>
                <a:srgbClr val="1E73B9"/>
              </a:solidFill>
              <a:latin typeface="Source Sans Pro"/>
              <a:ea typeface="Source Sans Pro"/>
              <a:cs typeface="Source Sans Pro"/>
              <a:sym typeface="Source Sans Pro"/>
            </a:endParaRPr>
          </a:p>
        </p:txBody>
      </p:sp>
      <p:sp>
        <p:nvSpPr>
          <p:cNvPr id="278" name="Google Shape;278;p41"/>
          <p:cNvSpPr/>
          <p:nvPr/>
        </p:nvSpPr>
        <p:spPr>
          <a:xfrm>
            <a:off x="628650" y="1719433"/>
            <a:ext cx="8257655"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rgbClr val="0000FF"/>
                </a:solidFill>
                <a:latin typeface="Consolas"/>
                <a:ea typeface="Consolas"/>
                <a:cs typeface="Consolas"/>
                <a:sym typeface="Consolas"/>
              </a:rPr>
              <a:t>static</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void</a:t>
            </a:r>
            <a:r>
              <a:rPr lang="en-US" sz="1600">
                <a:solidFill>
                  <a:srgbClr val="000000"/>
                </a:solidFill>
                <a:latin typeface="Consolas"/>
                <a:ea typeface="Consolas"/>
                <a:cs typeface="Consolas"/>
                <a:sym typeface="Consolas"/>
              </a:rPr>
              <a:t> Test(</a:t>
            </a:r>
            <a:r>
              <a:rPr lang="en-US" sz="1600">
                <a:solidFill>
                  <a:srgbClr val="2B91AF"/>
                </a:solidFill>
                <a:latin typeface="Consolas"/>
                <a:ea typeface="Consolas"/>
                <a:cs typeface="Consolas"/>
                <a:sym typeface="Consolas"/>
              </a:rPr>
              <a:t>Person</a:t>
            </a:r>
            <a:r>
              <a:rPr lang="en-US" sz="1600">
                <a:solidFill>
                  <a:srgbClr val="000000"/>
                </a:solidFill>
                <a:latin typeface="Consolas"/>
                <a:ea typeface="Consolas"/>
                <a:cs typeface="Consolas"/>
                <a:sym typeface="Consolas"/>
              </a:rPr>
              <a:t> person)</a:t>
            </a:r>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a:t>
            </a:r>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     WriteLine(person?.Name ?? </a:t>
            </a:r>
            <a:r>
              <a:rPr lang="en-US" sz="1600">
                <a:solidFill>
                  <a:srgbClr val="A31515"/>
                </a:solidFill>
                <a:latin typeface="Consolas"/>
                <a:ea typeface="Consolas"/>
                <a:cs typeface="Consolas"/>
                <a:sym typeface="Consolas"/>
              </a:rPr>
              <a:t>"Field is null."</a:t>
            </a:r>
            <a:r>
              <a:rPr lang="en-US" sz="1600">
                <a:solidFill>
                  <a:srgbClr val="000000"/>
                </a:solidFill>
                <a:latin typeface="Consolas"/>
                <a:ea typeface="Consolas"/>
                <a:cs typeface="Consolas"/>
                <a:sym typeface="Consolas"/>
              </a:rPr>
              <a:t>);</a:t>
            </a:r>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a:t>
            </a:r>
            <a:endParaRPr sz="1600">
              <a:solidFill>
                <a:schemeClr val="dk1"/>
              </a:solidFill>
              <a:latin typeface="Arial"/>
              <a:ea typeface="Arial"/>
              <a:cs typeface="Arial"/>
              <a:sym typeface="Arial"/>
            </a:endParaRPr>
          </a:p>
        </p:txBody>
      </p:sp>
      <p:sp>
        <p:nvSpPr>
          <p:cNvPr id="279" name="Google Shape;279;p41"/>
          <p:cNvSpPr/>
          <p:nvPr/>
        </p:nvSpPr>
        <p:spPr>
          <a:xfrm>
            <a:off x="628649" y="3563160"/>
            <a:ext cx="8257655" cy="1354217"/>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90000"/>
              </a:lnSpc>
              <a:spcBef>
                <a:spcPts val="0"/>
              </a:spcBef>
              <a:spcAft>
                <a:spcPts val="0"/>
              </a:spcAft>
              <a:buClr>
                <a:srgbClr val="1E73B9"/>
              </a:buClr>
              <a:buSzPts val="1800"/>
              <a:buFont typeface="Arial"/>
              <a:buChar char="•"/>
            </a:pPr>
            <a:r>
              <a:rPr lang="en-US" sz="1800">
                <a:solidFill>
                  <a:srgbClr val="1E73B9"/>
                </a:solidFill>
                <a:latin typeface="Source Sans Pro"/>
                <a:ea typeface="Source Sans Pro"/>
                <a:cs typeface="Source Sans Pro"/>
                <a:sym typeface="Source Sans Pro"/>
              </a:rPr>
              <a:t>New example</a:t>
            </a:r>
            <a:endParaRPr sz="1500">
              <a:solidFill>
                <a:srgbClr val="1E73B9"/>
              </a:solidFill>
              <a:latin typeface="Source Sans Pro"/>
              <a:ea typeface="Source Sans Pro"/>
              <a:cs typeface="Source Sans Pro"/>
              <a:sym typeface="Source Sans Pro"/>
            </a:endParaRPr>
          </a:p>
          <a:p>
            <a:pPr marL="0" marR="0" lvl="0" indent="0" algn="l" rtl="0">
              <a:spcBef>
                <a:spcPts val="0"/>
              </a:spcBef>
              <a:spcAft>
                <a:spcPts val="0"/>
              </a:spcAft>
              <a:buNone/>
            </a:pPr>
            <a:r>
              <a:rPr lang="en-US" sz="1600">
                <a:solidFill>
                  <a:srgbClr val="0000FF"/>
                </a:solidFill>
                <a:latin typeface="Consolas"/>
                <a:ea typeface="Consolas"/>
                <a:cs typeface="Consolas"/>
                <a:sym typeface="Consolas"/>
              </a:rPr>
              <a:t>static</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void</a:t>
            </a:r>
            <a:r>
              <a:rPr lang="en-US" sz="1600">
                <a:solidFill>
                  <a:srgbClr val="000000"/>
                </a:solidFill>
                <a:latin typeface="Consolas"/>
                <a:ea typeface="Consolas"/>
                <a:cs typeface="Consolas"/>
                <a:sym typeface="Consolas"/>
              </a:rPr>
              <a:t> Test(</a:t>
            </a:r>
            <a:r>
              <a:rPr lang="en-US" sz="1600">
                <a:solidFill>
                  <a:srgbClr val="2B91AF"/>
                </a:solidFill>
                <a:latin typeface="Consolas"/>
                <a:ea typeface="Consolas"/>
                <a:cs typeface="Consolas"/>
                <a:sym typeface="Consolas"/>
              </a:rPr>
              <a:t>Person</a:t>
            </a:r>
            <a:r>
              <a:rPr lang="en-US" sz="1600">
                <a:solidFill>
                  <a:srgbClr val="000000"/>
                </a:solidFill>
                <a:latin typeface="Consolas"/>
                <a:ea typeface="Consolas"/>
                <a:cs typeface="Consolas"/>
                <a:sym typeface="Consolas"/>
              </a:rPr>
              <a:t> person)</a:t>
            </a:r>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a:t>
            </a:r>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var</a:t>
            </a:r>
            <a:r>
              <a:rPr lang="en-US" sz="1600">
                <a:solidFill>
                  <a:srgbClr val="000000"/>
                </a:solidFill>
                <a:latin typeface="Consolas"/>
                <a:ea typeface="Consolas"/>
                <a:cs typeface="Consolas"/>
                <a:sym typeface="Consolas"/>
              </a:rPr>
              <a:t> first = person?.Name;</a:t>
            </a:r>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a:t>
            </a:r>
            <a:endParaRPr sz="1600">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2"/>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C# 7.0 </a:t>
            </a:r>
            <a:endParaRPr/>
          </a:p>
        </p:txBody>
      </p:sp>
      <p:pic>
        <p:nvPicPr>
          <p:cNvPr id="285" name="Google Shape;285;p42"/>
          <p:cNvPicPr preferRelativeResize="0">
            <a:picLocks noGrp="1"/>
          </p:cNvPicPr>
          <p:nvPr>
            <p:ph type="body" idx="1"/>
          </p:nvPr>
        </p:nvPicPr>
        <p:blipFill rotWithShape="1">
          <a:blip r:embed="rId3">
            <a:alphaModFix/>
          </a:blip>
          <a:srcRect/>
          <a:stretch/>
        </p:blipFill>
        <p:spPr>
          <a:xfrm>
            <a:off x="904875" y="2048669"/>
            <a:ext cx="7334250" cy="2571750"/>
          </a:xfrm>
          <a:prstGeom prst="rect">
            <a:avLst/>
          </a:prstGeom>
          <a:noFill/>
          <a:ln>
            <a:noFill/>
          </a:ln>
        </p:spPr>
      </p:pic>
      <p:sp>
        <p:nvSpPr>
          <p:cNvPr id="286" name="Google Shape;286;p42"/>
          <p:cNvSpPr/>
          <p:nvPr/>
        </p:nvSpPr>
        <p:spPr>
          <a:xfrm>
            <a:off x="628650" y="1719433"/>
            <a:ext cx="825765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3"/>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OUT VARIABLES</a:t>
            </a:r>
            <a:endParaRPr/>
          </a:p>
        </p:txBody>
      </p:sp>
      <p:sp>
        <p:nvSpPr>
          <p:cNvPr id="292" name="Google Shape;292;p43"/>
          <p:cNvSpPr txBox="1">
            <a:spLocks noGrp="1"/>
          </p:cNvSpPr>
          <p:nvPr>
            <p:ph type="body" idx="1"/>
          </p:nvPr>
        </p:nvSpPr>
        <p:spPr>
          <a:xfrm>
            <a:off x="628650" y="1261366"/>
            <a:ext cx="7886700" cy="4145521"/>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90000"/>
              </a:lnSpc>
              <a:spcBef>
                <a:spcPts val="0"/>
              </a:spcBef>
              <a:spcAft>
                <a:spcPts val="0"/>
              </a:spcAft>
              <a:buClr>
                <a:srgbClr val="1E73B9"/>
              </a:buClr>
              <a:buSzPts val="1800"/>
              <a:buFont typeface="Arial"/>
              <a:buChar char="•"/>
            </a:pPr>
            <a:r>
              <a:rPr lang="en-US" sz="1800" b="0" i="0" u="none" strike="noStrike" cap="none">
                <a:solidFill>
                  <a:srgbClr val="1E73B9"/>
                </a:solidFill>
                <a:latin typeface="Source Sans Pro"/>
                <a:ea typeface="Source Sans Pro"/>
                <a:cs typeface="Source Sans Pro"/>
                <a:sym typeface="Source Sans Pro"/>
              </a:rPr>
              <a:t>Before</a:t>
            </a:r>
            <a:endParaRPr sz="1500" b="0" i="0" u="none" strike="noStrike" cap="none">
              <a:solidFill>
                <a:srgbClr val="1E73B9"/>
              </a:solidFill>
              <a:latin typeface="Source Sans Pro"/>
              <a:ea typeface="Source Sans Pro"/>
              <a:cs typeface="Source Sans Pro"/>
              <a:sym typeface="Source Sans Pro"/>
            </a:endParaRPr>
          </a:p>
        </p:txBody>
      </p:sp>
      <p:sp>
        <p:nvSpPr>
          <p:cNvPr id="293" name="Google Shape;293;p43"/>
          <p:cNvSpPr/>
          <p:nvPr/>
        </p:nvSpPr>
        <p:spPr>
          <a:xfrm>
            <a:off x="628650" y="1719433"/>
            <a:ext cx="8257655" cy="13234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numericResult;</a:t>
            </a:r>
            <a:endParaRPr/>
          </a:p>
          <a:p>
            <a:pPr marL="0" marR="0" lvl="0" indent="0" algn="l" rtl="0">
              <a:spcBef>
                <a:spcPts val="0"/>
              </a:spcBef>
              <a:spcAft>
                <a:spcPts val="0"/>
              </a:spcAft>
              <a:buNone/>
            </a:pPr>
            <a:r>
              <a:rPr lang="en-US" sz="1600">
                <a:solidFill>
                  <a:srgbClr val="0000FF"/>
                </a:solidFill>
                <a:latin typeface="Consolas"/>
                <a:ea typeface="Consolas"/>
                <a:cs typeface="Consolas"/>
                <a:sym typeface="Consolas"/>
              </a:rPr>
              <a:t>if</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.TryParse(input, </a:t>
            </a:r>
            <a:r>
              <a:rPr lang="en-US" sz="1600">
                <a:solidFill>
                  <a:srgbClr val="0000FF"/>
                </a:solidFill>
                <a:latin typeface="Consolas"/>
                <a:ea typeface="Consolas"/>
                <a:cs typeface="Consolas"/>
                <a:sym typeface="Consolas"/>
              </a:rPr>
              <a:t>out</a:t>
            </a:r>
            <a:r>
              <a:rPr lang="en-US" sz="1600">
                <a:solidFill>
                  <a:srgbClr val="000000"/>
                </a:solidFill>
                <a:latin typeface="Consolas"/>
                <a:ea typeface="Consolas"/>
                <a:cs typeface="Consolas"/>
                <a:sym typeface="Consolas"/>
              </a:rPr>
              <a:t> numericResult))</a:t>
            </a:r>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     WriteLine(numericResult);</a:t>
            </a:r>
            <a:endParaRPr/>
          </a:p>
          <a:p>
            <a:pPr marL="0" marR="0" lvl="0" indent="0" algn="l" rtl="0">
              <a:spcBef>
                <a:spcPts val="0"/>
              </a:spcBef>
              <a:spcAft>
                <a:spcPts val="0"/>
              </a:spcAft>
              <a:buNone/>
            </a:pPr>
            <a:r>
              <a:rPr lang="en-US" sz="1600">
                <a:solidFill>
                  <a:srgbClr val="0000FF"/>
                </a:solidFill>
                <a:latin typeface="Consolas"/>
                <a:ea typeface="Consolas"/>
                <a:cs typeface="Consolas"/>
                <a:sym typeface="Consolas"/>
              </a:rPr>
              <a:t>else</a:t>
            </a:r>
            <a:endParaRPr sz="16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     WriteLine(</a:t>
            </a:r>
            <a:r>
              <a:rPr lang="en-US" sz="1600">
                <a:solidFill>
                  <a:srgbClr val="A31515"/>
                </a:solidFill>
                <a:latin typeface="Consolas"/>
                <a:ea typeface="Consolas"/>
                <a:cs typeface="Consolas"/>
                <a:sym typeface="Consolas"/>
              </a:rPr>
              <a:t>"Could not parse input"</a:t>
            </a:r>
            <a:r>
              <a:rPr lang="en-US" sz="1600">
                <a:solidFill>
                  <a:srgbClr val="000000"/>
                </a:solidFill>
                <a:latin typeface="Consolas"/>
                <a:ea typeface="Consolas"/>
                <a:cs typeface="Consolas"/>
                <a:sym typeface="Consolas"/>
              </a:rPr>
              <a:t>);</a:t>
            </a:r>
            <a:endParaRPr sz="1600">
              <a:solidFill>
                <a:srgbClr val="0000FF"/>
              </a:solidFill>
              <a:latin typeface="Consolas"/>
              <a:ea typeface="Consolas"/>
              <a:cs typeface="Consolas"/>
              <a:sym typeface="Consolas"/>
            </a:endParaRPr>
          </a:p>
        </p:txBody>
      </p:sp>
      <p:sp>
        <p:nvSpPr>
          <p:cNvPr id="294" name="Google Shape;294;p43"/>
          <p:cNvSpPr/>
          <p:nvPr/>
        </p:nvSpPr>
        <p:spPr>
          <a:xfrm>
            <a:off x="628649" y="3563160"/>
            <a:ext cx="8257655" cy="1326517"/>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90000"/>
              </a:lnSpc>
              <a:spcBef>
                <a:spcPts val="0"/>
              </a:spcBef>
              <a:spcAft>
                <a:spcPts val="0"/>
              </a:spcAft>
              <a:buClr>
                <a:srgbClr val="1E73B9"/>
              </a:buClr>
              <a:buSzPts val="1800"/>
              <a:buFont typeface="Arial"/>
              <a:buChar char="•"/>
            </a:pPr>
            <a:r>
              <a:rPr lang="en-US" sz="1800">
                <a:solidFill>
                  <a:srgbClr val="1E73B9"/>
                </a:solidFill>
                <a:latin typeface="Source Sans Pro"/>
                <a:ea typeface="Source Sans Pro"/>
                <a:cs typeface="Source Sans Pro"/>
                <a:sym typeface="Source Sans Pro"/>
              </a:rPr>
              <a:t>After</a:t>
            </a:r>
            <a:endParaRPr/>
          </a:p>
          <a:p>
            <a:pPr marL="0" marR="0" lvl="0" indent="0" algn="l" rtl="0">
              <a:spcBef>
                <a:spcPts val="0"/>
              </a:spcBef>
              <a:spcAft>
                <a:spcPts val="0"/>
              </a:spcAft>
              <a:buNone/>
            </a:pPr>
            <a:r>
              <a:rPr lang="en-US" sz="1600">
                <a:solidFill>
                  <a:srgbClr val="0000FF"/>
                </a:solidFill>
                <a:latin typeface="Consolas"/>
                <a:ea typeface="Consolas"/>
                <a:cs typeface="Consolas"/>
                <a:sym typeface="Consolas"/>
              </a:rPr>
              <a:t>if</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.TryParse(input, </a:t>
            </a:r>
            <a:r>
              <a:rPr lang="en-US" sz="1600">
                <a:solidFill>
                  <a:srgbClr val="0000FF"/>
                </a:solidFill>
                <a:latin typeface="Consolas"/>
                <a:ea typeface="Consolas"/>
                <a:cs typeface="Consolas"/>
                <a:sym typeface="Consolas"/>
              </a:rPr>
              <a:t>out</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result))</a:t>
            </a:r>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     WriteLine(result);</a:t>
            </a:r>
            <a:endParaRPr/>
          </a:p>
          <a:p>
            <a:pPr marL="0" marR="0" lvl="0" indent="0" algn="l" rtl="0">
              <a:spcBef>
                <a:spcPts val="0"/>
              </a:spcBef>
              <a:spcAft>
                <a:spcPts val="0"/>
              </a:spcAft>
              <a:buNone/>
            </a:pPr>
            <a:r>
              <a:rPr lang="en-US" sz="1600">
                <a:solidFill>
                  <a:srgbClr val="0000FF"/>
                </a:solidFill>
                <a:latin typeface="Consolas"/>
                <a:ea typeface="Consolas"/>
                <a:cs typeface="Consolas"/>
                <a:sym typeface="Consolas"/>
              </a:rPr>
              <a:t>else</a:t>
            </a:r>
            <a:endParaRPr sz="16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     WriteLine(</a:t>
            </a:r>
            <a:r>
              <a:rPr lang="en-US" sz="1600">
                <a:solidFill>
                  <a:srgbClr val="A31515"/>
                </a:solidFill>
                <a:latin typeface="Consolas"/>
                <a:ea typeface="Consolas"/>
                <a:cs typeface="Consolas"/>
                <a:sym typeface="Consolas"/>
              </a:rPr>
              <a:t>"Could not parse input"</a:t>
            </a:r>
            <a:r>
              <a:rPr lang="en-US" sz="1600">
                <a:solidFill>
                  <a:srgbClr val="000000"/>
                </a:solidFill>
                <a:latin typeface="Consolas"/>
                <a:ea typeface="Consolas"/>
                <a:cs typeface="Consolas"/>
                <a:sym typeface="Consolas"/>
              </a:rPr>
              <a:t>);</a:t>
            </a:r>
            <a:endParaRPr sz="16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C# 4 – COM SUPPORT</a:t>
            </a:r>
            <a:endParaRPr/>
          </a:p>
        </p:txBody>
      </p:sp>
      <p:sp>
        <p:nvSpPr>
          <p:cNvPr id="47" name="Google Shape;47;p8"/>
          <p:cNvSpPr txBox="1">
            <a:spLocks noGrp="1"/>
          </p:cNvSpPr>
          <p:nvPr>
            <p:ph type="body" idx="1"/>
          </p:nvPr>
        </p:nvSpPr>
        <p:spPr>
          <a:xfrm>
            <a:off x="628650" y="1261366"/>
            <a:ext cx="7886700" cy="4145521"/>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rgbClr val="1E73B9"/>
              </a:buClr>
              <a:buSzPts val="2000"/>
              <a:buFont typeface="Arial"/>
              <a:buNone/>
            </a:pPr>
            <a:r>
              <a:rPr lang="en-US" sz="2000" b="0" i="0" u="none" strike="noStrike" cap="none" dirty="0">
                <a:solidFill>
                  <a:srgbClr val="1E73B9"/>
                </a:solidFill>
                <a:latin typeface="Source Sans Pro"/>
                <a:ea typeface="Source Sans Pro"/>
                <a:cs typeface="Source Sans Pro"/>
                <a:sym typeface="Source Sans Pro"/>
              </a:rPr>
              <a:t>1. Big feature – </a:t>
            </a:r>
            <a:r>
              <a:rPr lang="en-US" sz="2000" b="1" i="0" u="none" strike="noStrike" cap="none" dirty="0">
                <a:solidFill>
                  <a:srgbClr val="1E73B9"/>
                </a:solidFill>
                <a:latin typeface="Source Sans Pro"/>
                <a:ea typeface="Source Sans Pro"/>
                <a:cs typeface="Source Sans Pro"/>
                <a:sym typeface="Source Sans Pro"/>
              </a:rPr>
              <a:t>dynamic</a:t>
            </a:r>
            <a:r>
              <a:rPr lang="en-US" sz="2000" b="0" i="0" u="none" strike="noStrike" cap="none" dirty="0">
                <a:solidFill>
                  <a:srgbClr val="1E73B9"/>
                </a:solidFill>
                <a:latin typeface="Source Sans Pro"/>
                <a:ea typeface="Source Sans Pro"/>
                <a:cs typeface="Source Sans Pro"/>
                <a:sym typeface="Source Sans Pro"/>
              </a:rPr>
              <a:t> typing</a:t>
            </a:r>
            <a:r>
              <a:rPr lang="en-US" sz="1500" b="0" i="0" u="none" strike="noStrike" cap="none" dirty="0">
                <a:solidFill>
                  <a:srgbClr val="1E73B9"/>
                </a:solidFill>
                <a:latin typeface="Source Sans Pro"/>
                <a:ea typeface="Source Sans Pro"/>
                <a:cs typeface="Source Sans Pro"/>
                <a:sym typeface="Source Sans Pro"/>
              </a:rPr>
              <a:t>.</a:t>
            </a:r>
            <a:endParaRPr sz="2000" b="0" i="0" u="none" strike="noStrike" cap="none" dirty="0">
              <a:solidFill>
                <a:srgbClr val="1E73B9"/>
              </a:solidFill>
              <a:latin typeface="Source Sans Pro"/>
              <a:ea typeface="Source Sans Pro"/>
              <a:cs typeface="Source Sans Pro"/>
              <a:sym typeface="Source Sans Pro"/>
            </a:endParaRPr>
          </a:p>
          <a:p>
            <a:pPr marL="0" marR="0" lvl="0" indent="0" algn="just" rtl="0">
              <a:lnSpc>
                <a:spcPct val="90000"/>
              </a:lnSpc>
              <a:spcBef>
                <a:spcPts val="750"/>
              </a:spcBef>
              <a:spcAft>
                <a:spcPts val="0"/>
              </a:spcAft>
              <a:buClr>
                <a:srgbClr val="1E73B9"/>
              </a:buClr>
              <a:buSzPts val="2000"/>
              <a:buFont typeface="Arial"/>
              <a:buNone/>
            </a:pPr>
            <a:r>
              <a:rPr lang="en-US" sz="2000" b="0" i="0" u="none" strike="noStrike" cap="none" dirty="0">
                <a:solidFill>
                  <a:srgbClr val="1E73B9"/>
                </a:solidFill>
                <a:latin typeface="Source Sans Pro"/>
                <a:ea typeface="Source Sans Pro"/>
                <a:cs typeface="Source Sans Pro"/>
                <a:sym typeface="Source Sans Pro"/>
              </a:rPr>
              <a:t>2. Optional </a:t>
            </a:r>
            <a:r>
              <a:rPr lang="en-US" sz="2000" b="0" i="0" u="none" strike="noStrike" cap="none" dirty="0" err="1">
                <a:solidFill>
                  <a:srgbClr val="1E73B9"/>
                </a:solidFill>
                <a:latin typeface="Source Sans Pro"/>
                <a:ea typeface="Source Sans Pro"/>
                <a:cs typeface="Source Sans Pro"/>
                <a:sym typeface="Source Sans Pro"/>
              </a:rPr>
              <a:t>params</a:t>
            </a:r>
            <a:r>
              <a:rPr lang="en-US" sz="2000" b="0" i="0" u="none" strike="noStrike" cap="none" dirty="0">
                <a:solidFill>
                  <a:srgbClr val="1E73B9"/>
                </a:solidFill>
                <a:latin typeface="Source Sans Pro"/>
                <a:ea typeface="Source Sans Pro"/>
                <a:cs typeface="Source Sans Pro"/>
                <a:sym typeface="Source Sans Pro"/>
              </a:rPr>
              <a:t> and named arguments.</a:t>
            </a:r>
            <a:endParaRPr dirty="0"/>
          </a:p>
          <a:p>
            <a:pPr marL="0" marR="0" lvl="0" indent="0" algn="just" rtl="0">
              <a:lnSpc>
                <a:spcPct val="90000"/>
              </a:lnSpc>
              <a:spcBef>
                <a:spcPts val="750"/>
              </a:spcBef>
              <a:spcAft>
                <a:spcPts val="0"/>
              </a:spcAft>
              <a:buClr>
                <a:srgbClr val="1E73B9"/>
              </a:buClr>
              <a:buSzPts val="1500"/>
              <a:buFont typeface="Arial"/>
              <a:buNone/>
            </a:pPr>
            <a:r>
              <a:rPr lang="en-US" sz="1500" b="0" i="0" u="none" strike="noStrike" cap="none" dirty="0">
                <a:solidFill>
                  <a:srgbClr val="1E73B9"/>
                </a:solidFill>
                <a:latin typeface="Source Sans Pro"/>
                <a:ea typeface="Source Sans Pro"/>
                <a:cs typeface="Source Sans Pro"/>
                <a:sym typeface="Source Sans Pro"/>
              </a:rPr>
              <a:t>1 &amp; 2 is for better COM support, features existing in VB and migrated to C#</a:t>
            </a:r>
            <a:endParaRPr dirty="0"/>
          </a:p>
          <a:p>
            <a:pPr marL="171450" marR="0" lvl="0" indent="-171450" algn="just" rtl="0">
              <a:lnSpc>
                <a:spcPct val="90000"/>
              </a:lnSpc>
              <a:spcBef>
                <a:spcPts val="750"/>
              </a:spcBef>
              <a:spcAft>
                <a:spcPts val="0"/>
              </a:spcAft>
              <a:buClr>
                <a:srgbClr val="1E73B9"/>
              </a:buClr>
              <a:buSzPts val="2000"/>
              <a:buFont typeface="Arial"/>
              <a:buChar char="•"/>
            </a:pPr>
            <a:r>
              <a:rPr lang="en-US" sz="2000" b="0" i="0" u="none" strike="noStrike" cap="none" dirty="0">
                <a:solidFill>
                  <a:srgbClr val="1E73B9"/>
                </a:solidFill>
                <a:latin typeface="Source Sans Pro"/>
                <a:ea typeface="Source Sans Pro"/>
                <a:cs typeface="Source Sans Pro"/>
                <a:sym typeface="Source Sans Pro"/>
              </a:rPr>
              <a:t>Generic variance for interfaces and delegates -&gt; for self learning</a:t>
            </a:r>
            <a:endParaRPr dirty="0"/>
          </a:p>
          <a:p>
            <a:pPr marL="171450" marR="0" lvl="0" indent="-171450" algn="just" rtl="0">
              <a:lnSpc>
                <a:spcPct val="90000"/>
              </a:lnSpc>
              <a:spcBef>
                <a:spcPts val="750"/>
              </a:spcBef>
              <a:spcAft>
                <a:spcPts val="0"/>
              </a:spcAft>
              <a:buClr>
                <a:srgbClr val="1E73B9"/>
              </a:buClr>
              <a:buSzPts val="2000"/>
              <a:buFont typeface="Arial"/>
              <a:buChar char="•"/>
            </a:pPr>
            <a:r>
              <a:rPr lang="en-US" sz="2000" b="0" i="0" u="none" strike="noStrike" cap="none" dirty="0">
                <a:solidFill>
                  <a:srgbClr val="1E73B9"/>
                </a:solidFill>
                <a:latin typeface="Source Sans Pro"/>
                <a:ea typeface="Source Sans Pro"/>
                <a:cs typeface="Source Sans Pro"/>
                <a:sym typeface="Source Sans Pro"/>
              </a:rPr>
              <a:t>Other tiny changes for robust locking &amp; field-like events.</a:t>
            </a:r>
            <a:endParaRPr dirty="0"/>
          </a:p>
          <a:p>
            <a:pPr marL="171450" marR="0" lvl="0" indent="-44450" algn="just" rtl="0">
              <a:lnSpc>
                <a:spcPct val="90000"/>
              </a:lnSpc>
              <a:spcBef>
                <a:spcPts val="750"/>
              </a:spcBef>
              <a:spcAft>
                <a:spcPts val="0"/>
              </a:spcAft>
              <a:buClr>
                <a:srgbClr val="1E73B9"/>
              </a:buClr>
              <a:buSzPts val="2000"/>
              <a:buFont typeface="Arial"/>
              <a:buNone/>
            </a:pPr>
            <a:endParaRPr sz="2000" b="0" i="0" u="none" strike="noStrike" cap="none" dirty="0">
              <a:solidFill>
                <a:srgbClr val="1E73B9"/>
              </a:solidFill>
              <a:latin typeface="Source Sans Pro"/>
              <a:ea typeface="Source Sans Pro"/>
              <a:cs typeface="Source Sans Pro"/>
              <a:sym typeface="Source Sans Pro"/>
            </a:endParaRPr>
          </a:p>
          <a:p>
            <a:pPr marL="171450" marR="0" lvl="0" indent="-44450" algn="just" rtl="0">
              <a:lnSpc>
                <a:spcPct val="90000"/>
              </a:lnSpc>
              <a:spcBef>
                <a:spcPts val="750"/>
              </a:spcBef>
              <a:spcAft>
                <a:spcPts val="0"/>
              </a:spcAft>
              <a:buClr>
                <a:srgbClr val="1E73B9"/>
              </a:buClr>
              <a:buSzPts val="2000"/>
              <a:buFont typeface="Arial"/>
              <a:buNone/>
            </a:pPr>
            <a:endParaRPr sz="2000" b="0" i="0" u="none" strike="noStrike" cap="none" dirty="0">
              <a:solidFill>
                <a:srgbClr val="1E73B9"/>
              </a:solidFill>
              <a:latin typeface="Source Sans Pro"/>
              <a:ea typeface="Source Sans Pro"/>
              <a:cs typeface="Source Sans Pro"/>
              <a:sym typeface="Source Sans Pro"/>
            </a:endParaRPr>
          </a:p>
          <a:p>
            <a:pPr marL="0" marR="0" lvl="0" indent="0" algn="just" rtl="0">
              <a:lnSpc>
                <a:spcPct val="90000"/>
              </a:lnSpc>
              <a:spcBef>
                <a:spcPts val="750"/>
              </a:spcBef>
              <a:spcAft>
                <a:spcPts val="0"/>
              </a:spcAft>
              <a:buClr>
                <a:srgbClr val="1E73B9"/>
              </a:buClr>
              <a:buSzPts val="2000"/>
              <a:buFont typeface="Arial"/>
              <a:buNone/>
            </a:pPr>
            <a:r>
              <a:rPr lang="en-US" sz="2000" b="0" i="0" u="none" strike="noStrike" cap="none" dirty="0">
                <a:solidFill>
                  <a:srgbClr val="1E73B9"/>
                </a:solidFill>
                <a:latin typeface="Source Sans Pro"/>
                <a:ea typeface="Source Sans Pro"/>
                <a:cs typeface="Source Sans Pro"/>
                <a:sym typeface="Source Sans Pro"/>
              </a:rPr>
              <a:t>Generally not that big impact release, features are not used as they were meant to.</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4"/>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TUPLES</a:t>
            </a:r>
            <a:endParaRPr/>
          </a:p>
        </p:txBody>
      </p:sp>
      <p:sp>
        <p:nvSpPr>
          <p:cNvPr id="300" name="Google Shape;300;p44"/>
          <p:cNvSpPr txBox="1">
            <a:spLocks noGrp="1"/>
          </p:cNvSpPr>
          <p:nvPr>
            <p:ph type="body" idx="1"/>
          </p:nvPr>
        </p:nvSpPr>
        <p:spPr>
          <a:xfrm>
            <a:off x="628650" y="1261366"/>
            <a:ext cx="7886700" cy="4145521"/>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90000"/>
              </a:lnSpc>
              <a:spcBef>
                <a:spcPts val="0"/>
              </a:spcBef>
              <a:spcAft>
                <a:spcPts val="0"/>
              </a:spcAft>
              <a:buClr>
                <a:srgbClr val="1E73B9"/>
              </a:buClr>
              <a:buSzPts val="1500"/>
              <a:buFont typeface="Arial"/>
              <a:buChar char="•"/>
            </a:pPr>
            <a:r>
              <a:rPr lang="en-US" sz="1500" b="0" i="0" u="none" strike="noStrike" cap="none">
                <a:solidFill>
                  <a:srgbClr val="1E73B9"/>
                </a:solidFill>
                <a:latin typeface="Source Sans Pro"/>
                <a:ea typeface="Source Sans Pro"/>
                <a:cs typeface="Source Sans Pro"/>
                <a:sym typeface="Source Sans Pro"/>
              </a:rPr>
              <a:t>Declarations</a:t>
            </a:r>
            <a:endParaRPr/>
          </a:p>
        </p:txBody>
      </p:sp>
      <p:sp>
        <p:nvSpPr>
          <p:cNvPr id="301" name="Google Shape;301;p44"/>
          <p:cNvSpPr/>
          <p:nvPr/>
        </p:nvSpPr>
        <p:spPr>
          <a:xfrm>
            <a:off x="628650" y="1719433"/>
            <a:ext cx="8257655" cy="181588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rgbClr val="000000"/>
                </a:solidFill>
                <a:latin typeface="Consolas"/>
                <a:ea typeface="Consolas"/>
                <a:cs typeface="Consolas"/>
                <a:sym typeface="Consolas"/>
              </a:rPr>
              <a:t>1) </a:t>
            </a:r>
            <a:r>
              <a:rPr lang="en-US" sz="1600">
                <a:solidFill>
                  <a:srgbClr val="0000FF"/>
                </a:solidFill>
                <a:latin typeface="Consolas"/>
                <a:ea typeface="Consolas"/>
                <a:cs typeface="Consolas"/>
                <a:sym typeface="Consolas"/>
              </a:rPr>
              <a:t>var</a:t>
            </a:r>
            <a:r>
              <a:rPr lang="en-US" sz="1600">
                <a:solidFill>
                  <a:srgbClr val="000000"/>
                </a:solidFill>
                <a:latin typeface="Consolas"/>
                <a:ea typeface="Consolas"/>
                <a:cs typeface="Consolas"/>
                <a:sym typeface="Consolas"/>
              </a:rPr>
              <a:t> letters = (</a:t>
            </a:r>
            <a:r>
              <a:rPr lang="en-US" sz="1600">
                <a:solidFill>
                  <a:srgbClr val="A31515"/>
                </a:solidFill>
                <a:latin typeface="Consolas"/>
                <a:ea typeface="Consolas"/>
                <a:cs typeface="Consolas"/>
                <a:sym typeface="Consolas"/>
              </a:rPr>
              <a:t>"a"</a:t>
            </a:r>
            <a:r>
              <a:rPr lang="en-US" sz="1600">
                <a:solidFill>
                  <a:srgbClr val="000000"/>
                </a:solidFill>
                <a:latin typeface="Consolas"/>
                <a:ea typeface="Consolas"/>
                <a:cs typeface="Consolas"/>
                <a:sym typeface="Consolas"/>
              </a:rPr>
              <a:t>, </a:t>
            </a:r>
            <a:r>
              <a:rPr lang="en-US" sz="1600">
                <a:solidFill>
                  <a:srgbClr val="A31515"/>
                </a:solidFill>
                <a:latin typeface="Consolas"/>
                <a:ea typeface="Consolas"/>
                <a:cs typeface="Consolas"/>
                <a:sym typeface="Consolas"/>
              </a:rPr>
              <a:t>"b"</a:t>
            </a:r>
            <a:r>
              <a:rPr lang="en-US"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2) (</a:t>
            </a:r>
            <a:r>
              <a:rPr lang="en-US" sz="1600">
                <a:solidFill>
                  <a:srgbClr val="0000FF"/>
                </a:solidFill>
                <a:latin typeface="Consolas"/>
                <a:ea typeface="Consolas"/>
                <a:cs typeface="Consolas"/>
                <a:sym typeface="Consolas"/>
              </a:rPr>
              <a:t>string</a:t>
            </a:r>
            <a:r>
              <a:rPr lang="en-US" sz="1600">
                <a:solidFill>
                  <a:srgbClr val="000000"/>
                </a:solidFill>
                <a:latin typeface="Consolas"/>
                <a:ea typeface="Consolas"/>
                <a:cs typeface="Consolas"/>
                <a:sym typeface="Consolas"/>
              </a:rPr>
              <a:t> Alpha, </a:t>
            </a:r>
            <a:r>
              <a:rPr lang="en-US" sz="1600">
                <a:solidFill>
                  <a:srgbClr val="0000FF"/>
                </a:solidFill>
                <a:latin typeface="Consolas"/>
                <a:ea typeface="Consolas"/>
                <a:cs typeface="Consolas"/>
                <a:sym typeface="Consolas"/>
              </a:rPr>
              <a:t>string</a:t>
            </a:r>
            <a:r>
              <a:rPr lang="en-US" sz="1600">
                <a:solidFill>
                  <a:srgbClr val="000000"/>
                </a:solidFill>
                <a:latin typeface="Consolas"/>
                <a:ea typeface="Consolas"/>
                <a:cs typeface="Consolas"/>
                <a:sym typeface="Consolas"/>
              </a:rPr>
              <a:t> Beta) namedLetters = (</a:t>
            </a:r>
            <a:r>
              <a:rPr lang="en-US" sz="1600">
                <a:solidFill>
                  <a:srgbClr val="A31515"/>
                </a:solidFill>
                <a:latin typeface="Consolas"/>
                <a:ea typeface="Consolas"/>
                <a:cs typeface="Consolas"/>
                <a:sym typeface="Consolas"/>
              </a:rPr>
              <a:t>"a"</a:t>
            </a:r>
            <a:r>
              <a:rPr lang="en-US" sz="1600">
                <a:solidFill>
                  <a:srgbClr val="000000"/>
                </a:solidFill>
                <a:latin typeface="Consolas"/>
                <a:ea typeface="Consolas"/>
                <a:cs typeface="Consolas"/>
                <a:sym typeface="Consolas"/>
              </a:rPr>
              <a:t>, </a:t>
            </a:r>
            <a:r>
              <a:rPr lang="en-US" sz="1600">
                <a:solidFill>
                  <a:srgbClr val="A31515"/>
                </a:solidFill>
                <a:latin typeface="Consolas"/>
                <a:ea typeface="Consolas"/>
                <a:cs typeface="Consolas"/>
                <a:sym typeface="Consolas"/>
              </a:rPr>
              <a:t>"b"</a:t>
            </a:r>
            <a:r>
              <a:rPr lang="en-US"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600">
                <a:solidFill>
                  <a:schemeClr val="dk1"/>
                </a:solidFill>
                <a:latin typeface="Consolas"/>
                <a:ea typeface="Consolas"/>
                <a:cs typeface="Consolas"/>
                <a:sym typeface="Consolas"/>
              </a:rPr>
              <a:t>3) </a:t>
            </a:r>
            <a:r>
              <a:rPr lang="en-US" sz="1600">
                <a:solidFill>
                  <a:srgbClr val="0000FF"/>
                </a:solidFill>
                <a:latin typeface="Consolas"/>
                <a:ea typeface="Consolas"/>
                <a:cs typeface="Consolas"/>
                <a:sym typeface="Consolas"/>
              </a:rPr>
              <a:t>var</a:t>
            </a:r>
            <a:r>
              <a:rPr lang="en-US" sz="1600">
                <a:solidFill>
                  <a:srgbClr val="000000"/>
                </a:solidFill>
                <a:latin typeface="Consolas"/>
                <a:ea typeface="Consolas"/>
                <a:cs typeface="Consolas"/>
                <a:sym typeface="Consolas"/>
              </a:rPr>
              <a:t> alphabetStart = (Alpha: </a:t>
            </a:r>
            <a:r>
              <a:rPr lang="en-US" sz="1600">
                <a:solidFill>
                  <a:srgbClr val="A31515"/>
                </a:solidFill>
                <a:latin typeface="Consolas"/>
                <a:ea typeface="Consolas"/>
                <a:cs typeface="Consolas"/>
                <a:sym typeface="Consolas"/>
              </a:rPr>
              <a:t>"a"</a:t>
            </a:r>
            <a:r>
              <a:rPr lang="en-US" sz="1600">
                <a:solidFill>
                  <a:srgbClr val="000000"/>
                </a:solidFill>
                <a:latin typeface="Consolas"/>
                <a:ea typeface="Consolas"/>
                <a:cs typeface="Consolas"/>
                <a:sym typeface="Consolas"/>
              </a:rPr>
              <a:t>, Beta: </a:t>
            </a:r>
            <a:r>
              <a:rPr lang="en-US" sz="1600">
                <a:solidFill>
                  <a:srgbClr val="A31515"/>
                </a:solidFill>
                <a:latin typeface="Consolas"/>
                <a:ea typeface="Consolas"/>
                <a:cs typeface="Consolas"/>
                <a:sym typeface="Consolas"/>
              </a:rPr>
              <a:t>"b"</a:t>
            </a:r>
            <a:r>
              <a:rPr lang="en-US"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600">
                <a:solidFill>
                  <a:srgbClr val="008000"/>
                </a:solidFill>
                <a:latin typeface="Consolas"/>
                <a:ea typeface="Consolas"/>
                <a:cs typeface="Consolas"/>
                <a:sym typeface="Consolas"/>
              </a:rPr>
              <a:t>//warning - telling you that the names on the right side of the assignment re ignored because they conflict with the names on the left side</a:t>
            </a:r>
            <a:endParaRPr sz="16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4) (</a:t>
            </a:r>
            <a:r>
              <a:rPr lang="en-US" sz="1600">
                <a:solidFill>
                  <a:srgbClr val="0000FF"/>
                </a:solidFill>
                <a:latin typeface="Consolas"/>
                <a:ea typeface="Consolas"/>
                <a:cs typeface="Consolas"/>
                <a:sym typeface="Consolas"/>
              </a:rPr>
              <a:t>string</a:t>
            </a:r>
            <a:r>
              <a:rPr lang="en-US" sz="1600">
                <a:solidFill>
                  <a:srgbClr val="000000"/>
                </a:solidFill>
                <a:latin typeface="Consolas"/>
                <a:ea typeface="Consolas"/>
                <a:cs typeface="Consolas"/>
                <a:sym typeface="Consolas"/>
              </a:rPr>
              <a:t> First, </a:t>
            </a:r>
            <a:r>
              <a:rPr lang="en-US" sz="1600">
                <a:solidFill>
                  <a:srgbClr val="0000FF"/>
                </a:solidFill>
                <a:latin typeface="Consolas"/>
                <a:ea typeface="Consolas"/>
                <a:cs typeface="Consolas"/>
                <a:sym typeface="Consolas"/>
              </a:rPr>
              <a:t>string</a:t>
            </a:r>
            <a:r>
              <a:rPr lang="en-US" sz="1600">
                <a:solidFill>
                  <a:srgbClr val="000000"/>
                </a:solidFill>
                <a:latin typeface="Consolas"/>
                <a:ea typeface="Consolas"/>
                <a:cs typeface="Consolas"/>
                <a:sym typeface="Consolas"/>
              </a:rPr>
              <a:t> Second) firstLetters = (Alpha: </a:t>
            </a:r>
            <a:r>
              <a:rPr lang="en-US" sz="1600">
                <a:solidFill>
                  <a:srgbClr val="A31515"/>
                </a:solidFill>
                <a:latin typeface="Consolas"/>
                <a:ea typeface="Consolas"/>
                <a:cs typeface="Consolas"/>
                <a:sym typeface="Consolas"/>
              </a:rPr>
              <a:t>"a"</a:t>
            </a:r>
            <a:r>
              <a:rPr lang="en-US" sz="1600">
                <a:solidFill>
                  <a:srgbClr val="000000"/>
                </a:solidFill>
                <a:latin typeface="Consolas"/>
                <a:ea typeface="Consolas"/>
                <a:cs typeface="Consolas"/>
                <a:sym typeface="Consolas"/>
              </a:rPr>
              <a:t>, Beta: </a:t>
            </a:r>
            <a:r>
              <a:rPr lang="en-US" sz="1600">
                <a:solidFill>
                  <a:srgbClr val="A31515"/>
                </a:solidFill>
                <a:latin typeface="Consolas"/>
                <a:ea typeface="Consolas"/>
                <a:cs typeface="Consolas"/>
                <a:sym typeface="Consolas"/>
              </a:rPr>
              <a:t>"b"</a:t>
            </a:r>
            <a:r>
              <a:rPr lang="en-US" sz="1600">
                <a:solidFill>
                  <a:srgbClr val="000000"/>
                </a:solidFill>
                <a:latin typeface="Consolas"/>
                <a:ea typeface="Consolas"/>
                <a:cs typeface="Consolas"/>
                <a:sym typeface="Consolas"/>
              </a:rPr>
              <a:t>); </a:t>
            </a:r>
            <a:endParaRPr sz="1600">
              <a:solidFill>
                <a:srgbClr val="0000FF"/>
              </a:solidFill>
              <a:latin typeface="Consolas"/>
              <a:ea typeface="Consolas"/>
              <a:cs typeface="Consolas"/>
              <a:sym typeface="Consolas"/>
            </a:endParaRPr>
          </a:p>
        </p:txBody>
      </p:sp>
      <p:sp>
        <p:nvSpPr>
          <p:cNvPr id="302" name="Google Shape;302;p44"/>
          <p:cNvSpPr/>
          <p:nvPr/>
        </p:nvSpPr>
        <p:spPr>
          <a:xfrm>
            <a:off x="628649" y="3563160"/>
            <a:ext cx="8257655" cy="313932"/>
          </a:xfrm>
          <a:prstGeom prst="rect">
            <a:avLst/>
          </a:prstGeom>
          <a:noFill/>
          <a:ln>
            <a:noFill/>
          </a:ln>
        </p:spPr>
        <p:txBody>
          <a:bodyPr spcFirstLastPara="1" wrap="square" lIns="91425" tIns="45700" rIns="91425" bIns="45700" anchor="t" anchorCtr="0">
            <a:noAutofit/>
          </a:bodyPr>
          <a:lstStyle/>
          <a:p>
            <a:pPr marL="171450" marR="0" lvl="0" indent="-69850" algn="just" rtl="0">
              <a:lnSpc>
                <a:spcPct val="90000"/>
              </a:lnSpc>
              <a:spcBef>
                <a:spcPts val="0"/>
              </a:spcBef>
              <a:spcAft>
                <a:spcPts val="0"/>
              </a:spcAft>
              <a:buClr>
                <a:schemeClr val="dk1"/>
              </a:buClr>
              <a:buSzPts val="1600"/>
              <a:buFont typeface="Arial"/>
              <a:buNone/>
            </a:pPr>
            <a:endParaRPr sz="1600">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5"/>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TUPLES</a:t>
            </a:r>
            <a:endParaRPr/>
          </a:p>
        </p:txBody>
      </p:sp>
      <p:sp>
        <p:nvSpPr>
          <p:cNvPr id="308" name="Google Shape;308;p45"/>
          <p:cNvSpPr txBox="1">
            <a:spLocks noGrp="1"/>
          </p:cNvSpPr>
          <p:nvPr>
            <p:ph type="body" idx="1"/>
          </p:nvPr>
        </p:nvSpPr>
        <p:spPr>
          <a:xfrm>
            <a:off x="628650" y="1261366"/>
            <a:ext cx="7886700" cy="4145521"/>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90000"/>
              </a:lnSpc>
              <a:spcBef>
                <a:spcPts val="0"/>
              </a:spcBef>
              <a:spcAft>
                <a:spcPts val="0"/>
              </a:spcAft>
              <a:buClr>
                <a:srgbClr val="1E73B9"/>
              </a:buClr>
              <a:buSzPts val="1500"/>
              <a:buFont typeface="Arial"/>
              <a:buChar char="•"/>
            </a:pPr>
            <a:r>
              <a:rPr lang="en-US" sz="1500" b="0" i="0" u="none" strike="noStrike" cap="none">
                <a:solidFill>
                  <a:srgbClr val="1E73B9"/>
                </a:solidFill>
                <a:latin typeface="Source Sans Pro"/>
                <a:ea typeface="Source Sans Pro"/>
                <a:cs typeface="Source Sans Pro"/>
                <a:sym typeface="Source Sans Pro"/>
              </a:rPr>
              <a:t>Example</a:t>
            </a:r>
            <a:endParaRPr/>
          </a:p>
        </p:txBody>
      </p:sp>
      <p:sp>
        <p:nvSpPr>
          <p:cNvPr id="309" name="Google Shape;309;p45"/>
          <p:cNvSpPr/>
          <p:nvPr/>
        </p:nvSpPr>
        <p:spPr>
          <a:xfrm>
            <a:off x="628650" y="1719433"/>
            <a:ext cx="8257655" cy="28007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rgbClr val="0000FF"/>
                </a:solidFill>
                <a:latin typeface="Consolas"/>
                <a:ea typeface="Consolas"/>
                <a:cs typeface="Consolas"/>
                <a:sym typeface="Consolas"/>
              </a:rPr>
              <a:t>private</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static</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Max, </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Min) Range(</a:t>
            </a:r>
            <a:r>
              <a:rPr lang="en-US" sz="1600">
                <a:solidFill>
                  <a:srgbClr val="2B91AF"/>
                </a:solidFill>
                <a:latin typeface="Consolas"/>
                <a:ea typeface="Consolas"/>
                <a:cs typeface="Consolas"/>
                <a:sym typeface="Consolas"/>
              </a:rPr>
              <a:t>IEnumerable</a:t>
            </a:r>
            <a:r>
              <a:rPr lang="en-US" sz="1600">
                <a:solidFill>
                  <a:srgbClr val="000000"/>
                </a:solidFill>
                <a:latin typeface="Consolas"/>
                <a:ea typeface="Consolas"/>
                <a:cs typeface="Consolas"/>
                <a:sym typeface="Consolas"/>
              </a:rPr>
              <a:t>&lt;</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&gt; numbers)</a:t>
            </a:r>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a:t>
            </a:r>
            <a:endParaRPr/>
          </a:p>
          <a:p>
            <a:pPr marL="0" marR="0" lvl="0" indent="0" algn="l" rtl="0">
              <a:spcBef>
                <a:spcPts val="0"/>
              </a:spcBef>
              <a:spcAft>
                <a:spcPts val="0"/>
              </a:spcAft>
              <a:buNone/>
            </a:pPr>
            <a:r>
              <a:rPr lang="en-US" sz="1600">
                <a:solidFill>
                  <a:srgbClr val="0000FF"/>
                </a:solidFill>
                <a:latin typeface="Consolas"/>
                <a:ea typeface="Consolas"/>
                <a:cs typeface="Consolas"/>
                <a:sym typeface="Consolas"/>
              </a:rPr>
              <a:t>	int</a:t>
            </a:r>
            <a:r>
              <a:rPr lang="en-US" sz="1600">
                <a:solidFill>
                  <a:srgbClr val="000000"/>
                </a:solidFill>
                <a:latin typeface="Consolas"/>
                <a:ea typeface="Consolas"/>
                <a:cs typeface="Consolas"/>
                <a:sym typeface="Consolas"/>
              </a:rPr>
              <a:t> min = </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.MaxValue;</a:t>
            </a:r>
            <a:endParaRPr/>
          </a:p>
          <a:p>
            <a:pPr marL="0" marR="0" lvl="0" indent="0" algn="l" rtl="0">
              <a:spcBef>
                <a:spcPts val="0"/>
              </a:spcBef>
              <a:spcAft>
                <a:spcPts val="0"/>
              </a:spcAft>
              <a:buNone/>
            </a:pPr>
            <a:r>
              <a:rPr lang="en-US" sz="1600">
                <a:solidFill>
                  <a:srgbClr val="0000FF"/>
                </a:solidFill>
                <a:latin typeface="Consolas"/>
                <a:ea typeface="Consolas"/>
                <a:cs typeface="Consolas"/>
                <a:sym typeface="Consolas"/>
              </a:rPr>
              <a:t>	int</a:t>
            </a:r>
            <a:r>
              <a:rPr lang="en-US" sz="1600">
                <a:solidFill>
                  <a:srgbClr val="000000"/>
                </a:solidFill>
                <a:latin typeface="Consolas"/>
                <a:ea typeface="Consolas"/>
                <a:cs typeface="Consolas"/>
                <a:sym typeface="Consolas"/>
              </a:rPr>
              <a:t> max = </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.MinValue;</a:t>
            </a:r>
            <a:endParaRPr/>
          </a:p>
          <a:p>
            <a:pPr marL="0" marR="0" lvl="0" indent="0" algn="l" rtl="0">
              <a:spcBef>
                <a:spcPts val="0"/>
              </a:spcBef>
              <a:spcAft>
                <a:spcPts val="0"/>
              </a:spcAft>
              <a:buNone/>
            </a:pPr>
            <a:r>
              <a:rPr lang="en-US" sz="1600">
                <a:solidFill>
                  <a:srgbClr val="0000FF"/>
                </a:solidFill>
                <a:latin typeface="Consolas"/>
                <a:ea typeface="Consolas"/>
                <a:cs typeface="Consolas"/>
                <a:sym typeface="Consolas"/>
              </a:rPr>
              <a:t>	foreach</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var</a:t>
            </a:r>
            <a:r>
              <a:rPr lang="en-US" sz="1600">
                <a:solidFill>
                  <a:srgbClr val="000000"/>
                </a:solidFill>
                <a:latin typeface="Consolas"/>
                <a:ea typeface="Consolas"/>
                <a:cs typeface="Consolas"/>
                <a:sym typeface="Consolas"/>
              </a:rPr>
              <a:t> n </a:t>
            </a:r>
            <a:r>
              <a:rPr lang="en-US" sz="1600">
                <a:solidFill>
                  <a:srgbClr val="0000FF"/>
                </a:solidFill>
                <a:latin typeface="Consolas"/>
                <a:ea typeface="Consolas"/>
                <a:cs typeface="Consolas"/>
                <a:sym typeface="Consolas"/>
              </a:rPr>
              <a:t>in</a:t>
            </a:r>
            <a:r>
              <a:rPr lang="en-US" sz="1600">
                <a:solidFill>
                  <a:srgbClr val="000000"/>
                </a:solidFill>
                <a:latin typeface="Consolas"/>
                <a:ea typeface="Consolas"/>
                <a:cs typeface="Consolas"/>
                <a:sym typeface="Consolas"/>
              </a:rPr>
              <a:t> numbers)</a:t>
            </a:r>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	{</a:t>
            </a:r>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                min = (n &lt; min) ? n : min;</a:t>
            </a:r>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                max = (n &gt; max) ? n : max;</a:t>
            </a:r>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	}</a:t>
            </a:r>
            <a:endParaRPr/>
          </a:p>
          <a:p>
            <a:pPr marL="0" marR="0" lvl="0" indent="0" algn="l" rtl="0">
              <a:spcBef>
                <a:spcPts val="0"/>
              </a:spcBef>
              <a:spcAft>
                <a:spcPts val="0"/>
              </a:spcAft>
              <a:buNone/>
            </a:pPr>
            <a:r>
              <a:rPr lang="en-US" sz="1600">
                <a:solidFill>
                  <a:srgbClr val="0000FF"/>
                </a:solidFill>
                <a:latin typeface="Consolas"/>
                <a:ea typeface="Consolas"/>
                <a:cs typeface="Consolas"/>
                <a:sym typeface="Consolas"/>
              </a:rPr>
              <a:t>	return</a:t>
            </a:r>
            <a:r>
              <a:rPr lang="en-US" sz="1600">
                <a:solidFill>
                  <a:srgbClr val="000000"/>
                </a:solidFill>
                <a:latin typeface="Consolas"/>
                <a:ea typeface="Consolas"/>
                <a:cs typeface="Consolas"/>
                <a:sym typeface="Consolas"/>
              </a:rPr>
              <a:t> (max, min);</a:t>
            </a:r>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a:t>
            </a:r>
            <a:endParaRPr sz="1600">
              <a:solidFill>
                <a:srgbClr val="0000FF"/>
              </a:solidFill>
              <a:latin typeface="Consolas"/>
              <a:ea typeface="Consolas"/>
              <a:cs typeface="Consolas"/>
              <a:sym typeface="Consolas"/>
            </a:endParaRPr>
          </a:p>
        </p:txBody>
      </p:sp>
      <p:sp>
        <p:nvSpPr>
          <p:cNvPr id="310" name="Google Shape;310;p45"/>
          <p:cNvSpPr/>
          <p:nvPr/>
        </p:nvSpPr>
        <p:spPr>
          <a:xfrm>
            <a:off x="628649" y="3563160"/>
            <a:ext cx="8257655" cy="313932"/>
          </a:xfrm>
          <a:prstGeom prst="rect">
            <a:avLst/>
          </a:prstGeom>
          <a:noFill/>
          <a:ln>
            <a:noFill/>
          </a:ln>
        </p:spPr>
        <p:txBody>
          <a:bodyPr spcFirstLastPara="1" wrap="square" lIns="91425" tIns="45700" rIns="91425" bIns="45700" anchor="t" anchorCtr="0">
            <a:noAutofit/>
          </a:bodyPr>
          <a:lstStyle/>
          <a:p>
            <a:pPr marL="171450" marR="0" lvl="0" indent="-69850" algn="just" rtl="0">
              <a:lnSpc>
                <a:spcPct val="90000"/>
              </a:lnSpc>
              <a:spcBef>
                <a:spcPts val="0"/>
              </a:spcBef>
              <a:spcAft>
                <a:spcPts val="0"/>
              </a:spcAft>
              <a:buClr>
                <a:schemeClr val="dk1"/>
              </a:buClr>
              <a:buSzPts val="1600"/>
              <a:buFont typeface="Arial"/>
              <a:buNone/>
            </a:pPr>
            <a:endParaRPr sz="1600">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6"/>
          <p:cNvSpPr txBox="1">
            <a:spLocks noGrp="1"/>
          </p:cNvSpPr>
          <p:nvPr>
            <p:ph type="title"/>
          </p:nvPr>
        </p:nvSpPr>
        <p:spPr>
          <a:xfrm>
            <a:off x="628650" y="365126"/>
            <a:ext cx="7886700" cy="697500"/>
          </a:xfrm>
          <a:prstGeom prst="rect">
            <a:avLst/>
          </a:prstGeom>
        </p:spPr>
        <p:txBody>
          <a:bodyPr spcFirstLastPara="1" wrap="square" lIns="91425" tIns="45700" rIns="91425" bIns="45700" anchor="ctr" anchorCtr="0">
            <a:noAutofit/>
          </a:bodyPr>
          <a:lstStyle/>
          <a:p>
            <a:pPr marL="0" lvl="0" indent="0">
              <a:spcBef>
                <a:spcPts val="0"/>
              </a:spcBef>
              <a:spcAft>
                <a:spcPts val="0"/>
              </a:spcAft>
              <a:buNone/>
            </a:pPr>
            <a:r>
              <a:rPr lang="en-US"/>
              <a:t>DISCARDS</a:t>
            </a:r>
            <a:endParaRPr/>
          </a:p>
        </p:txBody>
      </p:sp>
      <p:sp>
        <p:nvSpPr>
          <p:cNvPr id="316" name="Google Shape;316;p46"/>
          <p:cNvSpPr txBox="1">
            <a:spLocks noGrp="1"/>
          </p:cNvSpPr>
          <p:nvPr>
            <p:ph type="body" idx="1"/>
          </p:nvPr>
        </p:nvSpPr>
        <p:spPr>
          <a:xfrm>
            <a:off x="400175" y="1261375"/>
            <a:ext cx="8527800" cy="4145400"/>
          </a:xfrm>
          <a:prstGeom prst="rect">
            <a:avLst/>
          </a:prstGeom>
        </p:spPr>
        <p:txBody>
          <a:bodyPr spcFirstLastPara="1" wrap="square" lIns="91425" tIns="45700" rIns="91425" bIns="45700" anchor="t" anchorCtr="0">
            <a:noAutofit/>
          </a:bodyPr>
          <a:lstStyle/>
          <a:p>
            <a:pPr marL="0" lvl="0" indent="0" rtl="0">
              <a:spcBef>
                <a:spcPts val="750"/>
              </a:spcBef>
              <a:spcAft>
                <a:spcPts val="0"/>
              </a:spcAft>
              <a:buNone/>
            </a:pPr>
            <a:r>
              <a:rPr lang="en-US" sz="1300">
                <a:solidFill>
                  <a:srgbClr val="0101FD"/>
                </a:solidFill>
                <a:latin typeface="Consolas"/>
                <a:ea typeface="Consolas"/>
                <a:cs typeface="Consolas"/>
                <a:sym typeface="Consolas"/>
              </a:rPr>
              <a:t>   public</a:t>
            </a:r>
            <a:r>
              <a:rPr lang="en-US" sz="1300">
                <a:solidFill>
                  <a:schemeClr val="dk1"/>
                </a:solidFill>
                <a:latin typeface="Consolas"/>
                <a:ea typeface="Consolas"/>
                <a:cs typeface="Consolas"/>
                <a:sym typeface="Consolas"/>
              </a:rPr>
              <a:t> </a:t>
            </a:r>
            <a:r>
              <a:rPr lang="en-US" sz="1300">
                <a:solidFill>
                  <a:srgbClr val="0101FD"/>
                </a:solidFill>
                <a:latin typeface="Consolas"/>
                <a:ea typeface="Consolas"/>
                <a:cs typeface="Consolas"/>
                <a:sym typeface="Consolas"/>
              </a:rPr>
              <a:t>static</a:t>
            </a:r>
            <a:r>
              <a:rPr lang="en-US" sz="1300">
                <a:solidFill>
                  <a:schemeClr val="dk1"/>
                </a:solidFill>
                <a:latin typeface="Consolas"/>
                <a:ea typeface="Consolas"/>
                <a:cs typeface="Consolas"/>
                <a:sym typeface="Consolas"/>
              </a:rPr>
              <a:t> </a:t>
            </a:r>
            <a:r>
              <a:rPr lang="en-US" sz="1300">
                <a:solidFill>
                  <a:srgbClr val="0101FD"/>
                </a:solidFill>
                <a:latin typeface="Consolas"/>
                <a:ea typeface="Consolas"/>
                <a:cs typeface="Consolas"/>
                <a:sym typeface="Consolas"/>
              </a:rPr>
              <a:t>void</a:t>
            </a:r>
            <a:r>
              <a:rPr lang="en-US" sz="1300">
                <a:solidFill>
                  <a:schemeClr val="dk1"/>
                </a:solidFill>
                <a:latin typeface="Consolas"/>
                <a:ea typeface="Consolas"/>
                <a:cs typeface="Consolas"/>
                <a:sym typeface="Consolas"/>
              </a:rPr>
              <a:t> </a:t>
            </a:r>
            <a:r>
              <a:rPr lang="en-US" sz="1300">
                <a:solidFill>
                  <a:srgbClr val="007D9A"/>
                </a:solidFill>
                <a:latin typeface="Consolas"/>
                <a:ea typeface="Consolas"/>
                <a:cs typeface="Consolas"/>
                <a:sym typeface="Consolas"/>
              </a:rPr>
              <a:t>Main</a:t>
            </a:r>
            <a:r>
              <a:rPr lang="en-US" sz="1300">
                <a:solidFill>
                  <a:schemeClr val="dk1"/>
                </a:solidFill>
                <a:latin typeface="Consolas"/>
                <a:ea typeface="Consolas"/>
                <a:cs typeface="Consolas"/>
                <a:sym typeface="Consolas"/>
              </a:rPr>
              <a:t>()</a:t>
            </a:r>
            <a:br>
              <a:rPr lang="en-US" sz="1300">
                <a:solidFill>
                  <a:schemeClr val="dk1"/>
                </a:solidFill>
                <a:latin typeface="Consolas"/>
                <a:ea typeface="Consolas"/>
                <a:cs typeface="Consolas"/>
                <a:sym typeface="Consolas"/>
              </a:rPr>
            </a:br>
            <a:r>
              <a:rPr lang="en-US" sz="1300">
                <a:solidFill>
                  <a:schemeClr val="dk1"/>
                </a:solidFill>
                <a:latin typeface="Consolas"/>
                <a:ea typeface="Consolas"/>
                <a:cs typeface="Consolas"/>
                <a:sym typeface="Consolas"/>
              </a:rPr>
              <a:t>   </a:t>
            </a:r>
            <a:r>
              <a:rPr lang="en-US" sz="1300">
                <a:solidFill>
                  <a:schemeClr val="dk1"/>
                </a:solidFill>
                <a:highlight>
                  <a:srgbClr val="F9F9F9"/>
                </a:highlight>
                <a:latin typeface="Consolas"/>
                <a:ea typeface="Consolas"/>
                <a:cs typeface="Consolas"/>
                <a:sym typeface="Consolas"/>
              </a:rPr>
              <a:t>{</a:t>
            </a:r>
            <a:br>
              <a:rPr lang="en-US" sz="1300">
                <a:solidFill>
                  <a:schemeClr val="dk1"/>
                </a:solidFill>
                <a:highlight>
                  <a:srgbClr val="F9F9F9"/>
                </a:highlight>
                <a:latin typeface="Consolas"/>
                <a:ea typeface="Consolas"/>
                <a:cs typeface="Consolas"/>
                <a:sym typeface="Consolas"/>
              </a:rPr>
            </a:br>
            <a:r>
              <a:rPr lang="en-US" sz="1300">
                <a:solidFill>
                  <a:schemeClr val="dk1"/>
                </a:solidFill>
                <a:highlight>
                  <a:srgbClr val="F9F9F9"/>
                </a:highlight>
                <a:latin typeface="Consolas"/>
                <a:ea typeface="Consolas"/>
                <a:cs typeface="Consolas"/>
                <a:sym typeface="Consolas"/>
              </a:rPr>
              <a:t>       </a:t>
            </a:r>
            <a:r>
              <a:rPr lang="en-US" sz="1300">
                <a:solidFill>
                  <a:srgbClr val="0101FD"/>
                </a:solidFill>
                <a:latin typeface="Consolas"/>
                <a:ea typeface="Consolas"/>
                <a:cs typeface="Consolas"/>
                <a:sym typeface="Consolas"/>
              </a:rPr>
              <a:t>var</a:t>
            </a:r>
            <a:r>
              <a:rPr lang="en-US" sz="1300">
                <a:solidFill>
                  <a:schemeClr val="dk1"/>
                </a:solidFill>
                <a:highlight>
                  <a:srgbClr val="F9F9F9"/>
                </a:highlight>
                <a:latin typeface="Consolas"/>
                <a:ea typeface="Consolas"/>
                <a:cs typeface="Consolas"/>
                <a:sym typeface="Consolas"/>
              </a:rPr>
              <a:t> (_, _, _, pop1, _, pop2) = QueryCityDataForYears(</a:t>
            </a:r>
            <a:r>
              <a:rPr lang="en-US" sz="1300">
                <a:solidFill>
                  <a:srgbClr val="A31515"/>
                </a:solidFill>
                <a:latin typeface="Consolas"/>
                <a:ea typeface="Consolas"/>
                <a:cs typeface="Consolas"/>
                <a:sym typeface="Consolas"/>
              </a:rPr>
              <a:t>"New York City"</a:t>
            </a:r>
            <a:r>
              <a:rPr lang="en-US" sz="1300">
                <a:solidFill>
                  <a:schemeClr val="dk1"/>
                </a:solidFill>
                <a:highlight>
                  <a:srgbClr val="F9F9F9"/>
                </a:highlight>
                <a:latin typeface="Consolas"/>
                <a:ea typeface="Consolas"/>
                <a:cs typeface="Consolas"/>
                <a:sym typeface="Consolas"/>
              </a:rPr>
              <a:t>, </a:t>
            </a:r>
            <a:r>
              <a:rPr lang="en-US" sz="1300">
                <a:solidFill>
                  <a:schemeClr val="dk1"/>
                </a:solidFill>
                <a:latin typeface="Consolas"/>
                <a:ea typeface="Consolas"/>
                <a:cs typeface="Consolas"/>
                <a:sym typeface="Consolas"/>
              </a:rPr>
              <a:t>1960</a:t>
            </a:r>
            <a:r>
              <a:rPr lang="en-US" sz="1300">
                <a:solidFill>
                  <a:schemeClr val="dk1"/>
                </a:solidFill>
                <a:highlight>
                  <a:srgbClr val="F9F9F9"/>
                </a:highlight>
                <a:latin typeface="Consolas"/>
                <a:ea typeface="Consolas"/>
                <a:cs typeface="Consolas"/>
                <a:sym typeface="Consolas"/>
              </a:rPr>
              <a:t>, </a:t>
            </a:r>
            <a:r>
              <a:rPr lang="en-US" sz="1300">
                <a:solidFill>
                  <a:schemeClr val="dk1"/>
                </a:solidFill>
                <a:latin typeface="Consolas"/>
                <a:ea typeface="Consolas"/>
                <a:cs typeface="Consolas"/>
                <a:sym typeface="Consolas"/>
              </a:rPr>
              <a:t>2010</a:t>
            </a:r>
            <a:r>
              <a:rPr lang="en-US" sz="1300">
                <a:solidFill>
                  <a:schemeClr val="dk1"/>
                </a:solidFill>
                <a:highlight>
                  <a:srgbClr val="F9F9F9"/>
                </a:highlight>
                <a:latin typeface="Consolas"/>
                <a:ea typeface="Consolas"/>
                <a:cs typeface="Consolas"/>
                <a:sym typeface="Consolas"/>
              </a:rPr>
              <a:t>);</a:t>
            </a:r>
            <a:br>
              <a:rPr lang="en-US" sz="1300">
                <a:solidFill>
                  <a:schemeClr val="dk1"/>
                </a:solidFill>
                <a:highlight>
                  <a:srgbClr val="F9F9F9"/>
                </a:highlight>
                <a:latin typeface="Consolas"/>
                <a:ea typeface="Consolas"/>
                <a:cs typeface="Consolas"/>
                <a:sym typeface="Consolas"/>
              </a:rPr>
            </a:br>
            <a:r>
              <a:rPr lang="en-US" sz="1300">
                <a:solidFill>
                  <a:schemeClr val="dk1"/>
                </a:solidFill>
                <a:highlight>
                  <a:srgbClr val="F9F9F9"/>
                </a:highlight>
                <a:latin typeface="Consolas"/>
                <a:ea typeface="Consolas"/>
                <a:cs typeface="Consolas"/>
                <a:sym typeface="Consolas"/>
              </a:rPr>
              <a:t/>
            </a:r>
            <a:br>
              <a:rPr lang="en-US" sz="1300">
                <a:solidFill>
                  <a:schemeClr val="dk1"/>
                </a:solidFill>
                <a:highlight>
                  <a:srgbClr val="F9F9F9"/>
                </a:highlight>
                <a:latin typeface="Consolas"/>
                <a:ea typeface="Consolas"/>
                <a:cs typeface="Consolas"/>
                <a:sym typeface="Consolas"/>
              </a:rPr>
            </a:br>
            <a:r>
              <a:rPr lang="en-US" sz="1300">
                <a:solidFill>
                  <a:schemeClr val="dk1"/>
                </a:solidFill>
                <a:highlight>
                  <a:srgbClr val="F9F9F9"/>
                </a:highlight>
                <a:latin typeface="Consolas"/>
                <a:ea typeface="Consolas"/>
                <a:cs typeface="Consolas"/>
                <a:sym typeface="Consolas"/>
              </a:rPr>
              <a:t>       Console.WriteLine(</a:t>
            </a:r>
            <a:r>
              <a:rPr lang="en-US" sz="1300">
                <a:solidFill>
                  <a:srgbClr val="A31515"/>
                </a:solidFill>
                <a:latin typeface="Consolas"/>
                <a:ea typeface="Consolas"/>
                <a:cs typeface="Consolas"/>
                <a:sym typeface="Consolas"/>
              </a:rPr>
              <a:t>$"Population change, 1960 to 2010: {pop2 - pop1:N0}"</a:t>
            </a:r>
            <a:r>
              <a:rPr lang="en-US" sz="1300">
                <a:solidFill>
                  <a:schemeClr val="dk1"/>
                </a:solidFill>
                <a:highlight>
                  <a:srgbClr val="F9F9F9"/>
                </a:highlight>
                <a:latin typeface="Consolas"/>
                <a:ea typeface="Consolas"/>
                <a:cs typeface="Consolas"/>
                <a:sym typeface="Consolas"/>
              </a:rPr>
              <a:t>);</a:t>
            </a:r>
            <a:br>
              <a:rPr lang="en-US" sz="1300">
                <a:solidFill>
                  <a:schemeClr val="dk1"/>
                </a:solidFill>
                <a:highlight>
                  <a:srgbClr val="F9F9F9"/>
                </a:highlight>
                <a:latin typeface="Consolas"/>
                <a:ea typeface="Consolas"/>
                <a:cs typeface="Consolas"/>
                <a:sym typeface="Consolas"/>
              </a:rPr>
            </a:br>
            <a:r>
              <a:rPr lang="en-US" sz="1300">
                <a:solidFill>
                  <a:schemeClr val="dk1"/>
                </a:solidFill>
                <a:highlight>
                  <a:srgbClr val="F9F9F9"/>
                </a:highlight>
                <a:latin typeface="Consolas"/>
                <a:ea typeface="Consolas"/>
                <a:cs typeface="Consolas"/>
                <a:sym typeface="Consolas"/>
              </a:rPr>
              <a:t>   }</a:t>
            </a:r>
            <a:br>
              <a:rPr lang="en-US" sz="1300">
                <a:solidFill>
                  <a:schemeClr val="dk1"/>
                </a:solidFill>
                <a:highlight>
                  <a:srgbClr val="F9F9F9"/>
                </a:highlight>
                <a:latin typeface="Consolas"/>
                <a:ea typeface="Consolas"/>
                <a:cs typeface="Consolas"/>
                <a:sym typeface="Consolas"/>
              </a:rPr>
            </a:br>
            <a:r>
              <a:rPr lang="en-US" sz="1300">
                <a:solidFill>
                  <a:schemeClr val="dk1"/>
                </a:solidFill>
                <a:highlight>
                  <a:srgbClr val="F9F9F9"/>
                </a:highlight>
                <a:latin typeface="Consolas"/>
                <a:ea typeface="Consolas"/>
                <a:cs typeface="Consolas"/>
                <a:sym typeface="Consolas"/>
              </a:rPr>
              <a:t>   </a:t>
            </a:r>
            <a:br>
              <a:rPr lang="en-US" sz="1300">
                <a:solidFill>
                  <a:schemeClr val="dk1"/>
                </a:solidFill>
                <a:highlight>
                  <a:srgbClr val="F9F9F9"/>
                </a:highlight>
                <a:latin typeface="Consolas"/>
                <a:ea typeface="Consolas"/>
                <a:cs typeface="Consolas"/>
                <a:sym typeface="Consolas"/>
              </a:rPr>
            </a:br>
            <a:r>
              <a:rPr lang="en-US" sz="1300">
                <a:solidFill>
                  <a:schemeClr val="dk1"/>
                </a:solidFill>
                <a:highlight>
                  <a:srgbClr val="F9F9F9"/>
                </a:highlight>
                <a:latin typeface="Consolas"/>
                <a:ea typeface="Consolas"/>
                <a:cs typeface="Consolas"/>
                <a:sym typeface="Consolas"/>
              </a:rPr>
              <a:t>   </a:t>
            </a:r>
            <a:r>
              <a:rPr lang="en-US" sz="1300">
                <a:solidFill>
                  <a:srgbClr val="0101FD"/>
                </a:solidFill>
                <a:latin typeface="Consolas"/>
                <a:ea typeface="Consolas"/>
                <a:cs typeface="Consolas"/>
                <a:sym typeface="Consolas"/>
              </a:rPr>
              <a:t>private</a:t>
            </a:r>
            <a:r>
              <a:rPr lang="en-US" sz="1300">
                <a:solidFill>
                  <a:schemeClr val="dk1"/>
                </a:solidFill>
                <a:latin typeface="Consolas"/>
                <a:ea typeface="Consolas"/>
                <a:cs typeface="Consolas"/>
                <a:sym typeface="Consolas"/>
              </a:rPr>
              <a:t> </a:t>
            </a:r>
            <a:r>
              <a:rPr lang="en-US" sz="1300">
                <a:solidFill>
                  <a:srgbClr val="007D9A"/>
                </a:solidFill>
                <a:latin typeface="Consolas"/>
                <a:ea typeface="Consolas"/>
                <a:cs typeface="Consolas"/>
                <a:sym typeface="Consolas"/>
              </a:rPr>
              <a:t>static</a:t>
            </a:r>
            <a:r>
              <a:rPr lang="en-US" sz="1300">
                <a:solidFill>
                  <a:schemeClr val="dk1"/>
                </a:solidFill>
                <a:latin typeface="Consolas"/>
                <a:ea typeface="Consolas"/>
                <a:cs typeface="Consolas"/>
                <a:sym typeface="Consolas"/>
              </a:rPr>
              <a:t> (</a:t>
            </a:r>
            <a:r>
              <a:rPr lang="en-US" sz="1300">
                <a:solidFill>
                  <a:srgbClr val="0101FD"/>
                </a:solidFill>
                <a:latin typeface="Consolas"/>
                <a:ea typeface="Consolas"/>
                <a:cs typeface="Consolas"/>
                <a:sym typeface="Consolas"/>
              </a:rPr>
              <a:t>string</a:t>
            </a:r>
            <a:r>
              <a:rPr lang="en-US" sz="1300">
                <a:solidFill>
                  <a:schemeClr val="dk1"/>
                </a:solidFill>
                <a:latin typeface="Consolas"/>
                <a:ea typeface="Consolas"/>
                <a:cs typeface="Consolas"/>
                <a:sym typeface="Consolas"/>
              </a:rPr>
              <a:t>, </a:t>
            </a:r>
            <a:r>
              <a:rPr lang="en-US" sz="1300">
                <a:solidFill>
                  <a:srgbClr val="0101FD"/>
                </a:solidFill>
                <a:latin typeface="Consolas"/>
                <a:ea typeface="Consolas"/>
                <a:cs typeface="Consolas"/>
                <a:sym typeface="Consolas"/>
              </a:rPr>
              <a:t>double</a:t>
            </a:r>
            <a:r>
              <a:rPr lang="en-US" sz="1300">
                <a:solidFill>
                  <a:schemeClr val="dk1"/>
                </a:solidFill>
                <a:latin typeface="Consolas"/>
                <a:ea typeface="Consolas"/>
                <a:cs typeface="Consolas"/>
                <a:sym typeface="Consolas"/>
              </a:rPr>
              <a:t>, </a:t>
            </a:r>
            <a:r>
              <a:rPr lang="en-US" sz="1300">
                <a:solidFill>
                  <a:srgbClr val="0101FD"/>
                </a:solidFill>
                <a:latin typeface="Consolas"/>
                <a:ea typeface="Consolas"/>
                <a:cs typeface="Consolas"/>
                <a:sym typeface="Consolas"/>
              </a:rPr>
              <a:t>int</a:t>
            </a:r>
            <a:r>
              <a:rPr lang="en-US" sz="1300">
                <a:solidFill>
                  <a:schemeClr val="dk1"/>
                </a:solidFill>
                <a:latin typeface="Consolas"/>
                <a:ea typeface="Consolas"/>
                <a:cs typeface="Consolas"/>
                <a:sym typeface="Consolas"/>
              </a:rPr>
              <a:t>, </a:t>
            </a:r>
            <a:r>
              <a:rPr lang="en-US" sz="1300">
                <a:solidFill>
                  <a:srgbClr val="0101FD"/>
                </a:solidFill>
                <a:latin typeface="Consolas"/>
                <a:ea typeface="Consolas"/>
                <a:cs typeface="Consolas"/>
                <a:sym typeface="Consolas"/>
              </a:rPr>
              <a:t>int</a:t>
            </a:r>
            <a:r>
              <a:rPr lang="en-US" sz="1300">
                <a:solidFill>
                  <a:schemeClr val="dk1"/>
                </a:solidFill>
                <a:latin typeface="Consolas"/>
                <a:ea typeface="Consolas"/>
                <a:cs typeface="Consolas"/>
                <a:sym typeface="Consolas"/>
              </a:rPr>
              <a:t>, </a:t>
            </a:r>
            <a:r>
              <a:rPr lang="en-US" sz="1300">
                <a:solidFill>
                  <a:srgbClr val="0101FD"/>
                </a:solidFill>
                <a:latin typeface="Consolas"/>
                <a:ea typeface="Consolas"/>
                <a:cs typeface="Consolas"/>
                <a:sym typeface="Consolas"/>
              </a:rPr>
              <a:t>int</a:t>
            </a:r>
            <a:r>
              <a:rPr lang="en-US" sz="1300">
                <a:solidFill>
                  <a:schemeClr val="dk1"/>
                </a:solidFill>
                <a:latin typeface="Consolas"/>
                <a:ea typeface="Consolas"/>
                <a:cs typeface="Consolas"/>
                <a:sym typeface="Consolas"/>
              </a:rPr>
              <a:t>, </a:t>
            </a:r>
            <a:r>
              <a:rPr lang="en-US" sz="1300">
                <a:solidFill>
                  <a:srgbClr val="0101FD"/>
                </a:solidFill>
                <a:latin typeface="Consolas"/>
                <a:ea typeface="Consolas"/>
                <a:cs typeface="Consolas"/>
                <a:sym typeface="Consolas"/>
              </a:rPr>
              <a:t>int</a:t>
            </a:r>
            <a:r>
              <a:rPr lang="en-US" sz="1300">
                <a:solidFill>
                  <a:schemeClr val="dk1"/>
                </a:solidFill>
                <a:latin typeface="Consolas"/>
                <a:ea typeface="Consolas"/>
                <a:cs typeface="Consolas"/>
                <a:sym typeface="Consolas"/>
              </a:rPr>
              <a:t>) </a:t>
            </a:r>
            <a:endParaRPr sz="1300">
              <a:solidFill>
                <a:schemeClr val="dk1"/>
              </a:solidFill>
              <a:latin typeface="Consolas"/>
              <a:ea typeface="Consolas"/>
              <a:cs typeface="Consolas"/>
              <a:sym typeface="Consolas"/>
            </a:endParaRPr>
          </a:p>
          <a:p>
            <a:pPr marL="0" lvl="0" indent="457200" rtl="0">
              <a:spcBef>
                <a:spcPts val="750"/>
              </a:spcBef>
              <a:spcAft>
                <a:spcPts val="0"/>
              </a:spcAft>
              <a:buNone/>
            </a:pPr>
            <a:r>
              <a:rPr lang="en-US" sz="1300">
                <a:solidFill>
                  <a:srgbClr val="007D9A"/>
                </a:solidFill>
                <a:latin typeface="Consolas"/>
                <a:ea typeface="Consolas"/>
                <a:cs typeface="Consolas"/>
                <a:sym typeface="Consolas"/>
              </a:rPr>
              <a:t>   QueryCityDataForYears</a:t>
            </a:r>
            <a:r>
              <a:rPr lang="en-US" sz="1300">
                <a:solidFill>
                  <a:schemeClr val="dk1"/>
                </a:solidFill>
                <a:latin typeface="Consolas"/>
                <a:ea typeface="Consolas"/>
                <a:cs typeface="Consolas"/>
                <a:sym typeface="Consolas"/>
              </a:rPr>
              <a:t>(</a:t>
            </a:r>
            <a:r>
              <a:rPr lang="en-US" sz="1300">
                <a:solidFill>
                  <a:srgbClr val="0101FD"/>
                </a:solidFill>
                <a:latin typeface="Consolas"/>
                <a:ea typeface="Consolas"/>
                <a:cs typeface="Consolas"/>
                <a:sym typeface="Consolas"/>
              </a:rPr>
              <a:t>string</a:t>
            </a:r>
            <a:r>
              <a:rPr lang="en-US" sz="1300">
                <a:solidFill>
                  <a:schemeClr val="dk1"/>
                </a:solidFill>
                <a:latin typeface="Consolas"/>
                <a:ea typeface="Consolas"/>
                <a:cs typeface="Consolas"/>
                <a:sym typeface="Consolas"/>
              </a:rPr>
              <a:t> name, </a:t>
            </a:r>
            <a:r>
              <a:rPr lang="en-US" sz="1300">
                <a:solidFill>
                  <a:srgbClr val="0101FD"/>
                </a:solidFill>
                <a:latin typeface="Consolas"/>
                <a:ea typeface="Consolas"/>
                <a:cs typeface="Consolas"/>
                <a:sym typeface="Consolas"/>
              </a:rPr>
              <a:t>int</a:t>
            </a:r>
            <a:r>
              <a:rPr lang="en-US" sz="1300">
                <a:solidFill>
                  <a:schemeClr val="dk1"/>
                </a:solidFill>
                <a:latin typeface="Consolas"/>
                <a:ea typeface="Consolas"/>
                <a:cs typeface="Consolas"/>
                <a:sym typeface="Consolas"/>
              </a:rPr>
              <a:t> year1, </a:t>
            </a:r>
            <a:r>
              <a:rPr lang="en-US" sz="1300">
                <a:solidFill>
                  <a:srgbClr val="0101FD"/>
                </a:solidFill>
                <a:latin typeface="Consolas"/>
                <a:ea typeface="Consolas"/>
                <a:cs typeface="Consolas"/>
                <a:sym typeface="Consolas"/>
              </a:rPr>
              <a:t>int</a:t>
            </a:r>
            <a:r>
              <a:rPr lang="en-US" sz="1300">
                <a:solidFill>
                  <a:schemeClr val="dk1"/>
                </a:solidFill>
                <a:latin typeface="Consolas"/>
                <a:ea typeface="Consolas"/>
                <a:cs typeface="Consolas"/>
                <a:sym typeface="Consolas"/>
              </a:rPr>
              <a:t> year2)</a:t>
            </a:r>
            <a:br>
              <a:rPr lang="en-US" sz="1300">
                <a:solidFill>
                  <a:schemeClr val="dk1"/>
                </a:solidFill>
                <a:latin typeface="Consolas"/>
                <a:ea typeface="Consolas"/>
                <a:cs typeface="Consolas"/>
                <a:sym typeface="Consolas"/>
              </a:rPr>
            </a:br>
            <a:r>
              <a:rPr lang="en-US" sz="1300">
                <a:solidFill>
                  <a:schemeClr val="dk1"/>
                </a:solidFill>
                <a:latin typeface="Consolas"/>
                <a:ea typeface="Consolas"/>
                <a:cs typeface="Consolas"/>
                <a:sym typeface="Consolas"/>
              </a:rPr>
              <a:t>   </a:t>
            </a:r>
            <a:r>
              <a:rPr lang="en-US" sz="1300">
                <a:solidFill>
                  <a:schemeClr val="dk1"/>
                </a:solidFill>
                <a:highlight>
                  <a:srgbClr val="F9F9F9"/>
                </a:highlight>
                <a:latin typeface="Consolas"/>
                <a:ea typeface="Consolas"/>
                <a:cs typeface="Consolas"/>
                <a:sym typeface="Consolas"/>
              </a:rPr>
              <a:t>{</a:t>
            </a:r>
            <a:br>
              <a:rPr lang="en-US" sz="1300">
                <a:solidFill>
                  <a:schemeClr val="dk1"/>
                </a:solidFill>
                <a:highlight>
                  <a:srgbClr val="F9F9F9"/>
                </a:highlight>
                <a:latin typeface="Consolas"/>
                <a:ea typeface="Consolas"/>
                <a:cs typeface="Consolas"/>
                <a:sym typeface="Consolas"/>
              </a:rPr>
            </a:br>
            <a:r>
              <a:rPr lang="en-US" sz="1300">
                <a:solidFill>
                  <a:schemeClr val="dk1"/>
                </a:solidFill>
                <a:highlight>
                  <a:srgbClr val="F9F9F9"/>
                </a:highlight>
                <a:latin typeface="Consolas"/>
                <a:ea typeface="Consolas"/>
                <a:cs typeface="Consolas"/>
                <a:sym typeface="Consolas"/>
              </a:rPr>
              <a:t>      </a:t>
            </a:r>
            <a:r>
              <a:rPr lang="en-US" sz="1300">
                <a:solidFill>
                  <a:srgbClr val="0101FD"/>
                </a:solidFill>
                <a:latin typeface="Consolas"/>
                <a:ea typeface="Consolas"/>
                <a:cs typeface="Consolas"/>
                <a:sym typeface="Consolas"/>
              </a:rPr>
              <a:t>int</a:t>
            </a:r>
            <a:r>
              <a:rPr lang="en-US" sz="1300">
                <a:solidFill>
                  <a:schemeClr val="dk1"/>
                </a:solidFill>
                <a:highlight>
                  <a:srgbClr val="F9F9F9"/>
                </a:highlight>
                <a:latin typeface="Consolas"/>
                <a:ea typeface="Consolas"/>
                <a:cs typeface="Consolas"/>
                <a:sym typeface="Consolas"/>
              </a:rPr>
              <a:t> population1 = </a:t>
            </a:r>
            <a:r>
              <a:rPr lang="en-US" sz="1300">
                <a:solidFill>
                  <a:schemeClr val="dk1"/>
                </a:solidFill>
                <a:latin typeface="Consolas"/>
                <a:ea typeface="Consolas"/>
                <a:cs typeface="Consolas"/>
                <a:sym typeface="Consolas"/>
              </a:rPr>
              <a:t>0</a:t>
            </a:r>
            <a:r>
              <a:rPr lang="en-US" sz="1300">
                <a:solidFill>
                  <a:schemeClr val="dk1"/>
                </a:solidFill>
                <a:highlight>
                  <a:srgbClr val="F9F9F9"/>
                </a:highlight>
                <a:latin typeface="Consolas"/>
                <a:ea typeface="Consolas"/>
                <a:cs typeface="Consolas"/>
                <a:sym typeface="Consolas"/>
              </a:rPr>
              <a:t>, population2 = </a:t>
            </a:r>
            <a:r>
              <a:rPr lang="en-US" sz="1300">
                <a:solidFill>
                  <a:schemeClr val="dk1"/>
                </a:solidFill>
                <a:latin typeface="Consolas"/>
                <a:ea typeface="Consolas"/>
                <a:cs typeface="Consolas"/>
                <a:sym typeface="Consolas"/>
              </a:rPr>
              <a:t>0</a:t>
            </a:r>
            <a:r>
              <a:rPr lang="en-US" sz="1300">
                <a:solidFill>
                  <a:schemeClr val="dk1"/>
                </a:solidFill>
                <a:highlight>
                  <a:srgbClr val="F9F9F9"/>
                </a:highlight>
                <a:latin typeface="Consolas"/>
                <a:ea typeface="Consolas"/>
                <a:cs typeface="Consolas"/>
                <a:sym typeface="Consolas"/>
              </a:rPr>
              <a:t>;</a:t>
            </a:r>
            <a:br>
              <a:rPr lang="en-US" sz="1300">
                <a:solidFill>
                  <a:schemeClr val="dk1"/>
                </a:solidFill>
                <a:highlight>
                  <a:srgbClr val="F9F9F9"/>
                </a:highlight>
                <a:latin typeface="Consolas"/>
                <a:ea typeface="Consolas"/>
                <a:cs typeface="Consolas"/>
                <a:sym typeface="Consolas"/>
              </a:rPr>
            </a:br>
            <a:r>
              <a:rPr lang="en-US" sz="1300">
                <a:solidFill>
                  <a:schemeClr val="dk1"/>
                </a:solidFill>
                <a:highlight>
                  <a:srgbClr val="F9F9F9"/>
                </a:highlight>
                <a:latin typeface="Consolas"/>
                <a:ea typeface="Consolas"/>
                <a:cs typeface="Consolas"/>
                <a:sym typeface="Consolas"/>
              </a:rPr>
              <a:t>      </a:t>
            </a:r>
            <a:r>
              <a:rPr lang="en-US" sz="1300">
                <a:solidFill>
                  <a:srgbClr val="0101FD"/>
                </a:solidFill>
                <a:latin typeface="Consolas"/>
                <a:ea typeface="Consolas"/>
                <a:cs typeface="Consolas"/>
                <a:sym typeface="Consolas"/>
              </a:rPr>
              <a:t>double</a:t>
            </a:r>
            <a:r>
              <a:rPr lang="en-US" sz="1300">
                <a:solidFill>
                  <a:schemeClr val="dk1"/>
                </a:solidFill>
                <a:highlight>
                  <a:srgbClr val="F9F9F9"/>
                </a:highlight>
                <a:latin typeface="Consolas"/>
                <a:ea typeface="Consolas"/>
                <a:cs typeface="Consolas"/>
                <a:sym typeface="Consolas"/>
              </a:rPr>
              <a:t> area = </a:t>
            </a:r>
            <a:r>
              <a:rPr lang="en-US" sz="1300">
                <a:solidFill>
                  <a:schemeClr val="dk1"/>
                </a:solidFill>
                <a:latin typeface="Consolas"/>
                <a:ea typeface="Consolas"/>
                <a:cs typeface="Consolas"/>
                <a:sym typeface="Consolas"/>
              </a:rPr>
              <a:t>0</a:t>
            </a:r>
            <a:r>
              <a:rPr lang="en-US" sz="1300">
                <a:solidFill>
                  <a:schemeClr val="dk1"/>
                </a:solidFill>
                <a:highlight>
                  <a:srgbClr val="F9F9F9"/>
                </a:highlight>
                <a:latin typeface="Consolas"/>
                <a:ea typeface="Consolas"/>
                <a:cs typeface="Consolas"/>
                <a:sym typeface="Consolas"/>
              </a:rPr>
              <a:t>;</a:t>
            </a:r>
            <a:endParaRPr sz="1300">
              <a:solidFill>
                <a:schemeClr val="dk1"/>
              </a:solidFill>
              <a:highlight>
                <a:srgbClr val="F9F9F9"/>
              </a:highlight>
              <a:latin typeface="Consolas"/>
              <a:ea typeface="Consolas"/>
              <a:cs typeface="Consolas"/>
              <a:sym typeface="Consolas"/>
            </a:endParaRPr>
          </a:p>
          <a:p>
            <a:pPr marL="0" lvl="0" indent="0" rtl="0">
              <a:spcBef>
                <a:spcPts val="750"/>
              </a:spcBef>
              <a:spcAft>
                <a:spcPts val="0"/>
              </a:spcAft>
              <a:buNone/>
            </a:pPr>
            <a:r>
              <a:rPr lang="en-US" sz="1300">
                <a:solidFill>
                  <a:schemeClr val="dk1"/>
                </a:solidFill>
                <a:highlight>
                  <a:srgbClr val="F9F9F9"/>
                </a:highlight>
                <a:latin typeface="Consolas"/>
                <a:ea typeface="Consolas"/>
                <a:cs typeface="Consolas"/>
                <a:sym typeface="Consolas"/>
              </a:rPr>
              <a:t>	....</a:t>
            </a:r>
            <a:endParaRPr sz="1300">
              <a:solidFill>
                <a:schemeClr val="dk1"/>
              </a:solidFill>
              <a:highlight>
                <a:srgbClr val="F9F9F9"/>
              </a:highlight>
              <a:latin typeface="Consolas"/>
              <a:ea typeface="Consolas"/>
              <a:cs typeface="Consolas"/>
              <a:sym typeface="Consolas"/>
            </a:endParaRPr>
          </a:p>
          <a:p>
            <a:pPr marL="0" lvl="0" indent="0" rtl="0">
              <a:spcBef>
                <a:spcPts val="750"/>
              </a:spcBef>
              <a:spcAft>
                <a:spcPts val="0"/>
              </a:spcAft>
              <a:buNone/>
            </a:pPr>
            <a:endParaRPr sz="1300">
              <a:solidFill>
                <a:schemeClr val="dk1"/>
              </a:solidFill>
              <a:highlight>
                <a:srgbClr val="F9F9F9"/>
              </a:highlight>
              <a:latin typeface="Consolas"/>
              <a:ea typeface="Consolas"/>
              <a:cs typeface="Consolas"/>
              <a:sym typeface="Consolas"/>
            </a:endParaRPr>
          </a:p>
          <a:p>
            <a:pPr marL="0" lvl="0" indent="457200">
              <a:spcBef>
                <a:spcPts val="750"/>
              </a:spcBef>
              <a:spcAft>
                <a:spcPts val="0"/>
              </a:spcAft>
              <a:buNone/>
            </a:pPr>
            <a:r>
              <a:rPr lang="en-US" sz="1300">
                <a:solidFill>
                  <a:srgbClr val="0101FD"/>
                </a:solidFill>
                <a:latin typeface="Consolas"/>
                <a:ea typeface="Consolas"/>
                <a:cs typeface="Consolas"/>
                <a:sym typeface="Consolas"/>
              </a:rPr>
              <a:t>return</a:t>
            </a:r>
            <a:r>
              <a:rPr lang="en-US" sz="1300">
                <a:solidFill>
                  <a:schemeClr val="dk1"/>
                </a:solidFill>
                <a:highlight>
                  <a:srgbClr val="F9F9F9"/>
                </a:highlight>
                <a:latin typeface="Consolas"/>
                <a:ea typeface="Consolas"/>
                <a:cs typeface="Consolas"/>
                <a:sym typeface="Consolas"/>
              </a:rPr>
              <a:t> (name, area, year1, population1, year2, population2);</a:t>
            </a:r>
            <a:br>
              <a:rPr lang="en-US" sz="1300">
                <a:solidFill>
                  <a:schemeClr val="dk1"/>
                </a:solidFill>
                <a:highlight>
                  <a:srgbClr val="F9F9F9"/>
                </a:highlight>
                <a:latin typeface="Consolas"/>
                <a:ea typeface="Consolas"/>
                <a:cs typeface="Consolas"/>
                <a:sym typeface="Consolas"/>
              </a:rPr>
            </a:br>
            <a:r>
              <a:rPr lang="en-US" sz="1300">
                <a:solidFill>
                  <a:schemeClr val="dk1"/>
                </a:solidFill>
                <a:highlight>
                  <a:srgbClr val="F9F9F9"/>
                </a:highlight>
                <a:latin typeface="Consolas"/>
                <a:ea typeface="Consolas"/>
                <a:cs typeface="Consolas"/>
                <a:sym typeface="Consolas"/>
              </a:rPr>
              <a:t>   }</a:t>
            </a:r>
            <a:endParaRPr sz="1300">
              <a:solidFill>
                <a:schemeClr val="dk1"/>
              </a:solidFill>
              <a:highlight>
                <a:srgbClr val="F9F9F9"/>
              </a:highlight>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7"/>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PATTERN MATCHING</a:t>
            </a:r>
            <a:endParaRPr/>
          </a:p>
        </p:txBody>
      </p:sp>
      <p:sp>
        <p:nvSpPr>
          <p:cNvPr id="322" name="Google Shape;322;p47"/>
          <p:cNvSpPr txBox="1">
            <a:spLocks noGrp="1"/>
          </p:cNvSpPr>
          <p:nvPr>
            <p:ph type="body" idx="1"/>
          </p:nvPr>
        </p:nvSpPr>
        <p:spPr>
          <a:xfrm>
            <a:off x="628650" y="1261366"/>
            <a:ext cx="7886700" cy="4145521"/>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90000"/>
              </a:lnSpc>
              <a:spcBef>
                <a:spcPts val="0"/>
              </a:spcBef>
              <a:spcAft>
                <a:spcPts val="0"/>
              </a:spcAft>
              <a:buClr>
                <a:srgbClr val="1E73B9"/>
              </a:buClr>
              <a:buSzPts val="1500"/>
              <a:buFont typeface="Arial"/>
              <a:buChar char="•"/>
            </a:pPr>
            <a:r>
              <a:rPr lang="en-US" sz="1500" b="0" i="0" u="none" strike="noStrike" cap="none">
                <a:solidFill>
                  <a:srgbClr val="1E73B9"/>
                </a:solidFill>
                <a:latin typeface="Source Sans Pro"/>
                <a:ea typeface="Source Sans Pro"/>
                <a:cs typeface="Source Sans Pro"/>
                <a:sym typeface="Source Sans Pro"/>
              </a:rPr>
              <a:t>Example</a:t>
            </a:r>
            <a:endParaRPr/>
          </a:p>
        </p:txBody>
      </p:sp>
      <p:sp>
        <p:nvSpPr>
          <p:cNvPr id="323" name="Google Shape;323;p47"/>
          <p:cNvSpPr/>
          <p:nvPr/>
        </p:nvSpPr>
        <p:spPr>
          <a:xfrm>
            <a:off x="628650" y="1719433"/>
            <a:ext cx="8257655" cy="30469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public</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static</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DiceSum2(</a:t>
            </a:r>
            <a:r>
              <a:rPr lang="en-US" sz="1600">
                <a:solidFill>
                  <a:srgbClr val="2B91AF"/>
                </a:solidFill>
                <a:latin typeface="Consolas"/>
                <a:ea typeface="Consolas"/>
                <a:cs typeface="Consolas"/>
                <a:sym typeface="Consolas"/>
              </a:rPr>
              <a:t>IEnumerable</a:t>
            </a:r>
            <a:r>
              <a:rPr lang="en-US" sz="1600">
                <a:solidFill>
                  <a:srgbClr val="000000"/>
                </a:solidFill>
                <a:latin typeface="Consolas"/>
                <a:ea typeface="Consolas"/>
                <a:cs typeface="Consolas"/>
                <a:sym typeface="Consolas"/>
              </a:rPr>
              <a:t>&lt;</a:t>
            </a:r>
            <a:r>
              <a:rPr lang="en-US" sz="1600">
                <a:solidFill>
                  <a:srgbClr val="0000FF"/>
                </a:solidFill>
                <a:latin typeface="Consolas"/>
                <a:ea typeface="Consolas"/>
                <a:cs typeface="Consolas"/>
                <a:sym typeface="Consolas"/>
              </a:rPr>
              <a:t>object</a:t>
            </a:r>
            <a:r>
              <a:rPr lang="en-US" sz="1600">
                <a:solidFill>
                  <a:srgbClr val="000000"/>
                </a:solidFill>
                <a:latin typeface="Consolas"/>
                <a:ea typeface="Consolas"/>
                <a:cs typeface="Consolas"/>
                <a:sym typeface="Consolas"/>
              </a:rPr>
              <a:t>&gt; values)</a:t>
            </a:r>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        {</a:t>
            </a:r>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var</a:t>
            </a:r>
            <a:r>
              <a:rPr lang="en-US" sz="1600">
                <a:solidFill>
                  <a:srgbClr val="000000"/>
                </a:solidFill>
                <a:latin typeface="Consolas"/>
                <a:ea typeface="Consolas"/>
                <a:cs typeface="Consolas"/>
                <a:sym typeface="Consolas"/>
              </a:rPr>
              <a:t> sum = 0;</a:t>
            </a:r>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foreach</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var</a:t>
            </a:r>
            <a:r>
              <a:rPr lang="en-US" sz="1600">
                <a:solidFill>
                  <a:srgbClr val="000000"/>
                </a:solidFill>
                <a:latin typeface="Consolas"/>
                <a:ea typeface="Consolas"/>
                <a:cs typeface="Consolas"/>
                <a:sym typeface="Consolas"/>
              </a:rPr>
              <a:t> item </a:t>
            </a:r>
            <a:r>
              <a:rPr lang="en-US" sz="1600">
                <a:solidFill>
                  <a:srgbClr val="0000FF"/>
                </a:solidFill>
                <a:latin typeface="Consolas"/>
                <a:ea typeface="Consolas"/>
                <a:cs typeface="Consolas"/>
                <a:sym typeface="Consolas"/>
              </a:rPr>
              <a:t>in</a:t>
            </a:r>
            <a:r>
              <a:rPr lang="en-US" sz="1600">
                <a:solidFill>
                  <a:srgbClr val="000000"/>
                </a:solidFill>
                <a:latin typeface="Consolas"/>
                <a:ea typeface="Consolas"/>
                <a:cs typeface="Consolas"/>
                <a:sym typeface="Consolas"/>
              </a:rPr>
              <a:t> values)</a:t>
            </a:r>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            {</a:t>
            </a:r>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if</a:t>
            </a:r>
            <a:r>
              <a:rPr lang="en-US" sz="1600">
                <a:solidFill>
                  <a:srgbClr val="000000"/>
                </a:solidFill>
                <a:latin typeface="Consolas"/>
                <a:ea typeface="Consolas"/>
                <a:cs typeface="Consolas"/>
                <a:sym typeface="Consolas"/>
              </a:rPr>
              <a:t> (item </a:t>
            </a:r>
            <a:r>
              <a:rPr lang="en-US" sz="1600">
                <a:solidFill>
                  <a:srgbClr val="0000FF"/>
                </a:solidFill>
                <a:latin typeface="Consolas"/>
                <a:ea typeface="Consolas"/>
                <a:cs typeface="Consolas"/>
                <a:sym typeface="Consolas"/>
              </a:rPr>
              <a:t>is</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val)</a:t>
            </a:r>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                    sum += val;</a:t>
            </a:r>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else</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if</a:t>
            </a:r>
            <a:r>
              <a:rPr lang="en-US" sz="1600">
                <a:solidFill>
                  <a:srgbClr val="000000"/>
                </a:solidFill>
                <a:latin typeface="Consolas"/>
                <a:ea typeface="Consolas"/>
                <a:cs typeface="Consolas"/>
                <a:sym typeface="Consolas"/>
              </a:rPr>
              <a:t> (item </a:t>
            </a:r>
            <a:r>
              <a:rPr lang="en-US" sz="1600">
                <a:solidFill>
                  <a:srgbClr val="0000FF"/>
                </a:solidFill>
                <a:latin typeface="Consolas"/>
                <a:ea typeface="Consolas"/>
                <a:cs typeface="Consolas"/>
                <a:sym typeface="Consolas"/>
              </a:rPr>
              <a:t>is</a:t>
            </a:r>
            <a:r>
              <a:rPr lang="en-US" sz="1600">
                <a:solidFill>
                  <a:srgbClr val="000000"/>
                </a:solidFill>
                <a:latin typeface="Consolas"/>
                <a:ea typeface="Consolas"/>
                <a:cs typeface="Consolas"/>
                <a:sym typeface="Consolas"/>
              </a:rPr>
              <a:t> </a:t>
            </a:r>
            <a:r>
              <a:rPr lang="en-US" sz="1600">
                <a:solidFill>
                  <a:srgbClr val="2B91AF"/>
                </a:solidFill>
                <a:latin typeface="Consolas"/>
                <a:ea typeface="Consolas"/>
                <a:cs typeface="Consolas"/>
                <a:sym typeface="Consolas"/>
              </a:rPr>
              <a:t>IEnumerable</a:t>
            </a:r>
            <a:r>
              <a:rPr lang="en-US" sz="1600">
                <a:solidFill>
                  <a:srgbClr val="000000"/>
                </a:solidFill>
                <a:latin typeface="Consolas"/>
                <a:ea typeface="Consolas"/>
                <a:cs typeface="Consolas"/>
                <a:sym typeface="Consolas"/>
              </a:rPr>
              <a:t>&lt;</a:t>
            </a:r>
            <a:r>
              <a:rPr lang="en-US" sz="1600">
                <a:solidFill>
                  <a:srgbClr val="0000FF"/>
                </a:solidFill>
                <a:latin typeface="Consolas"/>
                <a:ea typeface="Consolas"/>
                <a:cs typeface="Consolas"/>
                <a:sym typeface="Consolas"/>
              </a:rPr>
              <a:t>object</a:t>
            </a:r>
            <a:r>
              <a:rPr lang="en-US" sz="1600">
                <a:solidFill>
                  <a:srgbClr val="000000"/>
                </a:solidFill>
                <a:latin typeface="Consolas"/>
                <a:ea typeface="Consolas"/>
                <a:cs typeface="Consolas"/>
                <a:sym typeface="Consolas"/>
              </a:rPr>
              <a:t>&gt; subList)</a:t>
            </a:r>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                    sum += DiceSum2(subList);</a:t>
            </a:r>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            }</a:t>
            </a:r>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return</a:t>
            </a:r>
            <a:r>
              <a:rPr lang="en-US" sz="1600">
                <a:solidFill>
                  <a:srgbClr val="000000"/>
                </a:solidFill>
                <a:latin typeface="Consolas"/>
                <a:ea typeface="Consolas"/>
                <a:cs typeface="Consolas"/>
                <a:sym typeface="Consolas"/>
              </a:rPr>
              <a:t> sum;</a:t>
            </a:r>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        }</a:t>
            </a:r>
            <a:endParaRPr sz="1600">
              <a:solidFill>
                <a:srgbClr val="0000FF"/>
              </a:solidFill>
              <a:latin typeface="Consolas"/>
              <a:ea typeface="Consolas"/>
              <a:cs typeface="Consolas"/>
              <a:sym typeface="Consolas"/>
            </a:endParaRPr>
          </a:p>
        </p:txBody>
      </p:sp>
      <p:sp>
        <p:nvSpPr>
          <p:cNvPr id="324" name="Google Shape;324;p47"/>
          <p:cNvSpPr/>
          <p:nvPr/>
        </p:nvSpPr>
        <p:spPr>
          <a:xfrm>
            <a:off x="628649" y="3563160"/>
            <a:ext cx="8257655" cy="313932"/>
          </a:xfrm>
          <a:prstGeom prst="rect">
            <a:avLst/>
          </a:prstGeom>
          <a:noFill/>
          <a:ln>
            <a:noFill/>
          </a:ln>
        </p:spPr>
        <p:txBody>
          <a:bodyPr spcFirstLastPara="1" wrap="square" lIns="91425" tIns="45700" rIns="91425" bIns="45700" anchor="t" anchorCtr="0">
            <a:noAutofit/>
          </a:bodyPr>
          <a:lstStyle/>
          <a:p>
            <a:pPr marL="171450" marR="0" lvl="0" indent="-69850" algn="just" rtl="0">
              <a:lnSpc>
                <a:spcPct val="90000"/>
              </a:lnSpc>
              <a:spcBef>
                <a:spcPts val="0"/>
              </a:spcBef>
              <a:spcAft>
                <a:spcPts val="0"/>
              </a:spcAft>
              <a:buClr>
                <a:schemeClr val="dk1"/>
              </a:buClr>
              <a:buSzPts val="1600"/>
              <a:buFont typeface="Arial"/>
              <a:buNone/>
            </a:pPr>
            <a:endParaRPr sz="1600">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8"/>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REF LOCALS AND RETURNS</a:t>
            </a:r>
            <a:endParaRPr/>
          </a:p>
        </p:txBody>
      </p:sp>
      <p:sp>
        <p:nvSpPr>
          <p:cNvPr id="330" name="Google Shape;330;p48"/>
          <p:cNvSpPr/>
          <p:nvPr/>
        </p:nvSpPr>
        <p:spPr>
          <a:xfrm>
            <a:off x="628649" y="1193221"/>
            <a:ext cx="8257655" cy="255454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dirty="0">
                <a:solidFill>
                  <a:srgbClr val="0000FF"/>
                </a:solidFill>
                <a:latin typeface="Consolas"/>
                <a:ea typeface="Consolas"/>
                <a:cs typeface="Consolas"/>
                <a:sym typeface="Consolas"/>
              </a:rPr>
              <a:t>static</a:t>
            </a:r>
            <a:r>
              <a:rPr lang="en-US" sz="1600" dirty="0">
                <a:solidFill>
                  <a:srgbClr val="000000"/>
                </a:solidFill>
                <a:latin typeface="Consolas"/>
                <a:ea typeface="Consolas"/>
                <a:cs typeface="Consolas"/>
                <a:sym typeface="Consolas"/>
              </a:rPr>
              <a:t> </a:t>
            </a:r>
            <a:r>
              <a:rPr lang="en-US" sz="1600" dirty="0">
                <a:solidFill>
                  <a:srgbClr val="0000FF"/>
                </a:solidFill>
                <a:latin typeface="Consolas"/>
                <a:ea typeface="Consolas"/>
                <a:cs typeface="Consolas"/>
                <a:sym typeface="Consolas"/>
              </a:rPr>
              <a:t>ref</a:t>
            </a:r>
            <a:r>
              <a:rPr lang="en-US" sz="1600" dirty="0">
                <a:solidFill>
                  <a:srgbClr val="000000"/>
                </a:solidFill>
                <a:latin typeface="Consolas"/>
                <a:ea typeface="Consolas"/>
                <a:cs typeface="Consolas"/>
                <a:sym typeface="Consolas"/>
              </a:rPr>
              <a:t> </a:t>
            </a:r>
            <a:r>
              <a:rPr lang="en-US" sz="1600" dirty="0" err="1">
                <a:solidFill>
                  <a:srgbClr val="0000FF"/>
                </a:solidFill>
                <a:latin typeface="Consolas"/>
                <a:ea typeface="Consolas"/>
                <a:cs typeface="Consolas"/>
                <a:sym typeface="Consolas"/>
              </a:rPr>
              <a:t>int</a:t>
            </a:r>
            <a:r>
              <a:rPr lang="en-US" sz="1600" dirty="0">
                <a:solidFill>
                  <a:srgbClr val="000000"/>
                </a:solidFill>
                <a:latin typeface="Consolas"/>
                <a:ea typeface="Consolas"/>
                <a:cs typeface="Consolas"/>
                <a:sym typeface="Consolas"/>
              </a:rPr>
              <a:t> Find(</a:t>
            </a:r>
            <a:r>
              <a:rPr lang="en-US" sz="1600" dirty="0" err="1">
                <a:solidFill>
                  <a:srgbClr val="0000FF"/>
                </a:solidFill>
                <a:latin typeface="Consolas"/>
                <a:ea typeface="Consolas"/>
                <a:cs typeface="Consolas"/>
                <a:sym typeface="Consolas"/>
              </a:rPr>
              <a:t>int</a:t>
            </a:r>
            <a:r>
              <a:rPr lang="en-US" sz="1600" dirty="0">
                <a:solidFill>
                  <a:srgbClr val="000000"/>
                </a:solidFill>
                <a:latin typeface="Consolas"/>
                <a:ea typeface="Consolas"/>
                <a:cs typeface="Consolas"/>
                <a:sym typeface="Consolas"/>
              </a:rPr>
              <a:t> number, </a:t>
            </a:r>
            <a:r>
              <a:rPr lang="en-US" sz="1600" dirty="0" err="1">
                <a:solidFill>
                  <a:srgbClr val="0000FF"/>
                </a:solidFill>
                <a:latin typeface="Consolas"/>
                <a:ea typeface="Consolas"/>
                <a:cs typeface="Consolas"/>
                <a:sym typeface="Consolas"/>
              </a:rPr>
              <a:t>int</a:t>
            </a:r>
            <a:r>
              <a:rPr lang="en-US" sz="1600" dirty="0">
                <a:solidFill>
                  <a:srgbClr val="000000"/>
                </a:solidFill>
                <a:latin typeface="Consolas"/>
                <a:ea typeface="Consolas"/>
                <a:cs typeface="Consolas"/>
                <a:sym typeface="Consolas"/>
              </a:rPr>
              <a:t>[] numbers)</a:t>
            </a:r>
            <a:endParaRPr dirty="0"/>
          </a:p>
          <a:p>
            <a:pPr marL="0" marR="0" lvl="0" indent="0" algn="l" rtl="0">
              <a:spcBef>
                <a:spcPts val="0"/>
              </a:spcBef>
              <a:spcAft>
                <a:spcPts val="0"/>
              </a:spcAft>
              <a:buNone/>
            </a:pPr>
            <a:r>
              <a:rPr lang="en-US" sz="1600" dirty="0">
                <a:solidFill>
                  <a:srgbClr val="000000"/>
                </a:solidFill>
                <a:latin typeface="Consolas"/>
                <a:ea typeface="Consolas"/>
                <a:cs typeface="Consolas"/>
                <a:sym typeface="Consolas"/>
              </a:rPr>
              <a:t>        {</a:t>
            </a:r>
            <a:endParaRPr dirty="0"/>
          </a:p>
          <a:p>
            <a:pPr marL="0" marR="0" lvl="0" indent="0" algn="l" rtl="0">
              <a:spcBef>
                <a:spcPts val="0"/>
              </a:spcBef>
              <a:spcAft>
                <a:spcPts val="0"/>
              </a:spcAft>
              <a:buNone/>
            </a:pPr>
            <a:r>
              <a:rPr lang="en-US" sz="1600" dirty="0">
                <a:solidFill>
                  <a:srgbClr val="000000"/>
                </a:solidFill>
                <a:latin typeface="Consolas"/>
                <a:ea typeface="Consolas"/>
                <a:cs typeface="Consolas"/>
                <a:sym typeface="Consolas"/>
              </a:rPr>
              <a:t>            </a:t>
            </a:r>
            <a:r>
              <a:rPr lang="en-US" sz="1600" dirty="0">
                <a:solidFill>
                  <a:srgbClr val="0000FF"/>
                </a:solidFill>
                <a:latin typeface="Consolas"/>
                <a:ea typeface="Consolas"/>
                <a:cs typeface="Consolas"/>
                <a:sym typeface="Consolas"/>
              </a:rPr>
              <a:t>for</a:t>
            </a:r>
            <a:r>
              <a:rPr lang="en-US" sz="1600" dirty="0">
                <a:solidFill>
                  <a:srgbClr val="000000"/>
                </a:solidFill>
                <a:latin typeface="Consolas"/>
                <a:ea typeface="Consolas"/>
                <a:cs typeface="Consolas"/>
                <a:sym typeface="Consolas"/>
              </a:rPr>
              <a:t> (</a:t>
            </a:r>
            <a:r>
              <a:rPr lang="en-US" sz="1600" dirty="0" err="1">
                <a:solidFill>
                  <a:srgbClr val="0000FF"/>
                </a:solidFill>
                <a:latin typeface="Consolas"/>
                <a:ea typeface="Consolas"/>
                <a:cs typeface="Consolas"/>
                <a:sym typeface="Consolas"/>
              </a:rPr>
              <a:t>int</a:t>
            </a:r>
            <a:r>
              <a:rPr lang="en-US" sz="1600" dirty="0">
                <a:solidFill>
                  <a:srgbClr val="000000"/>
                </a:solidFill>
                <a:latin typeface="Consolas"/>
                <a:ea typeface="Consolas"/>
                <a:cs typeface="Consolas"/>
                <a:sym typeface="Consolas"/>
              </a:rPr>
              <a:t> </a:t>
            </a:r>
            <a:r>
              <a:rPr lang="en-US" sz="1600" dirty="0" err="1">
                <a:solidFill>
                  <a:srgbClr val="000000"/>
                </a:solidFill>
                <a:latin typeface="Consolas"/>
                <a:ea typeface="Consolas"/>
                <a:cs typeface="Consolas"/>
                <a:sym typeface="Consolas"/>
              </a:rPr>
              <a:t>i</a:t>
            </a:r>
            <a:r>
              <a:rPr lang="en-US" sz="1600" dirty="0">
                <a:solidFill>
                  <a:srgbClr val="000000"/>
                </a:solidFill>
                <a:latin typeface="Consolas"/>
                <a:ea typeface="Consolas"/>
                <a:cs typeface="Consolas"/>
                <a:sym typeface="Consolas"/>
              </a:rPr>
              <a:t> = 0; </a:t>
            </a:r>
            <a:r>
              <a:rPr lang="en-US" sz="1600" dirty="0" err="1">
                <a:solidFill>
                  <a:srgbClr val="000000"/>
                </a:solidFill>
                <a:latin typeface="Consolas"/>
                <a:ea typeface="Consolas"/>
                <a:cs typeface="Consolas"/>
                <a:sym typeface="Consolas"/>
              </a:rPr>
              <a:t>i</a:t>
            </a:r>
            <a:r>
              <a:rPr lang="en-US" sz="1600" dirty="0">
                <a:solidFill>
                  <a:srgbClr val="000000"/>
                </a:solidFill>
                <a:latin typeface="Consolas"/>
                <a:ea typeface="Consolas"/>
                <a:cs typeface="Consolas"/>
                <a:sym typeface="Consolas"/>
              </a:rPr>
              <a:t> &lt; </a:t>
            </a:r>
            <a:r>
              <a:rPr lang="en-US" sz="1600" dirty="0" err="1">
                <a:solidFill>
                  <a:srgbClr val="000000"/>
                </a:solidFill>
                <a:latin typeface="Consolas"/>
                <a:ea typeface="Consolas"/>
                <a:cs typeface="Consolas"/>
                <a:sym typeface="Consolas"/>
              </a:rPr>
              <a:t>numbers.Length</a:t>
            </a:r>
            <a:r>
              <a:rPr lang="en-US" sz="1600" dirty="0">
                <a:solidFill>
                  <a:srgbClr val="000000"/>
                </a:solidFill>
                <a:latin typeface="Consolas"/>
                <a:ea typeface="Consolas"/>
                <a:cs typeface="Consolas"/>
                <a:sym typeface="Consolas"/>
              </a:rPr>
              <a:t>; </a:t>
            </a:r>
            <a:r>
              <a:rPr lang="en-US" sz="1600" dirty="0" err="1">
                <a:solidFill>
                  <a:srgbClr val="000000"/>
                </a:solidFill>
                <a:latin typeface="Consolas"/>
                <a:ea typeface="Consolas"/>
                <a:cs typeface="Consolas"/>
                <a:sym typeface="Consolas"/>
              </a:rPr>
              <a:t>i</a:t>
            </a:r>
            <a:r>
              <a:rPr lang="en-US" sz="1600" dirty="0">
                <a:solidFill>
                  <a:srgbClr val="000000"/>
                </a:solidFill>
                <a:latin typeface="Consolas"/>
                <a:ea typeface="Consolas"/>
                <a:cs typeface="Consolas"/>
                <a:sym typeface="Consolas"/>
              </a:rPr>
              <a:t>++)</a:t>
            </a:r>
            <a:endParaRPr dirty="0"/>
          </a:p>
          <a:p>
            <a:pPr marL="0" marR="0" lvl="0" indent="0" algn="l" rtl="0">
              <a:spcBef>
                <a:spcPts val="0"/>
              </a:spcBef>
              <a:spcAft>
                <a:spcPts val="0"/>
              </a:spcAft>
              <a:buNone/>
            </a:pPr>
            <a:r>
              <a:rPr lang="en-US" sz="1600" dirty="0">
                <a:solidFill>
                  <a:srgbClr val="000000"/>
                </a:solidFill>
                <a:latin typeface="Consolas"/>
                <a:ea typeface="Consolas"/>
                <a:cs typeface="Consolas"/>
                <a:sym typeface="Consolas"/>
              </a:rPr>
              <a:t>            {</a:t>
            </a:r>
            <a:endParaRPr dirty="0"/>
          </a:p>
          <a:p>
            <a:pPr marL="0" marR="0" lvl="0" indent="0" algn="l" rtl="0">
              <a:spcBef>
                <a:spcPts val="0"/>
              </a:spcBef>
              <a:spcAft>
                <a:spcPts val="0"/>
              </a:spcAft>
              <a:buNone/>
            </a:pPr>
            <a:r>
              <a:rPr lang="en-US" sz="1600" dirty="0">
                <a:solidFill>
                  <a:srgbClr val="000000"/>
                </a:solidFill>
                <a:latin typeface="Consolas"/>
                <a:ea typeface="Consolas"/>
                <a:cs typeface="Consolas"/>
                <a:sym typeface="Consolas"/>
              </a:rPr>
              <a:t>                </a:t>
            </a:r>
            <a:r>
              <a:rPr lang="en-US" sz="1600" dirty="0">
                <a:solidFill>
                  <a:srgbClr val="0000FF"/>
                </a:solidFill>
                <a:latin typeface="Consolas"/>
                <a:ea typeface="Consolas"/>
                <a:cs typeface="Consolas"/>
                <a:sym typeface="Consolas"/>
              </a:rPr>
              <a:t>if</a:t>
            </a:r>
            <a:r>
              <a:rPr lang="en-US" sz="1600" dirty="0">
                <a:solidFill>
                  <a:srgbClr val="000000"/>
                </a:solidFill>
                <a:latin typeface="Consolas"/>
                <a:ea typeface="Consolas"/>
                <a:cs typeface="Consolas"/>
                <a:sym typeface="Consolas"/>
              </a:rPr>
              <a:t> (numbers[</a:t>
            </a:r>
            <a:r>
              <a:rPr lang="en-US" sz="1600" dirty="0" err="1">
                <a:solidFill>
                  <a:srgbClr val="000000"/>
                </a:solidFill>
                <a:latin typeface="Consolas"/>
                <a:ea typeface="Consolas"/>
                <a:cs typeface="Consolas"/>
                <a:sym typeface="Consolas"/>
              </a:rPr>
              <a:t>i</a:t>
            </a:r>
            <a:r>
              <a:rPr lang="en-US" sz="1600" dirty="0">
                <a:solidFill>
                  <a:srgbClr val="000000"/>
                </a:solidFill>
                <a:latin typeface="Consolas"/>
                <a:ea typeface="Consolas"/>
                <a:cs typeface="Consolas"/>
                <a:sym typeface="Consolas"/>
              </a:rPr>
              <a:t>] == number)</a:t>
            </a:r>
            <a:endParaRPr dirty="0"/>
          </a:p>
          <a:p>
            <a:pPr marL="0" marR="0" lvl="0" indent="0" algn="l" rtl="0">
              <a:spcBef>
                <a:spcPts val="0"/>
              </a:spcBef>
              <a:spcAft>
                <a:spcPts val="0"/>
              </a:spcAft>
              <a:buNone/>
            </a:pPr>
            <a:r>
              <a:rPr lang="en-US" sz="1600" dirty="0">
                <a:solidFill>
                  <a:srgbClr val="000000"/>
                </a:solidFill>
                <a:latin typeface="Consolas"/>
                <a:ea typeface="Consolas"/>
                <a:cs typeface="Consolas"/>
                <a:sym typeface="Consolas"/>
              </a:rPr>
              <a:t>                {</a:t>
            </a:r>
            <a:endParaRPr dirty="0"/>
          </a:p>
          <a:p>
            <a:pPr marL="0" marR="0" lvl="0" indent="0" algn="l" rtl="0">
              <a:spcBef>
                <a:spcPts val="0"/>
              </a:spcBef>
              <a:spcAft>
                <a:spcPts val="0"/>
              </a:spcAft>
              <a:buNone/>
            </a:pPr>
            <a:r>
              <a:rPr lang="en-US" sz="1600" dirty="0">
                <a:solidFill>
                  <a:srgbClr val="000000"/>
                </a:solidFill>
                <a:latin typeface="Consolas"/>
                <a:ea typeface="Consolas"/>
                <a:cs typeface="Consolas"/>
                <a:sym typeface="Consolas"/>
              </a:rPr>
              <a:t>               </a:t>
            </a:r>
            <a:r>
              <a:rPr lang="en-US" sz="1600" dirty="0">
                <a:solidFill>
                  <a:srgbClr val="0000FF"/>
                </a:solidFill>
                <a:latin typeface="Consolas"/>
                <a:ea typeface="Consolas"/>
                <a:cs typeface="Consolas"/>
                <a:sym typeface="Consolas"/>
              </a:rPr>
              <a:t>return</a:t>
            </a:r>
            <a:r>
              <a:rPr lang="en-US" sz="1600" dirty="0">
                <a:solidFill>
                  <a:srgbClr val="000000"/>
                </a:solidFill>
                <a:latin typeface="Consolas"/>
                <a:ea typeface="Consolas"/>
                <a:cs typeface="Consolas"/>
                <a:sym typeface="Consolas"/>
              </a:rPr>
              <a:t> </a:t>
            </a:r>
            <a:r>
              <a:rPr lang="en-US" sz="1600" dirty="0">
                <a:solidFill>
                  <a:srgbClr val="0000FF"/>
                </a:solidFill>
                <a:latin typeface="Consolas"/>
                <a:ea typeface="Consolas"/>
                <a:cs typeface="Consolas"/>
                <a:sym typeface="Consolas"/>
              </a:rPr>
              <a:t>ref</a:t>
            </a:r>
            <a:r>
              <a:rPr lang="en-US" sz="1600" dirty="0">
                <a:solidFill>
                  <a:srgbClr val="000000"/>
                </a:solidFill>
                <a:latin typeface="Consolas"/>
                <a:ea typeface="Consolas"/>
                <a:cs typeface="Consolas"/>
                <a:sym typeface="Consolas"/>
              </a:rPr>
              <a:t> numbers[</a:t>
            </a:r>
            <a:r>
              <a:rPr lang="en-US" sz="1600" dirty="0" err="1">
                <a:solidFill>
                  <a:srgbClr val="000000"/>
                </a:solidFill>
                <a:latin typeface="Consolas"/>
                <a:ea typeface="Consolas"/>
                <a:cs typeface="Consolas"/>
                <a:sym typeface="Consolas"/>
              </a:rPr>
              <a:t>i</a:t>
            </a:r>
            <a:r>
              <a:rPr lang="en-US" sz="1600" dirty="0">
                <a:solidFill>
                  <a:srgbClr val="000000"/>
                </a:solidFill>
                <a:latin typeface="Consolas"/>
                <a:ea typeface="Consolas"/>
                <a:cs typeface="Consolas"/>
                <a:sym typeface="Consolas"/>
              </a:rPr>
              <a:t>]; </a:t>
            </a:r>
            <a:r>
              <a:rPr lang="en-US" sz="1600" dirty="0">
                <a:solidFill>
                  <a:srgbClr val="008000"/>
                </a:solidFill>
                <a:latin typeface="Consolas"/>
                <a:ea typeface="Consolas"/>
                <a:cs typeface="Consolas"/>
                <a:sym typeface="Consolas"/>
              </a:rPr>
              <a:t>// we return reference, not value</a:t>
            </a:r>
            <a:endParaRPr sz="1600" dirty="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600" dirty="0">
                <a:solidFill>
                  <a:srgbClr val="000000"/>
                </a:solidFill>
                <a:latin typeface="Consolas"/>
                <a:ea typeface="Consolas"/>
                <a:cs typeface="Consolas"/>
                <a:sym typeface="Consolas"/>
              </a:rPr>
              <a:t>                }</a:t>
            </a:r>
            <a:endParaRPr dirty="0"/>
          </a:p>
          <a:p>
            <a:pPr marL="0" marR="0" lvl="0" indent="0" algn="l" rtl="0">
              <a:spcBef>
                <a:spcPts val="0"/>
              </a:spcBef>
              <a:spcAft>
                <a:spcPts val="0"/>
              </a:spcAft>
              <a:buNone/>
            </a:pPr>
            <a:r>
              <a:rPr lang="en-US" sz="1600" dirty="0">
                <a:solidFill>
                  <a:srgbClr val="000000"/>
                </a:solidFill>
                <a:latin typeface="Consolas"/>
                <a:ea typeface="Consolas"/>
                <a:cs typeface="Consolas"/>
                <a:sym typeface="Consolas"/>
              </a:rPr>
              <a:t>            }</a:t>
            </a:r>
            <a:endParaRPr dirty="0"/>
          </a:p>
          <a:p>
            <a:pPr marL="0" marR="0" lvl="0" indent="0" algn="l" rtl="0">
              <a:spcBef>
                <a:spcPts val="0"/>
              </a:spcBef>
              <a:spcAft>
                <a:spcPts val="0"/>
              </a:spcAft>
              <a:buNone/>
            </a:pPr>
            <a:r>
              <a:rPr lang="en-US" sz="1600" dirty="0">
                <a:solidFill>
                  <a:srgbClr val="000000"/>
                </a:solidFill>
                <a:latin typeface="Consolas"/>
                <a:ea typeface="Consolas"/>
                <a:cs typeface="Consolas"/>
                <a:sym typeface="Consolas"/>
              </a:rPr>
              <a:t>            </a:t>
            </a:r>
            <a:r>
              <a:rPr lang="en-US" sz="1600" dirty="0">
                <a:solidFill>
                  <a:srgbClr val="0000FF"/>
                </a:solidFill>
                <a:latin typeface="Consolas"/>
                <a:ea typeface="Consolas"/>
                <a:cs typeface="Consolas"/>
                <a:sym typeface="Consolas"/>
              </a:rPr>
              <a:t>throw</a:t>
            </a:r>
            <a:r>
              <a:rPr lang="en-US" sz="1600" dirty="0">
                <a:solidFill>
                  <a:srgbClr val="000000"/>
                </a:solidFill>
                <a:latin typeface="Consolas"/>
                <a:ea typeface="Consolas"/>
                <a:cs typeface="Consolas"/>
                <a:sym typeface="Consolas"/>
              </a:rPr>
              <a:t> </a:t>
            </a:r>
            <a:r>
              <a:rPr lang="en-US" sz="1600" dirty="0">
                <a:solidFill>
                  <a:srgbClr val="0000FF"/>
                </a:solidFill>
                <a:latin typeface="Consolas"/>
                <a:ea typeface="Consolas"/>
                <a:cs typeface="Consolas"/>
                <a:sym typeface="Consolas"/>
              </a:rPr>
              <a:t>new</a:t>
            </a:r>
            <a:r>
              <a:rPr lang="en-US" sz="1600" dirty="0">
                <a:solidFill>
                  <a:srgbClr val="000000"/>
                </a:solidFill>
                <a:latin typeface="Consolas"/>
                <a:ea typeface="Consolas"/>
                <a:cs typeface="Consolas"/>
                <a:sym typeface="Consolas"/>
              </a:rPr>
              <a:t> </a:t>
            </a:r>
            <a:r>
              <a:rPr lang="en-US" sz="1600" dirty="0" err="1">
                <a:solidFill>
                  <a:srgbClr val="2B91AF"/>
                </a:solidFill>
                <a:latin typeface="Consolas"/>
                <a:ea typeface="Consolas"/>
                <a:cs typeface="Consolas"/>
                <a:sym typeface="Consolas"/>
              </a:rPr>
              <a:t>IndexOutOfRangeException</a:t>
            </a:r>
            <a:r>
              <a:rPr lang="en-US" sz="1600" dirty="0">
                <a:solidFill>
                  <a:srgbClr val="000000"/>
                </a:solidFill>
                <a:latin typeface="Consolas"/>
                <a:ea typeface="Consolas"/>
                <a:cs typeface="Consolas"/>
                <a:sym typeface="Consolas"/>
              </a:rPr>
              <a:t>(</a:t>
            </a:r>
            <a:r>
              <a:rPr lang="en-US" sz="1600" dirty="0">
                <a:solidFill>
                  <a:srgbClr val="A31515"/>
                </a:solidFill>
                <a:latin typeface="Consolas"/>
                <a:ea typeface="Consolas"/>
                <a:cs typeface="Consolas"/>
                <a:sym typeface="Consolas"/>
              </a:rPr>
              <a:t>"Number is not found"</a:t>
            </a:r>
            <a:r>
              <a:rPr lang="en-US" sz="1600" dirty="0">
                <a:solidFill>
                  <a:srgbClr val="000000"/>
                </a:solidFill>
                <a:latin typeface="Consolas"/>
                <a:ea typeface="Consolas"/>
                <a:cs typeface="Consolas"/>
                <a:sym typeface="Consolas"/>
              </a:rPr>
              <a:t>);}</a:t>
            </a:r>
            <a:endParaRPr sz="1600" dirty="0">
              <a:solidFill>
                <a:srgbClr val="0000FF"/>
              </a:solidFill>
              <a:latin typeface="Consolas"/>
              <a:ea typeface="Consolas"/>
              <a:cs typeface="Consolas"/>
              <a:sym typeface="Consolas"/>
            </a:endParaRPr>
          </a:p>
        </p:txBody>
      </p:sp>
      <p:sp>
        <p:nvSpPr>
          <p:cNvPr id="331" name="Google Shape;331;p48"/>
          <p:cNvSpPr/>
          <p:nvPr/>
        </p:nvSpPr>
        <p:spPr>
          <a:xfrm>
            <a:off x="628649" y="3563160"/>
            <a:ext cx="8257655" cy="313932"/>
          </a:xfrm>
          <a:prstGeom prst="rect">
            <a:avLst/>
          </a:prstGeom>
          <a:noFill/>
          <a:ln>
            <a:noFill/>
          </a:ln>
        </p:spPr>
        <p:txBody>
          <a:bodyPr spcFirstLastPara="1" wrap="square" lIns="91425" tIns="45700" rIns="91425" bIns="45700" anchor="t" anchorCtr="0">
            <a:noAutofit/>
          </a:bodyPr>
          <a:lstStyle/>
          <a:p>
            <a:pPr marL="171450" marR="0" lvl="0" indent="-69850" algn="just" rtl="0">
              <a:lnSpc>
                <a:spcPct val="90000"/>
              </a:lnSpc>
              <a:spcBef>
                <a:spcPts val="0"/>
              </a:spcBef>
              <a:spcAft>
                <a:spcPts val="0"/>
              </a:spcAft>
              <a:buClr>
                <a:schemeClr val="dk1"/>
              </a:buClr>
              <a:buSzPts val="1600"/>
              <a:buFont typeface="Arial"/>
              <a:buNone/>
            </a:pPr>
            <a:endParaRPr sz="1600">
              <a:solidFill>
                <a:schemeClr val="dk1"/>
              </a:solidFill>
              <a:latin typeface="Arial"/>
              <a:ea typeface="Arial"/>
              <a:cs typeface="Arial"/>
              <a:sym typeface="Arial"/>
            </a:endParaRPr>
          </a:p>
        </p:txBody>
      </p:sp>
      <p:sp>
        <p:nvSpPr>
          <p:cNvPr id="332" name="Google Shape;332;p48"/>
          <p:cNvSpPr/>
          <p:nvPr/>
        </p:nvSpPr>
        <p:spPr>
          <a:xfrm>
            <a:off x="466923" y="3747766"/>
            <a:ext cx="8419381" cy="181588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rgbClr val="0000FF"/>
                </a:solidFill>
                <a:latin typeface="Consolas"/>
                <a:ea typeface="Consolas"/>
                <a:cs typeface="Consolas"/>
                <a:sym typeface="Consolas"/>
              </a:rPr>
              <a:t>static</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void</a:t>
            </a:r>
            <a:r>
              <a:rPr lang="en-US" sz="1600">
                <a:solidFill>
                  <a:srgbClr val="000000"/>
                </a:solidFill>
                <a:latin typeface="Consolas"/>
                <a:ea typeface="Consolas"/>
                <a:cs typeface="Consolas"/>
                <a:sym typeface="Consolas"/>
              </a:rPr>
              <a:t> Main(</a:t>
            </a:r>
            <a:r>
              <a:rPr lang="en-US" sz="1600">
                <a:solidFill>
                  <a:srgbClr val="0000FF"/>
                </a:solidFill>
                <a:latin typeface="Consolas"/>
                <a:ea typeface="Consolas"/>
                <a:cs typeface="Consolas"/>
                <a:sym typeface="Consolas"/>
              </a:rPr>
              <a:t>string</a:t>
            </a:r>
            <a:r>
              <a:rPr lang="en-US" sz="1600">
                <a:solidFill>
                  <a:srgbClr val="000000"/>
                </a:solidFill>
                <a:latin typeface="Consolas"/>
                <a:ea typeface="Consolas"/>
                <a:cs typeface="Consolas"/>
                <a:sym typeface="Consolas"/>
              </a:rPr>
              <a:t>[] args)</a:t>
            </a:r>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        {</a:t>
            </a:r>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numbers = { 1, 2, 3, 4, 5, 6, 7 };</a:t>
            </a:r>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ref</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numberRef = </a:t>
            </a:r>
            <a:r>
              <a:rPr lang="en-US" sz="1600">
                <a:solidFill>
                  <a:srgbClr val="0000FF"/>
                </a:solidFill>
                <a:latin typeface="Consolas"/>
                <a:ea typeface="Consolas"/>
                <a:cs typeface="Consolas"/>
                <a:sym typeface="Consolas"/>
              </a:rPr>
              <a:t>ref</a:t>
            </a:r>
            <a:r>
              <a:rPr lang="en-US" sz="1600">
                <a:solidFill>
                  <a:srgbClr val="000000"/>
                </a:solidFill>
                <a:latin typeface="Consolas"/>
                <a:ea typeface="Consolas"/>
                <a:cs typeface="Consolas"/>
                <a:sym typeface="Consolas"/>
              </a:rPr>
              <a:t> Find(4, numbers); </a:t>
            </a:r>
            <a:r>
              <a:rPr lang="en-US" sz="1600">
                <a:solidFill>
                  <a:srgbClr val="008000"/>
                </a:solidFill>
                <a:latin typeface="Consolas"/>
                <a:ea typeface="Consolas"/>
                <a:cs typeface="Consolas"/>
                <a:sym typeface="Consolas"/>
              </a:rPr>
              <a:t>//finding 4 in array</a:t>
            </a:r>
            <a:endParaRPr sz="16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            numberRef = 9; </a:t>
            </a:r>
            <a:r>
              <a:rPr lang="en-US" sz="1600">
                <a:solidFill>
                  <a:srgbClr val="008000"/>
                </a:solidFill>
                <a:latin typeface="Consolas"/>
                <a:ea typeface="Consolas"/>
                <a:cs typeface="Consolas"/>
                <a:sym typeface="Consolas"/>
              </a:rPr>
              <a:t>//change 4 to 9 </a:t>
            </a:r>
            <a:endParaRPr sz="16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            </a:t>
            </a:r>
            <a:r>
              <a:rPr lang="en-US" sz="1600">
                <a:solidFill>
                  <a:srgbClr val="2B91AF"/>
                </a:solidFill>
                <a:latin typeface="Consolas"/>
                <a:ea typeface="Consolas"/>
                <a:cs typeface="Consolas"/>
                <a:sym typeface="Consolas"/>
              </a:rPr>
              <a:t>Console</a:t>
            </a:r>
            <a:r>
              <a:rPr lang="en-US" sz="1600">
                <a:solidFill>
                  <a:srgbClr val="000000"/>
                </a:solidFill>
                <a:latin typeface="Consolas"/>
                <a:ea typeface="Consolas"/>
                <a:cs typeface="Consolas"/>
                <a:sym typeface="Consolas"/>
              </a:rPr>
              <a:t>.WriteLine(numbers[3]); </a:t>
            </a:r>
            <a:r>
              <a:rPr lang="en-US" sz="1600">
                <a:solidFill>
                  <a:srgbClr val="008000"/>
                </a:solidFill>
                <a:latin typeface="Consolas"/>
                <a:ea typeface="Consolas"/>
                <a:cs typeface="Consolas"/>
                <a:sym typeface="Consolas"/>
              </a:rPr>
              <a:t>// 9</a:t>
            </a:r>
            <a:endParaRPr sz="16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            </a:t>
            </a:r>
            <a:r>
              <a:rPr lang="en-US" sz="1600">
                <a:solidFill>
                  <a:srgbClr val="2B91AF"/>
                </a:solidFill>
                <a:latin typeface="Consolas"/>
                <a:ea typeface="Consolas"/>
                <a:cs typeface="Consolas"/>
                <a:sym typeface="Consolas"/>
              </a:rPr>
              <a:t>Console</a:t>
            </a:r>
            <a:r>
              <a:rPr lang="en-US" sz="1600">
                <a:solidFill>
                  <a:srgbClr val="000000"/>
                </a:solidFill>
                <a:latin typeface="Consolas"/>
                <a:ea typeface="Consolas"/>
                <a:cs typeface="Consolas"/>
                <a:sym typeface="Consolas"/>
              </a:rPr>
              <a:t>.Read();}</a:t>
            </a:r>
            <a:endParaRPr sz="1600">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9"/>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LOCAL FUNCTIONS</a:t>
            </a:r>
            <a:endParaRPr/>
          </a:p>
        </p:txBody>
      </p:sp>
      <p:sp>
        <p:nvSpPr>
          <p:cNvPr id="338" name="Google Shape;338;p49"/>
          <p:cNvSpPr/>
          <p:nvPr/>
        </p:nvSpPr>
        <p:spPr>
          <a:xfrm>
            <a:off x="628649" y="1331244"/>
            <a:ext cx="8257655" cy="427809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rgbClr val="0000FF"/>
                </a:solidFill>
                <a:latin typeface="Consolas"/>
                <a:ea typeface="Consolas"/>
                <a:cs typeface="Consolas"/>
                <a:sym typeface="Consolas"/>
              </a:rPr>
              <a:t>static</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GetResult(</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numbers) {</a:t>
            </a:r>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limit = 0;</a:t>
            </a:r>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            </a:t>
            </a:r>
            <a:r>
              <a:rPr lang="en-US" sz="1600">
                <a:solidFill>
                  <a:srgbClr val="008000"/>
                </a:solidFill>
                <a:latin typeface="Consolas"/>
                <a:ea typeface="Consolas"/>
                <a:cs typeface="Consolas"/>
                <a:sym typeface="Consolas"/>
              </a:rPr>
              <a:t>// local function</a:t>
            </a:r>
            <a:endParaRPr sz="16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bool</a:t>
            </a:r>
            <a:r>
              <a:rPr lang="en-US" sz="1600">
                <a:solidFill>
                  <a:srgbClr val="000000"/>
                </a:solidFill>
                <a:latin typeface="Consolas"/>
                <a:ea typeface="Consolas"/>
                <a:cs typeface="Consolas"/>
                <a:sym typeface="Consolas"/>
              </a:rPr>
              <a:t> IsMoreThan(</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number)</a:t>
            </a:r>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            {</a:t>
            </a:r>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return</a:t>
            </a:r>
            <a:r>
              <a:rPr lang="en-US" sz="1600">
                <a:solidFill>
                  <a:srgbClr val="000000"/>
                </a:solidFill>
                <a:latin typeface="Consolas"/>
                <a:ea typeface="Consolas"/>
                <a:cs typeface="Consolas"/>
                <a:sym typeface="Consolas"/>
              </a:rPr>
              <a:t> number &gt; limit;</a:t>
            </a:r>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            }</a:t>
            </a:r>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result = 0;</a:t>
            </a:r>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for</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i = 0; i &lt; numbers.Length; i++)</a:t>
            </a:r>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            {</a:t>
            </a:r>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if</a:t>
            </a:r>
            <a:r>
              <a:rPr lang="en-US" sz="1600">
                <a:solidFill>
                  <a:srgbClr val="000000"/>
                </a:solidFill>
                <a:latin typeface="Consolas"/>
                <a:ea typeface="Consolas"/>
                <a:cs typeface="Consolas"/>
                <a:sym typeface="Consolas"/>
              </a:rPr>
              <a:t> (IsMoreThan(numbers[i]))</a:t>
            </a:r>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                {</a:t>
            </a:r>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                    result += numbers[i];</a:t>
            </a:r>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                }</a:t>
            </a:r>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            }</a:t>
            </a:r>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return</a:t>
            </a:r>
            <a:r>
              <a:rPr lang="en-US" sz="1600">
                <a:solidFill>
                  <a:srgbClr val="000000"/>
                </a:solidFill>
                <a:latin typeface="Consolas"/>
                <a:ea typeface="Consolas"/>
                <a:cs typeface="Consolas"/>
                <a:sym typeface="Consolas"/>
              </a:rPr>
              <a:t> result; </a:t>
            </a:r>
            <a:endParaRPr/>
          </a:p>
          <a:p>
            <a:pPr marL="0" marR="0" lvl="0" indent="0" algn="l" rtl="0">
              <a:spcBef>
                <a:spcPts val="0"/>
              </a:spcBef>
              <a:spcAft>
                <a:spcPts val="0"/>
              </a:spcAft>
              <a:buNone/>
            </a:pPr>
            <a:r>
              <a:rPr lang="en-US" sz="1600">
                <a:solidFill>
                  <a:srgbClr val="000000"/>
                </a:solidFill>
                <a:latin typeface="Consolas"/>
                <a:ea typeface="Consolas"/>
                <a:cs typeface="Consolas"/>
                <a:sym typeface="Consolas"/>
              </a:rPr>
              <a:t>}</a:t>
            </a:r>
            <a:endParaRPr sz="1600">
              <a:solidFill>
                <a:srgbClr val="0000FF"/>
              </a:solidFill>
              <a:latin typeface="Consolas"/>
              <a:ea typeface="Consolas"/>
              <a:cs typeface="Consolas"/>
              <a:sym typeface="Consolas"/>
            </a:endParaRPr>
          </a:p>
        </p:txBody>
      </p:sp>
      <p:sp>
        <p:nvSpPr>
          <p:cNvPr id="339" name="Google Shape;339;p49"/>
          <p:cNvSpPr/>
          <p:nvPr/>
        </p:nvSpPr>
        <p:spPr>
          <a:xfrm>
            <a:off x="628649" y="3563160"/>
            <a:ext cx="8257655" cy="313932"/>
          </a:xfrm>
          <a:prstGeom prst="rect">
            <a:avLst/>
          </a:prstGeom>
          <a:noFill/>
          <a:ln>
            <a:noFill/>
          </a:ln>
        </p:spPr>
        <p:txBody>
          <a:bodyPr spcFirstLastPara="1" wrap="square" lIns="91425" tIns="45700" rIns="91425" bIns="45700" anchor="t" anchorCtr="0">
            <a:noAutofit/>
          </a:bodyPr>
          <a:lstStyle/>
          <a:p>
            <a:pPr marL="171450" marR="0" lvl="0" indent="-69850" algn="just" rtl="0">
              <a:lnSpc>
                <a:spcPct val="90000"/>
              </a:lnSpc>
              <a:spcBef>
                <a:spcPts val="0"/>
              </a:spcBef>
              <a:spcAft>
                <a:spcPts val="0"/>
              </a:spcAft>
              <a:buClr>
                <a:schemeClr val="dk1"/>
              </a:buClr>
              <a:buSzPts val="1600"/>
              <a:buFont typeface="Arial"/>
              <a:buNone/>
            </a:pPr>
            <a:endParaRPr sz="1600">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0"/>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CASTING AND REFERENCE CONVERSIONS</a:t>
            </a:r>
            <a:endParaRPr/>
          </a:p>
        </p:txBody>
      </p:sp>
      <p:sp>
        <p:nvSpPr>
          <p:cNvPr id="345" name="Google Shape;345;p50"/>
          <p:cNvSpPr txBox="1">
            <a:spLocks noGrp="1"/>
          </p:cNvSpPr>
          <p:nvPr>
            <p:ph type="body" idx="1"/>
          </p:nvPr>
        </p:nvSpPr>
        <p:spPr>
          <a:xfrm>
            <a:off x="628650" y="1261366"/>
            <a:ext cx="7886700" cy="4145521"/>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90000"/>
              </a:lnSpc>
              <a:spcBef>
                <a:spcPts val="0"/>
              </a:spcBef>
              <a:spcAft>
                <a:spcPts val="0"/>
              </a:spcAft>
              <a:buClr>
                <a:srgbClr val="1E73B9"/>
              </a:buClr>
              <a:buSzPts val="1800"/>
              <a:buFont typeface="Arial"/>
              <a:buChar char="•"/>
            </a:pPr>
            <a:r>
              <a:rPr lang="en-US" sz="1800" b="0" i="0" u="none" strike="noStrike" cap="none" dirty="0">
                <a:solidFill>
                  <a:srgbClr val="1E73B9"/>
                </a:solidFill>
                <a:latin typeface="Source Sans Pro"/>
                <a:ea typeface="Source Sans Pro"/>
                <a:cs typeface="Source Sans Pro"/>
                <a:sym typeface="Source Sans Pro"/>
              </a:rPr>
              <a:t>Because C# is statically-typed at compile time, after a variable is declared, it cannot be declared again or used to store values of another type unless that type is convertible to the variable's type.</a:t>
            </a:r>
            <a:endParaRPr dirty="0"/>
          </a:p>
          <a:p>
            <a:pPr marL="171450" marR="0" lvl="0" indent="-171450" algn="just" rtl="0">
              <a:lnSpc>
                <a:spcPct val="90000"/>
              </a:lnSpc>
              <a:spcBef>
                <a:spcPts val="750"/>
              </a:spcBef>
              <a:spcAft>
                <a:spcPts val="0"/>
              </a:spcAft>
              <a:buClr>
                <a:srgbClr val="1E73B9"/>
              </a:buClr>
              <a:buSzPts val="1800"/>
              <a:buFont typeface="Arial"/>
              <a:buChar char="•"/>
            </a:pPr>
            <a:r>
              <a:rPr lang="en-US" sz="1800" b="0" i="0" u="none" strike="noStrike" cap="none" dirty="0">
                <a:solidFill>
                  <a:srgbClr val="1E73B9"/>
                </a:solidFill>
                <a:latin typeface="Source Sans Pro"/>
                <a:ea typeface="Source Sans Pro"/>
                <a:cs typeface="Source Sans Pro"/>
                <a:sym typeface="Source Sans Pro"/>
              </a:rPr>
              <a:t>Operation which converts one type to another are called </a:t>
            </a:r>
            <a:r>
              <a:rPr lang="en-US" sz="1800" b="1" i="1" u="none" strike="noStrike" cap="none" dirty="0">
                <a:solidFill>
                  <a:srgbClr val="1E73B9"/>
                </a:solidFill>
                <a:latin typeface="Source Sans Pro"/>
                <a:ea typeface="Source Sans Pro"/>
                <a:cs typeface="Source Sans Pro"/>
                <a:sym typeface="Source Sans Pro"/>
              </a:rPr>
              <a:t>type conversions</a:t>
            </a:r>
            <a:endParaRPr dirty="0"/>
          </a:p>
          <a:p>
            <a:pPr marL="171450" marR="0" lvl="0" indent="-171450" algn="just" rtl="0">
              <a:lnSpc>
                <a:spcPct val="90000"/>
              </a:lnSpc>
              <a:spcBef>
                <a:spcPts val="750"/>
              </a:spcBef>
              <a:spcAft>
                <a:spcPts val="0"/>
              </a:spcAft>
              <a:buClr>
                <a:srgbClr val="1E73B9"/>
              </a:buClr>
              <a:buSzPts val="1800"/>
              <a:buFont typeface="Arial"/>
              <a:buChar char="•"/>
            </a:pPr>
            <a:r>
              <a:rPr lang="en-US" sz="1800" b="1" i="0" u="none" strike="noStrike" cap="none" dirty="0">
                <a:solidFill>
                  <a:srgbClr val="1E73B9"/>
                </a:solidFill>
                <a:latin typeface="Source Sans Pro"/>
                <a:ea typeface="Source Sans Pro"/>
                <a:cs typeface="Source Sans Pro"/>
                <a:sym typeface="Source Sans Pro"/>
              </a:rPr>
              <a:t>Implicit conversions</a:t>
            </a:r>
            <a:r>
              <a:rPr lang="en-US" sz="1800" b="0" i="0" u="none" strike="noStrike" cap="none" dirty="0">
                <a:solidFill>
                  <a:srgbClr val="1E73B9"/>
                </a:solidFill>
                <a:latin typeface="Source Sans Pro"/>
                <a:ea typeface="Source Sans Pro"/>
                <a:cs typeface="Source Sans Pro"/>
                <a:sym typeface="Source Sans Pro"/>
              </a:rPr>
              <a:t>: No special syntax is required because the conversion is type safe and no data will be lost. </a:t>
            </a:r>
            <a:endParaRPr dirty="0"/>
          </a:p>
          <a:p>
            <a:pPr marL="171450" marR="0" lvl="0" indent="-171450" algn="just" rtl="0">
              <a:lnSpc>
                <a:spcPct val="90000"/>
              </a:lnSpc>
              <a:spcBef>
                <a:spcPts val="750"/>
              </a:spcBef>
              <a:spcAft>
                <a:spcPts val="0"/>
              </a:spcAft>
              <a:buClr>
                <a:srgbClr val="1E73B9"/>
              </a:buClr>
              <a:buSzPts val="1800"/>
              <a:buFont typeface="Arial"/>
              <a:buChar char="•"/>
            </a:pPr>
            <a:r>
              <a:rPr lang="en-US" sz="1800" b="1" i="0" u="none" strike="noStrike" cap="none" dirty="0">
                <a:solidFill>
                  <a:srgbClr val="1E73B9"/>
                </a:solidFill>
                <a:latin typeface="Source Sans Pro"/>
                <a:ea typeface="Source Sans Pro"/>
                <a:cs typeface="Source Sans Pro"/>
                <a:sym typeface="Source Sans Pro"/>
              </a:rPr>
              <a:t>Explicit conversions (casts)</a:t>
            </a:r>
            <a:r>
              <a:rPr lang="en-US" sz="1800" b="0" i="0" u="none" strike="noStrike" cap="none" dirty="0">
                <a:solidFill>
                  <a:srgbClr val="1E73B9"/>
                </a:solidFill>
                <a:latin typeface="Source Sans Pro"/>
                <a:ea typeface="Source Sans Pro"/>
                <a:cs typeface="Source Sans Pro"/>
                <a:sym typeface="Source Sans Pro"/>
              </a:rPr>
              <a:t>: Explicit conversions require a cast operator. Casting is required when information might be lost in the conversion, or when the conversion might not succeed for other reasons. </a:t>
            </a:r>
            <a:endParaRPr dirty="0"/>
          </a:p>
          <a:p>
            <a:pPr marL="171450" marR="0" lvl="0" indent="-171450" algn="just" rtl="0">
              <a:lnSpc>
                <a:spcPct val="90000"/>
              </a:lnSpc>
              <a:spcBef>
                <a:spcPts val="750"/>
              </a:spcBef>
              <a:spcAft>
                <a:spcPts val="0"/>
              </a:spcAft>
              <a:buClr>
                <a:srgbClr val="1E73B9"/>
              </a:buClr>
              <a:buSzPts val="1800"/>
              <a:buFont typeface="Arial"/>
              <a:buChar char="•"/>
            </a:pPr>
            <a:r>
              <a:rPr lang="en-US" sz="1800" b="1" i="0" u="none" strike="noStrike" cap="none" dirty="0">
                <a:solidFill>
                  <a:srgbClr val="1E73B9"/>
                </a:solidFill>
                <a:latin typeface="Source Sans Pro"/>
                <a:ea typeface="Source Sans Pro"/>
                <a:cs typeface="Source Sans Pro"/>
                <a:sym typeface="Source Sans Pro"/>
              </a:rPr>
              <a:t>User-defined conversions</a:t>
            </a:r>
            <a:r>
              <a:rPr lang="en-US" sz="1800" b="0" i="0" u="none" strike="noStrike" cap="none" dirty="0">
                <a:solidFill>
                  <a:srgbClr val="1E73B9"/>
                </a:solidFill>
                <a:latin typeface="Source Sans Pro"/>
                <a:ea typeface="Source Sans Pro"/>
                <a:cs typeface="Source Sans Pro"/>
                <a:sym typeface="Source Sans Pro"/>
              </a:rPr>
              <a:t>: User-defined conversions are performed by special methods that you can define to enable explicit and implicit conversions between custom types that do not have a base class–derived class relationship.</a:t>
            </a:r>
            <a:endParaRPr dirty="0"/>
          </a:p>
          <a:p>
            <a:pPr marL="171450" marR="0" lvl="0" indent="-171450" algn="just" rtl="0">
              <a:lnSpc>
                <a:spcPct val="90000"/>
              </a:lnSpc>
              <a:spcBef>
                <a:spcPts val="750"/>
              </a:spcBef>
              <a:spcAft>
                <a:spcPts val="0"/>
              </a:spcAft>
              <a:buClr>
                <a:srgbClr val="1E73B9"/>
              </a:buClr>
              <a:buSzPts val="1800"/>
              <a:buFont typeface="Arial"/>
              <a:buChar char="•"/>
            </a:pPr>
            <a:r>
              <a:rPr lang="en-US" sz="1800" b="1" i="0" u="none" strike="noStrike" cap="none" dirty="0">
                <a:solidFill>
                  <a:srgbClr val="1E73B9"/>
                </a:solidFill>
                <a:latin typeface="Source Sans Pro"/>
                <a:ea typeface="Source Sans Pro"/>
                <a:cs typeface="Source Sans Pro"/>
                <a:sym typeface="Source Sans Pro"/>
              </a:rPr>
              <a:t>Conversions with helper classes</a:t>
            </a:r>
            <a:r>
              <a:rPr lang="en-US" sz="1800" b="0" i="0" u="none" strike="noStrike" cap="none" dirty="0">
                <a:solidFill>
                  <a:srgbClr val="1E73B9"/>
                </a:solidFill>
                <a:latin typeface="Source Sans Pro"/>
                <a:ea typeface="Source Sans Pro"/>
                <a:cs typeface="Source Sans Pro"/>
                <a:sym typeface="Source Sans Pro"/>
              </a:rPr>
              <a:t>: To convert between non-compatible types.</a:t>
            </a:r>
            <a:endParaRPr dirty="0"/>
          </a:p>
          <a:p>
            <a:pPr marL="171450" marR="0" lvl="0" indent="-57150" algn="just" rtl="0">
              <a:lnSpc>
                <a:spcPct val="90000"/>
              </a:lnSpc>
              <a:spcBef>
                <a:spcPts val="750"/>
              </a:spcBef>
              <a:spcAft>
                <a:spcPts val="0"/>
              </a:spcAft>
              <a:buClr>
                <a:srgbClr val="1E73B9"/>
              </a:buClr>
              <a:buSzPts val="1800"/>
              <a:buFont typeface="Arial"/>
              <a:buNone/>
            </a:pPr>
            <a:endParaRPr sz="1800" b="0" i="0" u="none" strike="noStrike" cap="none" dirty="0">
              <a:solidFill>
                <a:srgbClr val="1E73B9"/>
              </a:solidFill>
              <a:latin typeface="Source Sans Pro"/>
              <a:ea typeface="Source Sans Pro"/>
              <a:cs typeface="Source Sans Pro"/>
              <a:sym typeface="Source Sans Pro"/>
            </a:endParaRPr>
          </a:p>
          <a:p>
            <a:pPr marL="0" marR="0" lvl="0" indent="0" algn="just" rtl="0">
              <a:lnSpc>
                <a:spcPct val="90000"/>
              </a:lnSpc>
              <a:spcBef>
                <a:spcPts val="750"/>
              </a:spcBef>
              <a:spcAft>
                <a:spcPts val="0"/>
              </a:spcAft>
              <a:buClr>
                <a:srgbClr val="1E73B9"/>
              </a:buClr>
              <a:buSzPts val="1800"/>
              <a:buFont typeface="Arial"/>
              <a:buNone/>
            </a:pPr>
            <a:r>
              <a:rPr lang="en-US" sz="1800" b="0" i="0" u="none" strike="noStrike" cap="none" dirty="0">
                <a:solidFill>
                  <a:srgbClr val="1E73B9"/>
                </a:solidFill>
                <a:latin typeface="Source Sans Pro"/>
                <a:ea typeface="Source Sans Pro"/>
                <a:cs typeface="Source Sans Pro"/>
                <a:sym typeface="Source Sans Pro"/>
              </a:rPr>
              <a:t> </a:t>
            </a:r>
            <a:endParaRPr dirty="0"/>
          </a:p>
          <a:p>
            <a:pPr marL="0" marR="0" lvl="0" indent="0" algn="just" rtl="0">
              <a:lnSpc>
                <a:spcPct val="90000"/>
              </a:lnSpc>
              <a:spcBef>
                <a:spcPts val="750"/>
              </a:spcBef>
              <a:spcAft>
                <a:spcPts val="0"/>
              </a:spcAft>
              <a:buClr>
                <a:srgbClr val="1E73B9"/>
              </a:buClr>
              <a:buSzPts val="1500"/>
              <a:buFont typeface="Arial"/>
              <a:buNone/>
            </a:pPr>
            <a:endParaRPr sz="1500" b="0" i="0" u="none" strike="noStrike" cap="none" dirty="0">
              <a:solidFill>
                <a:srgbClr val="1E73B9"/>
              </a:solidFill>
              <a:latin typeface="Source Sans Pro"/>
              <a:ea typeface="Source Sans Pro"/>
              <a:cs typeface="Source Sans Pro"/>
              <a:sym typeface="Source Sans Pr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1"/>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IMPLICIT CONVERSIONS</a:t>
            </a:r>
            <a:endParaRPr/>
          </a:p>
        </p:txBody>
      </p:sp>
      <p:sp>
        <p:nvSpPr>
          <p:cNvPr id="351" name="Google Shape;351;p51"/>
          <p:cNvSpPr txBox="1">
            <a:spLocks noGrp="1"/>
          </p:cNvSpPr>
          <p:nvPr>
            <p:ph type="body" idx="1"/>
          </p:nvPr>
        </p:nvSpPr>
        <p:spPr>
          <a:xfrm>
            <a:off x="628650" y="1261366"/>
            <a:ext cx="7886700" cy="4145521"/>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90000"/>
              </a:lnSpc>
              <a:spcBef>
                <a:spcPts val="0"/>
              </a:spcBef>
              <a:spcAft>
                <a:spcPts val="0"/>
              </a:spcAft>
              <a:buClr>
                <a:srgbClr val="1E73B9"/>
              </a:buClr>
              <a:buSzPts val="1800"/>
              <a:buFont typeface="Arial"/>
              <a:buChar char="•"/>
            </a:pPr>
            <a:r>
              <a:rPr lang="en-US" sz="1800" b="0" i="0" u="none" strike="noStrike" cap="none">
                <a:solidFill>
                  <a:srgbClr val="1E73B9"/>
                </a:solidFill>
                <a:latin typeface="Source Sans Pro"/>
                <a:ea typeface="Source Sans Pro"/>
                <a:cs typeface="Source Sans Pro"/>
                <a:sym typeface="Source Sans Pro"/>
              </a:rPr>
              <a:t>For built-in numeric types, an implicit conversion can be made when the value to be stored can fit into the variable without being truncated or rounded off</a:t>
            </a:r>
            <a:endParaRPr/>
          </a:p>
          <a:p>
            <a:pPr marL="171450" marR="0" lvl="0" indent="-57150" algn="just" rtl="0">
              <a:lnSpc>
                <a:spcPct val="90000"/>
              </a:lnSpc>
              <a:spcBef>
                <a:spcPts val="750"/>
              </a:spcBef>
              <a:spcAft>
                <a:spcPts val="0"/>
              </a:spcAft>
              <a:buClr>
                <a:srgbClr val="1E73B9"/>
              </a:buClr>
              <a:buSzPts val="1800"/>
              <a:buFont typeface="Arial"/>
              <a:buNone/>
            </a:pPr>
            <a:endParaRPr sz="1800" b="0" i="0" u="none" strike="noStrike" cap="none">
              <a:solidFill>
                <a:srgbClr val="1E73B9"/>
              </a:solidFill>
              <a:latin typeface="Source Sans Pro"/>
              <a:ea typeface="Source Sans Pro"/>
              <a:cs typeface="Source Sans Pro"/>
              <a:sym typeface="Source Sans Pro"/>
            </a:endParaRPr>
          </a:p>
          <a:p>
            <a:pPr marL="171450" marR="0" lvl="0" indent="-57150" algn="just" rtl="0">
              <a:lnSpc>
                <a:spcPct val="90000"/>
              </a:lnSpc>
              <a:spcBef>
                <a:spcPts val="750"/>
              </a:spcBef>
              <a:spcAft>
                <a:spcPts val="0"/>
              </a:spcAft>
              <a:buClr>
                <a:srgbClr val="1E73B9"/>
              </a:buClr>
              <a:buSzPts val="1800"/>
              <a:buFont typeface="Arial"/>
              <a:buNone/>
            </a:pPr>
            <a:endParaRPr sz="1800" b="0" i="0" u="none" strike="noStrike" cap="none">
              <a:solidFill>
                <a:srgbClr val="1E73B9"/>
              </a:solidFill>
              <a:latin typeface="Source Sans Pro"/>
              <a:ea typeface="Source Sans Pro"/>
              <a:cs typeface="Source Sans Pro"/>
              <a:sym typeface="Source Sans Pro"/>
            </a:endParaRPr>
          </a:p>
          <a:p>
            <a:pPr marL="171450" marR="0" lvl="0" indent="-171450" algn="just" rtl="0">
              <a:lnSpc>
                <a:spcPct val="90000"/>
              </a:lnSpc>
              <a:spcBef>
                <a:spcPts val="750"/>
              </a:spcBef>
              <a:spcAft>
                <a:spcPts val="0"/>
              </a:spcAft>
              <a:buClr>
                <a:srgbClr val="1E73B9"/>
              </a:buClr>
              <a:buSzPts val="1800"/>
              <a:buFont typeface="Arial"/>
              <a:buChar char="•"/>
            </a:pPr>
            <a:r>
              <a:rPr lang="en-US" sz="1800" b="0" i="0" u="none" strike="noStrike" cap="none">
                <a:solidFill>
                  <a:srgbClr val="1E73B9"/>
                </a:solidFill>
                <a:latin typeface="Source Sans Pro"/>
                <a:ea typeface="Source Sans Pro"/>
                <a:cs typeface="Source Sans Pro"/>
                <a:sym typeface="Source Sans Pro"/>
              </a:rPr>
              <a:t>For reference types, an implicit conversion always exists from a class to any one of its direct or indirect base classes or interfaces</a:t>
            </a:r>
            <a:endParaRPr/>
          </a:p>
          <a:p>
            <a:pPr marL="171450" marR="0" lvl="0" indent="-57150" algn="just" rtl="0">
              <a:lnSpc>
                <a:spcPct val="90000"/>
              </a:lnSpc>
              <a:spcBef>
                <a:spcPts val="750"/>
              </a:spcBef>
              <a:spcAft>
                <a:spcPts val="0"/>
              </a:spcAft>
              <a:buClr>
                <a:srgbClr val="1E73B9"/>
              </a:buClr>
              <a:buSzPts val="1800"/>
              <a:buFont typeface="Arial"/>
              <a:buNone/>
            </a:pPr>
            <a:endParaRPr sz="1800" b="0" i="0" u="none" strike="noStrike" cap="none">
              <a:solidFill>
                <a:srgbClr val="1E73B9"/>
              </a:solidFill>
              <a:latin typeface="Source Sans Pro"/>
              <a:ea typeface="Source Sans Pro"/>
              <a:cs typeface="Source Sans Pro"/>
              <a:sym typeface="Source Sans Pro"/>
            </a:endParaRPr>
          </a:p>
          <a:p>
            <a:pPr marL="0" marR="0" lvl="0" indent="0" algn="just" rtl="0">
              <a:lnSpc>
                <a:spcPct val="90000"/>
              </a:lnSpc>
              <a:spcBef>
                <a:spcPts val="750"/>
              </a:spcBef>
              <a:spcAft>
                <a:spcPts val="0"/>
              </a:spcAft>
              <a:buClr>
                <a:srgbClr val="1E73B9"/>
              </a:buClr>
              <a:buSzPts val="1800"/>
              <a:buFont typeface="Arial"/>
              <a:buNone/>
            </a:pPr>
            <a:r>
              <a:rPr lang="en-US" sz="1800" b="0" i="0" u="none" strike="noStrike" cap="none">
                <a:solidFill>
                  <a:srgbClr val="1E73B9"/>
                </a:solidFill>
                <a:latin typeface="Source Sans Pro"/>
                <a:ea typeface="Source Sans Pro"/>
                <a:cs typeface="Source Sans Pro"/>
                <a:sym typeface="Source Sans Pro"/>
              </a:rPr>
              <a:t> </a:t>
            </a:r>
            <a:endParaRPr/>
          </a:p>
          <a:p>
            <a:pPr marL="0" marR="0" lvl="0" indent="0" algn="just" rtl="0">
              <a:lnSpc>
                <a:spcPct val="90000"/>
              </a:lnSpc>
              <a:spcBef>
                <a:spcPts val="750"/>
              </a:spcBef>
              <a:spcAft>
                <a:spcPts val="0"/>
              </a:spcAft>
              <a:buClr>
                <a:srgbClr val="1E73B9"/>
              </a:buClr>
              <a:buSzPts val="1500"/>
              <a:buFont typeface="Arial"/>
              <a:buNone/>
            </a:pPr>
            <a:endParaRPr sz="1500" b="0" i="0" u="none" strike="noStrike" cap="none">
              <a:solidFill>
                <a:srgbClr val="1E73B9"/>
              </a:solidFill>
              <a:latin typeface="Source Sans Pro"/>
              <a:ea typeface="Source Sans Pro"/>
              <a:cs typeface="Source Sans Pro"/>
              <a:sym typeface="Source Sans Pro"/>
            </a:endParaRPr>
          </a:p>
        </p:txBody>
      </p:sp>
      <p:sp>
        <p:nvSpPr>
          <p:cNvPr id="352" name="Google Shape;352;p51"/>
          <p:cNvSpPr/>
          <p:nvPr/>
        </p:nvSpPr>
        <p:spPr>
          <a:xfrm>
            <a:off x="628650" y="1853684"/>
            <a:ext cx="457200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00FF"/>
                </a:solidFill>
                <a:highlight>
                  <a:srgbClr val="FFFFFF"/>
                </a:highlight>
                <a:latin typeface="Consolas"/>
                <a:ea typeface="Consolas"/>
                <a:cs typeface="Consolas"/>
                <a:sym typeface="Consolas"/>
              </a:rPr>
              <a:t>int</a:t>
            </a:r>
            <a:r>
              <a:rPr lang="en-US" sz="1800">
                <a:solidFill>
                  <a:srgbClr val="000000"/>
                </a:solidFill>
                <a:highlight>
                  <a:srgbClr val="FFFFFF"/>
                </a:highlight>
                <a:latin typeface="Consolas"/>
                <a:ea typeface="Consolas"/>
                <a:cs typeface="Consolas"/>
                <a:sym typeface="Consolas"/>
              </a:rPr>
              <a:t> num = 2147483647;</a:t>
            </a:r>
            <a:endParaRPr/>
          </a:p>
          <a:p>
            <a:pPr marL="0" marR="0" lvl="0" indent="0" algn="l" rtl="0">
              <a:spcBef>
                <a:spcPts val="0"/>
              </a:spcBef>
              <a:spcAft>
                <a:spcPts val="0"/>
              </a:spcAft>
              <a:buNone/>
            </a:pPr>
            <a:r>
              <a:rPr lang="en-US" sz="1800">
                <a:solidFill>
                  <a:srgbClr val="0000FF"/>
                </a:solidFill>
                <a:highlight>
                  <a:srgbClr val="FFFFFF"/>
                </a:highlight>
                <a:latin typeface="Consolas"/>
                <a:ea typeface="Consolas"/>
                <a:cs typeface="Consolas"/>
                <a:sym typeface="Consolas"/>
              </a:rPr>
              <a:t>long</a:t>
            </a:r>
            <a:r>
              <a:rPr lang="en-US" sz="1800">
                <a:solidFill>
                  <a:srgbClr val="000000"/>
                </a:solidFill>
                <a:highlight>
                  <a:srgbClr val="FFFFFF"/>
                </a:highlight>
                <a:latin typeface="Consolas"/>
                <a:ea typeface="Consolas"/>
                <a:cs typeface="Consolas"/>
                <a:sym typeface="Consolas"/>
              </a:rPr>
              <a:t> bigNum = num;</a:t>
            </a:r>
            <a:endParaRPr sz="1800">
              <a:solidFill>
                <a:schemeClr val="dk1"/>
              </a:solidFill>
              <a:latin typeface="Calibri"/>
              <a:ea typeface="Calibri"/>
              <a:cs typeface="Calibri"/>
              <a:sym typeface="Calibri"/>
            </a:endParaRPr>
          </a:p>
        </p:txBody>
      </p:sp>
      <p:sp>
        <p:nvSpPr>
          <p:cNvPr id="353" name="Google Shape;353;p51"/>
          <p:cNvSpPr/>
          <p:nvPr/>
        </p:nvSpPr>
        <p:spPr>
          <a:xfrm>
            <a:off x="628650" y="3092333"/>
            <a:ext cx="4572000" cy="258532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00FF"/>
                </a:solidFill>
                <a:highlight>
                  <a:srgbClr val="FFFFFF"/>
                </a:highlight>
                <a:latin typeface="Consolas"/>
                <a:ea typeface="Consolas"/>
                <a:cs typeface="Consolas"/>
                <a:sym typeface="Consolas"/>
              </a:rPr>
              <a:t>class</a:t>
            </a:r>
            <a:r>
              <a:rPr lang="en-US" sz="1800">
                <a:solidFill>
                  <a:srgbClr val="000000"/>
                </a:solidFill>
                <a:highlight>
                  <a:srgbClr val="FFFFFF"/>
                </a:highlight>
                <a:latin typeface="Consolas"/>
                <a:ea typeface="Consolas"/>
                <a:cs typeface="Consolas"/>
                <a:sym typeface="Consolas"/>
              </a:rPr>
              <a:t> </a:t>
            </a:r>
            <a:r>
              <a:rPr lang="en-US" sz="1800">
                <a:solidFill>
                  <a:srgbClr val="2B91AF"/>
                </a:solidFill>
                <a:highlight>
                  <a:srgbClr val="FFFFFF"/>
                </a:highlight>
                <a:latin typeface="Consolas"/>
                <a:ea typeface="Consolas"/>
                <a:cs typeface="Consolas"/>
                <a:sym typeface="Consolas"/>
              </a:rPr>
              <a:t>A</a:t>
            </a:r>
            <a:endParaRPr sz="1800">
              <a:solidFill>
                <a:srgbClr val="000000"/>
              </a:solidFill>
              <a:highlight>
                <a:srgbClr val="FFFFFF"/>
              </a:highlight>
              <a:latin typeface="Consolas"/>
              <a:ea typeface="Consolas"/>
              <a:cs typeface="Consolas"/>
              <a:sym typeface="Consolas"/>
            </a:endParaRPr>
          </a:p>
          <a:p>
            <a:pPr marL="0" marR="0" lvl="0" indent="0" algn="l" rtl="0">
              <a:spcBef>
                <a:spcPts val="0"/>
              </a:spcBef>
              <a:spcAft>
                <a:spcPts val="0"/>
              </a:spcAft>
              <a:buNone/>
            </a:pPr>
            <a:r>
              <a:rPr lang="en-US" sz="1800">
                <a:solidFill>
                  <a:srgbClr val="000000"/>
                </a:solidFill>
                <a:highlight>
                  <a:srgbClr val="FFFFFF"/>
                </a:highlight>
                <a:latin typeface="Consolas"/>
                <a:ea typeface="Consolas"/>
                <a:cs typeface="Consolas"/>
                <a:sym typeface="Consolas"/>
              </a:rPr>
              <a:t>{</a:t>
            </a:r>
            <a:endParaRPr/>
          </a:p>
          <a:p>
            <a:pPr marL="0" marR="0" lvl="0" indent="0" algn="l" rtl="0">
              <a:spcBef>
                <a:spcPts val="0"/>
              </a:spcBef>
              <a:spcAft>
                <a:spcPts val="0"/>
              </a:spcAft>
              <a:buNone/>
            </a:pPr>
            <a:r>
              <a:rPr lang="en-US" sz="1800">
                <a:solidFill>
                  <a:srgbClr val="000000"/>
                </a:solidFill>
                <a:highlight>
                  <a:srgbClr val="FFFFFF"/>
                </a:highlight>
                <a:latin typeface="Consolas"/>
                <a:ea typeface="Consolas"/>
                <a:cs typeface="Consolas"/>
                <a:sym typeface="Consolas"/>
              </a:rPr>
              <a:t>}</a:t>
            </a:r>
            <a:endParaRPr/>
          </a:p>
          <a:p>
            <a:pPr marL="0" marR="0" lvl="0" indent="0" algn="l" rtl="0">
              <a:spcBef>
                <a:spcPts val="0"/>
              </a:spcBef>
              <a:spcAft>
                <a:spcPts val="0"/>
              </a:spcAft>
              <a:buNone/>
            </a:pPr>
            <a:r>
              <a:rPr lang="en-US" sz="1800">
                <a:solidFill>
                  <a:srgbClr val="0000FF"/>
                </a:solidFill>
                <a:highlight>
                  <a:srgbClr val="FFFFFF"/>
                </a:highlight>
                <a:latin typeface="Consolas"/>
                <a:ea typeface="Consolas"/>
                <a:cs typeface="Consolas"/>
                <a:sym typeface="Consolas"/>
              </a:rPr>
              <a:t>class</a:t>
            </a:r>
            <a:r>
              <a:rPr lang="en-US" sz="1800">
                <a:solidFill>
                  <a:srgbClr val="000000"/>
                </a:solidFill>
                <a:highlight>
                  <a:srgbClr val="FFFFFF"/>
                </a:highlight>
                <a:latin typeface="Consolas"/>
                <a:ea typeface="Consolas"/>
                <a:cs typeface="Consolas"/>
                <a:sym typeface="Consolas"/>
              </a:rPr>
              <a:t> </a:t>
            </a:r>
            <a:r>
              <a:rPr lang="en-US" sz="1800">
                <a:solidFill>
                  <a:srgbClr val="2B91AF"/>
                </a:solidFill>
                <a:highlight>
                  <a:srgbClr val="FFFFFF"/>
                </a:highlight>
                <a:latin typeface="Consolas"/>
                <a:ea typeface="Consolas"/>
                <a:cs typeface="Consolas"/>
                <a:sym typeface="Consolas"/>
              </a:rPr>
              <a:t>B</a:t>
            </a:r>
            <a:r>
              <a:rPr lang="en-US" sz="1800">
                <a:solidFill>
                  <a:srgbClr val="000000"/>
                </a:solidFill>
                <a:highlight>
                  <a:srgbClr val="FFFFFF"/>
                </a:highlight>
                <a:latin typeface="Consolas"/>
                <a:ea typeface="Consolas"/>
                <a:cs typeface="Consolas"/>
                <a:sym typeface="Consolas"/>
              </a:rPr>
              <a:t> : </a:t>
            </a:r>
            <a:r>
              <a:rPr lang="en-US" sz="1800">
                <a:solidFill>
                  <a:srgbClr val="2B91AF"/>
                </a:solidFill>
                <a:highlight>
                  <a:srgbClr val="FFFFFF"/>
                </a:highlight>
                <a:latin typeface="Consolas"/>
                <a:ea typeface="Consolas"/>
                <a:cs typeface="Consolas"/>
                <a:sym typeface="Consolas"/>
              </a:rPr>
              <a:t>A</a:t>
            </a:r>
            <a:endParaRPr sz="1800">
              <a:solidFill>
                <a:srgbClr val="000000"/>
              </a:solidFill>
              <a:highlight>
                <a:srgbClr val="FFFFFF"/>
              </a:highlight>
              <a:latin typeface="Consolas"/>
              <a:ea typeface="Consolas"/>
              <a:cs typeface="Consolas"/>
              <a:sym typeface="Consolas"/>
            </a:endParaRPr>
          </a:p>
          <a:p>
            <a:pPr marL="0" marR="0" lvl="0" indent="0" algn="l" rtl="0">
              <a:spcBef>
                <a:spcPts val="0"/>
              </a:spcBef>
              <a:spcAft>
                <a:spcPts val="0"/>
              </a:spcAft>
              <a:buNone/>
            </a:pPr>
            <a:r>
              <a:rPr lang="en-US" sz="1800">
                <a:solidFill>
                  <a:srgbClr val="000000"/>
                </a:solidFill>
                <a:highlight>
                  <a:srgbClr val="FFFFFF"/>
                </a:highlight>
                <a:latin typeface="Consolas"/>
                <a:ea typeface="Consolas"/>
                <a:cs typeface="Consolas"/>
                <a:sym typeface="Consolas"/>
              </a:rPr>
              <a:t>{</a:t>
            </a:r>
            <a:endParaRPr/>
          </a:p>
          <a:p>
            <a:pPr marL="0" marR="0" lvl="0" indent="0" algn="l" rtl="0">
              <a:spcBef>
                <a:spcPts val="0"/>
              </a:spcBef>
              <a:spcAft>
                <a:spcPts val="0"/>
              </a:spcAft>
              <a:buNone/>
            </a:pPr>
            <a:r>
              <a:rPr lang="en-US" sz="1800">
                <a:solidFill>
                  <a:srgbClr val="000000"/>
                </a:solidFill>
                <a:highlight>
                  <a:srgbClr val="FFFFFF"/>
                </a:highlight>
                <a:latin typeface="Consolas"/>
                <a:ea typeface="Consolas"/>
                <a:cs typeface="Consolas"/>
                <a:sym typeface="Consolas"/>
              </a:rPr>
              <a:t>}</a:t>
            </a:r>
            <a:endParaRPr/>
          </a:p>
          <a:p>
            <a:pPr marL="0" marR="0" lvl="0" indent="0" algn="l" rtl="0">
              <a:spcBef>
                <a:spcPts val="0"/>
              </a:spcBef>
              <a:spcAft>
                <a:spcPts val="0"/>
              </a:spcAft>
              <a:buNone/>
            </a:pPr>
            <a:endParaRPr sz="1800">
              <a:solidFill>
                <a:srgbClr val="000000"/>
              </a:solidFill>
              <a:highlight>
                <a:srgbClr val="FFFFFF"/>
              </a:highlight>
              <a:latin typeface="Consolas"/>
              <a:ea typeface="Consolas"/>
              <a:cs typeface="Consolas"/>
              <a:sym typeface="Consolas"/>
            </a:endParaRPr>
          </a:p>
          <a:p>
            <a:pPr marL="0" marR="0" lvl="0" indent="0" algn="l" rtl="0">
              <a:spcBef>
                <a:spcPts val="0"/>
              </a:spcBef>
              <a:spcAft>
                <a:spcPts val="0"/>
              </a:spcAft>
              <a:buNone/>
            </a:pPr>
            <a:r>
              <a:rPr lang="en-US" sz="1800">
                <a:solidFill>
                  <a:srgbClr val="2B91AF"/>
                </a:solidFill>
                <a:highlight>
                  <a:srgbClr val="FFFFFF"/>
                </a:highlight>
                <a:latin typeface="Consolas"/>
                <a:ea typeface="Consolas"/>
                <a:cs typeface="Consolas"/>
                <a:sym typeface="Consolas"/>
              </a:rPr>
              <a:t>B</a:t>
            </a:r>
            <a:r>
              <a:rPr lang="en-US" sz="1800">
                <a:solidFill>
                  <a:srgbClr val="000000"/>
                </a:solidFill>
                <a:highlight>
                  <a:srgbClr val="FFFFFF"/>
                </a:highlight>
                <a:latin typeface="Consolas"/>
                <a:ea typeface="Consolas"/>
                <a:cs typeface="Consolas"/>
                <a:sym typeface="Consolas"/>
              </a:rPr>
              <a:t> b= </a:t>
            </a:r>
            <a:r>
              <a:rPr lang="en-US" sz="1800">
                <a:solidFill>
                  <a:srgbClr val="0000FF"/>
                </a:solidFill>
                <a:highlight>
                  <a:srgbClr val="FFFFFF"/>
                </a:highlight>
                <a:latin typeface="Consolas"/>
                <a:ea typeface="Consolas"/>
                <a:cs typeface="Consolas"/>
                <a:sym typeface="Consolas"/>
              </a:rPr>
              <a:t>new</a:t>
            </a:r>
            <a:r>
              <a:rPr lang="en-US" sz="1800">
                <a:solidFill>
                  <a:srgbClr val="000000"/>
                </a:solidFill>
                <a:highlight>
                  <a:srgbClr val="FFFFFF"/>
                </a:highlight>
                <a:latin typeface="Consolas"/>
                <a:ea typeface="Consolas"/>
                <a:cs typeface="Consolas"/>
                <a:sym typeface="Consolas"/>
              </a:rPr>
              <a:t> </a:t>
            </a:r>
            <a:r>
              <a:rPr lang="en-US" sz="1800">
                <a:solidFill>
                  <a:srgbClr val="2B91AF"/>
                </a:solidFill>
                <a:highlight>
                  <a:srgbClr val="FFFFFF"/>
                </a:highlight>
                <a:latin typeface="Consolas"/>
                <a:ea typeface="Consolas"/>
                <a:cs typeface="Consolas"/>
                <a:sym typeface="Consolas"/>
              </a:rPr>
              <a:t>B</a:t>
            </a:r>
            <a:r>
              <a:rPr lang="en-US" sz="1800">
                <a:solidFill>
                  <a:srgbClr val="000000"/>
                </a:solidFill>
                <a:highlight>
                  <a:srgbClr val="FFFFFF"/>
                </a:highlight>
                <a:latin typeface="Consolas"/>
                <a:ea typeface="Consolas"/>
                <a:cs typeface="Consolas"/>
                <a:sym typeface="Consolas"/>
              </a:rPr>
              <a:t>();</a:t>
            </a:r>
            <a:endParaRPr/>
          </a:p>
          <a:p>
            <a:pPr marL="0" marR="0" lvl="0" indent="0" algn="l" rtl="0">
              <a:spcBef>
                <a:spcPts val="0"/>
              </a:spcBef>
              <a:spcAft>
                <a:spcPts val="0"/>
              </a:spcAft>
              <a:buNone/>
            </a:pPr>
            <a:r>
              <a:rPr lang="en-US" sz="1800">
                <a:solidFill>
                  <a:srgbClr val="2B91AF"/>
                </a:solidFill>
                <a:highlight>
                  <a:srgbClr val="FFFFFF"/>
                </a:highlight>
                <a:latin typeface="Consolas"/>
                <a:ea typeface="Consolas"/>
                <a:cs typeface="Consolas"/>
                <a:sym typeface="Consolas"/>
              </a:rPr>
              <a:t>A</a:t>
            </a:r>
            <a:r>
              <a:rPr lang="en-US" sz="1800">
                <a:solidFill>
                  <a:srgbClr val="000000"/>
                </a:solidFill>
                <a:highlight>
                  <a:srgbClr val="FFFFFF"/>
                </a:highlight>
                <a:latin typeface="Consolas"/>
                <a:ea typeface="Consolas"/>
                <a:cs typeface="Consolas"/>
                <a:sym typeface="Consolas"/>
              </a:rPr>
              <a:t> a = b;</a:t>
            </a:r>
            <a:endParaRPr sz="1800">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2"/>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EXPLICIT CONVERSIONS</a:t>
            </a:r>
            <a:endParaRPr/>
          </a:p>
        </p:txBody>
      </p:sp>
      <p:sp>
        <p:nvSpPr>
          <p:cNvPr id="359" name="Google Shape;359;p52"/>
          <p:cNvSpPr txBox="1">
            <a:spLocks noGrp="1"/>
          </p:cNvSpPr>
          <p:nvPr>
            <p:ph type="body" idx="1"/>
          </p:nvPr>
        </p:nvSpPr>
        <p:spPr>
          <a:xfrm>
            <a:off x="628650" y="1261366"/>
            <a:ext cx="7886700" cy="4145521"/>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90000"/>
              </a:lnSpc>
              <a:spcBef>
                <a:spcPts val="0"/>
              </a:spcBef>
              <a:spcAft>
                <a:spcPts val="0"/>
              </a:spcAft>
              <a:buClr>
                <a:srgbClr val="1E73B9"/>
              </a:buClr>
              <a:buSzPts val="1800"/>
              <a:buFont typeface="Arial"/>
              <a:buChar char="•"/>
            </a:pPr>
            <a:r>
              <a:rPr lang="en-US" sz="1800" b="0" i="0" u="none" strike="noStrike" cap="none">
                <a:solidFill>
                  <a:srgbClr val="1E73B9"/>
                </a:solidFill>
                <a:latin typeface="Source Sans Pro"/>
                <a:ea typeface="Source Sans Pro"/>
                <a:cs typeface="Source Sans Pro"/>
                <a:sym typeface="Source Sans Pro"/>
              </a:rPr>
              <a:t>If a conversion cannot be made without a risk of losing information, the compiler requires that you perform an explicit conversion, which is called a </a:t>
            </a:r>
            <a:r>
              <a:rPr lang="en-US" sz="1800" b="0" i="1" u="none" strike="noStrike" cap="none">
                <a:solidFill>
                  <a:srgbClr val="1E73B9"/>
                </a:solidFill>
                <a:latin typeface="Source Sans Pro"/>
                <a:ea typeface="Source Sans Pro"/>
                <a:cs typeface="Source Sans Pro"/>
                <a:sym typeface="Source Sans Pro"/>
              </a:rPr>
              <a:t>cast</a:t>
            </a:r>
            <a:endParaRPr sz="1800" b="0" i="0" u="none" strike="noStrike" cap="none">
              <a:solidFill>
                <a:srgbClr val="1E73B9"/>
              </a:solidFill>
              <a:latin typeface="Source Sans Pro"/>
              <a:ea typeface="Source Sans Pro"/>
              <a:cs typeface="Source Sans Pro"/>
              <a:sym typeface="Source Sans Pro"/>
            </a:endParaRPr>
          </a:p>
          <a:p>
            <a:pPr marL="171450" marR="0" lvl="0" indent="-57150" algn="just" rtl="0">
              <a:lnSpc>
                <a:spcPct val="90000"/>
              </a:lnSpc>
              <a:spcBef>
                <a:spcPts val="750"/>
              </a:spcBef>
              <a:spcAft>
                <a:spcPts val="0"/>
              </a:spcAft>
              <a:buClr>
                <a:srgbClr val="1E73B9"/>
              </a:buClr>
              <a:buSzPts val="1800"/>
              <a:buFont typeface="Arial"/>
              <a:buNone/>
            </a:pPr>
            <a:endParaRPr sz="1800" b="0" i="0" u="none" strike="noStrike" cap="none">
              <a:solidFill>
                <a:srgbClr val="1E73B9"/>
              </a:solidFill>
              <a:latin typeface="Source Sans Pro"/>
              <a:ea typeface="Source Sans Pro"/>
              <a:cs typeface="Source Sans Pro"/>
              <a:sym typeface="Source Sans Pro"/>
            </a:endParaRPr>
          </a:p>
          <a:p>
            <a:pPr marL="0" marR="0" lvl="0" indent="0" algn="just" rtl="0">
              <a:lnSpc>
                <a:spcPct val="90000"/>
              </a:lnSpc>
              <a:spcBef>
                <a:spcPts val="750"/>
              </a:spcBef>
              <a:spcAft>
                <a:spcPts val="0"/>
              </a:spcAft>
              <a:buClr>
                <a:srgbClr val="1E73B9"/>
              </a:buClr>
              <a:buSzPts val="1800"/>
              <a:buFont typeface="Arial"/>
              <a:buNone/>
            </a:pPr>
            <a:r>
              <a:rPr lang="en-US" sz="1800" b="0" i="0" u="none" strike="noStrike" cap="none">
                <a:solidFill>
                  <a:srgbClr val="1E73B9"/>
                </a:solidFill>
                <a:latin typeface="Source Sans Pro"/>
                <a:ea typeface="Source Sans Pro"/>
                <a:cs typeface="Source Sans Pro"/>
                <a:sym typeface="Source Sans Pro"/>
              </a:rPr>
              <a:t> </a:t>
            </a:r>
            <a:endParaRPr/>
          </a:p>
          <a:p>
            <a:pPr marL="0" marR="0" lvl="0" indent="0" algn="just" rtl="0">
              <a:lnSpc>
                <a:spcPct val="90000"/>
              </a:lnSpc>
              <a:spcBef>
                <a:spcPts val="750"/>
              </a:spcBef>
              <a:spcAft>
                <a:spcPts val="0"/>
              </a:spcAft>
              <a:buClr>
                <a:srgbClr val="1E73B9"/>
              </a:buClr>
              <a:buSzPts val="1500"/>
              <a:buFont typeface="Arial"/>
              <a:buNone/>
            </a:pPr>
            <a:endParaRPr sz="1500" b="0" i="0" u="none" strike="noStrike" cap="none">
              <a:solidFill>
                <a:srgbClr val="1E73B9"/>
              </a:solidFill>
              <a:latin typeface="Source Sans Pro"/>
              <a:ea typeface="Source Sans Pro"/>
              <a:cs typeface="Source Sans Pro"/>
              <a:sym typeface="Source Sans Pro"/>
            </a:endParaRPr>
          </a:p>
        </p:txBody>
      </p:sp>
      <p:sp>
        <p:nvSpPr>
          <p:cNvPr id="360" name="Google Shape;360;p52"/>
          <p:cNvSpPr/>
          <p:nvPr/>
        </p:nvSpPr>
        <p:spPr>
          <a:xfrm>
            <a:off x="628650" y="2055647"/>
            <a:ext cx="457200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00FF"/>
                </a:solidFill>
                <a:highlight>
                  <a:srgbClr val="FFFFFF"/>
                </a:highlight>
                <a:latin typeface="Consolas"/>
                <a:ea typeface="Consolas"/>
                <a:cs typeface="Consolas"/>
                <a:sym typeface="Consolas"/>
              </a:rPr>
              <a:t>long</a:t>
            </a:r>
            <a:r>
              <a:rPr lang="en-US" sz="1800">
                <a:solidFill>
                  <a:srgbClr val="000000"/>
                </a:solidFill>
                <a:highlight>
                  <a:srgbClr val="FFFFFF"/>
                </a:highlight>
                <a:latin typeface="Consolas"/>
                <a:ea typeface="Consolas"/>
                <a:cs typeface="Consolas"/>
                <a:sym typeface="Consolas"/>
              </a:rPr>
              <a:t> bigNum = 2147483647;</a:t>
            </a:r>
            <a:endParaRPr/>
          </a:p>
          <a:p>
            <a:pPr marL="0" marR="0" lvl="0" indent="0" algn="l" rtl="0">
              <a:spcBef>
                <a:spcPts val="0"/>
              </a:spcBef>
              <a:spcAft>
                <a:spcPts val="0"/>
              </a:spcAft>
              <a:buNone/>
            </a:pPr>
            <a:r>
              <a:rPr lang="en-US" sz="1800">
                <a:solidFill>
                  <a:srgbClr val="0000FF"/>
                </a:solidFill>
                <a:highlight>
                  <a:srgbClr val="FFFFFF"/>
                </a:highlight>
                <a:latin typeface="Consolas"/>
                <a:ea typeface="Consolas"/>
                <a:cs typeface="Consolas"/>
                <a:sym typeface="Consolas"/>
              </a:rPr>
              <a:t>int</a:t>
            </a:r>
            <a:r>
              <a:rPr lang="en-US" sz="1800">
                <a:solidFill>
                  <a:srgbClr val="000000"/>
                </a:solidFill>
                <a:highlight>
                  <a:srgbClr val="FFFFFF"/>
                </a:highlight>
                <a:latin typeface="Consolas"/>
                <a:ea typeface="Consolas"/>
                <a:cs typeface="Consolas"/>
                <a:sym typeface="Consolas"/>
              </a:rPr>
              <a:t> num = (</a:t>
            </a:r>
            <a:r>
              <a:rPr lang="en-US" sz="1800">
                <a:solidFill>
                  <a:srgbClr val="0000FF"/>
                </a:solidFill>
                <a:highlight>
                  <a:srgbClr val="FFFFFF"/>
                </a:highlight>
                <a:latin typeface="Consolas"/>
                <a:ea typeface="Consolas"/>
                <a:cs typeface="Consolas"/>
                <a:sym typeface="Consolas"/>
              </a:rPr>
              <a:t>int</a:t>
            </a:r>
            <a:r>
              <a:rPr lang="en-US" sz="1800">
                <a:solidFill>
                  <a:srgbClr val="000000"/>
                </a:solidFill>
                <a:highlight>
                  <a:srgbClr val="FFFFFF"/>
                </a:highlight>
                <a:latin typeface="Consolas"/>
                <a:ea typeface="Consolas"/>
                <a:cs typeface="Consolas"/>
                <a:sym typeface="Consolas"/>
              </a:rPr>
              <a:t>)bigNum;</a:t>
            </a:r>
            <a:endParaRPr sz="1800">
              <a:solidFill>
                <a:schemeClr val="dk1"/>
              </a:solidFill>
              <a:latin typeface="Calibri"/>
              <a:ea typeface="Calibri"/>
              <a:cs typeface="Calibri"/>
              <a:sym typeface="Calibri"/>
            </a:endParaRPr>
          </a:p>
        </p:txBody>
      </p:sp>
      <p:sp>
        <p:nvSpPr>
          <p:cNvPr id="361" name="Google Shape;361;p52"/>
          <p:cNvSpPr/>
          <p:nvPr/>
        </p:nvSpPr>
        <p:spPr>
          <a:xfrm>
            <a:off x="628650" y="2701978"/>
            <a:ext cx="4572000" cy="258532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00FF"/>
                </a:solidFill>
                <a:highlight>
                  <a:srgbClr val="FFFFFF"/>
                </a:highlight>
                <a:latin typeface="Consolas"/>
                <a:ea typeface="Consolas"/>
                <a:cs typeface="Consolas"/>
                <a:sym typeface="Consolas"/>
              </a:rPr>
              <a:t>class</a:t>
            </a:r>
            <a:r>
              <a:rPr lang="en-US" sz="1800">
                <a:solidFill>
                  <a:srgbClr val="000000"/>
                </a:solidFill>
                <a:highlight>
                  <a:srgbClr val="FFFFFF"/>
                </a:highlight>
                <a:latin typeface="Consolas"/>
                <a:ea typeface="Consolas"/>
                <a:cs typeface="Consolas"/>
                <a:sym typeface="Consolas"/>
              </a:rPr>
              <a:t> </a:t>
            </a:r>
            <a:r>
              <a:rPr lang="en-US" sz="1800">
                <a:solidFill>
                  <a:srgbClr val="2B91AF"/>
                </a:solidFill>
                <a:highlight>
                  <a:srgbClr val="FFFFFF"/>
                </a:highlight>
                <a:latin typeface="Consolas"/>
                <a:ea typeface="Consolas"/>
                <a:cs typeface="Consolas"/>
                <a:sym typeface="Consolas"/>
              </a:rPr>
              <a:t>A</a:t>
            </a:r>
            <a:endParaRPr sz="1800">
              <a:solidFill>
                <a:srgbClr val="000000"/>
              </a:solidFill>
              <a:highlight>
                <a:srgbClr val="FFFFFF"/>
              </a:highlight>
              <a:latin typeface="Consolas"/>
              <a:ea typeface="Consolas"/>
              <a:cs typeface="Consolas"/>
              <a:sym typeface="Consolas"/>
            </a:endParaRPr>
          </a:p>
          <a:p>
            <a:pPr marL="0" marR="0" lvl="0" indent="0" algn="l" rtl="0">
              <a:spcBef>
                <a:spcPts val="0"/>
              </a:spcBef>
              <a:spcAft>
                <a:spcPts val="0"/>
              </a:spcAft>
              <a:buNone/>
            </a:pPr>
            <a:r>
              <a:rPr lang="en-US" sz="1800">
                <a:solidFill>
                  <a:srgbClr val="000000"/>
                </a:solidFill>
                <a:highlight>
                  <a:srgbClr val="FFFFFF"/>
                </a:highlight>
                <a:latin typeface="Consolas"/>
                <a:ea typeface="Consolas"/>
                <a:cs typeface="Consolas"/>
                <a:sym typeface="Consolas"/>
              </a:rPr>
              <a:t>{</a:t>
            </a:r>
            <a:endParaRPr/>
          </a:p>
          <a:p>
            <a:pPr marL="0" marR="0" lvl="0" indent="0" algn="l" rtl="0">
              <a:spcBef>
                <a:spcPts val="0"/>
              </a:spcBef>
              <a:spcAft>
                <a:spcPts val="0"/>
              </a:spcAft>
              <a:buNone/>
            </a:pPr>
            <a:r>
              <a:rPr lang="en-US" sz="1800">
                <a:solidFill>
                  <a:srgbClr val="000000"/>
                </a:solidFill>
                <a:highlight>
                  <a:srgbClr val="FFFFFF"/>
                </a:highlight>
                <a:latin typeface="Consolas"/>
                <a:ea typeface="Consolas"/>
                <a:cs typeface="Consolas"/>
                <a:sym typeface="Consolas"/>
              </a:rPr>
              <a:t>}</a:t>
            </a:r>
            <a:endParaRPr/>
          </a:p>
          <a:p>
            <a:pPr marL="0" marR="0" lvl="0" indent="0" algn="l" rtl="0">
              <a:spcBef>
                <a:spcPts val="0"/>
              </a:spcBef>
              <a:spcAft>
                <a:spcPts val="0"/>
              </a:spcAft>
              <a:buNone/>
            </a:pPr>
            <a:r>
              <a:rPr lang="en-US" sz="1800">
                <a:solidFill>
                  <a:srgbClr val="0000FF"/>
                </a:solidFill>
                <a:highlight>
                  <a:srgbClr val="FFFFFF"/>
                </a:highlight>
                <a:latin typeface="Consolas"/>
                <a:ea typeface="Consolas"/>
                <a:cs typeface="Consolas"/>
                <a:sym typeface="Consolas"/>
              </a:rPr>
              <a:t>class</a:t>
            </a:r>
            <a:r>
              <a:rPr lang="en-US" sz="1800">
                <a:solidFill>
                  <a:srgbClr val="000000"/>
                </a:solidFill>
                <a:highlight>
                  <a:srgbClr val="FFFFFF"/>
                </a:highlight>
                <a:latin typeface="Consolas"/>
                <a:ea typeface="Consolas"/>
                <a:cs typeface="Consolas"/>
                <a:sym typeface="Consolas"/>
              </a:rPr>
              <a:t> </a:t>
            </a:r>
            <a:r>
              <a:rPr lang="en-US" sz="1800">
                <a:solidFill>
                  <a:srgbClr val="2B91AF"/>
                </a:solidFill>
                <a:highlight>
                  <a:srgbClr val="FFFFFF"/>
                </a:highlight>
                <a:latin typeface="Consolas"/>
                <a:ea typeface="Consolas"/>
                <a:cs typeface="Consolas"/>
                <a:sym typeface="Consolas"/>
              </a:rPr>
              <a:t>B</a:t>
            </a:r>
            <a:r>
              <a:rPr lang="en-US" sz="1800">
                <a:solidFill>
                  <a:srgbClr val="000000"/>
                </a:solidFill>
                <a:highlight>
                  <a:srgbClr val="FFFFFF"/>
                </a:highlight>
                <a:latin typeface="Consolas"/>
                <a:ea typeface="Consolas"/>
                <a:cs typeface="Consolas"/>
                <a:sym typeface="Consolas"/>
              </a:rPr>
              <a:t> : </a:t>
            </a:r>
            <a:r>
              <a:rPr lang="en-US" sz="1800">
                <a:solidFill>
                  <a:srgbClr val="2B91AF"/>
                </a:solidFill>
                <a:highlight>
                  <a:srgbClr val="FFFFFF"/>
                </a:highlight>
                <a:latin typeface="Consolas"/>
                <a:ea typeface="Consolas"/>
                <a:cs typeface="Consolas"/>
                <a:sym typeface="Consolas"/>
              </a:rPr>
              <a:t>A</a:t>
            </a:r>
            <a:endParaRPr sz="1800">
              <a:solidFill>
                <a:srgbClr val="000000"/>
              </a:solidFill>
              <a:highlight>
                <a:srgbClr val="FFFFFF"/>
              </a:highlight>
              <a:latin typeface="Consolas"/>
              <a:ea typeface="Consolas"/>
              <a:cs typeface="Consolas"/>
              <a:sym typeface="Consolas"/>
            </a:endParaRPr>
          </a:p>
          <a:p>
            <a:pPr marL="0" marR="0" lvl="0" indent="0" algn="l" rtl="0">
              <a:spcBef>
                <a:spcPts val="0"/>
              </a:spcBef>
              <a:spcAft>
                <a:spcPts val="0"/>
              </a:spcAft>
              <a:buNone/>
            </a:pPr>
            <a:r>
              <a:rPr lang="en-US" sz="1800">
                <a:solidFill>
                  <a:srgbClr val="000000"/>
                </a:solidFill>
                <a:highlight>
                  <a:srgbClr val="FFFFFF"/>
                </a:highlight>
                <a:latin typeface="Consolas"/>
                <a:ea typeface="Consolas"/>
                <a:cs typeface="Consolas"/>
                <a:sym typeface="Consolas"/>
              </a:rPr>
              <a:t>{</a:t>
            </a:r>
            <a:endParaRPr/>
          </a:p>
          <a:p>
            <a:pPr marL="0" marR="0" lvl="0" indent="0" algn="l" rtl="0">
              <a:spcBef>
                <a:spcPts val="0"/>
              </a:spcBef>
              <a:spcAft>
                <a:spcPts val="0"/>
              </a:spcAft>
              <a:buNone/>
            </a:pPr>
            <a:r>
              <a:rPr lang="en-US" sz="1800">
                <a:solidFill>
                  <a:srgbClr val="000000"/>
                </a:solidFill>
                <a:highlight>
                  <a:srgbClr val="FFFFFF"/>
                </a:highlight>
                <a:latin typeface="Consolas"/>
                <a:ea typeface="Consolas"/>
                <a:cs typeface="Consolas"/>
                <a:sym typeface="Consolas"/>
              </a:rPr>
              <a:t>}</a:t>
            </a:r>
            <a:endParaRPr/>
          </a:p>
          <a:p>
            <a:pPr marL="0" marR="0" lvl="0" indent="0" algn="l" rtl="0">
              <a:spcBef>
                <a:spcPts val="0"/>
              </a:spcBef>
              <a:spcAft>
                <a:spcPts val="0"/>
              </a:spcAft>
              <a:buNone/>
            </a:pPr>
            <a:endParaRPr sz="1800">
              <a:solidFill>
                <a:srgbClr val="000000"/>
              </a:solidFill>
              <a:highlight>
                <a:srgbClr val="FFFFFF"/>
              </a:highlight>
              <a:latin typeface="Consolas"/>
              <a:ea typeface="Consolas"/>
              <a:cs typeface="Consolas"/>
              <a:sym typeface="Consolas"/>
            </a:endParaRPr>
          </a:p>
          <a:p>
            <a:pPr marL="0" marR="0" lvl="0" indent="0" algn="l" rtl="0">
              <a:spcBef>
                <a:spcPts val="0"/>
              </a:spcBef>
              <a:spcAft>
                <a:spcPts val="0"/>
              </a:spcAft>
              <a:buNone/>
            </a:pPr>
            <a:r>
              <a:rPr lang="en-US" sz="1800">
                <a:solidFill>
                  <a:srgbClr val="2B91AF"/>
                </a:solidFill>
                <a:highlight>
                  <a:srgbClr val="FFFFFF"/>
                </a:highlight>
                <a:latin typeface="Consolas"/>
                <a:ea typeface="Consolas"/>
                <a:cs typeface="Consolas"/>
                <a:sym typeface="Consolas"/>
              </a:rPr>
              <a:t>A</a:t>
            </a:r>
            <a:r>
              <a:rPr lang="en-US" sz="1800">
                <a:solidFill>
                  <a:srgbClr val="000000"/>
                </a:solidFill>
                <a:highlight>
                  <a:srgbClr val="FFFFFF"/>
                </a:highlight>
                <a:latin typeface="Consolas"/>
                <a:ea typeface="Consolas"/>
                <a:cs typeface="Consolas"/>
                <a:sym typeface="Consolas"/>
              </a:rPr>
              <a:t> a = </a:t>
            </a:r>
            <a:r>
              <a:rPr lang="en-US" sz="1800">
                <a:solidFill>
                  <a:srgbClr val="0000FF"/>
                </a:solidFill>
                <a:highlight>
                  <a:srgbClr val="FFFFFF"/>
                </a:highlight>
                <a:latin typeface="Consolas"/>
                <a:ea typeface="Consolas"/>
                <a:cs typeface="Consolas"/>
                <a:sym typeface="Consolas"/>
              </a:rPr>
              <a:t>new</a:t>
            </a:r>
            <a:r>
              <a:rPr lang="en-US" sz="1800">
                <a:solidFill>
                  <a:srgbClr val="000000"/>
                </a:solidFill>
                <a:highlight>
                  <a:srgbClr val="FFFFFF"/>
                </a:highlight>
                <a:latin typeface="Consolas"/>
                <a:ea typeface="Consolas"/>
                <a:cs typeface="Consolas"/>
                <a:sym typeface="Consolas"/>
              </a:rPr>
              <a:t> </a:t>
            </a:r>
            <a:r>
              <a:rPr lang="en-US" sz="1800">
                <a:solidFill>
                  <a:srgbClr val="2B91AF"/>
                </a:solidFill>
                <a:highlight>
                  <a:srgbClr val="FFFFFF"/>
                </a:highlight>
                <a:latin typeface="Consolas"/>
                <a:ea typeface="Consolas"/>
                <a:cs typeface="Consolas"/>
                <a:sym typeface="Consolas"/>
              </a:rPr>
              <a:t>B</a:t>
            </a:r>
            <a:r>
              <a:rPr lang="en-US" sz="1800">
                <a:solidFill>
                  <a:srgbClr val="000000"/>
                </a:solidFill>
                <a:highlight>
                  <a:srgbClr val="FFFFFF"/>
                </a:highlight>
                <a:latin typeface="Consolas"/>
                <a:ea typeface="Consolas"/>
                <a:cs typeface="Consolas"/>
                <a:sym typeface="Consolas"/>
              </a:rPr>
              <a:t>();</a:t>
            </a:r>
            <a:endParaRPr/>
          </a:p>
          <a:p>
            <a:pPr marL="0" marR="0" lvl="0" indent="0" algn="l" rtl="0">
              <a:spcBef>
                <a:spcPts val="0"/>
              </a:spcBef>
              <a:spcAft>
                <a:spcPts val="0"/>
              </a:spcAft>
              <a:buNone/>
            </a:pPr>
            <a:r>
              <a:rPr lang="en-US" sz="1800">
                <a:solidFill>
                  <a:srgbClr val="2B91AF"/>
                </a:solidFill>
                <a:highlight>
                  <a:srgbClr val="FFFFFF"/>
                </a:highlight>
                <a:latin typeface="Consolas"/>
                <a:ea typeface="Consolas"/>
                <a:cs typeface="Consolas"/>
                <a:sym typeface="Consolas"/>
              </a:rPr>
              <a:t>B</a:t>
            </a:r>
            <a:r>
              <a:rPr lang="en-US" sz="1800">
                <a:solidFill>
                  <a:srgbClr val="000000"/>
                </a:solidFill>
                <a:highlight>
                  <a:srgbClr val="FFFFFF"/>
                </a:highlight>
                <a:latin typeface="Consolas"/>
                <a:ea typeface="Consolas"/>
                <a:cs typeface="Consolas"/>
                <a:sym typeface="Consolas"/>
              </a:rPr>
              <a:t> b = (</a:t>
            </a:r>
            <a:r>
              <a:rPr lang="en-US" sz="1800">
                <a:solidFill>
                  <a:srgbClr val="2B91AF"/>
                </a:solidFill>
                <a:highlight>
                  <a:srgbClr val="FFFFFF"/>
                </a:highlight>
                <a:latin typeface="Consolas"/>
                <a:ea typeface="Consolas"/>
                <a:cs typeface="Consolas"/>
                <a:sym typeface="Consolas"/>
              </a:rPr>
              <a:t>B</a:t>
            </a:r>
            <a:r>
              <a:rPr lang="en-US" sz="1800">
                <a:solidFill>
                  <a:srgbClr val="000000"/>
                </a:solidFill>
                <a:highlight>
                  <a:srgbClr val="FFFFFF"/>
                </a:highlight>
                <a:latin typeface="Consolas"/>
                <a:ea typeface="Consolas"/>
                <a:cs typeface="Consolas"/>
                <a:sym typeface="Consolas"/>
              </a:rPr>
              <a:t>)a;</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3"/>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2970"/>
              <a:buFont typeface="Source Sans Pro"/>
              <a:buNone/>
            </a:pPr>
            <a:r>
              <a:rPr lang="en-US" sz="2970" b="0" i="0" u="none" strike="noStrike" cap="none">
                <a:solidFill>
                  <a:srgbClr val="1E73B9"/>
                </a:solidFill>
                <a:latin typeface="Source Sans Pro"/>
                <a:ea typeface="Source Sans Pro"/>
                <a:cs typeface="Source Sans Pro"/>
                <a:sym typeface="Source Sans Pro"/>
              </a:rPr>
              <a:t>TYPE CONVERSION EXCEPTIONS AT RUN TIME</a:t>
            </a:r>
            <a:endParaRPr/>
          </a:p>
        </p:txBody>
      </p:sp>
      <p:sp>
        <p:nvSpPr>
          <p:cNvPr id="367" name="Google Shape;367;p53"/>
          <p:cNvSpPr txBox="1">
            <a:spLocks noGrp="1"/>
          </p:cNvSpPr>
          <p:nvPr>
            <p:ph type="body" idx="1"/>
          </p:nvPr>
        </p:nvSpPr>
        <p:spPr>
          <a:xfrm>
            <a:off x="628650" y="1261366"/>
            <a:ext cx="7886700" cy="4145521"/>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90000"/>
              </a:lnSpc>
              <a:spcBef>
                <a:spcPts val="0"/>
              </a:spcBef>
              <a:spcAft>
                <a:spcPts val="0"/>
              </a:spcAft>
              <a:buClr>
                <a:srgbClr val="1E73B9"/>
              </a:buClr>
              <a:buSzPts val="1800"/>
              <a:buFont typeface="Arial"/>
              <a:buChar char="•"/>
            </a:pPr>
            <a:r>
              <a:rPr lang="en-US" sz="1800" b="0" i="0" u="none" strike="noStrike" cap="none">
                <a:solidFill>
                  <a:srgbClr val="1E73B9"/>
                </a:solidFill>
                <a:latin typeface="Source Sans Pro"/>
                <a:ea typeface="Source Sans Pro"/>
                <a:cs typeface="Source Sans Pro"/>
                <a:sym typeface="Source Sans Pro"/>
              </a:rPr>
              <a:t>In some reference type conversions, the compiler cannot determine whether a cast will be valid. It is possible for a cast operation that compiles correctly to fail at run time.</a:t>
            </a:r>
            <a:endParaRPr/>
          </a:p>
          <a:p>
            <a:pPr marL="171450" marR="0" lvl="0" indent="-171450" algn="just" rtl="0">
              <a:lnSpc>
                <a:spcPct val="90000"/>
              </a:lnSpc>
              <a:spcBef>
                <a:spcPts val="750"/>
              </a:spcBef>
              <a:spcAft>
                <a:spcPts val="0"/>
              </a:spcAft>
              <a:buClr>
                <a:srgbClr val="1E73B9"/>
              </a:buClr>
              <a:buSzPts val="1800"/>
              <a:buFont typeface="Arial"/>
              <a:buChar char="•"/>
            </a:pPr>
            <a:r>
              <a:rPr lang="en-US" sz="1800" b="0" i="0" u="none" strike="noStrike" cap="none">
                <a:solidFill>
                  <a:srgbClr val="1E73B9"/>
                </a:solidFill>
                <a:latin typeface="Source Sans Pro"/>
                <a:ea typeface="Source Sans Pro"/>
                <a:cs typeface="Source Sans Pro"/>
                <a:sym typeface="Source Sans Pro"/>
              </a:rPr>
              <a:t>If type cast fails at runtime an </a:t>
            </a:r>
            <a:r>
              <a:rPr lang="en-US" sz="1800" b="1" i="1" u="none" strike="noStrike" cap="none">
                <a:solidFill>
                  <a:srgbClr val="1E73B9"/>
                </a:solidFill>
                <a:latin typeface="Source Sans Pro"/>
                <a:ea typeface="Source Sans Pro"/>
                <a:cs typeface="Source Sans Pro"/>
                <a:sym typeface="Source Sans Pro"/>
              </a:rPr>
              <a:t>InvalidCastException</a:t>
            </a:r>
            <a:r>
              <a:rPr lang="en-US" sz="1800" b="0" i="0" u="none" strike="noStrike" cap="none">
                <a:solidFill>
                  <a:srgbClr val="1E73B9"/>
                </a:solidFill>
                <a:latin typeface="Source Sans Pro"/>
                <a:ea typeface="Source Sans Pro"/>
                <a:cs typeface="Source Sans Pro"/>
                <a:sym typeface="Source Sans Pro"/>
              </a:rPr>
              <a:t> is thrown.</a:t>
            </a:r>
            <a:endParaRPr/>
          </a:p>
          <a:p>
            <a:pPr marL="171450" marR="0" lvl="0" indent="-57150" algn="just" rtl="0">
              <a:lnSpc>
                <a:spcPct val="90000"/>
              </a:lnSpc>
              <a:spcBef>
                <a:spcPts val="750"/>
              </a:spcBef>
              <a:spcAft>
                <a:spcPts val="0"/>
              </a:spcAft>
              <a:buClr>
                <a:srgbClr val="1E73B9"/>
              </a:buClr>
              <a:buSzPts val="1800"/>
              <a:buFont typeface="Arial"/>
              <a:buNone/>
            </a:pPr>
            <a:endParaRPr sz="1800" b="0" i="0" u="none" strike="noStrike" cap="none">
              <a:solidFill>
                <a:srgbClr val="1E73B9"/>
              </a:solidFill>
              <a:latin typeface="Source Sans Pro"/>
              <a:ea typeface="Source Sans Pro"/>
              <a:cs typeface="Source Sans Pro"/>
              <a:sym typeface="Source Sans Pro"/>
            </a:endParaRPr>
          </a:p>
          <a:p>
            <a:pPr marL="171450" marR="0" lvl="0" indent="-57150" algn="just" rtl="0">
              <a:lnSpc>
                <a:spcPct val="90000"/>
              </a:lnSpc>
              <a:spcBef>
                <a:spcPts val="750"/>
              </a:spcBef>
              <a:spcAft>
                <a:spcPts val="0"/>
              </a:spcAft>
              <a:buClr>
                <a:srgbClr val="1E73B9"/>
              </a:buClr>
              <a:buSzPts val="1800"/>
              <a:buFont typeface="Arial"/>
              <a:buNone/>
            </a:pPr>
            <a:endParaRPr sz="1800" b="0" i="0" u="none" strike="noStrike" cap="none">
              <a:solidFill>
                <a:srgbClr val="1E73B9"/>
              </a:solidFill>
              <a:latin typeface="Source Sans Pro"/>
              <a:ea typeface="Source Sans Pro"/>
              <a:cs typeface="Source Sans Pro"/>
              <a:sym typeface="Source Sans Pro"/>
            </a:endParaRPr>
          </a:p>
          <a:p>
            <a:pPr marL="0" marR="0" lvl="0" indent="0" algn="just" rtl="0">
              <a:lnSpc>
                <a:spcPct val="90000"/>
              </a:lnSpc>
              <a:spcBef>
                <a:spcPts val="750"/>
              </a:spcBef>
              <a:spcAft>
                <a:spcPts val="0"/>
              </a:spcAft>
              <a:buClr>
                <a:srgbClr val="1E73B9"/>
              </a:buClr>
              <a:buSzPts val="1800"/>
              <a:buFont typeface="Arial"/>
              <a:buNone/>
            </a:pPr>
            <a:r>
              <a:rPr lang="en-US" sz="1800" b="0" i="0" u="none" strike="noStrike" cap="none">
                <a:solidFill>
                  <a:srgbClr val="1E73B9"/>
                </a:solidFill>
                <a:latin typeface="Source Sans Pro"/>
                <a:ea typeface="Source Sans Pro"/>
                <a:cs typeface="Source Sans Pro"/>
                <a:sym typeface="Source Sans Pro"/>
              </a:rPr>
              <a:t> </a:t>
            </a:r>
            <a:endParaRPr/>
          </a:p>
          <a:p>
            <a:pPr marL="0" marR="0" lvl="0" indent="0" algn="just" rtl="0">
              <a:lnSpc>
                <a:spcPct val="90000"/>
              </a:lnSpc>
              <a:spcBef>
                <a:spcPts val="750"/>
              </a:spcBef>
              <a:spcAft>
                <a:spcPts val="0"/>
              </a:spcAft>
              <a:buClr>
                <a:srgbClr val="1E73B9"/>
              </a:buClr>
              <a:buSzPts val="1500"/>
              <a:buFont typeface="Arial"/>
              <a:buNone/>
            </a:pPr>
            <a:endParaRPr sz="1500" b="0" i="0" u="none" strike="noStrike" cap="none">
              <a:solidFill>
                <a:srgbClr val="1E73B9"/>
              </a:solidFill>
              <a:latin typeface="Source Sans Pro"/>
              <a:ea typeface="Source Sans Pro"/>
              <a:cs typeface="Source Sans Pro"/>
              <a:sym typeface="Source Sans Pro"/>
            </a:endParaRPr>
          </a:p>
        </p:txBody>
      </p:sp>
      <p:sp>
        <p:nvSpPr>
          <p:cNvPr id="368" name="Google Shape;368;p53"/>
          <p:cNvSpPr/>
          <p:nvPr/>
        </p:nvSpPr>
        <p:spPr>
          <a:xfrm>
            <a:off x="628650" y="2578410"/>
            <a:ext cx="4572000" cy="258532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00FF"/>
                </a:solidFill>
                <a:highlight>
                  <a:srgbClr val="FFFFFF"/>
                </a:highlight>
                <a:latin typeface="Consolas"/>
                <a:ea typeface="Consolas"/>
                <a:cs typeface="Consolas"/>
                <a:sym typeface="Consolas"/>
              </a:rPr>
              <a:t>class</a:t>
            </a:r>
            <a:r>
              <a:rPr lang="en-US" sz="1800">
                <a:solidFill>
                  <a:srgbClr val="000000"/>
                </a:solidFill>
                <a:highlight>
                  <a:srgbClr val="FFFFFF"/>
                </a:highlight>
                <a:latin typeface="Consolas"/>
                <a:ea typeface="Consolas"/>
                <a:cs typeface="Consolas"/>
                <a:sym typeface="Consolas"/>
              </a:rPr>
              <a:t> </a:t>
            </a:r>
            <a:r>
              <a:rPr lang="en-US" sz="1800">
                <a:solidFill>
                  <a:srgbClr val="2B91AF"/>
                </a:solidFill>
                <a:highlight>
                  <a:srgbClr val="FFFFFF"/>
                </a:highlight>
                <a:latin typeface="Consolas"/>
                <a:ea typeface="Consolas"/>
                <a:cs typeface="Consolas"/>
                <a:sym typeface="Consolas"/>
              </a:rPr>
              <a:t>A</a:t>
            </a:r>
            <a:endParaRPr sz="1800">
              <a:solidFill>
                <a:srgbClr val="000000"/>
              </a:solidFill>
              <a:highlight>
                <a:srgbClr val="FFFFFF"/>
              </a:highlight>
              <a:latin typeface="Consolas"/>
              <a:ea typeface="Consolas"/>
              <a:cs typeface="Consolas"/>
              <a:sym typeface="Consolas"/>
            </a:endParaRPr>
          </a:p>
          <a:p>
            <a:pPr marL="0" marR="0" lvl="0" indent="0" algn="l" rtl="0">
              <a:spcBef>
                <a:spcPts val="0"/>
              </a:spcBef>
              <a:spcAft>
                <a:spcPts val="0"/>
              </a:spcAft>
              <a:buNone/>
            </a:pPr>
            <a:r>
              <a:rPr lang="en-US" sz="1800">
                <a:solidFill>
                  <a:srgbClr val="000000"/>
                </a:solidFill>
                <a:highlight>
                  <a:srgbClr val="FFFFFF"/>
                </a:highlight>
                <a:latin typeface="Consolas"/>
                <a:ea typeface="Consolas"/>
                <a:cs typeface="Consolas"/>
                <a:sym typeface="Consolas"/>
              </a:rPr>
              <a:t>{</a:t>
            </a:r>
            <a:endParaRPr/>
          </a:p>
          <a:p>
            <a:pPr marL="0" marR="0" lvl="0" indent="0" algn="l" rtl="0">
              <a:spcBef>
                <a:spcPts val="0"/>
              </a:spcBef>
              <a:spcAft>
                <a:spcPts val="0"/>
              </a:spcAft>
              <a:buNone/>
            </a:pPr>
            <a:r>
              <a:rPr lang="en-US" sz="1800">
                <a:solidFill>
                  <a:srgbClr val="000000"/>
                </a:solidFill>
                <a:highlight>
                  <a:srgbClr val="FFFFFF"/>
                </a:highlight>
                <a:latin typeface="Consolas"/>
                <a:ea typeface="Consolas"/>
                <a:cs typeface="Consolas"/>
                <a:sym typeface="Consolas"/>
              </a:rPr>
              <a:t>}</a:t>
            </a:r>
            <a:endParaRPr/>
          </a:p>
          <a:p>
            <a:pPr marL="0" marR="0" lvl="0" indent="0" algn="l" rtl="0">
              <a:spcBef>
                <a:spcPts val="0"/>
              </a:spcBef>
              <a:spcAft>
                <a:spcPts val="0"/>
              </a:spcAft>
              <a:buNone/>
            </a:pPr>
            <a:r>
              <a:rPr lang="en-US" sz="1800">
                <a:solidFill>
                  <a:srgbClr val="0000FF"/>
                </a:solidFill>
                <a:highlight>
                  <a:srgbClr val="FFFFFF"/>
                </a:highlight>
                <a:latin typeface="Consolas"/>
                <a:ea typeface="Consolas"/>
                <a:cs typeface="Consolas"/>
                <a:sym typeface="Consolas"/>
              </a:rPr>
              <a:t>class</a:t>
            </a:r>
            <a:r>
              <a:rPr lang="en-US" sz="1800">
                <a:solidFill>
                  <a:srgbClr val="000000"/>
                </a:solidFill>
                <a:highlight>
                  <a:srgbClr val="FFFFFF"/>
                </a:highlight>
                <a:latin typeface="Consolas"/>
                <a:ea typeface="Consolas"/>
                <a:cs typeface="Consolas"/>
                <a:sym typeface="Consolas"/>
              </a:rPr>
              <a:t> </a:t>
            </a:r>
            <a:r>
              <a:rPr lang="en-US" sz="1800">
                <a:solidFill>
                  <a:srgbClr val="2B91AF"/>
                </a:solidFill>
                <a:highlight>
                  <a:srgbClr val="FFFFFF"/>
                </a:highlight>
                <a:latin typeface="Consolas"/>
                <a:ea typeface="Consolas"/>
                <a:cs typeface="Consolas"/>
                <a:sym typeface="Consolas"/>
              </a:rPr>
              <a:t>B</a:t>
            </a:r>
            <a:r>
              <a:rPr lang="en-US" sz="1800">
                <a:solidFill>
                  <a:srgbClr val="000000"/>
                </a:solidFill>
                <a:highlight>
                  <a:srgbClr val="FFFFFF"/>
                </a:highlight>
                <a:latin typeface="Consolas"/>
                <a:ea typeface="Consolas"/>
                <a:cs typeface="Consolas"/>
                <a:sym typeface="Consolas"/>
              </a:rPr>
              <a:t> : </a:t>
            </a:r>
            <a:r>
              <a:rPr lang="en-US" sz="1800">
                <a:solidFill>
                  <a:srgbClr val="2B91AF"/>
                </a:solidFill>
                <a:highlight>
                  <a:srgbClr val="FFFFFF"/>
                </a:highlight>
                <a:latin typeface="Consolas"/>
                <a:ea typeface="Consolas"/>
                <a:cs typeface="Consolas"/>
                <a:sym typeface="Consolas"/>
              </a:rPr>
              <a:t>A</a:t>
            </a:r>
            <a:endParaRPr sz="1800">
              <a:solidFill>
                <a:srgbClr val="000000"/>
              </a:solidFill>
              <a:highlight>
                <a:srgbClr val="FFFFFF"/>
              </a:highlight>
              <a:latin typeface="Consolas"/>
              <a:ea typeface="Consolas"/>
              <a:cs typeface="Consolas"/>
              <a:sym typeface="Consolas"/>
            </a:endParaRPr>
          </a:p>
          <a:p>
            <a:pPr marL="0" marR="0" lvl="0" indent="0" algn="l" rtl="0">
              <a:spcBef>
                <a:spcPts val="0"/>
              </a:spcBef>
              <a:spcAft>
                <a:spcPts val="0"/>
              </a:spcAft>
              <a:buNone/>
            </a:pPr>
            <a:r>
              <a:rPr lang="en-US" sz="1800">
                <a:solidFill>
                  <a:srgbClr val="000000"/>
                </a:solidFill>
                <a:highlight>
                  <a:srgbClr val="FFFFFF"/>
                </a:highlight>
                <a:latin typeface="Consolas"/>
                <a:ea typeface="Consolas"/>
                <a:cs typeface="Consolas"/>
                <a:sym typeface="Consolas"/>
              </a:rPr>
              <a:t>{</a:t>
            </a:r>
            <a:endParaRPr/>
          </a:p>
          <a:p>
            <a:pPr marL="0" marR="0" lvl="0" indent="0" algn="l" rtl="0">
              <a:spcBef>
                <a:spcPts val="0"/>
              </a:spcBef>
              <a:spcAft>
                <a:spcPts val="0"/>
              </a:spcAft>
              <a:buNone/>
            </a:pPr>
            <a:r>
              <a:rPr lang="en-US" sz="1800">
                <a:solidFill>
                  <a:srgbClr val="000000"/>
                </a:solidFill>
                <a:highlight>
                  <a:srgbClr val="FFFFFF"/>
                </a:highlight>
                <a:latin typeface="Consolas"/>
                <a:ea typeface="Consolas"/>
                <a:cs typeface="Consolas"/>
                <a:sym typeface="Consolas"/>
              </a:rPr>
              <a:t>}</a:t>
            </a:r>
            <a:endParaRPr/>
          </a:p>
          <a:p>
            <a:pPr marL="0" marR="0" lvl="0" indent="0" algn="l" rtl="0">
              <a:spcBef>
                <a:spcPts val="0"/>
              </a:spcBef>
              <a:spcAft>
                <a:spcPts val="0"/>
              </a:spcAft>
              <a:buNone/>
            </a:pPr>
            <a:endParaRPr sz="1800">
              <a:solidFill>
                <a:srgbClr val="000000"/>
              </a:solidFill>
              <a:highlight>
                <a:srgbClr val="FFFFFF"/>
              </a:highlight>
              <a:latin typeface="Consolas"/>
              <a:ea typeface="Consolas"/>
              <a:cs typeface="Consolas"/>
              <a:sym typeface="Consolas"/>
            </a:endParaRPr>
          </a:p>
          <a:p>
            <a:pPr marL="0" marR="0" lvl="0" indent="0" algn="l" rtl="0">
              <a:spcBef>
                <a:spcPts val="0"/>
              </a:spcBef>
              <a:spcAft>
                <a:spcPts val="0"/>
              </a:spcAft>
              <a:buNone/>
            </a:pPr>
            <a:r>
              <a:rPr lang="en-US" sz="1800">
                <a:solidFill>
                  <a:srgbClr val="2B91AF"/>
                </a:solidFill>
                <a:highlight>
                  <a:srgbClr val="FFFFFF"/>
                </a:highlight>
                <a:latin typeface="Consolas"/>
                <a:ea typeface="Consolas"/>
                <a:cs typeface="Consolas"/>
                <a:sym typeface="Consolas"/>
              </a:rPr>
              <a:t>A</a:t>
            </a:r>
            <a:r>
              <a:rPr lang="en-US" sz="1800">
                <a:solidFill>
                  <a:srgbClr val="000000"/>
                </a:solidFill>
                <a:highlight>
                  <a:srgbClr val="FFFFFF"/>
                </a:highlight>
                <a:latin typeface="Consolas"/>
                <a:ea typeface="Consolas"/>
                <a:cs typeface="Consolas"/>
                <a:sym typeface="Consolas"/>
              </a:rPr>
              <a:t> a = </a:t>
            </a:r>
            <a:r>
              <a:rPr lang="en-US" sz="1800">
                <a:solidFill>
                  <a:srgbClr val="0000FF"/>
                </a:solidFill>
                <a:highlight>
                  <a:srgbClr val="FFFFFF"/>
                </a:highlight>
                <a:latin typeface="Consolas"/>
                <a:ea typeface="Consolas"/>
                <a:cs typeface="Consolas"/>
                <a:sym typeface="Consolas"/>
              </a:rPr>
              <a:t>new</a:t>
            </a:r>
            <a:r>
              <a:rPr lang="en-US" sz="1800">
                <a:solidFill>
                  <a:srgbClr val="000000"/>
                </a:solidFill>
                <a:highlight>
                  <a:srgbClr val="FFFFFF"/>
                </a:highlight>
                <a:latin typeface="Consolas"/>
                <a:ea typeface="Consolas"/>
                <a:cs typeface="Consolas"/>
                <a:sym typeface="Consolas"/>
              </a:rPr>
              <a:t> </a:t>
            </a:r>
            <a:r>
              <a:rPr lang="en-US" sz="1800">
                <a:solidFill>
                  <a:srgbClr val="2B91AF"/>
                </a:solidFill>
                <a:highlight>
                  <a:srgbClr val="FFFFFF"/>
                </a:highlight>
                <a:latin typeface="Consolas"/>
                <a:ea typeface="Consolas"/>
                <a:cs typeface="Consolas"/>
                <a:sym typeface="Consolas"/>
              </a:rPr>
              <a:t>A</a:t>
            </a:r>
            <a:r>
              <a:rPr lang="en-US" sz="1800">
                <a:solidFill>
                  <a:srgbClr val="000000"/>
                </a:solidFill>
                <a:highlight>
                  <a:srgbClr val="FFFFFF"/>
                </a:highlight>
                <a:latin typeface="Consolas"/>
                <a:ea typeface="Consolas"/>
                <a:cs typeface="Consolas"/>
                <a:sym typeface="Consolas"/>
              </a:rPr>
              <a:t>();</a:t>
            </a:r>
            <a:endParaRPr/>
          </a:p>
          <a:p>
            <a:pPr marL="0" marR="0" lvl="0" indent="0" algn="l" rtl="0">
              <a:spcBef>
                <a:spcPts val="0"/>
              </a:spcBef>
              <a:spcAft>
                <a:spcPts val="0"/>
              </a:spcAft>
              <a:buNone/>
            </a:pPr>
            <a:r>
              <a:rPr lang="en-US" sz="1800">
                <a:solidFill>
                  <a:srgbClr val="2B91AF"/>
                </a:solidFill>
                <a:highlight>
                  <a:srgbClr val="FFFFFF"/>
                </a:highlight>
                <a:latin typeface="Consolas"/>
                <a:ea typeface="Consolas"/>
                <a:cs typeface="Consolas"/>
                <a:sym typeface="Consolas"/>
              </a:rPr>
              <a:t>B</a:t>
            </a:r>
            <a:r>
              <a:rPr lang="en-US" sz="1800">
                <a:solidFill>
                  <a:srgbClr val="000000"/>
                </a:solidFill>
                <a:highlight>
                  <a:srgbClr val="FFFFFF"/>
                </a:highlight>
                <a:latin typeface="Consolas"/>
                <a:ea typeface="Consolas"/>
                <a:cs typeface="Consolas"/>
                <a:sym typeface="Consolas"/>
              </a:rPr>
              <a:t> b = (</a:t>
            </a:r>
            <a:r>
              <a:rPr lang="en-US" sz="1800">
                <a:solidFill>
                  <a:srgbClr val="2B91AF"/>
                </a:solidFill>
                <a:highlight>
                  <a:srgbClr val="FFFFFF"/>
                </a:highlight>
                <a:latin typeface="Consolas"/>
                <a:ea typeface="Consolas"/>
                <a:cs typeface="Consolas"/>
                <a:sym typeface="Consolas"/>
              </a:rPr>
              <a:t>B</a:t>
            </a:r>
            <a:r>
              <a:rPr lang="en-US" sz="1800">
                <a:solidFill>
                  <a:srgbClr val="000000"/>
                </a:solidFill>
                <a:highlight>
                  <a:srgbClr val="FFFFFF"/>
                </a:highlight>
                <a:latin typeface="Consolas"/>
                <a:ea typeface="Consolas"/>
                <a:cs typeface="Consolas"/>
                <a:sym typeface="Consolas"/>
              </a:rPr>
              <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OPTIONAL PARAMETERS</a:t>
            </a:r>
            <a:endParaRPr/>
          </a:p>
        </p:txBody>
      </p:sp>
      <p:sp>
        <p:nvSpPr>
          <p:cNvPr id="53" name="Google Shape;53;p9"/>
          <p:cNvSpPr txBox="1">
            <a:spLocks noGrp="1"/>
          </p:cNvSpPr>
          <p:nvPr>
            <p:ph type="body" idx="1"/>
          </p:nvPr>
        </p:nvSpPr>
        <p:spPr>
          <a:xfrm>
            <a:off x="628650" y="1261366"/>
            <a:ext cx="7886700" cy="4145521"/>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90000"/>
              </a:lnSpc>
              <a:spcBef>
                <a:spcPts val="0"/>
              </a:spcBef>
              <a:spcAft>
                <a:spcPts val="0"/>
              </a:spcAft>
              <a:buClr>
                <a:srgbClr val="1E73B9"/>
              </a:buClr>
              <a:buSzPts val="1800"/>
              <a:buFont typeface="Arial"/>
              <a:buChar char="•"/>
            </a:pPr>
            <a:r>
              <a:rPr lang="en-US" sz="1800" b="0" i="0" u="none" strike="noStrike" cap="none">
                <a:solidFill>
                  <a:srgbClr val="1E73B9"/>
                </a:solidFill>
                <a:latin typeface="Source Sans Pro"/>
                <a:ea typeface="Source Sans Pro"/>
                <a:cs typeface="Source Sans Pro"/>
                <a:sym typeface="Source Sans Pro"/>
              </a:rPr>
              <a:t>Motivation is to reduce the number of overloads of a function</a:t>
            </a:r>
            <a:endParaRPr/>
          </a:p>
          <a:p>
            <a:pPr marL="171450" marR="0" lvl="0" indent="-57150" algn="just" rtl="0">
              <a:lnSpc>
                <a:spcPct val="90000"/>
              </a:lnSpc>
              <a:spcBef>
                <a:spcPts val="750"/>
              </a:spcBef>
              <a:spcAft>
                <a:spcPts val="0"/>
              </a:spcAft>
              <a:buClr>
                <a:srgbClr val="1E73B9"/>
              </a:buClr>
              <a:buSzPts val="1800"/>
              <a:buFont typeface="Arial"/>
              <a:buNone/>
            </a:pPr>
            <a:endParaRPr sz="1800" b="0" i="0" u="none" strike="noStrike" cap="none">
              <a:solidFill>
                <a:srgbClr val="1E73B9"/>
              </a:solidFill>
              <a:latin typeface="Source Sans Pro"/>
              <a:ea typeface="Source Sans Pro"/>
              <a:cs typeface="Source Sans Pro"/>
              <a:sym typeface="Source Sans Pro"/>
            </a:endParaRPr>
          </a:p>
          <a:p>
            <a:pPr marL="0" marR="0" lvl="0" indent="0" algn="just" rtl="0">
              <a:lnSpc>
                <a:spcPct val="90000"/>
              </a:lnSpc>
              <a:spcBef>
                <a:spcPts val="750"/>
              </a:spcBef>
              <a:spcAft>
                <a:spcPts val="0"/>
              </a:spcAft>
              <a:buClr>
                <a:srgbClr val="1E73B9"/>
              </a:buClr>
              <a:buSzPts val="1800"/>
              <a:buFont typeface="Arial"/>
              <a:buNone/>
            </a:pPr>
            <a:r>
              <a:rPr lang="en-US" sz="1800" b="0" i="0" u="none" strike="noStrike" cap="none">
                <a:solidFill>
                  <a:srgbClr val="1E73B9"/>
                </a:solidFill>
                <a:latin typeface="Source Sans Pro"/>
                <a:ea typeface="Source Sans Pro"/>
                <a:cs typeface="Source Sans Pro"/>
                <a:sym typeface="Source Sans Pro"/>
              </a:rPr>
              <a:t> </a:t>
            </a:r>
            <a:endParaRPr/>
          </a:p>
          <a:p>
            <a:pPr marL="0" marR="0" lvl="0" indent="0" algn="just" rtl="0">
              <a:lnSpc>
                <a:spcPct val="90000"/>
              </a:lnSpc>
              <a:spcBef>
                <a:spcPts val="750"/>
              </a:spcBef>
              <a:spcAft>
                <a:spcPts val="0"/>
              </a:spcAft>
              <a:buClr>
                <a:srgbClr val="1E73B9"/>
              </a:buClr>
              <a:buSzPts val="1500"/>
              <a:buFont typeface="Arial"/>
              <a:buNone/>
            </a:pPr>
            <a:endParaRPr sz="1500" b="0" i="0" u="none" strike="noStrike" cap="none">
              <a:solidFill>
                <a:srgbClr val="1E73B9"/>
              </a:solidFill>
              <a:latin typeface="Source Sans Pro"/>
              <a:ea typeface="Source Sans Pro"/>
              <a:cs typeface="Source Sans Pro"/>
              <a:sym typeface="Source Sans Pro"/>
            </a:endParaRPr>
          </a:p>
        </p:txBody>
      </p:sp>
      <p:sp>
        <p:nvSpPr>
          <p:cNvPr id="54" name="Google Shape;54;p9"/>
          <p:cNvSpPr/>
          <p:nvPr/>
        </p:nvSpPr>
        <p:spPr>
          <a:xfrm>
            <a:off x="628650" y="1524676"/>
            <a:ext cx="8886053" cy="34163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rgbClr val="0000FF"/>
                </a:solidFill>
                <a:highlight>
                  <a:srgbClr val="FFFFFF"/>
                </a:highlight>
                <a:latin typeface="Consolas"/>
                <a:ea typeface="Consolas"/>
                <a:cs typeface="Consolas"/>
                <a:sym typeface="Consolas"/>
              </a:rPr>
              <a:t>static</a:t>
            </a:r>
            <a:r>
              <a:rPr lang="en-US" sz="1800" b="0" i="0" u="none" strike="noStrike" cap="none">
                <a:solidFill>
                  <a:srgbClr val="000000"/>
                </a:solidFill>
                <a:highlight>
                  <a:srgbClr val="FFFFFF"/>
                </a:highlight>
                <a:latin typeface="Consolas"/>
                <a:ea typeface="Consolas"/>
                <a:cs typeface="Consolas"/>
                <a:sym typeface="Consolas"/>
              </a:rPr>
              <a:t> </a:t>
            </a:r>
            <a:r>
              <a:rPr lang="en-US" sz="1800" b="0" i="0" u="none" strike="noStrike" cap="none">
                <a:solidFill>
                  <a:srgbClr val="0000FF"/>
                </a:solidFill>
                <a:highlight>
                  <a:srgbClr val="FFFFFF"/>
                </a:highlight>
                <a:latin typeface="Consolas"/>
                <a:ea typeface="Consolas"/>
                <a:cs typeface="Consolas"/>
                <a:sym typeface="Consolas"/>
              </a:rPr>
              <a:t>void</a:t>
            </a:r>
            <a:r>
              <a:rPr lang="en-US" sz="1800" b="0" i="0" u="none" strike="noStrike" cap="none">
                <a:solidFill>
                  <a:srgbClr val="000000"/>
                </a:solidFill>
                <a:highlight>
                  <a:srgbClr val="FFFFFF"/>
                </a:highlight>
                <a:latin typeface="Consolas"/>
                <a:ea typeface="Consolas"/>
                <a:cs typeface="Consolas"/>
                <a:sym typeface="Consolas"/>
              </a:rPr>
              <a:t> Foo(</a:t>
            </a:r>
            <a:r>
              <a:rPr lang="en-US" sz="1800" b="0" i="0" u="none" strike="noStrike" cap="none">
                <a:solidFill>
                  <a:srgbClr val="0000FF"/>
                </a:solidFill>
                <a:highlight>
                  <a:srgbClr val="FFFFFF"/>
                </a:highlight>
                <a:latin typeface="Consolas"/>
                <a:ea typeface="Consolas"/>
                <a:cs typeface="Consolas"/>
                <a:sym typeface="Consolas"/>
              </a:rPr>
              <a:t>string</a:t>
            </a:r>
            <a:r>
              <a:rPr lang="en-US" sz="1800" b="0" i="0" u="none" strike="noStrike" cap="none">
                <a:solidFill>
                  <a:srgbClr val="000000"/>
                </a:solidFill>
                <a:highlight>
                  <a:srgbClr val="FFFFFF"/>
                </a:highlight>
                <a:latin typeface="Consolas"/>
                <a:ea typeface="Consolas"/>
                <a:cs typeface="Consolas"/>
                <a:sym typeface="Consolas"/>
              </a:rPr>
              <a:t> s, </a:t>
            </a:r>
            <a:r>
              <a:rPr lang="en-US" sz="1800" b="0" i="0" u="none" strike="noStrike" cap="none">
                <a:solidFill>
                  <a:srgbClr val="0000FF"/>
                </a:solidFill>
                <a:highlight>
                  <a:srgbClr val="FFFFFF"/>
                </a:highlight>
                <a:latin typeface="Consolas"/>
                <a:ea typeface="Consolas"/>
                <a:cs typeface="Consolas"/>
                <a:sym typeface="Consolas"/>
              </a:rPr>
              <a:t>int</a:t>
            </a:r>
            <a:r>
              <a:rPr lang="en-US" sz="1800" b="0" i="0" u="none" strike="noStrike" cap="none">
                <a:solidFill>
                  <a:srgbClr val="000000"/>
                </a:solidFill>
                <a:highlight>
                  <a:srgbClr val="FFFFFF"/>
                </a:highlight>
                <a:latin typeface="Consolas"/>
                <a:ea typeface="Consolas"/>
                <a:cs typeface="Consolas"/>
                <a:sym typeface="Consolas"/>
              </a:rPr>
              <a:t> i = 10, </a:t>
            </a:r>
            <a:r>
              <a:rPr lang="en-US" sz="1800" b="0" i="0" u="none" strike="noStrike" cap="none">
                <a:solidFill>
                  <a:srgbClr val="0000FF"/>
                </a:solidFill>
                <a:highlight>
                  <a:srgbClr val="FFFFFF"/>
                </a:highlight>
                <a:latin typeface="Consolas"/>
                <a:ea typeface="Consolas"/>
                <a:cs typeface="Consolas"/>
                <a:sym typeface="Consolas"/>
              </a:rPr>
              <a:t>bool</a:t>
            </a:r>
            <a:r>
              <a:rPr lang="en-US" sz="1800" b="0" i="0" u="none" strike="noStrike" cap="none">
                <a:solidFill>
                  <a:srgbClr val="000000"/>
                </a:solidFill>
                <a:highlight>
                  <a:srgbClr val="FFFFFF"/>
                </a:highlight>
                <a:latin typeface="Consolas"/>
                <a:ea typeface="Consolas"/>
                <a:cs typeface="Consolas"/>
                <a:sym typeface="Consolas"/>
              </a:rPr>
              <a:t> canMake = </a:t>
            </a:r>
            <a:r>
              <a:rPr lang="en-US" sz="1800" b="0" i="0" u="none" strike="noStrike" cap="none">
                <a:solidFill>
                  <a:srgbClr val="0000FF"/>
                </a:solidFill>
                <a:highlight>
                  <a:srgbClr val="FFFFFF"/>
                </a:highlight>
                <a:latin typeface="Consolas"/>
                <a:ea typeface="Consolas"/>
                <a:cs typeface="Consolas"/>
                <a:sym typeface="Consolas"/>
              </a:rPr>
              <a:t>true</a:t>
            </a:r>
            <a:r>
              <a:rPr lang="en-US" sz="1800" b="0" i="0" u="none" strike="noStrike" cap="none">
                <a:solidFill>
                  <a:srgbClr val="000000"/>
                </a:solidFill>
                <a:highlight>
                  <a:srgbClr val="FFFFFF"/>
                </a:highlight>
                <a:latin typeface="Consolas"/>
                <a:ea typeface="Consolas"/>
                <a:cs typeface="Consolas"/>
                <a:sym typeface="Consolas"/>
              </a:rPr>
              <a:t>)</a:t>
            </a:r>
            <a:endParaRPr/>
          </a:p>
          <a:p>
            <a:pPr marL="0" marR="0" lvl="0" indent="0" algn="l" rtl="0">
              <a:spcBef>
                <a:spcPts val="0"/>
              </a:spcBef>
              <a:spcAft>
                <a:spcPts val="0"/>
              </a:spcAft>
              <a:buNone/>
            </a:pPr>
            <a:r>
              <a:rPr lang="en-US" sz="1800">
                <a:solidFill>
                  <a:srgbClr val="000000"/>
                </a:solidFill>
                <a:highlight>
                  <a:srgbClr val="FFFFFF"/>
                </a:highlight>
                <a:latin typeface="Consolas"/>
                <a:ea typeface="Consolas"/>
                <a:cs typeface="Consolas"/>
                <a:sym typeface="Consolas"/>
              </a:rPr>
              <a:t>{</a:t>
            </a:r>
            <a:endParaRPr/>
          </a:p>
          <a:p>
            <a:pPr marL="0" marR="0" lvl="0" indent="0" algn="l" rtl="0">
              <a:spcBef>
                <a:spcPts val="0"/>
              </a:spcBef>
              <a:spcAft>
                <a:spcPts val="0"/>
              </a:spcAft>
              <a:buNone/>
            </a:pPr>
            <a:r>
              <a:rPr lang="en-US" sz="1800">
                <a:solidFill>
                  <a:srgbClr val="000000"/>
                </a:solidFill>
                <a:highlight>
                  <a:srgbClr val="FFFFFF"/>
                </a:highlight>
                <a:latin typeface="Consolas"/>
                <a:ea typeface="Consolas"/>
                <a:cs typeface="Consolas"/>
                <a:sym typeface="Consolas"/>
              </a:rPr>
              <a:t>    </a:t>
            </a:r>
            <a:r>
              <a:rPr lang="en-US" sz="1800">
                <a:solidFill>
                  <a:srgbClr val="2B91AF"/>
                </a:solidFill>
                <a:highlight>
                  <a:srgbClr val="FFFFFF"/>
                </a:highlight>
                <a:latin typeface="Consolas"/>
                <a:ea typeface="Consolas"/>
                <a:cs typeface="Consolas"/>
                <a:sym typeface="Consolas"/>
              </a:rPr>
              <a:t>Console</a:t>
            </a:r>
            <a:r>
              <a:rPr lang="en-US" sz="1800">
                <a:solidFill>
                  <a:srgbClr val="000000"/>
                </a:solidFill>
                <a:highlight>
                  <a:srgbClr val="FFFFFF"/>
                </a:highlight>
                <a:latin typeface="Consolas"/>
                <a:ea typeface="Consolas"/>
                <a:cs typeface="Consolas"/>
                <a:sym typeface="Consolas"/>
              </a:rPr>
              <a:t>.WriteLine(s);</a:t>
            </a:r>
            <a:endParaRPr/>
          </a:p>
          <a:p>
            <a:pPr marL="0" marR="0" lvl="0" indent="0" algn="l" rtl="0">
              <a:spcBef>
                <a:spcPts val="0"/>
              </a:spcBef>
              <a:spcAft>
                <a:spcPts val="0"/>
              </a:spcAft>
              <a:buNone/>
            </a:pPr>
            <a:r>
              <a:rPr lang="en-US" sz="1800">
                <a:solidFill>
                  <a:srgbClr val="000000"/>
                </a:solidFill>
                <a:highlight>
                  <a:srgbClr val="FFFFFF"/>
                </a:highlight>
                <a:latin typeface="Consolas"/>
                <a:ea typeface="Consolas"/>
                <a:cs typeface="Consolas"/>
                <a:sym typeface="Consolas"/>
              </a:rPr>
              <a:t>    </a:t>
            </a:r>
            <a:r>
              <a:rPr lang="en-US" sz="1800">
                <a:solidFill>
                  <a:srgbClr val="2B91AF"/>
                </a:solidFill>
                <a:highlight>
                  <a:srgbClr val="FFFFFF"/>
                </a:highlight>
                <a:latin typeface="Consolas"/>
                <a:ea typeface="Consolas"/>
                <a:cs typeface="Consolas"/>
                <a:sym typeface="Consolas"/>
              </a:rPr>
              <a:t>Console</a:t>
            </a:r>
            <a:r>
              <a:rPr lang="en-US" sz="1800">
                <a:solidFill>
                  <a:srgbClr val="000000"/>
                </a:solidFill>
                <a:highlight>
                  <a:srgbClr val="FFFFFF"/>
                </a:highlight>
                <a:latin typeface="Consolas"/>
                <a:ea typeface="Consolas"/>
                <a:cs typeface="Consolas"/>
                <a:sym typeface="Consolas"/>
              </a:rPr>
              <a:t>.WriteLine(i);</a:t>
            </a:r>
            <a:endParaRPr/>
          </a:p>
          <a:p>
            <a:pPr marL="0" marR="0" lvl="0" indent="0" algn="l" rtl="0">
              <a:spcBef>
                <a:spcPts val="0"/>
              </a:spcBef>
              <a:spcAft>
                <a:spcPts val="0"/>
              </a:spcAft>
              <a:buNone/>
            </a:pPr>
            <a:r>
              <a:rPr lang="en-US" sz="1800">
                <a:solidFill>
                  <a:srgbClr val="000000"/>
                </a:solidFill>
                <a:highlight>
                  <a:srgbClr val="FFFFFF"/>
                </a:highlight>
                <a:latin typeface="Consolas"/>
                <a:ea typeface="Consolas"/>
                <a:cs typeface="Consolas"/>
                <a:sym typeface="Consolas"/>
              </a:rPr>
              <a:t>    </a:t>
            </a:r>
            <a:r>
              <a:rPr lang="en-US" sz="1800">
                <a:solidFill>
                  <a:srgbClr val="2B91AF"/>
                </a:solidFill>
                <a:highlight>
                  <a:srgbClr val="FFFFFF"/>
                </a:highlight>
                <a:latin typeface="Consolas"/>
                <a:ea typeface="Consolas"/>
                <a:cs typeface="Consolas"/>
                <a:sym typeface="Consolas"/>
              </a:rPr>
              <a:t>Console</a:t>
            </a:r>
            <a:r>
              <a:rPr lang="en-US" sz="1800">
                <a:solidFill>
                  <a:srgbClr val="000000"/>
                </a:solidFill>
                <a:highlight>
                  <a:srgbClr val="FFFFFF"/>
                </a:highlight>
                <a:latin typeface="Consolas"/>
                <a:ea typeface="Consolas"/>
                <a:cs typeface="Consolas"/>
                <a:sym typeface="Consolas"/>
              </a:rPr>
              <a:t>.WriteLine(canMake);</a:t>
            </a:r>
            <a:endParaRPr/>
          </a:p>
          <a:p>
            <a:pPr marL="0" marR="0" lvl="0" indent="0" algn="l" rtl="0">
              <a:spcBef>
                <a:spcPts val="0"/>
              </a:spcBef>
              <a:spcAft>
                <a:spcPts val="0"/>
              </a:spcAft>
              <a:buNone/>
            </a:pPr>
            <a:r>
              <a:rPr lang="en-US" sz="1800">
                <a:solidFill>
                  <a:srgbClr val="000000"/>
                </a:solidFill>
                <a:highlight>
                  <a:srgbClr val="FFFFFF"/>
                </a:highlight>
                <a:latin typeface="Consolas"/>
                <a:ea typeface="Consolas"/>
                <a:cs typeface="Consolas"/>
                <a:sym typeface="Consolas"/>
              </a:rPr>
              <a:t>}</a:t>
            </a:r>
            <a:endParaRPr/>
          </a:p>
          <a:p>
            <a:pPr marL="0" marR="0" lvl="0" indent="0" algn="l" rtl="0">
              <a:spcBef>
                <a:spcPts val="0"/>
              </a:spcBef>
              <a:spcAft>
                <a:spcPts val="0"/>
              </a:spcAft>
              <a:buNone/>
            </a:pPr>
            <a:r>
              <a:rPr lang="en-US" sz="1800">
                <a:solidFill>
                  <a:srgbClr val="0000FF"/>
                </a:solidFill>
                <a:highlight>
                  <a:srgbClr val="FFFFFF"/>
                </a:highlight>
                <a:latin typeface="Consolas"/>
                <a:ea typeface="Consolas"/>
                <a:cs typeface="Consolas"/>
                <a:sym typeface="Consolas"/>
              </a:rPr>
              <a:t>static</a:t>
            </a:r>
            <a:r>
              <a:rPr lang="en-US" sz="1800">
                <a:solidFill>
                  <a:srgbClr val="000000"/>
                </a:solidFill>
                <a:highlight>
                  <a:srgbClr val="FFFFFF"/>
                </a:highlight>
                <a:latin typeface="Consolas"/>
                <a:ea typeface="Consolas"/>
                <a:cs typeface="Consolas"/>
                <a:sym typeface="Consolas"/>
              </a:rPr>
              <a:t> </a:t>
            </a:r>
            <a:r>
              <a:rPr lang="en-US" sz="1800">
                <a:solidFill>
                  <a:srgbClr val="0000FF"/>
                </a:solidFill>
                <a:highlight>
                  <a:srgbClr val="FFFFFF"/>
                </a:highlight>
                <a:latin typeface="Consolas"/>
                <a:ea typeface="Consolas"/>
                <a:cs typeface="Consolas"/>
                <a:sym typeface="Consolas"/>
              </a:rPr>
              <a:t>void</a:t>
            </a:r>
            <a:r>
              <a:rPr lang="en-US" sz="1800">
                <a:solidFill>
                  <a:srgbClr val="000000"/>
                </a:solidFill>
                <a:highlight>
                  <a:srgbClr val="FFFFFF"/>
                </a:highlight>
                <a:latin typeface="Consolas"/>
                <a:ea typeface="Consolas"/>
                <a:cs typeface="Consolas"/>
                <a:sym typeface="Consolas"/>
              </a:rPr>
              <a:t> Main(</a:t>
            </a:r>
            <a:r>
              <a:rPr lang="en-US" sz="1800">
                <a:solidFill>
                  <a:srgbClr val="0000FF"/>
                </a:solidFill>
                <a:highlight>
                  <a:srgbClr val="FFFFFF"/>
                </a:highlight>
                <a:latin typeface="Consolas"/>
                <a:ea typeface="Consolas"/>
                <a:cs typeface="Consolas"/>
                <a:sym typeface="Consolas"/>
              </a:rPr>
              <a:t>string</a:t>
            </a:r>
            <a:r>
              <a:rPr lang="en-US" sz="1800">
                <a:solidFill>
                  <a:srgbClr val="000000"/>
                </a:solidFill>
                <a:highlight>
                  <a:srgbClr val="FFFFFF"/>
                </a:highlight>
                <a:latin typeface="Consolas"/>
                <a:ea typeface="Consolas"/>
                <a:cs typeface="Consolas"/>
                <a:sym typeface="Consolas"/>
              </a:rPr>
              <a:t>[] args)</a:t>
            </a:r>
            <a:endParaRPr/>
          </a:p>
          <a:p>
            <a:pPr marL="0" marR="0" lvl="0" indent="0" algn="l" rtl="0">
              <a:spcBef>
                <a:spcPts val="0"/>
              </a:spcBef>
              <a:spcAft>
                <a:spcPts val="0"/>
              </a:spcAft>
              <a:buNone/>
            </a:pPr>
            <a:r>
              <a:rPr lang="en-US" sz="1800">
                <a:solidFill>
                  <a:srgbClr val="000000"/>
                </a:solidFill>
                <a:highlight>
                  <a:srgbClr val="FFFFFF"/>
                </a:highlight>
                <a:latin typeface="Consolas"/>
                <a:ea typeface="Consolas"/>
                <a:cs typeface="Consolas"/>
                <a:sym typeface="Consolas"/>
              </a:rPr>
              <a:t>{</a:t>
            </a:r>
            <a:endParaRPr/>
          </a:p>
          <a:p>
            <a:pPr marL="0" marR="0" lvl="0" indent="0" algn="l" rtl="0">
              <a:spcBef>
                <a:spcPts val="0"/>
              </a:spcBef>
              <a:spcAft>
                <a:spcPts val="0"/>
              </a:spcAft>
              <a:buNone/>
            </a:pPr>
            <a:r>
              <a:rPr lang="en-US" sz="1800">
                <a:solidFill>
                  <a:srgbClr val="000000"/>
                </a:solidFill>
                <a:highlight>
                  <a:srgbClr val="FFFFFF"/>
                </a:highlight>
                <a:latin typeface="Consolas"/>
                <a:ea typeface="Consolas"/>
                <a:cs typeface="Consolas"/>
                <a:sym typeface="Consolas"/>
              </a:rPr>
              <a:t>    Foo(</a:t>
            </a:r>
            <a:r>
              <a:rPr lang="en-US" sz="1800">
                <a:solidFill>
                  <a:srgbClr val="A31515"/>
                </a:solidFill>
                <a:highlight>
                  <a:srgbClr val="FFFFFF"/>
                </a:highlight>
                <a:latin typeface="Consolas"/>
                <a:ea typeface="Consolas"/>
                <a:cs typeface="Consolas"/>
                <a:sym typeface="Consolas"/>
              </a:rPr>
              <a:t>"hi"</a:t>
            </a:r>
            <a:r>
              <a:rPr lang="en-US" sz="1800">
                <a:solidFill>
                  <a:srgbClr val="000000"/>
                </a:solidFill>
                <a:highlight>
                  <a:srgbClr val="FFFFFF"/>
                </a:highlight>
                <a:latin typeface="Consolas"/>
                <a:ea typeface="Consolas"/>
                <a:cs typeface="Consolas"/>
                <a:sym typeface="Consolas"/>
              </a:rPr>
              <a:t>);</a:t>
            </a:r>
            <a:endParaRPr/>
          </a:p>
          <a:p>
            <a:pPr marL="0" marR="0" lvl="0" indent="0" algn="l" rtl="0">
              <a:spcBef>
                <a:spcPts val="0"/>
              </a:spcBef>
              <a:spcAft>
                <a:spcPts val="0"/>
              </a:spcAft>
              <a:buNone/>
            </a:pPr>
            <a:r>
              <a:rPr lang="en-US" sz="1800">
                <a:solidFill>
                  <a:srgbClr val="000000"/>
                </a:solidFill>
                <a:highlight>
                  <a:srgbClr val="FFFFFF"/>
                </a:highlight>
                <a:latin typeface="Consolas"/>
                <a:ea typeface="Consolas"/>
                <a:cs typeface="Consolas"/>
                <a:sym typeface="Consolas"/>
              </a:rPr>
              <a:t>    Foo(</a:t>
            </a:r>
            <a:r>
              <a:rPr lang="en-US" sz="1800">
                <a:solidFill>
                  <a:srgbClr val="A31515"/>
                </a:solidFill>
                <a:highlight>
                  <a:srgbClr val="FFFFFF"/>
                </a:highlight>
                <a:latin typeface="Consolas"/>
                <a:ea typeface="Consolas"/>
                <a:cs typeface="Consolas"/>
                <a:sym typeface="Consolas"/>
              </a:rPr>
              <a:t>"hi"</a:t>
            </a:r>
            <a:r>
              <a:rPr lang="en-US" sz="1800">
                <a:solidFill>
                  <a:srgbClr val="000000"/>
                </a:solidFill>
                <a:highlight>
                  <a:srgbClr val="FFFFFF"/>
                </a:highlight>
                <a:latin typeface="Consolas"/>
                <a:ea typeface="Consolas"/>
                <a:cs typeface="Consolas"/>
                <a:sym typeface="Consolas"/>
              </a:rPr>
              <a:t>, 2);</a:t>
            </a:r>
            <a:endParaRPr/>
          </a:p>
          <a:p>
            <a:pPr marL="0" marR="0" lvl="0" indent="0" algn="l" rtl="0">
              <a:spcBef>
                <a:spcPts val="0"/>
              </a:spcBef>
              <a:spcAft>
                <a:spcPts val="0"/>
              </a:spcAft>
              <a:buNone/>
            </a:pPr>
            <a:r>
              <a:rPr lang="en-US" sz="1800">
                <a:solidFill>
                  <a:srgbClr val="000000"/>
                </a:solidFill>
                <a:highlight>
                  <a:srgbClr val="FFFFFF"/>
                </a:highlight>
                <a:latin typeface="Consolas"/>
                <a:ea typeface="Consolas"/>
                <a:cs typeface="Consolas"/>
                <a:sym typeface="Consolas"/>
              </a:rPr>
              <a:t>    Foo(</a:t>
            </a:r>
            <a:r>
              <a:rPr lang="en-US" sz="1800">
                <a:solidFill>
                  <a:srgbClr val="A31515"/>
                </a:solidFill>
                <a:highlight>
                  <a:srgbClr val="FFFFFF"/>
                </a:highlight>
                <a:latin typeface="Consolas"/>
                <a:ea typeface="Consolas"/>
                <a:cs typeface="Consolas"/>
                <a:sym typeface="Consolas"/>
              </a:rPr>
              <a:t>"hi"</a:t>
            </a:r>
            <a:r>
              <a:rPr lang="en-US" sz="1800">
                <a:solidFill>
                  <a:srgbClr val="000000"/>
                </a:solidFill>
                <a:highlight>
                  <a:srgbClr val="FFFFFF"/>
                </a:highlight>
                <a:latin typeface="Consolas"/>
                <a:ea typeface="Consolas"/>
                <a:cs typeface="Consolas"/>
                <a:sym typeface="Consolas"/>
              </a:rPr>
              <a:t>, 5,</a:t>
            </a:r>
            <a:r>
              <a:rPr lang="en-US" sz="1800">
                <a:solidFill>
                  <a:srgbClr val="0000FF"/>
                </a:solidFill>
                <a:highlight>
                  <a:srgbClr val="FFFFFF"/>
                </a:highlight>
                <a:latin typeface="Consolas"/>
                <a:ea typeface="Consolas"/>
                <a:cs typeface="Consolas"/>
                <a:sym typeface="Consolas"/>
              </a:rPr>
              <a:t>false</a:t>
            </a:r>
            <a:r>
              <a:rPr lang="en-US" sz="1800">
                <a:solidFill>
                  <a:srgbClr val="000000"/>
                </a:solidFill>
                <a:highlight>
                  <a:srgbClr val="FFFFFF"/>
                </a:highlight>
                <a:latin typeface="Consolas"/>
                <a:ea typeface="Consolas"/>
                <a:cs typeface="Consolas"/>
                <a:sym typeface="Consolas"/>
              </a:rPr>
              <a:t>);</a:t>
            </a:r>
            <a:endParaRPr/>
          </a:p>
          <a:p>
            <a:pPr marL="0" marR="0" lvl="0" indent="0" algn="l" rtl="0">
              <a:spcBef>
                <a:spcPts val="0"/>
              </a:spcBef>
              <a:spcAft>
                <a:spcPts val="0"/>
              </a:spcAft>
              <a:buNone/>
            </a:pPr>
            <a:r>
              <a:rPr lang="en-US" sz="1800">
                <a:solidFill>
                  <a:srgbClr val="000000"/>
                </a:solidFill>
                <a:highlight>
                  <a:srgbClr val="FFFFFF"/>
                </a:highlight>
                <a:latin typeface="Consolas"/>
                <a:ea typeface="Consolas"/>
                <a:cs typeface="Consolas"/>
                <a:sym typeface="Consolas"/>
              </a:rPr>
              <a:t>}</a:t>
            </a:r>
            <a:endParaRPr sz="1800">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4"/>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SAFE TYPE CAST : </a:t>
            </a:r>
            <a:r>
              <a:rPr lang="en-US" sz="3300" b="1" i="0" u="none" strike="noStrike" cap="none">
                <a:solidFill>
                  <a:srgbClr val="1E73B9"/>
                </a:solidFill>
                <a:latin typeface="Source Sans Pro"/>
                <a:ea typeface="Source Sans Pro"/>
                <a:cs typeface="Source Sans Pro"/>
                <a:sym typeface="Source Sans Pro"/>
              </a:rPr>
              <a:t>AS</a:t>
            </a:r>
            <a:r>
              <a:rPr lang="en-US" sz="3300" b="0" i="0" u="none" strike="noStrike" cap="none">
                <a:solidFill>
                  <a:srgbClr val="1E73B9"/>
                </a:solidFill>
                <a:latin typeface="Source Sans Pro"/>
                <a:ea typeface="Source Sans Pro"/>
                <a:cs typeface="Source Sans Pro"/>
                <a:sym typeface="Source Sans Pro"/>
              </a:rPr>
              <a:t> OPERATOR</a:t>
            </a:r>
            <a:endParaRPr/>
          </a:p>
        </p:txBody>
      </p:sp>
      <p:sp>
        <p:nvSpPr>
          <p:cNvPr id="374" name="Google Shape;374;p54"/>
          <p:cNvSpPr txBox="1">
            <a:spLocks noGrp="1"/>
          </p:cNvSpPr>
          <p:nvPr>
            <p:ph type="body" idx="1"/>
          </p:nvPr>
        </p:nvSpPr>
        <p:spPr>
          <a:xfrm>
            <a:off x="628650" y="1261366"/>
            <a:ext cx="7886700" cy="4145521"/>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90000"/>
              </a:lnSpc>
              <a:spcBef>
                <a:spcPts val="0"/>
              </a:spcBef>
              <a:spcAft>
                <a:spcPts val="0"/>
              </a:spcAft>
              <a:buClr>
                <a:srgbClr val="1E73B9"/>
              </a:buClr>
              <a:buSzPts val="1800"/>
              <a:buFont typeface="Arial"/>
              <a:buChar char="•"/>
            </a:pPr>
            <a:r>
              <a:rPr lang="en-US" sz="1800" b="0" i="0" u="none" strike="noStrike" cap="none">
                <a:solidFill>
                  <a:srgbClr val="1E73B9"/>
                </a:solidFill>
                <a:latin typeface="Source Sans Pro"/>
                <a:ea typeface="Source Sans Pro"/>
                <a:cs typeface="Source Sans Pro"/>
                <a:sym typeface="Source Sans Pro"/>
              </a:rPr>
              <a:t>You can use the as operator to perform certain types of conversions between compatible reference types or nullable types. </a:t>
            </a:r>
            <a:endParaRPr/>
          </a:p>
          <a:p>
            <a:pPr marL="171450" marR="0" lvl="0" indent="-171450" algn="just" rtl="0">
              <a:lnSpc>
                <a:spcPct val="90000"/>
              </a:lnSpc>
              <a:spcBef>
                <a:spcPts val="750"/>
              </a:spcBef>
              <a:spcAft>
                <a:spcPts val="0"/>
              </a:spcAft>
              <a:buClr>
                <a:srgbClr val="1E73B9"/>
              </a:buClr>
              <a:buSzPts val="1800"/>
              <a:buFont typeface="Arial"/>
              <a:buChar char="•"/>
            </a:pPr>
            <a:r>
              <a:rPr lang="en-US" sz="1800" b="0" i="0" u="none" strike="noStrike" cap="none">
                <a:solidFill>
                  <a:srgbClr val="1E73B9"/>
                </a:solidFill>
                <a:latin typeface="Source Sans Pro"/>
                <a:ea typeface="Source Sans Pro"/>
                <a:cs typeface="Source Sans Pro"/>
                <a:sym typeface="Source Sans Pro"/>
              </a:rPr>
              <a:t>The </a:t>
            </a:r>
            <a:r>
              <a:rPr lang="en-US" sz="1800" b="1" i="0" u="none" strike="noStrike" cap="none">
                <a:solidFill>
                  <a:srgbClr val="1E73B9"/>
                </a:solidFill>
                <a:latin typeface="Source Sans Pro"/>
                <a:ea typeface="Source Sans Pro"/>
                <a:cs typeface="Source Sans Pro"/>
                <a:sym typeface="Source Sans Pro"/>
              </a:rPr>
              <a:t>as</a:t>
            </a:r>
            <a:r>
              <a:rPr lang="en-US" sz="1800" b="0" i="0" u="none" strike="noStrike" cap="none">
                <a:solidFill>
                  <a:srgbClr val="1E73B9"/>
                </a:solidFill>
                <a:latin typeface="Source Sans Pro"/>
                <a:ea typeface="Source Sans Pro"/>
                <a:cs typeface="Source Sans Pro"/>
                <a:sym typeface="Source Sans Pro"/>
              </a:rPr>
              <a:t> operator is like a cast operation. However, if the conversion isn't possible, </a:t>
            </a:r>
            <a:r>
              <a:rPr lang="en-US" sz="1800" b="1" i="0" u="none" strike="noStrike" cap="none">
                <a:solidFill>
                  <a:srgbClr val="1E73B9"/>
                </a:solidFill>
                <a:latin typeface="Source Sans Pro"/>
                <a:ea typeface="Source Sans Pro"/>
                <a:cs typeface="Source Sans Pro"/>
                <a:sym typeface="Source Sans Pro"/>
              </a:rPr>
              <a:t>as</a:t>
            </a:r>
            <a:r>
              <a:rPr lang="en-US" sz="1800" b="0" i="0" u="none" strike="noStrike" cap="none">
                <a:solidFill>
                  <a:srgbClr val="1E73B9"/>
                </a:solidFill>
                <a:latin typeface="Source Sans Pro"/>
                <a:ea typeface="Source Sans Pro"/>
                <a:cs typeface="Source Sans Pro"/>
                <a:sym typeface="Source Sans Pro"/>
              </a:rPr>
              <a:t> returns </a:t>
            </a:r>
            <a:r>
              <a:rPr lang="en-US" sz="1800" b="1" i="0" u="none" strike="noStrike" cap="none">
                <a:solidFill>
                  <a:srgbClr val="1E73B9"/>
                </a:solidFill>
                <a:latin typeface="Source Sans Pro"/>
                <a:ea typeface="Source Sans Pro"/>
                <a:cs typeface="Source Sans Pro"/>
                <a:sym typeface="Source Sans Pro"/>
              </a:rPr>
              <a:t>null</a:t>
            </a:r>
            <a:r>
              <a:rPr lang="en-US" sz="1800" b="0" i="0" u="none" strike="noStrike" cap="none">
                <a:solidFill>
                  <a:srgbClr val="1E73B9"/>
                </a:solidFill>
                <a:latin typeface="Source Sans Pro"/>
                <a:ea typeface="Source Sans Pro"/>
                <a:cs typeface="Source Sans Pro"/>
                <a:sym typeface="Source Sans Pro"/>
              </a:rPr>
              <a:t> instead of raising an exception. </a:t>
            </a:r>
            <a:endParaRPr/>
          </a:p>
          <a:p>
            <a:pPr marL="171450" marR="0" lvl="0" indent="-171450" algn="just" rtl="0">
              <a:lnSpc>
                <a:spcPct val="90000"/>
              </a:lnSpc>
              <a:spcBef>
                <a:spcPts val="750"/>
              </a:spcBef>
              <a:spcAft>
                <a:spcPts val="0"/>
              </a:spcAft>
              <a:buClr>
                <a:srgbClr val="1E73B9"/>
              </a:buClr>
              <a:buSzPts val="1800"/>
              <a:buFont typeface="Arial"/>
              <a:buChar char="•"/>
            </a:pPr>
            <a:r>
              <a:rPr lang="en-US" sz="1800" b="0" i="0" u="none" strike="noStrike" cap="none">
                <a:solidFill>
                  <a:srgbClr val="1E73B9"/>
                </a:solidFill>
                <a:latin typeface="Source Sans Pro"/>
                <a:ea typeface="Source Sans Pro"/>
                <a:cs typeface="Source Sans Pro"/>
                <a:sym typeface="Source Sans Pro"/>
              </a:rPr>
              <a:t>The </a:t>
            </a:r>
            <a:r>
              <a:rPr lang="en-US" sz="1800" b="1" i="0" u="none" strike="noStrike" cap="none">
                <a:solidFill>
                  <a:srgbClr val="1E73B9"/>
                </a:solidFill>
                <a:latin typeface="Source Sans Pro"/>
                <a:ea typeface="Source Sans Pro"/>
                <a:cs typeface="Source Sans Pro"/>
                <a:sym typeface="Source Sans Pro"/>
              </a:rPr>
              <a:t>as</a:t>
            </a:r>
            <a:r>
              <a:rPr lang="en-US" sz="1800" b="0" i="0" u="none" strike="noStrike" cap="none">
                <a:solidFill>
                  <a:srgbClr val="1E73B9"/>
                </a:solidFill>
                <a:latin typeface="Source Sans Pro"/>
                <a:ea typeface="Source Sans Pro"/>
                <a:cs typeface="Source Sans Pro"/>
                <a:sym typeface="Source Sans Pro"/>
              </a:rPr>
              <a:t> operator performs only reference conversions, nullable conversions, and boxing conversions. The </a:t>
            </a:r>
            <a:r>
              <a:rPr lang="en-US" sz="1800" b="1" i="0" u="none" strike="noStrike" cap="none">
                <a:solidFill>
                  <a:srgbClr val="1E73B9"/>
                </a:solidFill>
                <a:latin typeface="Source Sans Pro"/>
                <a:ea typeface="Source Sans Pro"/>
                <a:cs typeface="Source Sans Pro"/>
                <a:sym typeface="Source Sans Pro"/>
              </a:rPr>
              <a:t>as</a:t>
            </a:r>
            <a:r>
              <a:rPr lang="en-US" sz="1800" b="0" i="0" u="none" strike="noStrike" cap="none">
                <a:solidFill>
                  <a:srgbClr val="1E73B9"/>
                </a:solidFill>
                <a:latin typeface="Source Sans Pro"/>
                <a:ea typeface="Source Sans Pro"/>
                <a:cs typeface="Source Sans Pro"/>
                <a:sym typeface="Source Sans Pro"/>
              </a:rPr>
              <a:t> operator can't perform other conversions, such as user-defined conversions, which should instead be performed by using cast expressions.</a:t>
            </a:r>
            <a:endParaRPr/>
          </a:p>
          <a:p>
            <a:pPr marL="171450" marR="0" lvl="0" indent="-171450" algn="just" rtl="0">
              <a:lnSpc>
                <a:spcPct val="90000"/>
              </a:lnSpc>
              <a:spcBef>
                <a:spcPts val="750"/>
              </a:spcBef>
              <a:spcAft>
                <a:spcPts val="0"/>
              </a:spcAft>
              <a:buClr>
                <a:srgbClr val="1E73B9"/>
              </a:buClr>
              <a:buSzPts val="1800"/>
              <a:buFont typeface="Arial"/>
              <a:buChar char="•"/>
            </a:pPr>
            <a:r>
              <a:rPr lang="en-US" sz="1800" b="0" i="0" u="none" strike="noStrike" cap="none">
                <a:solidFill>
                  <a:srgbClr val="1E73B9"/>
                </a:solidFill>
                <a:latin typeface="Source Sans Pro"/>
                <a:ea typeface="Source Sans Pro"/>
                <a:cs typeface="Source Sans Pro"/>
                <a:sym typeface="Source Sans Pro"/>
              </a:rPr>
              <a:t>Example</a:t>
            </a:r>
            <a:endParaRPr/>
          </a:p>
          <a:p>
            <a:pPr marL="171450" marR="0" lvl="0" indent="-57150" algn="just" rtl="0">
              <a:lnSpc>
                <a:spcPct val="90000"/>
              </a:lnSpc>
              <a:spcBef>
                <a:spcPts val="750"/>
              </a:spcBef>
              <a:spcAft>
                <a:spcPts val="0"/>
              </a:spcAft>
              <a:buClr>
                <a:srgbClr val="1E73B9"/>
              </a:buClr>
              <a:buSzPts val="1800"/>
              <a:buFont typeface="Arial"/>
              <a:buNone/>
            </a:pPr>
            <a:endParaRPr sz="1800" b="0" i="0" u="none" strike="noStrike" cap="none">
              <a:solidFill>
                <a:srgbClr val="1E73B9"/>
              </a:solidFill>
              <a:latin typeface="Source Sans Pro"/>
              <a:ea typeface="Source Sans Pro"/>
              <a:cs typeface="Source Sans Pro"/>
              <a:sym typeface="Source Sans Pro"/>
            </a:endParaRPr>
          </a:p>
          <a:p>
            <a:pPr marL="0" marR="0" lvl="0" indent="0" algn="just" rtl="0">
              <a:lnSpc>
                <a:spcPct val="90000"/>
              </a:lnSpc>
              <a:spcBef>
                <a:spcPts val="750"/>
              </a:spcBef>
              <a:spcAft>
                <a:spcPts val="0"/>
              </a:spcAft>
              <a:buClr>
                <a:srgbClr val="1E73B9"/>
              </a:buClr>
              <a:buSzPts val="1800"/>
              <a:buFont typeface="Arial"/>
              <a:buNone/>
            </a:pPr>
            <a:r>
              <a:rPr lang="en-US" sz="1800" b="0" i="0" u="none" strike="noStrike" cap="none">
                <a:solidFill>
                  <a:srgbClr val="1E73B9"/>
                </a:solidFill>
                <a:latin typeface="Source Sans Pro"/>
                <a:ea typeface="Source Sans Pro"/>
                <a:cs typeface="Source Sans Pro"/>
                <a:sym typeface="Source Sans Pro"/>
              </a:rPr>
              <a:t> </a:t>
            </a:r>
            <a:endParaRPr/>
          </a:p>
          <a:p>
            <a:pPr marL="0" marR="0" lvl="0" indent="0" algn="just" rtl="0">
              <a:lnSpc>
                <a:spcPct val="90000"/>
              </a:lnSpc>
              <a:spcBef>
                <a:spcPts val="750"/>
              </a:spcBef>
              <a:spcAft>
                <a:spcPts val="0"/>
              </a:spcAft>
              <a:buClr>
                <a:srgbClr val="1E73B9"/>
              </a:buClr>
              <a:buSzPts val="1500"/>
              <a:buFont typeface="Arial"/>
              <a:buNone/>
            </a:pPr>
            <a:endParaRPr sz="1500" b="0" i="0" u="none" strike="noStrike" cap="none">
              <a:solidFill>
                <a:srgbClr val="1E73B9"/>
              </a:solidFill>
              <a:latin typeface="Source Sans Pro"/>
              <a:ea typeface="Source Sans Pro"/>
              <a:cs typeface="Source Sans Pro"/>
              <a:sym typeface="Source Sans Pro"/>
            </a:endParaRPr>
          </a:p>
        </p:txBody>
      </p:sp>
      <p:sp>
        <p:nvSpPr>
          <p:cNvPr id="375" name="Google Shape;375;p54"/>
          <p:cNvSpPr/>
          <p:nvPr/>
        </p:nvSpPr>
        <p:spPr>
          <a:xfrm>
            <a:off x="719267" y="3929559"/>
            <a:ext cx="4572000" cy="14773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00FF"/>
                </a:solidFill>
                <a:highlight>
                  <a:srgbClr val="FFFFFF"/>
                </a:highlight>
                <a:latin typeface="Consolas"/>
                <a:ea typeface="Consolas"/>
                <a:cs typeface="Consolas"/>
                <a:sym typeface="Consolas"/>
              </a:rPr>
              <a:t>class</a:t>
            </a:r>
            <a:r>
              <a:rPr lang="en-US" sz="1800">
                <a:solidFill>
                  <a:srgbClr val="000000"/>
                </a:solidFill>
                <a:highlight>
                  <a:srgbClr val="FFFFFF"/>
                </a:highlight>
                <a:latin typeface="Consolas"/>
                <a:ea typeface="Consolas"/>
                <a:cs typeface="Consolas"/>
                <a:sym typeface="Consolas"/>
              </a:rPr>
              <a:t> </a:t>
            </a:r>
            <a:r>
              <a:rPr lang="en-US" sz="1800">
                <a:solidFill>
                  <a:srgbClr val="2B91AF"/>
                </a:solidFill>
                <a:highlight>
                  <a:srgbClr val="FFFFFF"/>
                </a:highlight>
                <a:latin typeface="Consolas"/>
                <a:ea typeface="Consolas"/>
                <a:cs typeface="Consolas"/>
                <a:sym typeface="Consolas"/>
              </a:rPr>
              <a:t>A</a:t>
            </a:r>
            <a:r>
              <a:rPr lang="en-US" sz="1800">
                <a:solidFill>
                  <a:srgbClr val="000000"/>
                </a:solidFill>
                <a:highlight>
                  <a:srgbClr val="FFFFFF"/>
                </a:highlight>
                <a:latin typeface="Consolas"/>
                <a:ea typeface="Consolas"/>
                <a:cs typeface="Consolas"/>
                <a:sym typeface="Consolas"/>
              </a:rPr>
              <a:t>{}</a:t>
            </a:r>
            <a:endParaRPr/>
          </a:p>
          <a:p>
            <a:pPr marL="0" marR="0" lvl="0" indent="0" algn="l" rtl="0">
              <a:spcBef>
                <a:spcPts val="0"/>
              </a:spcBef>
              <a:spcAft>
                <a:spcPts val="0"/>
              </a:spcAft>
              <a:buNone/>
            </a:pPr>
            <a:r>
              <a:rPr lang="en-US" sz="1800">
                <a:solidFill>
                  <a:srgbClr val="0000FF"/>
                </a:solidFill>
                <a:highlight>
                  <a:srgbClr val="FFFFFF"/>
                </a:highlight>
                <a:latin typeface="Consolas"/>
                <a:ea typeface="Consolas"/>
                <a:cs typeface="Consolas"/>
                <a:sym typeface="Consolas"/>
              </a:rPr>
              <a:t>class</a:t>
            </a:r>
            <a:r>
              <a:rPr lang="en-US" sz="1800">
                <a:solidFill>
                  <a:srgbClr val="000000"/>
                </a:solidFill>
                <a:highlight>
                  <a:srgbClr val="FFFFFF"/>
                </a:highlight>
                <a:latin typeface="Consolas"/>
                <a:ea typeface="Consolas"/>
                <a:cs typeface="Consolas"/>
                <a:sym typeface="Consolas"/>
              </a:rPr>
              <a:t> </a:t>
            </a:r>
            <a:r>
              <a:rPr lang="en-US" sz="1800">
                <a:solidFill>
                  <a:srgbClr val="2B91AF"/>
                </a:solidFill>
                <a:highlight>
                  <a:srgbClr val="FFFFFF"/>
                </a:highlight>
                <a:latin typeface="Consolas"/>
                <a:ea typeface="Consolas"/>
                <a:cs typeface="Consolas"/>
                <a:sym typeface="Consolas"/>
              </a:rPr>
              <a:t>B</a:t>
            </a:r>
            <a:r>
              <a:rPr lang="en-US" sz="1800">
                <a:solidFill>
                  <a:srgbClr val="000000"/>
                </a:solidFill>
                <a:highlight>
                  <a:srgbClr val="FFFFFF"/>
                </a:highlight>
                <a:latin typeface="Consolas"/>
                <a:ea typeface="Consolas"/>
                <a:cs typeface="Consolas"/>
                <a:sym typeface="Consolas"/>
              </a:rPr>
              <a:t> : </a:t>
            </a:r>
            <a:r>
              <a:rPr lang="en-US" sz="1800">
                <a:solidFill>
                  <a:srgbClr val="2B91AF"/>
                </a:solidFill>
                <a:highlight>
                  <a:srgbClr val="FFFFFF"/>
                </a:highlight>
                <a:latin typeface="Consolas"/>
                <a:ea typeface="Consolas"/>
                <a:cs typeface="Consolas"/>
                <a:sym typeface="Consolas"/>
              </a:rPr>
              <a:t>A</a:t>
            </a:r>
            <a:r>
              <a:rPr lang="en-US" sz="1800">
                <a:solidFill>
                  <a:srgbClr val="000000"/>
                </a:solidFill>
                <a:highlight>
                  <a:srgbClr val="FFFFFF"/>
                </a:highlight>
                <a:latin typeface="Consolas"/>
                <a:ea typeface="Consolas"/>
                <a:cs typeface="Consolas"/>
                <a:sym typeface="Consolas"/>
              </a:rPr>
              <a:t>{}</a:t>
            </a:r>
            <a:endParaRPr/>
          </a:p>
          <a:p>
            <a:pPr marL="0" marR="0" lvl="0" indent="0" algn="l" rtl="0">
              <a:spcBef>
                <a:spcPts val="0"/>
              </a:spcBef>
              <a:spcAft>
                <a:spcPts val="0"/>
              </a:spcAft>
              <a:buNone/>
            </a:pPr>
            <a:endParaRPr sz="1800">
              <a:solidFill>
                <a:srgbClr val="000000"/>
              </a:solidFill>
              <a:highlight>
                <a:srgbClr val="FFFFFF"/>
              </a:highlight>
              <a:latin typeface="Consolas"/>
              <a:ea typeface="Consolas"/>
              <a:cs typeface="Consolas"/>
              <a:sym typeface="Consolas"/>
            </a:endParaRPr>
          </a:p>
          <a:p>
            <a:pPr marL="0" marR="0" lvl="0" indent="0" algn="l" rtl="0">
              <a:spcBef>
                <a:spcPts val="0"/>
              </a:spcBef>
              <a:spcAft>
                <a:spcPts val="0"/>
              </a:spcAft>
              <a:buNone/>
            </a:pPr>
            <a:r>
              <a:rPr lang="en-US" sz="1800">
                <a:solidFill>
                  <a:srgbClr val="2B91AF"/>
                </a:solidFill>
                <a:highlight>
                  <a:srgbClr val="FFFFFF"/>
                </a:highlight>
                <a:latin typeface="Consolas"/>
                <a:ea typeface="Consolas"/>
                <a:cs typeface="Consolas"/>
                <a:sym typeface="Consolas"/>
              </a:rPr>
              <a:t>A</a:t>
            </a:r>
            <a:r>
              <a:rPr lang="en-US" sz="1800">
                <a:solidFill>
                  <a:srgbClr val="000000"/>
                </a:solidFill>
                <a:highlight>
                  <a:srgbClr val="FFFFFF"/>
                </a:highlight>
                <a:latin typeface="Consolas"/>
                <a:ea typeface="Consolas"/>
                <a:cs typeface="Consolas"/>
                <a:sym typeface="Consolas"/>
              </a:rPr>
              <a:t> a = </a:t>
            </a:r>
            <a:r>
              <a:rPr lang="en-US" sz="1800">
                <a:solidFill>
                  <a:srgbClr val="0000FF"/>
                </a:solidFill>
                <a:highlight>
                  <a:srgbClr val="FFFFFF"/>
                </a:highlight>
                <a:latin typeface="Consolas"/>
                <a:ea typeface="Consolas"/>
                <a:cs typeface="Consolas"/>
                <a:sym typeface="Consolas"/>
              </a:rPr>
              <a:t>new</a:t>
            </a:r>
            <a:r>
              <a:rPr lang="en-US" sz="1800">
                <a:solidFill>
                  <a:srgbClr val="000000"/>
                </a:solidFill>
                <a:highlight>
                  <a:srgbClr val="FFFFFF"/>
                </a:highlight>
                <a:latin typeface="Consolas"/>
                <a:ea typeface="Consolas"/>
                <a:cs typeface="Consolas"/>
                <a:sym typeface="Consolas"/>
              </a:rPr>
              <a:t> </a:t>
            </a:r>
            <a:r>
              <a:rPr lang="en-US" sz="1800">
                <a:solidFill>
                  <a:srgbClr val="2B91AF"/>
                </a:solidFill>
                <a:highlight>
                  <a:srgbClr val="FFFFFF"/>
                </a:highlight>
                <a:latin typeface="Consolas"/>
                <a:ea typeface="Consolas"/>
                <a:cs typeface="Consolas"/>
                <a:sym typeface="Consolas"/>
              </a:rPr>
              <a:t>A</a:t>
            </a:r>
            <a:r>
              <a:rPr lang="en-US" sz="1800">
                <a:solidFill>
                  <a:srgbClr val="000000"/>
                </a:solidFill>
                <a:highlight>
                  <a:srgbClr val="FFFFFF"/>
                </a:highlight>
                <a:latin typeface="Consolas"/>
                <a:ea typeface="Consolas"/>
                <a:cs typeface="Consolas"/>
                <a:sym typeface="Consolas"/>
              </a:rPr>
              <a:t>();</a:t>
            </a:r>
            <a:endParaRPr/>
          </a:p>
          <a:p>
            <a:pPr marL="0" marR="0" lvl="0" indent="0" algn="l" rtl="0">
              <a:spcBef>
                <a:spcPts val="0"/>
              </a:spcBef>
              <a:spcAft>
                <a:spcPts val="0"/>
              </a:spcAft>
              <a:buNone/>
            </a:pPr>
            <a:r>
              <a:rPr lang="en-US" sz="1800">
                <a:solidFill>
                  <a:srgbClr val="2B91AF"/>
                </a:solidFill>
                <a:highlight>
                  <a:srgbClr val="FFFFFF"/>
                </a:highlight>
                <a:latin typeface="Consolas"/>
                <a:ea typeface="Consolas"/>
                <a:cs typeface="Consolas"/>
                <a:sym typeface="Consolas"/>
              </a:rPr>
              <a:t>B</a:t>
            </a:r>
            <a:r>
              <a:rPr lang="en-US" sz="1800">
                <a:solidFill>
                  <a:srgbClr val="000000"/>
                </a:solidFill>
                <a:highlight>
                  <a:srgbClr val="FFFFFF"/>
                </a:highlight>
                <a:latin typeface="Consolas"/>
                <a:ea typeface="Consolas"/>
                <a:cs typeface="Consolas"/>
                <a:sym typeface="Consolas"/>
              </a:rPr>
              <a:t> b = a </a:t>
            </a:r>
            <a:r>
              <a:rPr lang="en-US" sz="1800">
                <a:solidFill>
                  <a:srgbClr val="0000FF"/>
                </a:solidFill>
                <a:highlight>
                  <a:srgbClr val="FFFFFF"/>
                </a:highlight>
                <a:latin typeface="Consolas"/>
                <a:ea typeface="Consolas"/>
                <a:cs typeface="Consolas"/>
                <a:sym typeface="Consolas"/>
              </a:rPr>
              <a:t>as</a:t>
            </a:r>
            <a:r>
              <a:rPr lang="en-US" sz="1800">
                <a:solidFill>
                  <a:srgbClr val="000000"/>
                </a:solidFill>
                <a:highlight>
                  <a:srgbClr val="FFFFFF"/>
                </a:highlight>
                <a:latin typeface="Consolas"/>
                <a:ea typeface="Consolas"/>
                <a:cs typeface="Consolas"/>
                <a:sym typeface="Consolas"/>
              </a:rPr>
              <a:t> </a:t>
            </a:r>
            <a:r>
              <a:rPr lang="en-US" sz="1800">
                <a:solidFill>
                  <a:srgbClr val="2B91AF"/>
                </a:solidFill>
                <a:highlight>
                  <a:srgbClr val="FFFFFF"/>
                </a:highlight>
                <a:latin typeface="Consolas"/>
                <a:ea typeface="Consolas"/>
                <a:cs typeface="Consolas"/>
                <a:sym typeface="Consolas"/>
              </a:rPr>
              <a:t>B</a:t>
            </a:r>
            <a:r>
              <a:rPr lang="en-US" sz="1800">
                <a:solidFill>
                  <a:srgbClr val="000000"/>
                </a:solidFill>
                <a:highlight>
                  <a:srgbClr val="FFFFFF"/>
                </a:highlight>
                <a:latin typeface="Consolas"/>
                <a:ea typeface="Consolas"/>
                <a:cs typeface="Consolas"/>
                <a:sym typeface="Consolas"/>
              </a:rPr>
              <a:t>;</a:t>
            </a:r>
            <a:endParaRPr sz="1800">
              <a:solidFill>
                <a:srgbClr val="000000"/>
              </a:solidFill>
              <a:highlight>
                <a:srgbClr val="FFFFFF"/>
              </a:highlight>
              <a:latin typeface="Consolas"/>
              <a:ea typeface="Consolas"/>
              <a:cs typeface="Consolas"/>
              <a:sym typeface="Consola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5"/>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SAFE TYPE CAST : </a:t>
            </a:r>
            <a:r>
              <a:rPr lang="en-US" sz="3300" b="1" i="0" u="none" strike="noStrike" cap="none">
                <a:solidFill>
                  <a:srgbClr val="1E73B9"/>
                </a:solidFill>
                <a:latin typeface="Source Sans Pro"/>
                <a:ea typeface="Source Sans Pro"/>
                <a:cs typeface="Source Sans Pro"/>
                <a:sym typeface="Source Sans Pro"/>
              </a:rPr>
              <a:t>IS </a:t>
            </a:r>
            <a:r>
              <a:rPr lang="en-US" sz="3300" b="0" i="0" u="none" strike="noStrike" cap="none">
                <a:solidFill>
                  <a:srgbClr val="1E73B9"/>
                </a:solidFill>
                <a:latin typeface="Source Sans Pro"/>
                <a:ea typeface="Source Sans Pro"/>
                <a:cs typeface="Source Sans Pro"/>
                <a:sym typeface="Source Sans Pro"/>
              </a:rPr>
              <a:t>OPERATOR</a:t>
            </a:r>
            <a:endParaRPr/>
          </a:p>
        </p:txBody>
      </p:sp>
      <p:sp>
        <p:nvSpPr>
          <p:cNvPr id="381" name="Google Shape;381;p55"/>
          <p:cNvSpPr txBox="1">
            <a:spLocks noGrp="1"/>
          </p:cNvSpPr>
          <p:nvPr>
            <p:ph type="body" idx="1"/>
          </p:nvPr>
        </p:nvSpPr>
        <p:spPr>
          <a:xfrm>
            <a:off x="628650" y="1261366"/>
            <a:ext cx="7886700" cy="4145521"/>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90000"/>
              </a:lnSpc>
              <a:spcBef>
                <a:spcPts val="0"/>
              </a:spcBef>
              <a:spcAft>
                <a:spcPts val="0"/>
              </a:spcAft>
              <a:buClr>
                <a:srgbClr val="1E73B9"/>
              </a:buClr>
              <a:buSzPts val="1800"/>
              <a:buFont typeface="Arial"/>
              <a:buChar char="•"/>
            </a:pPr>
            <a:r>
              <a:rPr lang="en-US" sz="1800" b="1" i="0" u="none" strike="noStrike" cap="none">
                <a:solidFill>
                  <a:srgbClr val="1E73B9"/>
                </a:solidFill>
                <a:latin typeface="Source Sans Pro"/>
                <a:ea typeface="Source Sans Pro"/>
                <a:cs typeface="Source Sans Pro"/>
                <a:sym typeface="Source Sans Pro"/>
              </a:rPr>
              <a:t>Is</a:t>
            </a:r>
            <a:r>
              <a:rPr lang="en-US" sz="1800" b="0" i="0" u="none" strike="noStrike" cap="none">
                <a:solidFill>
                  <a:srgbClr val="1E73B9"/>
                </a:solidFill>
                <a:latin typeface="Source Sans Pro"/>
                <a:ea typeface="Source Sans Pro"/>
                <a:cs typeface="Source Sans Pro"/>
                <a:sym typeface="Source Sans Pro"/>
              </a:rPr>
              <a:t> Operator – checks if an object is compatible with a given type.</a:t>
            </a:r>
            <a:endParaRPr/>
          </a:p>
          <a:p>
            <a:pPr marL="171450" marR="0" lvl="0" indent="-171450" algn="just" rtl="0">
              <a:lnSpc>
                <a:spcPct val="90000"/>
              </a:lnSpc>
              <a:spcBef>
                <a:spcPts val="750"/>
              </a:spcBef>
              <a:spcAft>
                <a:spcPts val="0"/>
              </a:spcAft>
              <a:buClr>
                <a:srgbClr val="1E73B9"/>
              </a:buClr>
              <a:buSzPts val="1800"/>
              <a:buFont typeface="Arial"/>
              <a:buChar char="•"/>
            </a:pPr>
            <a:r>
              <a:rPr lang="en-US" sz="1800" b="0" i="0" u="none" strike="noStrike" cap="none">
                <a:solidFill>
                  <a:srgbClr val="1E73B9"/>
                </a:solidFill>
                <a:latin typeface="Source Sans Pro"/>
                <a:ea typeface="Source Sans Pro"/>
                <a:cs typeface="Source Sans Pro"/>
                <a:sym typeface="Source Sans Pro"/>
              </a:rPr>
              <a:t>An </a:t>
            </a:r>
            <a:r>
              <a:rPr lang="en-US" sz="1800" b="1" i="0" u="none" strike="noStrike" cap="none">
                <a:solidFill>
                  <a:srgbClr val="1E73B9"/>
                </a:solidFill>
                <a:latin typeface="Source Sans Pro"/>
                <a:ea typeface="Source Sans Pro"/>
                <a:cs typeface="Source Sans Pro"/>
                <a:sym typeface="Source Sans Pro"/>
              </a:rPr>
              <a:t>is</a:t>
            </a:r>
            <a:r>
              <a:rPr lang="en-US" sz="1800" b="0" i="0" u="none" strike="noStrike" cap="none">
                <a:solidFill>
                  <a:srgbClr val="1E73B9"/>
                </a:solidFill>
                <a:latin typeface="Source Sans Pro"/>
                <a:ea typeface="Source Sans Pro"/>
                <a:cs typeface="Source Sans Pro"/>
                <a:sym typeface="Source Sans Pro"/>
              </a:rPr>
              <a:t> expression evaluates to </a:t>
            </a:r>
            <a:r>
              <a:rPr lang="en-US" sz="1800" b="1" i="0" u="none" strike="noStrike" cap="none">
                <a:solidFill>
                  <a:srgbClr val="1E73B9"/>
                </a:solidFill>
                <a:latin typeface="Source Sans Pro"/>
                <a:ea typeface="Source Sans Pro"/>
                <a:cs typeface="Source Sans Pro"/>
                <a:sym typeface="Source Sans Pro"/>
              </a:rPr>
              <a:t>true</a:t>
            </a:r>
            <a:r>
              <a:rPr lang="en-US" sz="1800" b="0" i="0" u="none" strike="noStrike" cap="none">
                <a:solidFill>
                  <a:srgbClr val="1E73B9"/>
                </a:solidFill>
                <a:latin typeface="Source Sans Pro"/>
                <a:ea typeface="Source Sans Pro"/>
                <a:cs typeface="Source Sans Pro"/>
                <a:sym typeface="Source Sans Pro"/>
              </a:rPr>
              <a:t> if the provided expression is non-null, and the provided object can be cast to the provided type without causing an exception to be thrown.</a:t>
            </a:r>
            <a:endParaRPr/>
          </a:p>
          <a:p>
            <a:pPr marL="171450" marR="0" lvl="0" indent="-171450" algn="just" rtl="0">
              <a:lnSpc>
                <a:spcPct val="90000"/>
              </a:lnSpc>
              <a:spcBef>
                <a:spcPts val="750"/>
              </a:spcBef>
              <a:spcAft>
                <a:spcPts val="0"/>
              </a:spcAft>
              <a:buClr>
                <a:srgbClr val="1E73B9"/>
              </a:buClr>
              <a:buSzPts val="1800"/>
              <a:buFont typeface="Arial"/>
              <a:buChar char="•"/>
            </a:pPr>
            <a:r>
              <a:rPr lang="en-US" sz="1800" b="0" i="0" u="none" strike="noStrike" cap="none">
                <a:solidFill>
                  <a:srgbClr val="1E73B9"/>
                </a:solidFill>
                <a:latin typeface="Source Sans Pro"/>
                <a:ea typeface="Source Sans Pro"/>
                <a:cs typeface="Source Sans Pro"/>
                <a:sym typeface="Source Sans Pro"/>
              </a:rPr>
              <a:t>The </a:t>
            </a:r>
            <a:r>
              <a:rPr lang="en-US" sz="1800" b="1" i="0" u="none" strike="noStrike" cap="none">
                <a:solidFill>
                  <a:srgbClr val="1E73B9"/>
                </a:solidFill>
                <a:latin typeface="Source Sans Pro"/>
                <a:ea typeface="Source Sans Pro"/>
                <a:cs typeface="Source Sans Pro"/>
                <a:sym typeface="Source Sans Pro"/>
              </a:rPr>
              <a:t>is</a:t>
            </a:r>
            <a:r>
              <a:rPr lang="en-US" sz="1800" b="0" i="0" u="none" strike="noStrike" cap="none">
                <a:solidFill>
                  <a:srgbClr val="1E73B9"/>
                </a:solidFill>
                <a:latin typeface="Source Sans Pro"/>
                <a:ea typeface="Source Sans Pro"/>
                <a:cs typeface="Source Sans Pro"/>
                <a:sym typeface="Source Sans Pro"/>
              </a:rPr>
              <a:t> keyword causes a compile-time warning if the expression is known to always be </a:t>
            </a:r>
            <a:r>
              <a:rPr lang="en-US" sz="1800" b="1" i="0" u="none" strike="noStrike" cap="none">
                <a:solidFill>
                  <a:srgbClr val="1E73B9"/>
                </a:solidFill>
                <a:latin typeface="Source Sans Pro"/>
                <a:ea typeface="Source Sans Pro"/>
                <a:cs typeface="Source Sans Pro"/>
                <a:sym typeface="Source Sans Pro"/>
              </a:rPr>
              <a:t>true</a:t>
            </a:r>
            <a:r>
              <a:rPr lang="en-US" sz="1800" b="0" i="0" u="none" strike="noStrike" cap="none">
                <a:solidFill>
                  <a:srgbClr val="1E73B9"/>
                </a:solidFill>
                <a:latin typeface="Source Sans Pro"/>
                <a:ea typeface="Source Sans Pro"/>
                <a:cs typeface="Source Sans Pro"/>
                <a:sym typeface="Source Sans Pro"/>
              </a:rPr>
              <a:t> or to always be </a:t>
            </a:r>
            <a:r>
              <a:rPr lang="en-US" sz="1800" b="1" i="0" u="none" strike="noStrike" cap="none">
                <a:solidFill>
                  <a:srgbClr val="1E73B9"/>
                </a:solidFill>
                <a:latin typeface="Source Sans Pro"/>
                <a:ea typeface="Source Sans Pro"/>
                <a:cs typeface="Source Sans Pro"/>
                <a:sym typeface="Source Sans Pro"/>
              </a:rPr>
              <a:t>false</a:t>
            </a:r>
            <a:r>
              <a:rPr lang="en-US" sz="1800" b="0" i="0" u="none" strike="noStrike" cap="none">
                <a:solidFill>
                  <a:srgbClr val="1E73B9"/>
                </a:solidFill>
                <a:latin typeface="Source Sans Pro"/>
                <a:ea typeface="Source Sans Pro"/>
                <a:cs typeface="Source Sans Pro"/>
                <a:sym typeface="Source Sans Pro"/>
              </a:rPr>
              <a:t>, but typically evaluates type compatibility at run time.</a:t>
            </a:r>
            <a:endParaRPr/>
          </a:p>
          <a:p>
            <a:pPr marL="171450" marR="0" lvl="0" indent="-171450" algn="just" rtl="0">
              <a:lnSpc>
                <a:spcPct val="90000"/>
              </a:lnSpc>
              <a:spcBef>
                <a:spcPts val="750"/>
              </a:spcBef>
              <a:spcAft>
                <a:spcPts val="0"/>
              </a:spcAft>
              <a:buClr>
                <a:srgbClr val="1E73B9"/>
              </a:buClr>
              <a:buSzPts val="1800"/>
              <a:buFont typeface="Arial"/>
              <a:buChar char="•"/>
            </a:pPr>
            <a:r>
              <a:rPr lang="en-US" sz="1800" b="0" i="0" u="none" strike="noStrike" cap="none">
                <a:solidFill>
                  <a:srgbClr val="1E73B9"/>
                </a:solidFill>
                <a:latin typeface="Source Sans Pro"/>
                <a:ea typeface="Source Sans Pro"/>
                <a:cs typeface="Source Sans Pro"/>
                <a:sym typeface="Source Sans Pro"/>
              </a:rPr>
              <a:t>The </a:t>
            </a:r>
            <a:r>
              <a:rPr lang="en-US" sz="1800" b="1" i="0" u="none" strike="noStrike" cap="none">
                <a:solidFill>
                  <a:srgbClr val="1E73B9"/>
                </a:solidFill>
                <a:latin typeface="Source Sans Pro"/>
                <a:ea typeface="Source Sans Pro"/>
                <a:cs typeface="Source Sans Pro"/>
                <a:sym typeface="Source Sans Pro"/>
              </a:rPr>
              <a:t>is</a:t>
            </a:r>
            <a:r>
              <a:rPr lang="en-US" sz="1800" b="0" i="0" u="none" strike="noStrike" cap="none">
                <a:solidFill>
                  <a:srgbClr val="1E73B9"/>
                </a:solidFill>
                <a:latin typeface="Source Sans Pro"/>
                <a:ea typeface="Source Sans Pro"/>
                <a:cs typeface="Source Sans Pro"/>
                <a:sym typeface="Source Sans Pro"/>
              </a:rPr>
              <a:t> operator cannot be overloaded.</a:t>
            </a:r>
            <a:endParaRPr/>
          </a:p>
          <a:p>
            <a:pPr marL="171450" marR="0" lvl="0" indent="-171450" algn="just" rtl="0">
              <a:lnSpc>
                <a:spcPct val="90000"/>
              </a:lnSpc>
              <a:spcBef>
                <a:spcPts val="750"/>
              </a:spcBef>
              <a:spcAft>
                <a:spcPts val="0"/>
              </a:spcAft>
              <a:buClr>
                <a:srgbClr val="1E73B9"/>
              </a:buClr>
              <a:buSzPts val="1800"/>
              <a:buFont typeface="Arial"/>
              <a:buChar char="•"/>
            </a:pPr>
            <a:r>
              <a:rPr lang="en-US" sz="1800" b="0" i="0" u="none" strike="noStrike" cap="none">
                <a:solidFill>
                  <a:srgbClr val="1E73B9"/>
                </a:solidFill>
                <a:latin typeface="Source Sans Pro"/>
                <a:ea typeface="Source Sans Pro"/>
                <a:cs typeface="Source Sans Pro"/>
                <a:sym typeface="Source Sans Pro"/>
              </a:rPr>
              <a:t>The </a:t>
            </a:r>
            <a:r>
              <a:rPr lang="en-US" sz="1800" b="1" i="0" u="none" strike="noStrike" cap="none">
                <a:solidFill>
                  <a:srgbClr val="1E73B9"/>
                </a:solidFill>
                <a:latin typeface="Source Sans Pro"/>
                <a:ea typeface="Source Sans Pro"/>
                <a:cs typeface="Source Sans Pro"/>
                <a:sym typeface="Source Sans Pro"/>
              </a:rPr>
              <a:t>is</a:t>
            </a:r>
            <a:r>
              <a:rPr lang="en-US" sz="1800" b="0" i="0" u="none" strike="noStrike" cap="none">
                <a:solidFill>
                  <a:srgbClr val="1E73B9"/>
                </a:solidFill>
                <a:latin typeface="Source Sans Pro"/>
                <a:ea typeface="Source Sans Pro"/>
                <a:cs typeface="Source Sans Pro"/>
                <a:sym typeface="Source Sans Pro"/>
              </a:rPr>
              <a:t> operator only considers reference conversions, boxing conversions, and unboxing conversions. Other conversions, such as user-defined conversions, are not considered.</a:t>
            </a:r>
            <a:endParaRPr/>
          </a:p>
          <a:p>
            <a:pPr marL="171450" marR="0" lvl="0" indent="-171450" algn="just" rtl="0">
              <a:lnSpc>
                <a:spcPct val="90000"/>
              </a:lnSpc>
              <a:spcBef>
                <a:spcPts val="750"/>
              </a:spcBef>
              <a:spcAft>
                <a:spcPts val="0"/>
              </a:spcAft>
              <a:buClr>
                <a:srgbClr val="1E73B9"/>
              </a:buClr>
              <a:buSzPts val="1800"/>
              <a:buFont typeface="Arial"/>
              <a:buChar char="•"/>
            </a:pPr>
            <a:r>
              <a:rPr lang="en-US" sz="1800" b="0" i="0" u="none" strike="noStrike" cap="none">
                <a:solidFill>
                  <a:srgbClr val="1E73B9"/>
                </a:solidFill>
                <a:latin typeface="Source Sans Pro"/>
                <a:ea typeface="Source Sans Pro"/>
                <a:cs typeface="Source Sans Pro"/>
                <a:sym typeface="Source Sans Pro"/>
              </a:rPr>
              <a:t>Anonymous methods are not allowed on the left side of the </a:t>
            </a:r>
            <a:r>
              <a:rPr lang="en-US" sz="1800" b="1" i="0" u="none" strike="noStrike" cap="none">
                <a:solidFill>
                  <a:srgbClr val="1E73B9"/>
                </a:solidFill>
                <a:latin typeface="Source Sans Pro"/>
                <a:ea typeface="Source Sans Pro"/>
                <a:cs typeface="Source Sans Pro"/>
                <a:sym typeface="Source Sans Pro"/>
              </a:rPr>
              <a:t>is</a:t>
            </a:r>
            <a:r>
              <a:rPr lang="en-US" sz="1800" b="0" i="0" u="none" strike="noStrike" cap="none">
                <a:solidFill>
                  <a:srgbClr val="1E73B9"/>
                </a:solidFill>
                <a:latin typeface="Source Sans Pro"/>
                <a:ea typeface="Source Sans Pro"/>
                <a:cs typeface="Source Sans Pro"/>
                <a:sym typeface="Source Sans Pro"/>
              </a:rPr>
              <a:t> operator. This exception includes lambda expressions.</a:t>
            </a:r>
            <a:endParaRPr/>
          </a:p>
          <a:p>
            <a:pPr marL="171450" marR="0" lvl="0" indent="-57150" algn="just" rtl="0">
              <a:lnSpc>
                <a:spcPct val="90000"/>
              </a:lnSpc>
              <a:spcBef>
                <a:spcPts val="750"/>
              </a:spcBef>
              <a:spcAft>
                <a:spcPts val="0"/>
              </a:spcAft>
              <a:buClr>
                <a:srgbClr val="1E73B9"/>
              </a:buClr>
              <a:buSzPts val="1800"/>
              <a:buFont typeface="Arial"/>
              <a:buNone/>
            </a:pPr>
            <a:endParaRPr sz="1800" b="0" i="0" u="none" strike="noStrike" cap="none">
              <a:solidFill>
                <a:srgbClr val="1E73B9"/>
              </a:solidFill>
              <a:latin typeface="Source Sans Pro"/>
              <a:ea typeface="Source Sans Pro"/>
              <a:cs typeface="Source Sans Pro"/>
              <a:sym typeface="Source Sans Pro"/>
            </a:endParaRPr>
          </a:p>
          <a:p>
            <a:pPr marL="0" marR="0" lvl="0" indent="0" algn="just" rtl="0">
              <a:lnSpc>
                <a:spcPct val="90000"/>
              </a:lnSpc>
              <a:spcBef>
                <a:spcPts val="750"/>
              </a:spcBef>
              <a:spcAft>
                <a:spcPts val="0"/>
              </a:spcAft>
              <a:buClr>
                <a:srgbClr val="1E73B9"/>
              </a:buClr>
              <a:buSzPts val="1800"/>
              <a:buFont typeface="Arial"/>
              <a:buNone/>
            </a:pPr>
            <a:r>
              <a:rPr lang="en-US" sz="1800" b="0" i="0" u="none" strike="noStrike" cap="none">
                <a:solidFill>
                  <a:srgbClr val="1E73B9"/>
                </a:solidFill>
                <a:latin typeface="Source Sans Pro"/>
                <a:ea typeface="Source Sans Pro"/>
                <a:cs typeface="Source Sans Pro"/>
                <a:sym typeface="Source Sans Pro"/>
              </a:rPr>
              <a:t> </a:t>
            </a:r>
            <a:endParaRPr/>
          </a:p>
          <a:p>
            <a:pPr marL="0" marR="0" lvl="0" indent="0" algn="just" rtl="0">
              <a:lnSpc>
                <a:spcPct val="90000"/>
              </a:lnSpc>
              <a:spcBef>
                <a:spcPts val="750"/>
              </a:spcBef>
              <a:spcAft>
                <a:spcPts val="0"/>
              </a:spcAft>
              <a:buClr>
                <a:srgbClr val="1E73B9"/>
              </a:buClr>
              <a:buSzPts val="1500"/>
              <a:buFont typeface="Arial"/>
              <a:buNone/>
            </a:pPr>
            <a:endParaRPr sz="1500" b="0" i="0" u="none" strike="noStrike" cap="none">
              <a:solidFill>
                <a:srgbClr val="1E73B9"/>
              </a:solidFill>
              <a:latin typeface="Source Sans Pro"/>
              <a:ea typeface="Source Sans Pro"/>
              <a:cs typeface="Source Sans Pro"/>
              <a:sym typeface="Source Sans Pr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56"/>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SAFE TYPE CAST : </a:t>
            </a:r>
            <a:r>
              <a:rPr lang="en-US" sz="3300" b="1" i="0" u="none" strike="noStrike" cap="none">
                <a:solidFill>
                  <a:srgbClr val="1E73B9"/>
                </a:solidFill>
                <a:latin typeface="Source Sans Pro"/>
                <a:ea typeface="Source Sans Pro"/>
                <a:cs typeface="Source Sans Pro"/>
                <a:sym typeface="Source Sans Pro"/>
              </a:rPr>
              <a:t>IS </a:t>
            </a:r>
            <a:r>
              <a:rPr lang="en-US" sz="3300" b="0" i="0" u="none" strike="noStrike" cap="none">
                <a:solidFill>
                  <a:srgbClr val="1E73B9"/>
                </a:solidFill>
                <a:latin typeface="Source Sans Pro"/>
                <a:ea typeface="Source Sans Pro"/>
                <a:cs typeface="Source Sans Pro"/>
                <a:sym typeface="Source Sans Pro"/>
              </a:rPr>
              <a:t>OPERATOR</a:t>
            </a:r>
            <a:endParaRPr/>
          </a:p>
        </p:txBody>
      </p:sp>
      <p:sp>
        <p:nvSpPr>
          <p:cNvPr id="387" name="Google Shape;387;p56"/>
          <p:cNvSpPr txBox="1">
            <a:spLocks noGrp="1"/>
          </p:cNvSpPr>
          <p:nvPr>
            <p:ph type="body" idx="1"/>
          </p:nvPr>
        </p:nvSpPr>
        <p:spPr>
          <a:xfrm>
            <a:off x="628650" y="1261366"/>
            <a:ext cx="7886700" cy="4145521"/>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90000"/>
              </a:lnSpc>
              <a:spcBef>
                <a:spcPts val="0"/>
              </a:spcBef>
              <a:spcAft>
                <a:spcPts val="0"/>
              </a:spcAft>
              <a:buClr>
                <a:srgbClr val="1E73B9"/>
              </a:buClr>
              <a:buSzPts val="1800"/>
              <a:buFont typeface="Arial"/>
              <a:buChar char="•"/>
            </a:pPr>
            <a:r>
              <a:rPr lang="en-US" sz="1800" b="0" i="0" u="none" strike="noStrike" cap="none">
                <a:solidFill>
                  <a:srgbClr val="1E73B9"/>
                </a:solidFill>
                <a:latin typeface="Source Sans Pro"/>
                <a:ea typeface="Source Sans Pro"/>
                <a:cs typeface="Source Sans Pro"/>
                <a:sym typeface="Source Sans Pro"/>
              </a:rPr>
              <a:t>Example</a:t>
            </a:r>
            <a:endParaRPr/>
          </a:p>
          <a:p>
            <a:pPr marL="171450" marR="0" lvl="0" indent="-57150" algn="just" rtl="0">
              <a:lnSpc>
                <a:spcPct val="90000"/>
              </a:lnSpc>
              <a:spcBef>
                <a:spcPts val="750"/>
              </a:spcBef>
              <a:spcAft>
                <a:spcPts val="0"/>
              </a:spcAft>
              <a:buClr>
                <a:srgbClr val="1E73B9"/>
              </a:buClr>
              <a:buSzPts val="1800"/>
              <a:buFont typeface="Arial"/>
              <a:buNone/>
            </a:pPr>
            <a:endParaRPr sz="1800" b="0" i="0" u="none" strike="noStrike" cap="none">
              <a:solidFill>
                <a:srgbClr val="1E73B9"/>
              </a:solidFill>
              <a:latin typeface="Source Sans Pro"/>
              <a:ea typeface="Source Sans Pro"/>
              <a:cs typeface="Source Sans Pro"/>
              <a:sym typeface="Source Sans Pro"/>
            </a:endParaRPr>
          </a:p>
          <a:p>
            <a:pPr marL="0" marR="0" lvl="0" indent="0" algn="just" rtl="0">
              <a:lnSpc>
                <a:spcPct val="90000"/>
              </a:lnSpc>
              <a:spcBef>
                <a:spcPts val="750"/>
              </a:spcBef>
              <a:spcAft>
                <a:spcPts val="0"/>
              </a:spcAft>
              <a:buClr>
                <a:srgbClr val="1E73B9"/>
              </a:buClr>
              <a:buSzPts val="1800"/>
              <a:buFont typeface="Arial"/>
              <a:buNone/>
            </a:pPr>
            <a:r>
              <a:rPr lang="en-US" sz="1800" b="0" i="0" u="none" strike="noStrike" cap="none">
                <a:solidFill>
                  <a:srgbClr val="1E73B9"/>
                </a:solidFill>
                <a:latin typeface="Source Sans Pro"/>
                <a:ea typeface="Source Sans Pro"/>
                <a:cs typeface="Source Sans Pro"/>
                <a:sym typeface="Source Sans Pro"/>
              </a:rPr>
              <a:t> </a:t>
            </a:r>
            <a:endParaRPr/>
          </a:p>
          <a:p>
            <a:pPr marL="0" marR="0" lvl="0" indent="0" algn="just" rtl="0">
              <a:lnSpc>
                <a:spcPct val="90000"/>
              </a:lnSpc>
              <a:spcBef>
                <a:spcPts val="750"/>
              </a:spcBef>
              <a:spcAft>
                <a:spcPts val="0"/>
              </a:spcAft>
              <a:buClr>
                <a:srgbClr val="1E73B9"/>
              </a:buClr>
              <a:buSzPts val="1500"/>
              <a:buFont typeface="Arial"/>
              <a:buNone/>
            </a:pPr>
            <a:endParaRPr sz="1500" b="0" i="0" u="none" strike="noStrike" cap="none">
              <a:solidFill>
                <a:srgbClr val="1E73B9"/>
              </a:solidFill>
              <a:latin typeface="Source Sans Pro"/>
              <a:ea typeface="Source Sans Pro"/>
              <a:cs typeface="Source Sans Pro"/>
              <a:sym typeface="Source Sans Pro"/>
            </a:endParaRPr>
          </a:p>
          <a:p>
            <a:pPr marL="0" marR="0" lvl="0" indent="0" algn="just" rtl="0">
              <a:lnSpc>
                <a:spcPct val="90000"/>
              </a:lnSpc>
              <a:spcBef>
                <a:spcPts val="750"/>
              </a:spcBef>
              <a:spcAft>
                <a:spcPts val="0"/>
              </a:spcAft>
              <a:buClr>
                <a:srgbClr val="1E73B9"/>
              </a:buClr>
              <a:buSzPts val="1500"/>
              <a:buFont typeface="Arial"/>
              <a:buNone/>
            </a:pPr>
            <a:endParaRPr sz="1500" b="0" i="0" u="none" strike="noStrike" cap="none">
              <a:solidFill>
                <a:srgbClr val="1E73B9"/>
              </a:solidFill>
              <a:latin typeface="Source Sans Pro"/>
              <a:ea typeface="Source Sans Pro"/>
              <a:cs typeface="Source Sans Pro"/>
              <a:sym typeface="Source Sans Pro"/>
            </a:endParaRPr>
          </a:p>
          <a:p>
            <a:pPr marL="0" marR="0" lvl="0" indent="0" algn="just" rtl="0">
              <a:lnSpc>
                <a:spcPct val="90000"/>
              </a:lnSpc>
              <a:spcBef>
                <a:spcPts val="750"/>
              </a:spcBef>
              <a:spcAft>
                <a:spcPts val="0"/>
              </a:spcAft>
              <a:buClr>
                <a:srgbClr val="1E73B9"/>
              </a:buClr>
              <a:buSzPts val="1500"/>
              <a:buFont typeface="Arial"/>
              <a:buNone/>
            </a:pPr>
            <a:endParaRPr sz="1500" b="0" i="0" u="none" strike="noStrike" cap="none">
              <a:solidFill>
                <a:srgbClr val="1E73B9"/>
              </a:solidFill>
              <a:latin typeface="Source Sans Pro"/>
              <a:ea typeface="Source Sans Pro"/>
              <a:cs typeface="Source Sans Pro"/>
              <a:sym typeface="Source Sans Pro"/>
            </a:endParaRPr>
          </a:p>
          <a:p>
            <a:pPr marL="0" marR="0" lvl="0" indent="0" algn="just" rtl="0">
              <a:lnSpc>
                <a:spcPct val="90000"/>
              </a:lnSpc>
              <a:spcBef>
                <a:spcPts val="750"/>
              </a:spcBef>
              <a:spcAft>
                <a:spcPts val="0"/>
              </a:spcAft>
              <a:buClr>
                <a:srgbClr val="1E73B9"/>
              </a:buClr>
              <a:buSzPts val="1500"/>
              <a:buFont typeface="Arial"/>
              <a:buNone/>
            </a:pPr>
            <a:endParaRPr sz="1500" b="0" i="0" u="none" strike="noStrike" cap="none">
              <a:solidFill>
                <a:srgbClr val="1E73B9"/>
              </a:solidFill>
              <a:latin typeface="Source Sans Pro"/>
              <a:ea typeface="Source Sans Pro"/>
              <a:cs typeface="Source Sans Pro"/>
              <a:sym typeface="Source Sans Pro"/>
            </a:endParaRPr>
          </a:p>
        </p:txBody>
      </p:sp>
      <p:sp>
        <p:nvSpPr>
          <p:cNvPr id="388" name="Google Shape;388;p56"/>
          <p:cNvSpPr/>
          <p:nvPr/>
        </p:nvSpPr>
        <p:spPr>
          <a:xfrm>
            <a:off x="628650" y="1713568"/>
            <a:ext cx="6999588" cy="369331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00FF"/>
                </a:solidFill>
                <a:highlight>
                  <a:srgbClr val="FFFFFF"/>
                </a:highlight>
                <a:latin typeface="Consolas"/>
                <a:ea typeface="Consolas"/>
                <a:cs typeface="Consolas"/>
                <a:sym typeface="Consolas"/>
              </a:rPr>
              <a:t>class</a:t>
            </a:r>
            <a:r>
              <a:rPr lang="en-US" sz="1800">
                <a:solidFill>
                  <a:srgbClr val="000000"/>
                </a:solidFill>
                <a:highlight>
                  <a:srgbClr val="FFFFFF"/>
                </a:highlight>
                <a:latin typeface="Consolas"/>
                <a:ea typeface="Consolas"/>
                <a:cs typeface="Consolas"/>
                <a:sym typeface="Consolas"/>
              </a:rPr>
              <a:t> </a:t>
            </a:r>
            <a:r>
              <a:rPr lang="en-US" sz="1800">
                <a:solidFill>
                  <a:srgbClr val="2B91AF"/>
                </a:solidFill>
                <a:highlight>
                  <a:srgbClr val="FFFFFF"/>
                </a:highlight>
                <a:latin typeface="Consolas"/>
                <a:ea typeface="Consolas"/>
                <a:cs typeface="Consolas"/>
                <a:sym typeface="Consolas"/>
              </a:rPr>
              <a:t>A</a:t>
            </a:r>
            <a:r>
              <a:rPr lang="en-US" sz="1800">
                <a:solidFill>
                  <a:srgbClr val="000000"/>
                </a:solidFill>
                <a:highlight>
                  <a:srgbClr val="FFFFFF"/>
                </a:highlight>
                <a:latin typeface="Consolas"/>
                <a:ea typeface="Consolas"/>
                <a:cs typeface="Consolas"/>
                <a:sym typeface="Consolas"/>
              </a:rPr>
              <a:t>{}</a:t>
            </a:r>
            <a:endParaRPr/>
          </a:p>
          <a:p>
            <a:pPr marL="0" marR="0" lvl="0" indent="0" algn="l" rtl="0">
              <a:spcBef>
                <a:spcPts val="0"/>
              </a:spcBef>
              <a:spcAft>
                <a:spcPts val="0"/>
              </a:spcAft>
              <a:buNone/>
            </a:pPr>
            <a:r>
              <a:rPr lang="en-US" sz="1800">
                <a:solidFill>
                  <a:srgbClr val="0000FF"/>
                </a:solidFill>
                <a:highlight>
                  <a:srgbClr val="FFFFFF"/>
                </a:highlight>
                <a:latin typeface="Consolas"/>
                <a:ea typeface="Consolas"/>
                <a:cs typeface="Consolas"/>
                <a:sym typeface="Consolas"/>
              </a:rPr>
              <a:t>class</a:t>
            </a:r>
            <a:r>
              <a:rPr lang="en-US" sz="1800">
                <a:solidFill>
                  <a:srgbClr val="000000"/>
                </a:solidFill>
                <a:highlight>
                  <a:srgbClr val="FFFFFF"/>
                </a:highlight>
                <a:latin typeface="Consolas"/>
                <a:ea typeface="Consolas"/>
                <a:cs typeface="Consolas"/>
                <a:sym typeface="Consolas"/>
              </a:rPr>
              <a:t> </a:t>
            </a:r>
            <a:r>
              <a:rPr lang="en-US" sz="1800">
                <a:solidFill>
                  <a:srgbClr val="2B91AF"/>
                </a:solidFill>
                <a:highlight>
                  <a:srgbClr val="FFFFFF"/>
                </a:highlight>
                <a:latin typeface="Consolas"/>
                <a:ea typeface="Consolas"/>
                <a:cs typeface="Consolas"/>
                <a:sym typeface="Consolas"/>
              </a:rPr>
              <a:t>B</a:t>
            </a:r>
            <a:r>
              <a:rPr lang="en-US" sz="1800">
                <a:solidFill>
                  <a:srgbClr val="000000"/>
                </a:solidFill>
                <a:highlight>
                  <a:srgbClr val="FFFFFF"/>
                </a:highlight>
                <a:latin typeface="Consolas"/>
                <a:ea typeface="Consolas"/>
                <a:cs typeface="Consolas"/>
                <a:sym typeface="Consolas"/>
              </a:rPr>
              <a:t>: </a:t>
            </a:r>
            <a:r>
              <a:rPr lang="en-US" sz="1800">
                <a:solidFill>
                  <a:srgbClr val="2B91AF"/>
                </a:solidFill>
                <a:highlight>
                  <a:srgbClr val="FFFFFF"/>
                </a:highlight>
                <a:latin typeface="Consolas"/>
                <a:ea typeface="Consolas"/>
                <a:cs typeface="Consolas"/>
                <a:sym typeface="Consolas"/>
              </a:rPr>
              <a:t>A</a:t>
            </a:r>
            <a:r>
              <a:rPr lang="en-US" sz="1800">
                <a:solidFill>
                  <a:srgbClr val="000000"/>
                </a:solidFill>
                <a:highlight>
                  <a:srgbClr val="FFFFFF"/>
                </a:highlight>
                <a:latin typeface="Consolas"/>
                <a:ea typeface="Consolas"/>
                <a:cs typeface="Consolas"/>
                <a:sym typeface="Consolas"/>
              </a:rPr>
              <a:t>{}</a:t>
            </a:r>
            <a:endParaRPr/>
          </a:p>
          <a:p>
            <a:pPr marL="0" marR="0" lvl="0" indent="0" algn="l" rtl="0">
              <a:spcBef>
                <a:spcPts val="0"/>
              </a:spcBef>
              <a:spcAft>
                <a:spcPts val="0"/>
              </a:spcAft>
              <a:buNone/>
            </a:pPr>
            <a:r>
              <a:rPr lang="en-US" sz="1800">
                <a:solidFill>
                  <a:srgbClr val="0000FF"/>
                </a:solidFill>
                <a:highlight>
                  <a:srgbClr val="FFFFFF"/>
                </a:highlight>
                <a:latin typeface="Consolas"/>
                <a:ea typeface="Consolas"/>
                <a:cs typeface="Consolas"/>
                <a:sym typeface="Consolas"/>
              </a:rPr>
              <a:t>class</a:t>
            </a:r>
            <a:r>
              <a:rPr lang="en-US" sz="1800">
                <a:solidFill>
                  <a:srgbClr val="000000"/>
                </a:solidFill>
                <a:highlight>
                  <a:srgbClr val="FFFFFF"/>
                </a:highlight>
                <a:latin typeface="Consolas"/>
                <a:ea typeface="Consolas"/>
                <a:cs typeface="Consolas"/>
                <a:sym typeface="Consolas"/>
              </a:rPr>
              <a:t> </a:t>
            </a:r>
            <a:r>
              <a:rPr lang="en-US" sz="1800">
                <a:solidFill>
                  <a:srgbClr val="2B91AF"/>
                </a:solidFill>
                <a:highlight>
                  <a:srgbClr val="FFFFFF"/>
                </a:highlight>
                <a:latin typeface="Consolas"/>
                <a:ea typeface="Consolas"/>
                <a:cs typeface="Consolas"/>
                <a:sym typeface="Consolas"/>
              </a:rPr>
              <a:t>C</a:t>
            </a:r>
            <a:r>
              <a:rPr lang="en-US" sz="1800">
                <a:solidFill>
                  <a:srgbClr val="000000"/>
                </a:solidFill>
                <a:highlight>
                  <a:srgbClr val="FFFFFF"/>
                </a:highlight>
                <a:latin typeface="Consolas"/>
                <a:ea typeface="Consolas"/>
                <a:cs typeface="Consolas"/>
                <a:sym typeface="Consolas"/>
              </a:rPr>
              <a:t>: </a:t>
            </a:r>
            <a:r>
              <a:rPr lang="en-US" sz="1800">
                <a:solidFill>
                  <a:srgbClr val="2B91AF"/>
                </a:solidFill>
                <a:highlight>
                  <a:srgbClr val="FFFFFF"/>
                </a:highlight>
                <a:latin typeface="Consolas"/>
                <a:ea typeface="Consolas"/>
                <a:cs typeface="Consolas"/>
                <a:sym typeface="Consolas"/>
              </a:rPr>
              <a:t>B</a:t>
            </a:r>
            <a:r>
              <a:rPr lang="en-US" sz="1800">
                <a:solidFill>
                  <a:srgbClr val="000000"/>
                </a:solidFill>
                <a:highlight>
                  <a:srgbClr val="FFFFFF"/>
                </a:highlight>
                <a:latin typeface="Consolas"/>
                <a:ea typeface="Consolas"/>
                <a:cs typeface="Consolas"/>
                <a:sym typeface="Consolas"/>
              </a:rPr>
              <a:t>{}</a:t>
            </a:r>
            <a:endParaRPr/>
          </a:p>
          <a:p>
            <a:pPr marL="0" marR="0" lvl="0" indent="0" algn="l" rtl="0">
              <a:spcBef>
                <a:spcPts val="0"/>
              </a:spcBef>
              <a:spcAft>
                <a:spcPts val="0"/>
              </a:spcAft>
              <a:buNone/>
            </a:pPr>
            <a:r>
              <a:rPr lang="en-US" sz="1800">
                <a:solidFill>
                  <a:srgbClr val="0000FF"/>
                </a:solidFill>
                <a:highlight>
                  <a:srgbClr val="FFFFFF"/>
                </a:highlight>
                <a:latin typeface="Consolas"/>
                <a:ea typeface="Consolas"/>
                <a:cs typeface="Consolas"/>
                <a:sym typeface="Consolas"/>
              </a:rPr>
              <a:t>class</a:t>
            </a:r>
            <a:r>
              <a:rPr lang="en-US" sz="1800">
                <a:solidFill>
                  <a:srgbClr val="000000"/>
                </a:solidFill>
                <a:highlight>
                  <a:srgbClr val="FFFFFF"/>
                </a:highlight>
                <a:latin typeface="Consolas"/>
                <a:ea typeface="Consolas"/>
                <a:cs typeface="Consolas"/>
                <a:sym typeface="Consolas"/>
              </a:rPr>
              <a:t> </a:t>
            </a:r>
            <a:r>
              <a:rPr lang="en-US" sz="1800">
                <a:solidFill>
                  <a:srgbClr val="2B91AF"/>
                </a:solidFill>
                <a:highlight>
                  <a:srgbClr val="FFFFFF"/>
                </a:highlight>
                <a:latin typeface="Consolas"/>
                <a:ea typeface="Consolas"/>
                <a:cs typeface="Consolas"/>
                <a:sym typeface="Consolas"/>
              </a:rPr>
              <a:t>X</a:t>
            </a:r>
            <a:r>
              <a:rPr lang="en-US" sz="1800">
                <a:solidFill>
                  <a:srgbClr val="000000"/>
                </a:solidFill>
                <a:highlight>
                  <a:srgbClr val="FFFFFF"/>
                </a:highlight>
                <a:latin typeface="Consolas"/>
                <a:ea typeface="Consolas"/>
                <a:cs typeface="Consolas"/>
                <a:sym typeface="Consolas"/>
              </a:rPr>
              <a:t>: </a:t>
            </a:r>
            <a:r>
              <a:rPr lang="en-US" sz="1800">
                <a:solidFill>
                  <a:srgbClr val="2B91AF"/>
                </a:solidFill>
                <a:highlight>
                  <a:srgbClr val="FFFFFF"/>
                </a:highlight>
                <a:latin typeface="Consolas"/>
                <a:ea typeface="Consolas"/>
                <a:cs typeface="Consolas"/>
                <a:sym typeface="Consolas"/>
              </a:rPr>
              <a:t>A</a:t>
            </a:r>
            <a:r>
              <a:rPr lang="en-US" sz="1800">
                <a:solidFill>
                  <a:srgbClr val="000000"/>
                </a:solidFill>
                <a:highlight>
                  <a:srgbClr val="FFFFFF"/>
                </a:highlight>
                <a:latin typeface="Consolas"/>
                <a:ea typeface="Consolas"/>
                <a:cs typeface="Consolas"/>
                <a:sym typeface="Consolas"/>
              </a:rPr>
              <a:t>{}</a:t>
            </a:r>
            <a:endParaRPr/>
          </a:p>
          <a:p>
            <a:pPr marL="0" marR="0" lvl="0" indent="0" algn="l" rtl="0">
              <a:spcBef>
                <a:spcPts val="0"/>
              </a:spcBef>
              <a:spcAft>
                <a:spcPts val="0"/>
              </a:spcAft>
              <a:buNone/>
            </a:pPr>
            <a:endParaRPr sz="1800">
              <a:solidFill>
                <a:srgbClr val="000000"/>
              </a:solidFill>
              <a:highlight>
                <a:srgbClr val="FFFFFF"/>
              </a:highlight>
              <a:latin typeface="Consolas"/>
              <a:ea typeface="Consolas"/>
              <a:cs typeface="Consolas"/>
              <a:sym typeface="Consolas"/>
            </a:endParaRPr>
          </a:p>
          <a:p>
            <a:pPr marL="0" marR="0" lvl="0" indent="0" algn="l" rtl="0">
              <a:spcBef>
                <a:spcPts val="0"/>
              </a:spcBef>
              <a:spcAft>
                <a:spcPts val="0"/>
              </a:spcAft>
              <a:buNone/>
            </a:pPr>
            <a:endParaRPr sz="1800">
              <a:solidFill>
                <a:srgbClr val="2B91AF"/>
              </a:solidFill>
              <a:highlight>
                <a:srgbClr val="FFFFFF"/>
              </a:highlight>
              <a:latin typeface="Consolas"/>
              <a:ea typeface="Consolas"/>
              <a:cs typeface="Consolas"/>
              <a:sym typeface="Consolas"/>
            </a:endParaRPr>
          </a:p>
          <a:p>
            <a:pPr marL="0" marR="0" lvl="0" indent="0" algn="l" rtl="0">
              <a:spcBef>
                <a:spcPts val="0"/>
              </a:spcBef>
              <a:spcAft>
                <a:spcPts val="0"/>
              </a:spcAft>
              <a:buNone/>
            </a:pPr>
            <a:r>
              <a:rPr lang="en-US" sz="1800">
                <a:solidFill>
                  <a:srgbClr val="2B91AF"/>
                </a:solidFill>
                <a:highlight>
                  <a:srgbClr val="FFFFFF"/>
                </a:highlight>
                <a:latin typeface="Consolas"/>
                <a:ea typeface="Consolas"/>
                <a:cs typeface="Consolas"/>
                <a:sym typeface="Consolas"/>
              </a:rPr>
              <a:t>A</a:t>
            </a:r>
            <a:r>
              <a:rPr lang="en-US" sz="1800">
                <a:solidFill>
                  <a:srgbClr val="000000"/>
                </a:solidFill>
                <a:highlight>
                  <a:srgbClr val="FFFFFF"/>
                </a:highlight>
                <a:latin typeface="Consolas"/>
                <a:ea typeface="Consolas"/>
                <a:cs typeface="Consolas"/>
                <a:sym typeface="Consolas"/>
              </a:rPr>
              <a:t> a= </a:t>
            </a:r>
            <a:r>
              <a:rPr lang="en-US" sz="1800">
                <a:solidFill>
                  <a:srgbClr val="0000FF"/>
                </a:solidFill>
                <a:highlight>
                  <a:srgbClr val="FFFFFF"/>
                </a:highlight>
                <a:latin typeface="Consolas"/>
                <a:ea typeface="Consolas"/>
                <a:cs typeface="Consolas"/>
                <a:sym typeface="Consolas"/>
              </a:rPr>
              <a:t>new</a:t>
            </a:r>
            <a:r>
              <a:rPr lang="en-US" sz="1800">
                <a:solidFill>
                  <a:srgbClr val="000000"/>
                </a:solidFill>
                <a:highlight>
                  <a:srgbClr val="FFFFFF"/>
                </a:highlight>
                <a:latin typeface="Consolas"/>
                <a:ea typeface="Consolas"/>
                <a:cs typeface="Consolas"/>
                <a:sym typeface="Consolas"/>
              </a:rPr>
              <a:t> </a:t>
            </a:r>
            <a:r>
              <a:rPr lang="en-US" sz="1800">
                <a:solidFill>
                  <a:srgbClr val="2B91AF"/>
                </a:solidFill>
                <a:highlight>
                  <a:srgbClr val="FFFFFF"/>
                </a:highlight>
                <a:latin typeface="Consolas"/>
                <a:ea typeface="Consolas"/>
                <a:cs typeface="Consolas"/>
                <a:sym typeface="Consolas"/>
              </a:rPr>
              <a:t>C</a:t>
            </a:r>
            <a:r>
              <a:rPr lang="en-US" sz="1800">
                <a:solidFill>
                  <a:srgbClr val="000000"/>
                </a:solidFill>
                <a:highlight>
                  <a:srgbClr val="FFFFFF"/>
                </a:highlight>
                <a:latin typeface="Consolas"/>
                <a:ea typeface="Consolas"/>
                <a:cs typeface="Consolas"/>
                <a:sym typeface="Consolas"/>
              </a:rPr>
              <a:t>();</a:t>
            </a:r>
            <a:endParaRPr/>
          </a:p>
          <a:p>
            <a:pPr marL="0" marR="0" lvl="0" indent="0" algn="l" rtl="0">
              <a:spcBef>
                <a:spcPts val="0"/>
              </a:spcBef>
              <a:spcAft>
                <a:spcPts val="0"/>
              </a:spcAft>
              <a:buNone/>
            </a:pPr>
            <a:endParaRPr sz="1800">
              <a:solidFill>
                <a:srgbClr val="000000"/>
              </a:solidFill>
              <a:highlight>
                <a:srgbClr val="FFFFFF"/>
              </a:highlight>
              <a:latin typeface="Consolas"/>
              <a:ea typeface="Consolas"/>
              <a:cs typeface="Consolas"/>
              <a:sym typeface="Consolas"/>
            </a:endParaRPr>
          </a:p>
          <a:p>
            <a:pPr marL="0" marR="0" lvl="0" indent="0" algn="l" rtl="0">
              <a:spcBef>
                <a:spcPts val="0"/>
              </a:spcBef>
              <a:spcAft>
                <a:spcPts val="0"/>
              </a:spcAft>
              <a:buNone/>
            </a:pPr>
            <a:r>
              <a:rPr lang="en-US" sz="1800">
                <a:solidFill>
                  <a:srgbClr val="2B91AF"/>
                </a:solidFill>
                <a:highlight>
                  <a:srgbClr val="FFFFFF"/>
                </a:highlight>
                <a:latin typeface="Consolas"/>
                <a:ea typeface="Consolas"/>
                <a:cs typeface="Consolas"/>
                <a:sym typeface="Consolas"/>
              </a:rPr>
              <a:t>Console</a:t>
            </a:r>
            <a:r>
              <a:rPr lang="en-US" sz="1800">
                <a:solidFill>
                  <a:srgbClr val="000000"/>
                </a:solidFill>
                <a:highlight>
                  <a:srgbClr val="FFFFFF"/>
                </a:highlight>
                <a:latin typeface="Consolas"/>
                <a:ea typeface="Consolas"/>
                <a:cs typeface="Consolas"/>
                <a:sym typeface="Consolas"/>
              </a:rPr>
              <a:t>.WriteLine(a </a:t>
            </a:r>
            <a:r>
              <a:rPr lang="en-US" sz="1800">
                <a:solidFill>
                  <a:srgbClr val="0000FF"/>
                </a:solidFill>
                <a:highlight>
                  <a:srgbClr val="FFFFFF"/>
                </a:highlight>
                <a:latin typeface="Consolas"/>
                <a:ea typeface="Consolas"/>
                <a:cs typeface="Consolas"/>
                <a:sym typeface="Consolas"/>
              </a:rPr>
              <a:t>is</a:t>
            </a:r>
            <a:r>
              <a:rPr lang="en-US" sz="1800">
                <a:solidFill>
                  <a:srgbClr val="000000"/>
                </a:solidFill>
                <a:highlight>
                  <a:srgbClr val="FFFFFF"/>
                </a:highlight>
                <a:latin typeface="Consolas"/>
                <a:ea typeface="Consolas"/>
                <a:cs typeface="Consolas"/>
                <a:sym typeface="Consolas"/>
              </a:rPr>
              <a:t> </a:t>
            </a:r>
            <a:r>
              <a:rPr lang="en-US" sz="1800">
                <a:solidFill>
                  <a:srgbClr val="2B91AF"/>
                </a:solidFill>
                <a:highlight>
                  <a:srgbClr val="FFFFFF"/>
                </a:highlight>
                <a:latin typeface="Consolas"/>
                <a:ea typeface="Consolas"/>
                <a:cs typeface="Consolas"/>
                <a:sym typeface="Consolas"/>
              </a:rPr>
              <a:t>A</a:t>
            </a:r>
            <a:r>
              <a:rPr lang="en-US" sz="1800">
                <a:solidFill>
                  <a:srgbClr val="000000"/>
                </a:solidFill>
                <a:highlight>
                  <a:srgbClr val="FFFFFF"/>
                </a:highlight>
                <a:latin typeface="Consolas"/>
                <a:ea typeface="Consolas"/>
                <a:cs typeface="Consolas"/>
                <a:sym typeface="Consolas"/>
              </a:rPr>
              <a:t>); </a:t>
            </a:r>
            <a:r>
              <a:rPr lang="en-US" sz="1800">
                <a:solidFill>
                  <a:srgbClr val="008000"/>
                </a:solidFill>
                <a:highlight>
                  <a:srgbClr val="FFFFFF"/>
                </a:highlight>
                <a:latin typeface="Consolas"/>
                <a:ea typeface="Consolas"/>
                <a:cs typeface="Consolas"/>
                <a:sym typeface="Consolas"/>
              </a:rPr>
              <a:t>// true</a:t>
            </a:r>
            <a:endParaRPr sz="1800">
              <a:solidFill>
                <a:srgbClr val="000000"/>
              </a:solidFill>
              <a:highlight>
                <a:srgbClr val="FFFFFF"/>
              </a:highlight>
              <a:latin typeface="Consolas"/>
              <a:ea typeface="Consolas"/>
              <a:cs typeface="Consolas"/>
              <a:sym typeface="Consolas"/>
            </a:endParaRPr>
          </a:p>
          <a:p>
            <a:pPr marL="0" marR="0" lvl="0" indent="0" algn="l" rtl="0">
              <a:spcBef>
                <a:spcPts val="0"/>
              </a:spcBef>
              <a:spcAft>
                <a:spcPts val="0"/>
              </a:spcAft>
              <a:buNone/>
            </a:pPr>
            <a:r>
              <a:rPr lang="en-US" sz="1800">
                <a:solidFill>
                  <a:srgbClr val="2B91AF"/>
                </a:solidFill>
                <a:highlight>
                  <a:srgbClr val="FFFFFF"/>
                </a:highlight>
                <a:latin typeface="Consolas"/>
                <a:ea typeface="Consolas"/>
                <a:cs typeface="Consolas"/>
                <a:sym typeface="Consolas"/>
              </a:rPr>
              <a:t>Console</a:t>
            </a:r>
            <a:r>
              <a:rPr lang="en-US" sz="1800">
                <a:solidFill>
                  <a:srgbClr val="000000"/>
                </a:solidFill>
                <a:highlight>
                  <a:srgbClr val="FFFFFF"/>
                </a:highlight>
                <a:latin typeface="Consolas"/>
                <a:ea typeface="Consolas"/>
                <a:cs typeface="Consolas"/>
                <a:sym typeface="Consolas"/>
              </a:rPr>
              <a:t>.WriteLine(a </a:t>
            </a:r>
            <a:r>
              <a:rPr lang="en-US" sz="1800">
                <a:solidFill>
                  <a:srgbClr val="0000FF"/>
                </a:solidFill>
                <a:highlight>
                  <a:srgbClr val="FFFFFF"/>
                </a:highlight>
                <a:latin typeface="Consolas"/>
                <a:ea typeface="Consolas"/>
                <a:cs typeface="Consolas"/>
                <a:sym typeface="Consolas"/>
              </a:rPr>
              <a:t>is</a:t>
            </a:r>
            <a:r>
              <a:rPr lang="en-US" sz="1800">
                <a:solidFill>
                  <a:srgbClr val="000000"/>
                </a:solidFill>
                <a:highlight>
                  <a:srgbClr val="FFFFFF"/>
                </a:highlight>
                <a:latin typeface="Consolas"/>
                <a:ea typeface="Consolas"/>
                <a:cs typeface="Consolas"/>
                <a:sym typeface="Consolas"/>
              </a:rPr>
              <a:t> </a:t>
            </a:r>
            <a:r>
              <a:rPr lang="en-US" sz="1800">
                <a:solidFill>
                  <a:srgbClr val="2B91AF"/>
                </a:solidFill>
                <a:highlight>
                  <a:srgbClr val="FFFFFF"/>
                </a:highlight>
                <a:latin typeface="Consolas"/>
                <a:ea typeface="Consolas"/>
                <a:cs typeface="Consolas"/>
                <a:sym typeface="Consolas"/>
              </a:rPr>
              <a:t>B</a:t>
            </a:r>
            <a:r>
              <a:rPr lang="en-US" sz="1800">
                <a:solidFill>
                  <a:srgbClr val="000000"/>
                </a:solidFill>
                <a:highlight>
                  <a:srgbClr val="FFFFFF"/>
                </a:highlight>
                <a:latin typeface="Consolas"/>
                <a:ea typeface="Consolas"/>
                <a:cs typeface="Consolas"/>
                <a:sym typeface="Consolas"/>
              </a:rPr>
              <a:t>); </a:t>
            </a:r>
            <a:r>
              <a:rPr lang="en-US" sz="1800">
                <a:solidFill>
                  <a:srgbClr val="008000"/>
                </a:solidFill>
                <a:highlight>
                  <a:srgbClr val="FFFFFF"/>
                </a:highlight>
                <a:latin typeface="Consolas"/>
                <a:ea typeface="Consolas"/>
                <a:cs typeface="Consolas"/>
                <a:sym typeface="Consolas"/>
              </a:rPr>
              <a:t>// true</a:t>
            </a:r>
            <a:endParaRPr sz="1800">
              <a:solidFill>
                <a:srgbClr val="000000"/>
              </a:solidFill>
              <a:highlight>
                <a:srgbClr val="FFFFFF"/>
              </a:highlight>
              <a:latin typeface="Consolas"/>
              <a:ea typeface="Consolas"/>
              <a:cs typeface="Consolas"/>
              <a:sym typeface="Consolas"/>
            </a:endParaRPr>
          </a:p>
          <a:p>
            <a:pPr marL="0" marR="0" lvl="0" indent="0" algn="l" rtl="0">
              <a:spcBef>
                <a:spcPts val="0"/>
              </a:spcBef>
              <a:spcAft>
                <a:spcPts val="0"/>
              </a:spcAft>
              <a:buNone/>
            </a:pPr>
            <a:r>
              <a:rPr lang="en-US" sz="1800">
                <a:solidFill>
                  <a:srgbClr val="2B91AF"/>
                </a:solidFill>
                <a:highlight>
                  <a:srgbClr val="FFFFFF"/>
                </a:highlight>
                <a:latin typeface="Consolas"/>
                <a:ea typeface="Consolas"/>
                <a:cs typeface="Consolas"/>
                <a:sym typeface="Consolas"/>
              </a:rPr>
              <a:t>Console</a:t>
            </a:r>
            <a:r>
              <a:rPr lang="en-US" sz="1800">
                <a:solidFill>
                  <a:srgbClr val="000000"/>
                </a:solidFill>
                <a:highlight>
                  <a:srgbClr val="FFFFFF"/>
                </a:highlight>
                <a:latin typeface="Consolas"/>
                <a:ea typeface="Consolas"/>
                <a:cs typeface="Consolas"/>
                <a:sym typeface="Consolas"/>
              </a:rPr>
              <a:t>.WriteLine(a </a:t>
            </a:r>
            <a:r>
              <a:rPr lang="en-US" sz="1800">
                <a:solidFill>
                  <a:srgbClr val="0000FF"/>
                </a:solidFill>
                <a:highlight>
                  <a:srgbClr val="FFFFFF"/>
                </a:highlight>
                <a:latin typeface="Consolas"/>
                <a:ea typeface="Consolas"/>
                <a:cs typeface="Consolas"/>
                <a:sym typeface="Consolas"/>
              </a:rPr>
              <a:t>is</a:t>
            </a:r>
            <a:r>
              <a:rPr lang="en-US" sz="1800">
                <a:solidFill>
                  <a:srgbClr val="000000"/>
                </a:solidFill>
                <a:highlight>
                  <a:srgbClr val="FFFFFF"/>
                </a:highlight>
                <a:latin typeface="Consolas"/>
                <a:ea typeface="Consolas"/>
                <a:cs typeface="Consolas"/>
                <a:sym typeface="Consolas"/>
              </a:rPr>
              <a:t> </a:t>
            </a:r>
            <a:r>
              <a:rPr lang="en-US" sz="1800">
                <a:solidFill>
                  <a:srgbClr val="2B91AF"/>
                </a:solidFill>
                <a:highlight>
                  <a:srgbClr val="FFFFFF"/>
                </a:highlight>
                <a:latin typeface="Consolas"/>
                <a:ea typeface="Consolas"/>
                <a:cs typeface="Consolas"/>
                <a:sym typeface="Consolas"/>
              </a:rPr>
              <a:t>C</a:t>
            </a:r>
            <a:r>
              <a:rPr lang="en-US" sz="1800">
                <a:solidFill>
                  <a:srgbClr val="000000"/>
                </a:solidFill>
                <a:highlight>
                  <a:srgbClr val="FFFFFF"/>
                </a:highlight>
                <a:latin typeface="Consolas"/>
                <a:ea typeface="Consolas"/>
                <a:cs typeface="Consolas"/>
                <a:sym typeface="Consolas"/>
              </a:rPr>
              <a:t>); </a:t>
            </a:r>
            <a:r>
              <a:rPr lang="en-US" sz="1800">
                <a:solidFill>
                  <a:srgbClr val="008000"/>
                </a:solidFill>
                <a:highlight>
                  <a:srgbClr val="FFFFFF"/>
                </a:highlight>
                <a:latin typeface="Consolas"/>
                <a:ea typeface="Consolas"/>
                <a:cs typeface="Consolas"/>
                <a:sym typeface="Consolas"/>
              </a:rPr>
              <a:t>// true</a:t>
            </a:r>
            <a:endParaRPr sz="1800">
              <a:solidFill>
                <a:srgbClr val="000000"/>
              </a:solidFill>
              <a:highlight>
                <a:srgbClr val="FFFFFF"/>
              </a:highlight>
              <a:latin typeface="Consolas"/>
              <a:ea typeface="Consolas"/>
              <a:cs typeface="Consolas"/>
              <a:sym typeface="Consolas"/>
            </a:endParaRPr>
          </a:p>
          <a:p>
            <a:pPr marL="0" marR="0" lvl="0" indent="0" algn="l" rtl="0">
              <a:spcBef>
                <a:spcPts val="0"/>
              </a:spcBef>
              <a:spcAft>
                <a:spcPts val="0"/>
              </a:spcAft>
              <a:buNone/>
            </a:pPr>
            <a:r>
              <a:rPr lang="en-US" sz="1800">
                <a:solidFill>
                  <a:srgbClr val="2B91AF"/>
                </a:solidFill>
                <a:highlight>
                  <a:srgbClr val="FFFFFF"/>
                </a:highlight>
                <a:latin typeface="Consolas"/>
                <a:ea typeface="Consolas"/>
                <a:cs typeface="Consolas"/>
                <a:sym typeface="Consolas"/>
              </a:rPr>
              <a:t>Console</a:t>
            </a:r>
            <a:r>
              <a:rPr lang="en-US" sz="1800">
                <a:solidFill>
                  <a:srgbClr val="000000"/>
                </a:solidFill>
                <a:highlight>
                  <a:srgbClr val="FFFFFF"/>
                </a:highlight>
                <a:latin typeface="Consolas"/>
                <a:ea typeface="Consolas"/>
                <a:cs typeface="Consolas"/>
                <a:sym typeface="Consolas"/>
              </a:rPr>
              <a:t>.WriteLine(a </a:t>
            </a:r>
            <a:r>
              <a:rPr lang="en-US" sz="1800">
                <a:solidFill>
                  <a:srgbClr val="0000FF"/>
                </a:solidFill>
                <a:highlight>
                  <a:srgbClr val="FFFFFF"/>
                </a:highlight>
                <a:latin typeface="Consolas"/>
                <a:ea typeface="Consolas"/>
                <a:cs typeface="Consolas"/>
                <a:sym typeface="Consolas"/>
              </a:rPr>
              <a:t>is</a:t>
            </a:r>
            <a:r>
              <a:rPr lang="en-US" sz="1800">
                <a:solidFill>
                  <a:srgbClr val="000000"/>
                </a:solidFill>
                <a:highlight>
                  <a:srgbClr val="FFFFFF"/>
                </a:highlight>
                <a:latin typeface="Consolas"/>
                <a:ea typeface="Consolas"/>
                <a:cs typeface="Consolas"/>
                <a:sym typeface="Consolas"/>
              </a:rPr>
              <a:t> </a:t>
            </a:r>
            <a:r>
              <a:rPr lang="en-US" sz="1800">
                <a:solidFill>
                  <a:srgbClr val="2B91AF"/>
                </a:solidFill>
                <a:highlight>
                  <a:srgbClr val="FFFFFF"/>
                </a:highlight>
                <a:latin typeface="Consolas"/>
                <a:ea typeface="Consolas"/>
                <a:cs typeface="Consolas"/>
                <a:sym typeface="Consolas"/>
              </a:rPr>
              <a:t>X</a:t>
            </a:r>
            <a:r>
              <a:rPr lang="en-US" sz="1800">
                <a:solidFill>
                  <a:srgbClr val="000000"/>
                </a:solidFill>
                <a:highlight>
                  <a:srgbClr val="FFFFFF"/>
                </a:highlight>
                <a:latin typeface="Consolas"/>
                <a:ea typeface="Consolas"/>
                <a:cs typeface="Consolas"/>
                <a:sym typeface="Consolas"/>
              </a:rPr>
              <a:t>); </a:t>
            </a:r>
            <a:r>
              <a:rPr lang="en-US" sz="1800">
                <a:solidFill>
                  <a:srgbClr val="008000"/>
                </a:solidFill>
                <a:highlight>
                  <a:srgbClr val="FFFFFF"/>
                </a:highlight>
                <a:latin typeface="Consolas"/>
                <a:ea typeface="Consolas"/>
                <a:cs typeface="Consolas"/>
                <a:sym typeface="Consolas"/>
              </a:rPr>
              <a:t>// false</a:t>
            </a:r>
            <a:endParaRPr sz="1800">
              <a:solidFill>
                <a:srgbClr val="000000"/>
              </a:solidFill>
              <a:highlight>
                <a:srgbClr val="FFFFFF"/>
              </a:highlight>
              <a:latin typeface="Consolas"/>
              <a:ea typeface="Consolas"/>
              <a:cs typeface="Consolas"/>
              <a:sym typeface="Consolas"/>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57"/>
          <p:cNvSpPr txBox="1">
            <a:spLocks noGrp="1"/>
          </p:cNvSpPr>
          <p:nvPr>
            <p:ph type="ctrTitle"/>
          </p:nvPr>
        </p:nvSpPr>
        <p:spPr>
          <a:xfrm>
            <a:off x="1143000" y="225438"/>
            <a:ext cx="6858000" cy="10524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1"/>
              </a:buClr>
              <a:buSzPts val="4500"/>
              <a:buFont typeface="Source Sans Pro"/>
              <a:buNone/>
            </a:pPr>
            <a:r>
              <a:rPr lang="en-US" sz="4500" b="0" i="0" u="none" strike="noStrike" cap="none">
                <a:solidFill>
                  <a:schemeClr val="lt1"/>
                </a:solidFill>
                <a:latin typeface="Source Sans Pro"/>
                <a:ea typeface="Source Sans Pro"/>
                <a:cs typeface="Source Sans Pro"/>
                <a:sym typeface="Source Sans Pro"/>
              </a:rPr>
              <a:t>ASSIGNMENT</a:t>
            </a:r>
            <a:endParaRPr/>
          </a:p>
        </p:txBody>
      </p:sp>
      <p:sp>
        <p:nvSpPr>
          <p:cNvPr id="394" name="Google Shape;394;p57"/>
          <p:cNvSpPr txBox="1">
            <a:spLocks noGrp="1"/>
          </p:cNvSpPr>
          <p:nvPr>
            <p:ph type="subTitle" idx="1"/>
          </p:nvPr>
        </p:nvSpPr>
        <p:spPr>
          <a:xfrm>
            <a:off x="811824" y="1402046"/>
            <a:ext cx="7811400" cy="33177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70000"/>
              </a:lnSpc>
              <a:spcBef>
                <a:spcPts val="0"/>
              </a:spcBef>
              <a:spcAft>
                <a:spcPts val="0"/>
              </a:spcAft>
              <a:buClr>
                <a:schemeClr val="lt1"/>
              </a:buClr>
              <a:buSzPts val="1665"/>
              <a:buFont typeface="Arial"/>
              <a:buChar char="•"/>
            </a:pPr>
            <a:r>
              <a:rPr lang="en-US" sz="1665" b="0" i="0" u="none" strike="noStrike" cap="none" dirty="0">
                <a:solidFill>
                  <a:schemeClr val="lt1"/>
                </a:solidFill>
                <a:latin typeface="Source Sans Pro"/>
                <a:ea typeface="Source Sans Pro"/>
                <a:cs typeface="Source Sans Pro"/>
                <a:sym typeface="Source Sans Pro"/>
              </a:rPr>
              <a:t>THINK OF A METHOD WITH OPTIONAL PARAMETERS IN YOUR DOMAIN</a:t>
            </a:r>
            <a:endParaRPr dirty="0"/>
          </a:p>
          <a:p>
            <a:pPr marL="285750" marR="0" lvl="0" indent="-285750" algn="l" rtl="0">
              <a:lnSpc>
                <a:spcPct val="70000"/>
              </a:lnSpc>
              <a:spcBef>
                <a:spcPts val="750"/>
              </a:spcBef>
              <a:spcAft>
                <a:spcPts val="0"/>
              </a:spcAft>
              <a:buClr>
                <a:schemeClr val="lt1"/>
              </a:buClr>
              <a:buSzPts val="1665"/>
              <a:buFont typeface="Arial"/>
              <a:buChar char="•"/>
            </a:pPr>
            <a:r>
              <a:rPr lang="en-US" sz="1665" b="0" i="0" u="none" strike="noStrike" cap="none" dirty="0">
                <a:solidFill>
                  <a:schemeClr val="lt1"/>
                </a:solidFill>
                <a:latin typeface="Source Sans Pro"/>
                <a:ea typeface="Source Sans Pro"/>
                <a:cs typeface="Source Sans Pro"/>
                <a:sym typeface="Source Sans Pro"/>
              </a:rPr>
              <a:t>CALL METHODS WITH OPTIONAL PARAMETERS AND USING NAMED ARGUMENTS</a:t>
            </a:r>
            <a:endParaRPr dirty="0"/>
          </a:p>
          <a:p>
            <a:pPr marL="285750" marR="0" lvl="0" indent="-285750" algn="l" rtl="0">
              <a:lnSpc>
                <a:spcPct val="70000"/>
              </a:lnSpc>
              <a:spcBef>
                <a:spcPts val="750"/>
              </a:spcBef>
              <a:spcAft>
                <a:spcPts val="0"/>
              </a:spcAft>
              <a:buClr>
                <a:schemeClr val="lt1"/>
              </a:buClr>
              <a:buSzPts val="1665"/>
              <a:buFont typeface="Arial"/>
              <a:buChar char="•"/>
            </a:pPr>
            <a:r>
              <a:rPr lang="en-US" sz="1665" b="0" i="0" u="none" strike="noStrike" cap="none" dirty="0">
                <a:solidFill>
                  <a:schemeClr val="lt1"/>
                </a:solidFill>
                <a:latin typeface="Source Sans Pro"/>
                <a:ea typeface="Source Sans Pro"/>
                <a:cs typeface="Source Sans Pro"/>
                <a:sym typeface="Source Sans Pro"/>
              </a:rPr>
              <a:t>EXPERIMENT WITH DYNAMIC</a:t>
            </a:r>
            <a:endParaRPr dirty="0"/>
          </a:p>
          <a:p>
            <a:pPr marL="285750" marR="0" lvl="0" indent="-285750" algn="l" rtl="0">
              <a:lnSpc>
                <a:spcPct val="70000"/>
              </a:lnSpc>
              <a:spcBef>
                <a:spcPts val="750"/>
              </a:spcBef>
              <a:spcAft>
                <a:spcPts val="0"/>
              </a:spcAft>
              <a:buClr>
                <a:schemeClr val="lt1"/>
              </a:buClr>
              <a:buSzPts val="1665"/>
              <a:buFont typeface="Arial"/>
              <a:buChar char="•"/>
            </a:pPr>
            <a:r>
              <a:rPr lang="en-US" sz="1665" b="0" i="0" u="none" strike="noStrike" cap="none" dirty="0">
                <a:solidFill>
                  <a:schemeClr val="lt1"/>
                </a:solidFill>
                <a:latin typeface="Source Sans Pro"/>
                <a:ea typeface="Source Sans Pro"/>
                <a:cs typeface="Source Sans Pro"/>
                <a:sym typeface="Source Sans Pro"/>
              </a:rPr>
              <a:t>CONVERT TO AUTOPROPERTY</a:t>
            </a:r>
            <a:endParaRPr sz="1665" b="0" i="0" u="none" strike="noStrike" cap="none" dirty="0">
              <a:solidFill>
                <a:schemeClr val="lt1"/>
              </a:solidFill>
              <a:latin typeface="Source Sans Pro"/>
              <a:ea typeface="Source Sans Pro"/>
              <a:cs typeface="Source Sans Pro"/>
              <a:sym typeface="Source Sans Pro"/>
            </a:endParaRPr>
          </a:p>
          <a:p>
            <a:pPr marL="285750" marR="0" lvl="0" indent="-285750" algn="l" rtl="0">
              <a:lnSpc>
                <a:spcPct val="70000"/>
              </a:lnSpc>
              <a:spcBef>
                <a:spcPts val="750"/>
              </a:spcBef>
              <a:spcAft>
                <a:spcPts val="0"/>
              </a:spcAft>
              <a:buClr>
                <a:schemeClr val="lt1"/>
              </a:buClr>
              <a:buSzPts val="1665"/>
              <a:buFont typeface="Arial"/>
              <a:buChar char="•"/>
            </a:pPr>
            <a:r>
              <a:rPr lang="en-US" sz="1665" b="0" i="0" u="none" strike="noStrike" cap="none" dirty="0">
                <a:solidFill>
                  <a:schemeClr val="lt1"/>
                </a:solidFill>
                <a:latin typeface="Source Sans Pro"/>
                <a:ea typeface="Source Sans Pro"/>
                <a:cs typeface="Source Sans Pro"/>
                <a:sym typeface="Source Sans Pro"/>
              </a:rPr>
              <a:t>CONSIDER EXPRESSION BODIED METHODS</a:t>
            </a:r>
            <a:endParaRPr dirty="0"/>
          </a:p>
          <a:p>
            <a:pPr marL="285750" marR="0" lvl="0" indent="-285750" algn="l" rtl="0">
              <a:lnSpc>
                <a:spcPct val="70000"/>
              </a:lnSpc>
              <a:spcBef>
                <a:spcPts val="750"/>
              </a:spcBef>
              <a:spcAft>
                <a:spcPts val="0"/>
              </a:spcAft>
              <a:buClr>
                <a:schemeClr val="lt1"/>
              </a:buClr>
              <a:buSzPts val="1665"/>
              <a:buFont typeface="Arial"/>
              <a:buChar char="•"/>
            </a:pPr>
            <a:r>
              <a:rPr lang="en-US" sz="1665" b="0" i="0" u="none" strike="noStrike" cap="none" dirty="0">
                <a:solidFill>
                  <a:schemeClr val="lt1"/>
                </a:solidFill>
                <a:latin typeface="Source Sans Pro"/>
                <a:ea typeface="Source Sans Pro"/>
                <a:cs typeface="Source Sans Pro"/>
                <a:sym typeface="Source Sans Pro"/>
              </a:rPr>
              <a:t>CONSIDER STRING INTERPOLATION</a:t>
            </a:r>
            <a:endParaRPr dirty="0"/>
          </a:p>
          <a:p>
            <a:pPr marL="285750" marR="0" lvl="0" indent="-285750" algn="l" rtl="0">
              <a:lnSpc>
                <a:spcPct val="70000"/>
              </a:lnSpc>
              <a:spcBef>
                <a:spcPts val="750"/>
              </a:spcBef>
              <a:spcAft>
                <a:spcPts val="0"/>
              </a:spcAft>
              <a:buClr>
                <a:schemeClr val="lt1"/>
              </a:buClr>
              <a:buSzPts val="1665"/>
              <a:buFont typeface="Arial"/>
              <a:buChar char="•"/>
            </a:pPr>
            <a:r>
              <a:rPr lang="en-US" sz="1665" b="0" i="0" u="none" strike="noStrike" cap="none" dirty="0">
                <a:solidFill>
                  <a:schemeClr val="lt1"/>
                </a:solidFill>
                <a:latin typeface="Source Sans Pro"/>
                <a:ea typeface="Source Sans Pro"/>
                <a:cs typeface="Source Sans Pro"/>
                <a:sym typeface="Source Sans Pro"/>
              </a:rPr>
              <a:t>THINK OF EXCEPTION FILTERING APPLICATION</a:t>
            </a:r>
            <a:endParaRPr dirty="0"/>
          </a:p>
          <a:p>
            <a:pPr marL="285750" marR="0" lvl="0" indent="-285750" algn="l" rtl="0">
              <a:lnSpc>
                <a:spcPct val="70000"/>
              </a:lnSpc>
              <a:spcBef>
                <a:spcPts val="750"/>
              </a:spcBef>
              <a:spcAft>
                <a:spcPts val="0"/>
              </a:spcAft>
              <a:buClr>
                <a:schemeClr val="lt1"/>
              </a:buClr>
              <a:buSzPts val="1665"/>
              <a:buFont typeface="Arial"/>
              <a:buChar char="•"/>
            </a:pPr>
            <a:r>
              <a:rPr lang="en-US" sz="1665" b="0" i="0" u="none" strike="noStrike" cap="none" dirty="0">
                <a:solidFill>
                  <a:schemeClr val="lt1"/>
                </a:solidFill>
                <a:latin typeface="Source Sans Pro"/>
                <a:ea typeface="Source Sans Pro"/>
                <a:cs typeface="Source Sans Pro"/>
                <a:sym typeface="Source Sans Pro"/>
              </a:rPr>
              <a:t>PRECONDITIONS WITH NAMEOF</a:t>
            </a:r>
            <a:endParaRPr sz="1665" b="0" i="0" u="none" strike="noStrike" cap="none" dirty="0">
              <a:solidFill>
                <a:schemeClr val="lt1"/>
              </a:solidFill>
              <a:latin typeface="Source Sans Pro"/>
              <a:ea typeface="Source Sans Pro"/>
              <a:cs typeface="Source Sans Pro"/>
              <a:sym typeface="Source Sans Pro"/>
            </a:endParaRPr>
          </a:p>
          <a:p>
            <a:pPr marL="285750" marR="0" lvl="0" indent="-285750" algn="l" rtl="0">
              <a:lnSpc>
                <a:spcPct val="70000"/>
              </a:lnSpc>
              <a:spcBef>
                <a:spcPts val="750"/>
              </a:spcBef>
              <a:spcAft>
                <a:spcPts val="0"/>
              </a:spcAft>
              <a:buClr>
                <a:schemeClr val="lt1"/>
              </a:buClr>
              <a:buSzPts val="1665"/>
              <a:buFont typeface="Arial"/>
              <a:buChar char="•"/>
            </a:pPr>
            <a:r>
              <a:rPr lang="en-US" sz="1665" b="0" i="0" u="none" strike="noStrike" cap="none" dirty="0">
                <a:solidFill>
                  <a:schemeClr val="lt1"/>
                </a:solidFill>
                <a:latin typeface="Source Sans Pro"/>
                <a:ea typeface="Source Sans Pro"/>
                <a:cs typeface="Source Sans Pro"/>
                <a:sym typeface="Source Sans Pro"/>
              </a:rPr>
              <a:t>SEE IF YOU CAN APPLY NULL CONDITIONAL OPERATOR</a:t>
            </a:r>
            <a:endParaRPr dirty="0"/>
          </a:p>
          <a:p>
            <a:pPr marL="285750" marR="0" lvl="0" indent="-285750" algn="l" rtl="0">
              <a:lnSpc>
                <a:spcPct val="70000"/>
              </a:lnSpc>
              <a:spcBef>
                <a:spcPts val="750"/>
              </a:spcBef>
              <a:spcAft>
                <a:spcPts val="0"/>
              </a:spcAft>
              <a:buClr>
                <a:schemeClr val="lt1"/>
              </a:buClr>
              <a:buSzPts val="1665"/>
              <a:buFont typeface="Arial"/>
              <a:buChar char="•"/>
            </a:pPr>
            <a:r>
              <a:rPr lang="en-US" sz="1665" b="0" i="0" u="none" strike="noStrike" cap="none" dirty="0">
                <a:solidFill>
                  <a:schemeClr val="lt1"/>
                </a:solidFill>
                <a:latin typeface="Source Sans Pro"/>
                <a:ea typeface="Source Sans Pro"/>
                <a:cs typeface="Source Sans Pro"/>
                <a:sym typeface="Source Sans Pro"/>
              </a:rPr>
              <a:t>TEST C# 7.0 FEATURES</a:t>
            </a:r>
            <a:endParaRPr dirty="0"/>
          </a:p>
          <a:p>
            <a:pPr marL="285750" marR="0" lvl="0" indent="-285750" algn="l" rtl="0">
              <a:lnSpc>
                <a:spcPct val="70000"/>
              </a:lnSpc>
              <a:spcBef>
                <a:spcPts val="750"/>
              </a:spcBef>
              <a:spcAft>
                <a:spcPts val="0"/>
              </a:spcAft>
              <a:buClr>
                <a:schemeClr val="lt1"/>
              </a:buClr>
              <a:buSzPts val="1665"/>
              <a:buFont typeface="Arial"/>
              <a:buChar char="•"/>
            </a:pPr>
            <a:r>
              <a:rPr lang="en-US" sz="1665" b="0" i="0" u="none" strike="noStrike" cap="none" dirty="0">
                <a:solidFill>
                  <a:schemeClr val="lt1"/>
                </a:solidFill>
                <a:latin typeface="Source Sans Pro"/>
                <a:ea typeface="Source Sans Pro"/>
                <a:cs typeface="Source Sans Pro"/>
                <a:sym typeface="Source Sans Pro"/>
              </a:rPr>
              <a:t>SELF STUDY CONVERSIONS</a:t>
            </a:r>
            <a:endParaRPr dirty="0"/>
          </a:p>
          <a:p>
            <a:pPr marL="0" marR="0" lvl="0" indent="0" algn="l" rtl="0">
              <a:lnSpc>
                <a:spcPct val="70000"/>
              </a:lnSpc>
              <a:spcBef>
                <a:spcPts val="750"/>
              </a:spcBef>
              <a:spcAft>
                <a:spcPts val="0"/>
              </a:spcAft>
              <a:buClr>
                <a:schemeClr val="lt1"/>
              </a:buClr>
              <a:buSzPts val="1665"/>
              <a:buFont typeface="Arial"/>
              <a:buNone/>
            </a:pPr>
            <a:endParaRPr sz="1665" b="0" i="0" u="none" strike="noStrike" cap="none" dirty="0">
              <a:solidFill>
                <a:schemeClr val="lt1"/>
              </a:solidFill>
              <a:latin typeface="Source Sans Pro"/>
              <a:ea typeface="Source Sans Pro"/>
              <a:cs typeface="Source Sans Pro"/>
              <a:sym typeface="Source Sans Pro"/>
            </a:endParaRPr>
          </a:p>
          <a:p>
            <a:pPr marL="285750" marR="0" lvl="0" indent="-180022" algn="l" rtl="0">
              <a:lnSpc>
                <a:spcPct val="70000"/>
              </a:lnSpc>
              <a:spcBef>
                <a:spcPts val="750"/>
              </a:spcBef>
              <a:spcAft>
                <a:spcPts val="0"/>
              </a:spcAft>
              <a:buClr>
                <a:schemeClr val="lt1"/>
              </a:buClr>
              <a:buSzPts val="1665"/>
              <a:buFont typeface="Arial"/>
              <a:buNone/>
            </a:pPr>
            <a:endParaRPr sz="1665" b="0" i="0" u="none" strike="noStrike" cap="none" dirty="0">
              <a:solidFill>
                <a:schemeClr val="lt1"/>
              </a:solidFill>
              <a:latin typeface="Source Sans Pro"/>
              <a:ea typeface="Source Sans Pro"/>
              <a:cs typeface="Source Sans Pro"/>
              <a:sym typeface="Source Sans Pro"/>
            </a:endParaRPr>
          </a:p>
          <a:p>
            <a:pPr marL="285750" marR="0" lvl="0" indent="-180022" algn="l" rtl="0">
              <a:lnSpc>
                <a:spcPct val="70000"/>
              </a:lnSpc>
              <a:spcBef>
                <a:spcPts val="750"/>
              </a:spcBef>
              <a:spcAft>
                <a:spcPts val="0"/>
              </a:spcAft>
              <a:buClr>
                <a:schemeClr val="lt1"/>
              </a:buClr>
              <a:buSzPts val="1665"/>
              <a:buFont typeface="Arial"/>
              <a:buNone/>
            </a:pPr>
            <a:endParaRPr sz="1665" b="0" i="0" u="none" strike="noStrike" cap="none" dirty="0">
              <a:solidFill>
                <a:schemeClr val="lt1"/>
              </a:solidFill>
              <a:latin typeface="Source Sans Pro"/>
              <a:ea typeface="Source Sans Pro"/>
              <a:cs typeface="Source Sans Pro"/>
              <a:sym typeface="Source Sans Pro"/>
            </a:endParaRPr>
          </a:p>
          <a:p>
            <a:pPr marL="285750" marR="0" lvl="0" indent="-180022" algn="l" rtl="0">
              <a:lnSpc>
                <a:spcPct val="70000"/>
              </a:lnSpc>
              <a:spcBef>
                <a:spcPts val="750"/>
              </a:spcBef>
              <a:spcAft>
                <a:spcPts val="0"/>
              </a:spcAft>
              <a:buClr>
                <a:schemeClr val="lt1"/>
              </a:buClr>
              <a:buSzPts val="1665"/>
              <a:buFont typeface="Arial"/>
              <a:buNone/>
            </a:pPr>
            <a:endParaRPr sz="1665" b="0" i="0" u="none" strike="noStrike" cap="none" dirty="0">
              <a:solidFill>
                <a:schemeClr val="lt1"/>
              </a:solidFill>
              <a:latin typeface="Source Sans Pro"/>
              <a:ea typeface="Source Sans Pro"/>
              <a:cs typeface="Source Sans Pro"/>
              <a:sym typeface="Source Sans Pro"/>
            </a:endParaRPr>
          </a:p>
          <a:p>
            <a:pPr marL="285750" marR="0" lvl="0" indent="-180022" algn="l" rtl="0">
              <a:lnSpc>
                <a:spcPct val="70000"/>
              </a:lnSpc>
              <a:spcBef>
                <a:spcPts val="750"/>
              </a:spcBef>
              <a:spcAft>
                <a:spcPts val="0"/>
              </a:spcAft>
              <a:buClr>
                <a:schemeClr val="lt1"/>
              </a:buClr>
              <a:buSzPts val="1665"/>
              <a:buFont typeface="Arial"/>
              <a:buNone/>
            </a:pPr>
            <a:endParaRPr sz="1665" b="0" i="0" u="none" strike="noStrike" cap="none" dirty="0">
              <a:solidFill>
                <a:schemeClr val="lt1"/>
              </a:solidFill>
              <a:latin typeface="Source Sans Pro"/>
              <a:ea typeface="Source Sans Pro"/>
              <a:cs typeface="Source Sans Pro"/>
              <a:sym typeface="Source Sans Pro"/>
            </a:endParaRPr>
          </a:p>
          <a:p>
            <a:pPr marL="285750" marR="0" lvl="0" indent="-180022" algn="l" rtl="0">
              <a:lnSpc>
                <a:spcPct val="70000"/>
              </a:lnSpc>
              <a:spcBef>
                <a:spcPts val="750"/>
              </a:spcBef>
              <a:spcAft>
                <a:spcPts val="0"/>
              </a:spcAft>
              <a:buClr>
                <a:schemeClr val="lt1"/>
              </a:buClr>
              <a:buSzPts val="1665"/>
              <a:buFont typeface="Arial"/>
              <a:buNone/>
            </a:pPr>
            <a:endParaRPr sz="1665" b="0" i="0" u="none" strike="noStrike" cap="none" dirty="0">
              <a:solidFill>
                <a:schemeClr val="lt1"/>
              </a:solidFill>
              <a:latin typeface="Source Sans Pro"/>
              <a:ea typeface="Source Sans Pro"/>
              <a:cs typeface="Source Sans Pro"/>
              <a:sym typeface="Source Sans Pro"/>
            </a:endParaRPr>
          </a:p>
          <a:p>
            <a:pPr marL="285750" marR="0" lvl="0" indent="-180022" algn="l" rtl="0">
              <a:lnSpc>
                <a:spcPct val="70000"/>
              </a:lnSpc>
              <a:spcBef>
                <a:spcPts val="750"/>
              </a:spcBef>
              <a:spcAft>
                <a:spcPts val="0"/>
              </a:spcAft>
              <a:buClr>
                <a:schemeClr val="lt1"/>
              </a:buClr>
              <a:buSzPts val="1665"/>
              <a:buFont typeface="Arial"/>
              <a:buNone/>
            </a:pPr>
            <a:endParaRPr sz="1665" b="0" i="0" u="none" strike="noStrike" cap="none" dirty="0">
              <a:solidFill>
                <a:schemeClr val="lt1"/>
              </a:solidFill>
              <a:latin typeface="Source Sans Pro"/>
              <a:ea typeface="Source Sans Pro"/>
              <a:cs typeface="Source Sans Pro"/>
              <a:sym typeface="Source Sans Pro"/>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58"/>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REFERENCES </a:t>
            </a:r>
            <a:endParaRPr/>
          </a:p>
        </p:txBody>
      </p:sp>
      <p:sp>
        <p:nvSpPr>
          <p:cNvPr id="400" name="Google Shape;400;p58"/>
          <p:cNvSpPr txBox="1">
            <a:spLocks noGrp="1"/>
          </p:cNvSpPr>
          <p:nvPr>
            <p:ph type="body" idx="1"/>
          </p:nvPr>
        </p:nvSpPr>
        <p:spPr>
          <a:xfrm>
            <a:off x="628650" y="1261366"/>
            <a:ext cx="7886700" cy="4145521"/>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90000"/>
              </a:lnSpc>
              <a:spcBef>
                <a:spcPts val="0"/>
              </a:spcBef>
              <a:spcAft>
                <a:spcPts val="0"/>
              </a:spcAft>
              <a:buClr>
                <a:srgbClr val="1E73B9"/>
              </a:buClr>
              <a:buSzPts val="1500"/>
              <a:buFont typeface="Arial"/>
              <a:buChar char="•"/>
            </a:pPr>
            <a:r>
              <a:rPr lang="en-US" sz="1500" b="0" i="0" u="none" strike="noStrike" cap="none">
                <a:solidFill>
                  <a:srgbClr val="1E73B9"/>
                </a:solidFill>
                <a:latin typeface="Source Sans Pro"/>
                <a:ea typeface="Source Sans Pro"/>
                <a:cs typeface="Source Sans Pro"/>
                <a:sym typeface="Source Sans Pro"/>
              </a:rPr>
              <a:t>Albahari J, Albahari B. C# 6.0 in a Nutshell. </a:t>
            </a:r>
            <a:endParaRPr/>
          </a:p>
          <a:p>
            <a:pPr marL="171450" marR="0" lvl="0" indent="-171450" algn="just" rtl="0">
              <a:lnSpc>
                <a:spcPct val="90000"/>
              </a:lnSpc>
              <a:spcBef>
                <a:spcPts val="750"/>
              </a:spcBef>
              <a:spcAft>
                <a:spcPts val="0"/>
              </a:spcAft>
              <a:buClr>
                <a:srgbClr val="1E73B9"/>
              </a:buClr>
              <a:buSzPts val="1500"/>
              <a:buFont typeface="Arial"/>
              <a:buChar char="•"/>
            </a:pPr>
            <a:r>
              <a:rPr lang="en-US" sz="1500" b="0" i="0" u="sng" strike="noStrike" cap="none">
                <a:solidFill>
                  <a:schemeClr val="hlink"/>
                </a:solidFill>
                <a:latin typeface="Source Sans Pro"/>
                <a:ea typeface="Source Sans Pro"/>
                <a:cs typeface="Source Sans Pro"/>
                <a:sym typeface="Source Sans Pro"/>
                <a:hlinkClick r:id="rId3"/>
              </a:rPr>
              <a:t>How to: Safely Cast by Using as and is Operators </a:t>
            </a:r>
            <a:endParaRPr sz="1500" b="0" i="0" u="none" strike="noStrike" cap="none">
              <a:solidFill>
                <a:srgbClr val="1E73B9"/>
              </a:solidFill>
              <a:latin typeface="Source Sans Pro"/>
              <a:ea typeface="Source Sans Pro"/>
              <a:cs typeface="Source Sans Pro"/>
              <a:sym typeface="Source Sans Pro"/>
            </a:endParaRPr>
          </a:p>
          <a:p>
            <a:pPr marL="171450" marR="0" lvl="0" indent="-171450" algn="just" rtl="0">
              <a:lnSpc>
                <a:spcPct val="90000"/>
              </a:lnSpc>
              <a:spcBef>
                <a:spcPts val="750"/>
              </a:spcBef>
              <a:spcAft>
                <a:spcPts val="0"/>
              </a:spcAft>
              <a:buClr>
                <a:srgbClr val="1E73B9"/>
              </a:buClr>
              <a:buSzPts val="1500"/>
              <a:buFont typeface="Arial"/>
              <a:buChar char="•"/>
            </a:pPr>
            <a:r>
              <a:rPr lang="en-US" sz="1500" b="0" i="0" u="sng" strike="noStrike" cap="none">
                <a:solidFill>
                  <a:schemeClr val="hlink"/>
                </a:solidFill>
                <a:latin typeface="Source Sans Pro"/>
                <a:ea typeface="Source Sans Pro"/>
                <a:cs typeface="Source Sans Pro"/>
                <a:sym typeface="Source Sans Pro"/>
                <a:hlinkClick r:id="rId4"/>
              </a:rPr>
              <a:t>Casting and Type Conversions</a:t>
            </a:r>
            <a:endParaRPr sz="1500" b="0" i="0" u="none" strike="noStrike" cap="none">
              <a:solidFill>
                <a:srgbClr val="1E73B9"/>
              </a:solidFill>
              <a:latin typeface="Source Sans Pro"/>
              <a:ea typeface="Source Sans Pro"/>
              <a:cs typeface="Source Sans Pro"/>
              <a:sym typeface="Source Sans Pro"/>
            </a:endParaRPr>
          </a:p>
          <a:p>
            <a:pPr marL="171450" marR="0" lvl="0" indent="-171450" algn="just" rtl="0">
              <a:lnSpc>
                <a:spcPct val="90000"/>
              </a:lnSpc>
              <a:spcBef>
                <a:spcPts val="750"/>
              </a:spcBef>
              <a:spcAft>
                <a:spcPts val="0"/>
              </a:spcAft>
              <a:buClr>
                <a:srgbClr val="1E73B9"/>
              </a:buClr>
              <a:buSzPts val="1500"/>
              <a:buFont typeface="Arial"/>
              <a:buChar char="•"/>
            </a:pPr>
            <a:r>
              <a:rPr lang="en-US" sz="1500" b="0" i="0" u="sng" strike="noStrike" cap="none">
                <a:solidFill>
                  <a:schemeClr val="hlink"/>
                </a:solidFill>
                <a:latin typeface="Source Sans Pro"/>
                <a:ea typeface="Source Sans Pro"/>
                <a:cs typeface="Source Sans Pro"/>
                <a:sym typeface="Source Sans Pro"/>
                <a:hlinkClick r:id="rId5"/>
              </a:rPr>
              <a:t>C# 7.0 features</a:t>
            </a:r>
            <a:endParaRPr sz="1500" b="0" i="0" u="none" strike="noStrike" cap="none">
              <a:solidFill>
                <a:srgbClr val="1E73B9"/>
              </a:solidFill>
              <a:latin typeface="Source Sans Pro"/>
              <a:ea typeface="Source Sans Pro"/>
              <a:cs typeface="Source Sans Pro"/>
              <a:sym typeface="Source Sans Pro"/>
            </a:endParaRPr>
          </a:p>
          <a:p>
            <a:pPr marL="514350" marR="0" lvl="1" indent="-76200" algn="just" rtl="0">
              <a:lnSpc>
                <a:spcPct val="90000"/>
              </a:lnSpc>
              <a:spcBef>
                <a:spcPts val="375"/>
              </a:spcBef>
              <a:spcAft>
                <a:spcPts val="0"/>
              </a:spcAft>
              <a:buClr>
                <a:srgbClr val="1E73B9"/>
              </a:buClr>
              <a:buSzPts val="1500"/>
              <a:buFont typeface="Arial"/>
              <a:buNone/>
            </a:pPr>
            <a:endParaRPr sz="1500" b="0" i="0" u="none" strike="noStrike" cap="none">
              <a:solidFill>
                <a:srgbClr val="1E73B9"/>
              </a:solidFill>
              <a:latin typeface="Source Sans Pro"/>
              <a:ea typeface="Source Sans Pro"/>
              <a:cs typeface="Source Sans Pro"/>
              <a:sym typeface="Source Sans Pro"/>
            </a:endParaRPr>
          </a:p>
          <a:p>
            <a:pPr marL="0" marR="0" lvl="0" indent="0" algn="just" rtl="0">
              <a:lnSpc>
                <a:spcPct val="90000"/>
              </a:lnSpc>
              <a:spcBef>
                <a:spcPts val="750"/>
              </a:spcBef>
              <a:spcAft>
                <a:spcPts val="0"/>
              </a:spcAft>
              <a:buClr>
                <a:srgbClr val="1E73B9"/>
              </a:buClr>
              <a:buSzPts val="1800"/>
              <a:buFont typeface="Arial"/>
              <a:buNone/>
            </a:pPr>
            <a:endParaRPr sz="1800" b="0" i="0" u="none" strike="noStrike" cap="none">
              <a:solidFill>
                <a:srgbClr val="1E73B9"/>
              </a:solidFill>
              <a:latin typeface="Source Sans Pro"/>
              <a:ea typeface="Source Sans Pro"/>
              <a:cs typeface="Source Sans Pro"/>
              <a:sym typeface="Source Sans Pro"/>
            </a:endParaRPr>
          </a:p>
          <a:p>
            <a:pPr marL="0" marR="0" lvl="0" indent="0" algn="just" rtl="0">
              <a:lnSpc>
                <a:spcPct val="90000"/>
              </a:lnSpc>
              <a:spcBef>
                <a:spcPts val="750"/>
              </a:spcBef>
              <a:spcAft>
                <a:spcPts val="0"/>
              </a:spcAft>
              <a:buClr>
                <a:srgbClr val="1E73B9"/>
              </a:buClr>
              <a:buSzPts val="1800"/>
              <a:buFont typeface="Arial"/>
              <a:buNone/>
            </a:pPr>
            <a:endParaRPr sz="1800" b="0" i="0" u="none" strike="noStrike" cap="none">
              <a:solidFill>
                <a:srgbClr val="1E73B9"/>
              </a:solidFill>
              <a:latin typeface="Source Sans Pro"/>
              <a:ea typeface="Source Sans Pro"/>
              <a:cs typeface="Source Sans Pro"/>
              <a:sym typeface="Source Sans Pro"/>
            </a:endParaRPr>
          </a:p>
          <a:p>
            <a:pPr marL="0" marR="0" lvl="0" indent="0" algn="just" rtl="0">
              <a:lnSpc>
                <a:spcPct val="90000"/>
              </a:lnSpc>
              <a:spcBef>
                <a:spcPts val="750"/>
              </a:spcBef>
              <a:spcAft>
                <a:spcPts val="0"/>
              </a:spcAft>
              <a:buClr>
                <a:srgbClr val="1E73B9"/>
              </a:buClr>
              <a:buSzPts val="1500"/>
              <a:buFont typeface="Arial"/>
              <a:buNone/>
            </a:pPr>
            <a:endParaRPr sz="1500" b="0" i="0" u="none" strike="noStrike" cap="none">
              <a:solidFill>
                <a:srgbClr val="1E73B9"/>
              </a:solidFill>
              <a:latin typeface="Source Sans Pro"/>
              <a:ea typeface="Source Sans Pro"/>
              <a:cs typeface="Source Sans Pro"/>
              <a:sym typeface="Source Sans Pro"/>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59"/>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REVISIONS</a:t>
            </a:r>
            <a:endParaRPr/>
          </a:p>
        </p:txBody>
      </p:sp>
      <p:sp>
        <p:nvSpPr>
          <p:cNvPr id="406" name="Google Shape;406;p59"/>
          <p:cNvSpPr txBox="1">
            <a:spLocks noGrp="1"/>
          </p:cNvSpPr>
          <p:nvPr>
            <p:ph type="body" idx="1"/>
          </p:nvPr>
        </p:nvSpPr>
        <p:spPr>
          <a:xfrm>
            <a:off x="628650" y="1261366"/>
            <a:ext cx="7886700" cy="4145521"/>
          </a:xfrm>
          <a:prstGeom prst="rect">
            <a:avLst/>
          </a:prstGeom>
          <a:noFill/>
          <a:ln>
            <a:noFill/>
          </a:ln>
        </p:spPr>
        <p:txBody>
          <a:bodyPr spcFirstLastPara="1" wrap="square" lIns="91425" tIns="45700" rIns="91425" bIns="45700" anchor="t" anchorCtr="0">
            <a:noAutofit/>
          </a:bodyPr>
          <a:lstStyle/>
          <a:p>
            <a:pPr marL="171450" marR="0" lvl="0" indent="-76200" algn="just" rtl="0">
              <a:lnSpc>
                <a:spcPct val="90000"/>
              </a:lnSpc>
              <a:spcBef>
                <a:spcPts val="0"/>
              </a:spcBef>
              <a:spcAft>
                <a:spcPts val="0"/>
              </a:spcAft>
              <a:buClr>
                <a:srgbClr val="1E73B9"/>
              </a:buClr>
              <a:buSzPts val="1500"/>
              <a:buFont typeface="Arial"/>
              <a:buNone/>
            </a:pPr>
            <a:endParaRPr sz="1500" b="0" i="0" u="none" strike="noStrike" cap="none">
              <a:solidFill>
                <a:srgbClr val="1E73B9"/>
              </a:solidFill>
              <a:latin typeface="Source Sans Pro"/>
              <a:ea typeface="Source Sans Pro"/>
              <a:cs typeface="Source Sans Pro"/>
              <a:sym typeface="Source Sans Pro"/>
            </a:endParaRPr>
          </a:p>
          <a:p>
            <a:pPr marL="171450" marR="0" lvl="0" indent="-76200" algn="just" rtl="0">
              <a:lnSpc>
                <a:spcPct val="90000"/>
              </a:lnSpc>
              <a:spcBef>
                <a:spcPts val="750"/>
              </a:spcBef>
              <a:spcAft>
                <a:spcPts val="0"/>
              </a:spcAft>
              <a:buClr>
                <a:srgbClr val="1E73B9"/>
              </a:buClr>
              <a:buSzPts val="1500"/>
              <a:buFont typeface="Arial"/>
              <a:buNone/>
            </a:pPr>
            <a:endParaRPr sz="1500" b="0" i="0" u="none" strike="noStrike" cap="none">
              <a:solidFill>
                <a:srgbClr val="1E73B9"/>
              </a:solidFill>
              <a:latin typeface="Source Sans Pro"/>
              <a:ea typeface="Source Sans Pro"/>
              <a:cs typeface="Source Sans Pro"/>
              <a:sym typeface="Source Sans Pro"/>
            </a:endParaRPr>
          </a:p>
          <a:p>
            <a:pPr marL="514350" marR="0" lvl="1" indent="-76200" algn="just" rtl="0">
              <a:lnSpc>
                <a:spcPct val="90000"/>
              </a:lnSpc>
              <a:spcBef>
                <a:spcPts val="375"/>
              </a:spcBef>
              <a:spcAft>
                <a:spcPts val="0"/>
              </a:spcAft>
              <a:buClr>
                <a:srgbClr val="1E73B9"/>
              </a:buClr>
              <a:buSzPts val="1500"/>
              <a:buFont typeface="Arial"/>
              <a:buNone/>
            </a:pPr>
            <a:endParaRPr sz="1500" b="0" i="0" u="none" strike="noStrike" cap="none">
              <a:solidFill>
                <a:srgbClr val="1E73B9"/>
              </a:solidFill>
              <a:latin typeface="Source Sans Pro"/>
              <a:ea typeface="Source Sans Pro"/>
              <a:cs typeface="Source Sans Pro"/>
              <a:sym typeface="Source Sans Pro"/>
            </a:endParaRPr>
          </a:p>
          <a:p>
            <a:pPr marL="0" marR="0" lvl="0" indent="0" algn="just" rtl="0">
              <a:lnSpc>
                <a:spcPct val="90000"/>
              </a:lnSpc>
              <a:spcBef>
                <a:spcPts val="750"/>
              </a:spcBef>
              <a:spcAft>
                <a:spcPts val="0"/>
              </a:spcAft>
              <a:buClr>
                <a:srgbClr val="1E73B9"/>
              </a:buClr>
              <a:buSzPts val="1800"/>
              <a:buFont typeface="Arial"/>
              <a:buNone/>
            </a:pPr>
            <a:endParaRPr sz="1800" b="0" i="0" u="none" strike="noStrike" cap="none">
              <a:solidFill>
                <a:srgbClr val="1E73B9"/>
              </a:solidFill>
              <a:latin typeface="Source Sans Pro"/>
              <a:ea typeface="Source Sans Pro"/>
              <a:cs typeface="Source Sans Pro"/>
              <a:sym typeface="Source Sans Pro"/>
            </a:endParaRPr>
          </a:p>
          <a:p>
            <a:pPr marL="0" marR="0" lvl="0" indent="0" algn="just" rtl="0">
              <a:lnSpc>
                <a:spcPct val="90000"/>
              </a:lnSpc>
              <a:spcBef>
                <a:spcPts val="750"/>
              </a:spcBef>
              <a:spcAft>
                <a:spcPts val="0"/>
              </a:spcAft>
              <a:buClr>
                <a:srgbClr val="1E73B9"/>
              </a:buClr>
              <a:buSzPts val="1800"/>
              <a:buFont typeface="Arial"/>
              <a:buNone/>
            </a:pPr>
            <a:endParaRPr sz="1800" b="0" i="0" u="none" strike="noStrike" cap="none">
              <a:solidFill>
                <a:srgbClr val="1E73B9"/>
              </a:solidFill>
              <a:latin typeface="Source Sans Pro"/>
              <a:ea typeface="Source Sans Pro"/>
              <a:cs typeface="Source Sans Pro"/>
              <a:sym typeface="Source Sans Pro"/>
            </a:endParaRPr>
          </a:p>
          <a:p>
            <a:pPr marL="0" marR="0" lvl="0" indent="0" algn="just" rtl="0">
              <a:lnSpc>
                <a:spcPct val="90000"/>
              </a:lnSpc>
              <a:spcBef>
                <a:spcPts val="750"/>
              </a:spcBef>
              <a:spcAft>
                <a:spcPts val="0"/>
              </a:spcAft>
              <a:buClr>
                <a:srgbClr val="1E73B9"/>
              </a:buClr>
              <a:buSzPts val="1500"/>
              <a:buFont typeface="Arial"/>
              <a:buNone/>
            </a:pPr>
            <a:endParaRPr sz="1500" b="0" i="0" u="none" strike="noStrike" cap="none">
              <a:solidFill>
                <a:srgbClr val="1E73B9"/>
              </a:solidFill>
              <a:latin typeface="Source Sans Pro"/>
              <a:ea typeface="Source Sans Pro"/>
              <a:cs typeface="Source Sans Pro"/>
              <a:sym typeface="Source Sans Pro"/>
            </a:endParaRPr>
          </a:p>
        </p:txBody>
      </p:sp>
      <p:graphicFrame>
        <p:nvGraphicFramePr>
          <p:cNvPr id="407" name="Google Shape;407;p59"/>
          <p:cNvGraphicFramePr/>
          <p:nvPr/>
        </p:nvGraphicFramePr>
        <p:xfrm>
          <a:off x="1524000" y="1397000"/>
          <a:ext cx="6096000" cy="1483400"/>
        </p:xfrm>
        <a:graphic>
          <a:graphicData uri="http://schemas.openxmlformats.org/drawingml/2006/table">
            <a:tbl>
              <a:tblPr firstRow="1" bandRow="1">
                <a:noFill/>
                <a:tableStyleId>{2550834C-A318-4ECA-B51A-B17308E704E8}</a:tableStyleId>
              </a:tblPr>
              <a:tblGrid>
                <a:gridCol w="1524000">
                  <a:extLst>
                    <a:ext uri="{9D8B030D-6E8A-4147-A177-3AD203B41FA5}">
                      <a16:colId xmlns:a16="http://schemas.microsoft.com/office/drawing/2014/main" val="20000"/>
                    </a:ext>
                  </a:extLst>
                </a:gridCol>
                <a:gridCol w="1665325">
                  <a:extLst>
                    <a:ext uri="{9D8B030D-6E8A-4147-A177-3AD203B41FA5}">
                      <a16:colId xmlns:a16="http://schemas.microsoft.com/office/drawing/2014/main" val="20001"/>
                    </a:ext>
                  </a:extLst>
                </a:gridCol>
                <a:gridCol w="1382675">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50">
                <a:tc>
                  <a:txBody>
                    <a:bodyPr/>
                    <a:lstStyle/>
                    <a:p>
                      <a:pPr marL="0" marR="0" lvl="0" indent="0" algn="l" rtl="0">
                        <a:spcBef>
                          <a:spcPts val="0"/>
                        </a:spcBef>
                        <a:spcAft>
                          <a:spcPts val="0"/>
                        </a:spcAft>
                        <a:buNone/>
                      </a:pPr>
                      <a:r>
                        <a:rPr lang="en-US" sz="1350" u="none" strike="noStrike" cap="none"/>
                        <a:t>Number</a:t>
                      </a:r>
                      <a:endParaRPr/>
                    </a:p>
                  </a:txBody>
                  <a:tcPr marL="91450" marR="91450" marT="45725" marB="45725"/>
                </a:tc>
                <a:tc>
                  <a:txBody>
                    <a:bodyPr/>
                    <a:lstStyle/>
                    <a:p>
                      <a:pPr marL="0" marR="0" lvl="0" indent="0" algn="l" rtl="0">
                        <a:spcBef>
                          <a:spcPts val="0"/>
                        </a:spcBef>
                        <a:spcAft>
                          <a:spcPts val="0"/>
                        </a:spcAft>
                        <a:buNone/>
                      </a:pPr>
                      <a:r>
                        <a:rPr lang="en-US" sz="1350"/>
                        <a:t>Author</a:t>
                      </a:r>
                      <a:endParaRPr/>
                    </a:p>
                  </a:txBody>
                  <a:tcPr marL="91450" marR="91450" marT="45725" marB="45725"/>
                </a:tc>
                <a:tc>
                  <a:txBody>
                    <a:bodyPr/>
                    <a:lstStyle/>
                    <a:p>
                      <a:pPr marL="0" marR="0" lvl="0" indent="0" algn="l" rtl="0">
                        <a:spcBef>
                          <a:spcPts val="0"/>
                        </a:spcBef>
                        <a:spcAft>
                          <a:spcPts val="0"/>
                        </a:spcAft>
                        <a:buNone/>
                      </a:pPr>
                      <a:r>
                        <a:rPr lang="en-US" sz="1350"/>
                        <a:t>Date</a:t>
                      </a:r>
                      <a:endParaRPr/>
                    </a:p>
                  </a:txBody>
                  <a:tcPr marL="91450" marR="91450" marT="45725" marB="45725"/>
                </a:tc>
                <a:tc>
                  <a:txBody>
                    <a:bodyPr/>
                    <a:lstStyle/>
                    <a:p>
                      <a:pPr marL="0" marR="0" lvl="0" indent="0" algn="l" rtl="0">
                        <a:spcBef>
                          <a:spcPts val="0"/>
                        </a:spcBef>
                        <a:spcAft>
                          <a:spcPts val="0"/>
                        </a:spcAft>
                        <a:buNone/>
                      </a:pPr>
                      <a:r>
                        <a:rPr lang="en-US" sz="1350"/>
                        <a:t>Description</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350"/>
                        <a:t>1.0.0</a:t>
                      </a:r>
                      <a:endParaRPr/>
                    </a:p>
                  </a:txBody>
                  <a:tcPr marL="91450" marR="91450" marT="45725" marB="45725"/>
                </a:tc>
                <a:tc>
                  <a:txBody>
                    <a:bodyPr/>
                    <a:lstStyle/>
                    <a:p>
                      <a:pPr marL="0" marR="0" lvl="0" indent="0" algn="l" rtl="0">
                        <a:spcBef>
                          <a:spcPts val="0"/>
                        </a:spcBef>
                        <a:spcAft>
                          <a:spcPts val="0"/>
                        </a:spcAft>
                        <a:buNone/>
                      </a:pPr>
                      <a:r>
                        <a:rPr lang="en-US" sz="1350"/>
                        <a:t>Serghei Grajdean</a:t>
                      </a:r>
                      <a:endParaRPr/>
                    </a:p>
                  </a:txBody>
                  <a:tcPr marL="91450" marR="91450" marT="45725" marB="45725"/>
                </a:tc>
                <a:tc>
                  <a:txBody>
                    <a:bodyPr/>
                    <a:lstStyle/>
                    <a:p>
                      <a:pPr marL="0" marR="0" lvl="0" indent="0" algn="l" rtl="0">
                        <a:spcBef>
                          <a:spcPts val="0"/>
                        </a:spcBef>
                        <a:spcAft>
                          <a:spcPts val="0"/>
                        </a:spcAft>
                        <a:buNone/>
                      </a:pPr>
                      <a:r>
                        <a:rPr lang="en-US" sz="1350"/>
                        <a:t>07.12.2015</a:t>
                      </a:r>
                      <a:endParaRPr/>
                    </a:p>
                  </a:txBody>
                  <a:tcPr marL="91450" marR="91450" marT="45725" marB="45725"/>
                </a:tc>
                <a:tc>
                  <a:txBody>
                    <a:bodyPr/>
                    <a:lstStyle/>
                    <a:p>
                      <a:pPr marL="0" marR="0" lvl="0" indent="0" algn="l" rtl="0">
                        <a:spcBef>
                          <a:spcPts val="0"/>
                        </a:spcBef>
                        <a:spcAft>
                          <a:spcPts val="0"/>
                        </a:spcAft>
                        <a:buNone/>
                      </a:pPr>
                      <a:r>
                        <a:rPr lang="en-US" sz="1350"/>
                        <a:t>Initial version</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350"/>
                        <a:t>1.1.0</a:t>
                      </a:r>
                      <a:endParaRPr/>
                    </a:p>
                  </a:txBody>
                  <a:tcPr marL="91450" marR="91450" marT="45725" marB="45725"/>
                </a:tc>
                <a:tc>
                  <a:txBody>
                    <a:bodyPr/>
                    <a:lstStyle/>
                    <a:p>
                      <a:pPr marL="0" marR="0" lvl="0" indent="0" algn="l" rtl="0">
                        <a:spcBef>
                          <a:spcPts val="0"/>
                        </a:spcBef>
                        <a:spcAft>
                          <a:spcPts val="0"/>
                        </a:spcAft>
                        <a:buNone/>
                      </a:pPr>
                      <a:r>
                        <a:rPr lang="en-US" sz="1350"/>
                        <a:t>Maxim Procopenco</a:t>
                      </a:r>
                      <a:endParaRPr/>
                    </a:p>
                  </a:txBody>
                  <a:tcPr marL="91450" marR="91450" marT="45725" marB="45725"/>
                </a:tc>
                <a:tc>
                  <a:txBody>
                    <a:bodyPr/>
                    <a:lstStyle/>
                    <a:p>
                      <a:pPr marL="0" marR="0" lvl="0" indent="0" algn="l" rtl="0">
                        <a:spcBef>
                          <a:spcPts val="0"/>
                        </a:spcBef>
                        <a:spcAft>
                          <a:spcPts val="0"/>
                        </a:spcAft>
                        <a:buNone/>
                      </a:pPr>
                      <a:r>
                        <a:rPr lang="en-US" sz="1350"/>
                        <a:t>09.03.2016</a:t>
                      </a:r>
                      <a:endParaRPr/>
                    </a:p>
                  </a:txBody>
                  <a:tcPr marL="91450" marR="91450" marT="45725" marB="45725"/>
                </a:tc>
                <a:tc>
                  <a:txBody>
                    <a:bodyPr/>
                    <a:lstStyle/>
                    <a:p>
                      <a:pPr marL="0" marR="0" lvl="0" indent="0" algn="l" rtl="0">
                        <a:spcBef>
                          <a:spcPts val="0"/>
                        </a:spcBef>
                        <a:spcAft>
                          <a:spcPts val="0"/>
                        </a:spcAft>
                        <a:buNone/>
                      </a:pPr>
                      <a:r>
                        <a:rPr lang="en-US" sz="1350"/>
                        <a:t>C# 6 features</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350"/>
                        <a:t>1.2.0</a:t>
                      </a:r>
                      <a:endParaRPr/>
                    </a:p>
                  </a:txBody>
                  <a:tcPr marL="91450" marR="91450" marT="45725" marB="45725"/>
                </a:tc>
                <a:tc>
                  <a:txBody>
                    <a:bodyPr/>
                    <a:lstStyle/>
                    <a:p>
                      <a:pPr marL="0" marR="0" lvl="0" indent="0" algn="l" rtl="0">
                        <a:spcBef>
                          <a:spcPts val="0"/>
                        </a:spcBef>
                        <a:spcAft>
                          <a:spcPts val="0"/>
                        </a:spcAft>
                        <a:buNone/>
                      </a:pPr>
                      <a:r>
                        <a:rPr lang="en-US" sz="1350"/>
                        <a:t>Lucash Oleg</a:t>
                      </a:r>
                      <a:endParaRPr/>
                    </a:p>
                  </a:txBody>
                  <a:tcPr marL="91450" marR="91450" marT="45725" marB="45725"/>
                </a:tc>
                <a:tc>
                  <a:txBody>
                    <a:bodyPr/>
                    <a:lstStyle/>
                    <a:p>
                      <a:pPr marL="0" marR="0" lvl="0" indent="0" algn="l" rtl="0">
                        <a:spcBef>
                          <a:spcPts val="0"/>
                        </a:spcBef>
                        <a:spcAft>
                          <a:spcPts val="0"/>
                        </a:spcAft>
                        <a:buNone/>
                      </a:pPr>
                      <a:r>
                        <a:rPr lang="en-US" sz="1350"/>
                        <a:t>19.03.2017</a:t>
                      </a:r>
                      <a:endParaRPr/>
                    </a:p>
                  </a:txBody>
                  <a:tcPr marL="91450" marR="91450" marT="45725" marB="45725"/>
                </a:tc>
                <a:tc>
                  <a:txBody>
                    <a:bodyPr/>
                    <a:lstStyle/>
                    <a:p>
                      <a:pPr marL="0" marR="0" lvl="0" indent="0" algn="l" rtl="0">
                        <a:spcBef>
                          <a:spcPts val="0"/>
                        </a:spcBef>
                        <a:spcAft>
                          <a:spcPts val="0"/>
                        </a:spcAft>
                        <a:buNone/>
                      </a:pPr>
                      <a:r>
                        <a:rPr lang="en-US" sz="1350"/>
                        <a:t>C# 7 features</a:t>
                      </a:r>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OPTIONAL PARAMETERS - RESTRICTIONS</a:t>
            </a:r>
            <a:endParaRPr/>
          </a:p>
        </p:txBody>
      </p:sp>
      <p:sp>
        <p:nvSpPr>
          <p:cNvPr id="60" name="Google Shape;60;p10"/>
          <p:cNvSpPr txBox="1">
            <a:spLocks noGrp="1"/>
          </p:cNvSpPr>
          <p:nvPr>
            <p:ph type="body" idx="1"/>
          </p:nvPr>
        </p:nvSpPr>
        <p:spPr>
          <a:xfrm>
            <a:off x="628650" y="1261366"/>
            <a:ext cx="7886700" cy="4145521"/>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90000"/>
              </a:lnSpc>
              <a:spcBef>
                <a:spcPts val="0"/>
              </a:spcBef>
              <a:spcAft>
                <a:spcPts val="0"/>
              </a:spcAft>
              <a:buClr>
                <a:srgbClr val="1E73B9"/>
              </a:buClr>
              <a:buSzPts val="1800"/>
              <a:buFont typeface="Arial"/>
              <a:buChar char="•"/>
            </a:pPr>
            <a:r>
              <a:rPr lang="en-US" sz="1800" b="0" i="0" u="none" strike="noStrike" cap="none" dirty="0">
                <a:solidFill>
                  <a:srgbClr val="1E73B9"/>
                </a:solidFill>
                <a:latin typeface="Source Sans Pro"/>
                <a:ea typeface="Source Sans Pro"/>
                <a:cs typeface="Source Sans Pro"/>
                <a:sym typeface="Source Sans Pro"/>
              </a:rPr>
              <a:t>Should follow required parameters (only after). The exception is </a:t>
            </a:r>
            <a:r>
              <a:rPr lang="en-US" sz="1800" b="0" i="1" u="none" strike="noStrike" cap="none" dirty="0">
                <a:solidFill>
                  <a:srgbClr val="1E73B9"/>
                </a:solidFill>
                <a:latin typeface="Source Sans Pro"/>
                <a:ea typeface="Source Sans Pro"/>
                <a:cs typeface="Source Sans Pro"/>
                <a:sym typeface="Source Sans Pro"/>
              </a:rPr>
              <a:t>parameter array</a:t>
            </a:r>
            <a:r>
              <a:rPr lang="en-US" sz="1800" b="0" i="0" u="none" strike="noStrike" cap="none" dirty="0">
                <a:solidFill>
                  <a:srgbClr val="1E73B9"/>
                </a:solidFill>
                <a:latin typeface="Source Sans Pro"/>
                <a:ea typeface="Source Sans Pro"/>
                <a:cs typeface="Source Sans Pro"/>
                <a:sym typeface="Source Sans Pro"/>
              </a:rPr>
              <a:t>, which has to come at the end.</a:t>
            </a:r>
            <a:endParaRPr dirty="0"/>
          </a:p>
          <a:p>
            <a:pPr marL="171450" marR="0" lvl="0" indent="-171450" algn="just" rtl="0">
              <a:lnSpc>
                <a:spcPct val="90000"/>
              </a:lnSpc>
              <a:spcBef>
                <a:spcPts val="750"/>
              </a:spcBef>
              <a:spcAft>
                <a:spcPts val="0"/>
              </a:spcAft>
              <a:buClr>
                <a:srgbClr val="1E73B9"/>
              </a:buClr>
              <a:buSzPts val="1800"/>
              <a:buFont typeface="Arial"/>
              <a:buChar char="•"/>
            </a:pPr>
            <a:r>
              <a:rPr lang="en-US" sz="1800" b="0" i="0" u="none" strike="noStrike" cap="none" dirty="0">
                <a:solidFill>
                  <a:srgbClr val="1E73B9"/>
                </a:solidFill>
                <a:latin typeface="Source Sans Pro"/>
                <a:ea typeface="Source Sans Pro"/>
                <a:cs typeface="Source Sans Pro"/>
                <a:sym typeface="Source Sans Pro"/>
              </a:rPr>
              <a:t>Do not combine with </a:t>
            </a:r>
            <a:r>
              <a:rPr lang="en-US" sz="1800" b="0" i="1" u="none" strike="noStrike" cap="none" dirty="0">
                <a:solidFill>
                  <a:srgbClr val="1E73B9"/>
                </a:solidFill>
                <a:latin typeface="Source Sans Pro"/>
                <a:ea typeface="Source Sans Pro"/>
                <a:cs typeface="Source Sans Pro"/>
                <a:sym typeface="Source Sans Pro"/>
              </a:rPr>
              <a:t>ref</a:t>
            </a:r>
            <a:r>
              <a:rPr lang="en-US" sz="1800" b="0" i="0" u="none" strike="noStrike" cap="none" dirty="0">
                <a:solidFill>
                  <a:srgbClr val="1E73B9"/>
                </a:solidFill>
                <a:latin typeface="Source Sans Pro"/>
                <a:ea typeface="Source Sans Pro"/>
                <a:cs typeface="Source Sans Pro"/>
                <a:sym typeface="Source Sans Pro"/>
              </a:rPr>
              <a:t> and </a:t>
            </a:r>
            <a:r>
              <a:rPr lang="en-US" sz="1800" b="0" i="1" u="none" strike="noStrike" cap="none" dirty="0">
                <a:solidFill>
                  <a:srgbClr val="1E73B9"/>
                </a:solidFill>
                <a:latin typeface="Source Sans Pro"/>
                <a:ea typeface="Source Sans Pro"/>
                <a:cs typeface="Source Sans Pro"/>
                <a:sym typeface="Source Sans Pro"/>
              </a:rPr>
              <a:t>out</a:t>
            </a:r>
            <a:r>
              <a:rPr lang="en-US" sz="1800" b="0" i="0" u="none" strike="noStrike" cap="none" dirty="0">
                <a:solidFill>
                  <a:srgbClr val="1E73B9"/>
                </a:solidFill>
                <a:latin typeface="Source Sans Pro"/>
                <a:ea typeface="Source Sans Pro"/>
                <a:cs typeface="Source Sans Pro"/>
                <a:sym typeface="Source Sans Pro"/>
              </a:rPr>
              <a:t> keywords.</a:t>
            </a:r>
            <a:endParaRPr dirty="0"/>
          </a:p>
          <a:p>
            <a:pPr marL="171450" marR="0" lvl="0" indent="-171450" algn="just" rtl="0">
              <a:lnSpc>
                <a:spcPct val="90000"/>
              </a:lnSpc>
              <a:spcBef>
                <a:spcPts val="750"/>
              </a:spcBef>
              <a:spcAft>
                <a:spcPts val="0"/>
              </a:spcAft>
              <a:buClr>
                <a:srgbClr val="1E73B9"/>
              </a:buClr>
              <a:buSzPts val="1800"/>
              <a:buFont typeface="Arial"/>
              <a:buChar char="•"/>
            </a:pPr>
            <a:r>
              <a:rPr lang="en-US" sz="1800" b="0" i="0" u="none" strike="noStrike" cap="none" dirty="0">
                <a:solidFill>
                  <a:srgbClr val="1E73B9"/>
                </a:solidFill>
                <a:latin typeface="Source Sans Pro"/>
                <a:ea typeface="Source Sans Pro"/>
                <a:cs typeface="Source Sans Pro"/>
                <a:sym typeface="Source Sans Pro"/>
              </a:rPr>
              <a:t>Constants: literals, </a:t>
            </a:r>
            <a:r>
              <a:rPr lang="en-US" sz="1800" b="0" i="1" u="none" strike="noStrike" cap="none" dirty="0">
                <a:solidFill>
                  <a:srgbClr val="1E73B9"/>
                </a:solidFill>
                <a:latin typeface="Source Sans Pro"/>
                <a:ea typeface="Source Sans Pro"/>
                <a:cs typeface="Source Sans Pro"/>
                <a:sym typeface="Source Sans Pro"/>
              </a:rPr>
              <a:t>null, </a:t>
            </a:r>
            <a:r>
              <a:rPr lang="en-US" sz="1800" b="0" i="1" u="none" strike="noStrike" cap="none" dirty="0" err="1">
                <a:solidFill>
                  <a:srgbClr val="1E73B9"/>
                </a:solidFill>
                <a:latin typeface="Source Sans Pro"/>
                <a:ea typeface="Source Sans Pro"/>
                <a:cs typeface="Source Sans Pro"/>
                <a:sym typeface="Source Sans Pro"/>
              </a:rPr>
              <a:t>const</a:t>
            </a:r>
            <a:r>
              <a:rPr lang="en-US" sz="1800" b="0" i="1" u="none" strike="noStrike" cap="none" dirty="0">
                <a:solidFill>
                  <a:srgbClr val="1E73B9"/>
                </a:solidFill>
                <a:latin typeface="Source Sans Pro"/>
                <a:ea typeface="Source Sans Pro"/>
                <a:cs typeface="Source Sans Pro"/>
                <a:sym typeface="Source Sans Pro"/>
              </a:rPr>
              <a:t>, </a:t>
            </a:r>
            <a:r>
              <a:rPr lang="en-US" sz="1800" b="0" i="1" u="none" strike="noStrike" cap="none" dirty="0" err="1">
                <a:solidFill>
                  <a:srgbClr val="1E73B9"/>
                </a:solidFill>
                <a:latin typeface="Source Sans Pro"/>
                <a:ea typeface="Source Sans Pro"/>
                <a:cs typeface="Source Sans Pro"/>
                <a:sym typeface="Source Sans Pro"/>
              </a:rPr>
              <a:t>enum</a:t>
            </a:r>
            <a:r>
              <a:rPr lang="en-US" sz="1800" b="0" i="0" u="none" strike="noStrike" cap="none" dirty="0">
                <a:solidFill>
                  <a:srgbClr val="1E73B9"/>
                </a:solidFill>
                <a:latin typeface="Source Sans Pro"/>
                <a:ea typeface="Source Sans Pro"/>
                <a:cs typeface="Source Sans Pro"/>
                <a:sym typeface="Source Sans Pro"/>
              </a:rPr>
              <a:t> members, </a:t>
            </a:r>
            <a:r>
              <a:rPr lang="en-US" sz="1800" b="0" i="1" u="none" strike="noStrike" cap="none" dirty="0">
                <a:solidFill>
                  <a:srgbClr val="1E73B9"/>
                </a:solidFill>
                <a:latin typeface="Source Sans Pro"/>
                <a:ea typeface="Source Sans Pro"/>
                <a:cs typeface="Source Sans Pro"/>
                <a:sym typeface="Source Sans Pro"/>
              </a:rPr>
              <a:t>default(T)</a:t>
            </a:r>
            <a:r>
              <a:rPr lang="en-US" sz="1800" b="0" i="0" u="none" strike="noStrike" cap="none" dirty="0">
                <a:solidFill>
                  <a:srgbClr val="1E73B9"/>
                </a:solidFill>
                <a:latin typeface="Source Sans Pro"/>
                <a:ea typeface="Source Sans Pro"/>
                <a:cs typeface="Source Sans Pro"/>
                <a:sym typeface="Source Sans Pro"/>
              </a:rPr>
              <a:t> operator. </a:t>
            </a:r>
            <a:endParaRPr dirty="0"/>
          </a:p>
          <a:p>
            <a:pPr marL="171450" marR="0" lvl="0" indent="-171450" algn="just" rtl="0">
              <a:lnSpc>
                <a:spcPct val="90000"/>
              </a:lnSpc>
              <a:spcBef>
                <a:spcPts val="750"/>
              </a:spcBef>
              <a:spcAft>
                <a:spcPts val="0"/>
              </a:spcAft>
              <a:buClr>
                <a:srgbClr val="1E73B9"/>
              </a:buClr>
              <a:buSzPts val="1800"/>
              <a:buFont typeface="Arial"/>
              <a:buChar char="•"/>
            </a:pPr>
            <a:r>
              <a:rPr lang="en-US" sz="1800" b="0" i="0" u="none" strike="noStrike" cap="none" dirty="0">
                <a:solidFill>
                  <a:srgbClr val="1E73B9"/>
                </a:solidFill>
                <a:latin typeface="Source Sans Pro"/>
                <a:ea typeface="Source Sans Pro"/>
                <a:cs typeface="Source Sans Pro"/>
                <a:sym typeface="Source Sans Pro"/>
              </a:rPr>
              <a:t>Should be an implicit, not user-defined conversion.</a:t>
            </a:r>
            <a:endParaRPr dirty="0"/>
          </a:p>
          <a:p>
            <a:pPr marL="171450" marR="0" lvl="0" indent="-171450" algn="just" rtl="0">
              <a:lnSpc>
                <a:spcPct val="90000"/>
              </a:lnSpc>
              <a:spcBef>
                <a:spcPts val="750"/>
              </a:spcBef>
              <a:spcAft>
                <a:spcPts val="0"/>
              </a:spcAft>
              <a:buClr>
                <a:srgbClr val="1E73B9"/>
              </a:buClr>
              <a:buSzPts val="1500"/>
              <a:buFont typeface="Arial"/>
              <a:buChar char="•"/>
            </a:pPr>
            <a:r>
              <a:rPr lang="en-US" sz="1500" b="0" i="0" u="none" strike="noStrike" cap="none" dirty="0">
                <a:solidFill>
                  <a:srgbClr val="1E73B9"/>
                </a:solidFill>
                <a:latin typeface="Source Sans Pro"/>
                <a:ea typeface="Source Sans Pro"/>
                <a:cs typeface="Source Sans Pro"/>
                <a:sym typeface="Source Sans Pro"/>
              </a:rPr>
              <a:t>Default value for Reference type except of string can be just null</a:t>
            </a:r>
            <a:endParaRPr dirty="0"/>
          </a:p>
        </p:txBody>
      </p:sp>
      <p:pic>
        <p:nvPicPr>
          <p:cNvPr id="61" name="Google Shape;61;p10"/>
          <p:cNvPicPr preferRelativeResize="0"/>
          <p:nvPr/>
        </p:nvPicPr>
        <p:blipFill rotWithShape="1">
          <a:blip r:embed="rId3">
            <a:alphaModFix/>
          </a:blip>
          <a:srcRect/>
          <a:stretch/>
        </p:blipFill>
        <p:spPr>
          <a:xfrm>
            <a:off x="1487342" y="3334126"/>
            <a:ext cx="6169316" cy="194929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GETTING OTHER CONST RESTRICTION</a:t>
            </a:r>
            <a:endParaRPr/>
          </a:p>
        </p:txBody>
      </p:sp>
      <p:pic>
        <p:nvPicPr>
          <p:cNvPr id="67" name="Google Shape;67;p11"/>
          <p:cNvPicPr preferRelativeResize="0">
            <a:picLocks noGrp="1"/>
          </p:cNvPicPr>
          <p:nvPr>
            <p:ph type="body" idx="1"/>
          </p:nvPr>
        </p:nvPicPr>
        <p:blipFill rotWithShape="1">
          <a:blip r:embed="rId3">
            <a:alphaModFix/>
          </a:blip>
          <a:srcRect/>
          <a:stretch/>
        </p:blipFill>
        <p:spPr>
          <a:xfrm>
            <a:off x="857853" y="1339659"/>
            <a:ext cx="5658857" cy="36539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2"/>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NAMED ARGUMENTS</a:t>
            </a:r>
            <a:endParaRPr/>
          </a:p>
        </p:txBody>
      </p:sp>
      <p:sp>
        <p:nvSpPr>
          <p:cNvPr id="73" name="Google Shape;73;p12"/>
          <p:cNvSpPr txBox="1">
            <a:spLocks noGrp="1"/>
          </p:cNvSpPr>
          <p:nvPr>
            <p:ph type="body" idx="1"/>
          </p:nvPr>
        </p:nvSpPr>
        <p:spPr>
          <a:xfrm>
            <a:off x="628650" y="1261366"/>
            <a:ext cx="7886700" cy="4145521"/>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90000"/>
              </a:lnSpc>
              <a:spcBef>
                <a:spcPts val="0"/>
              </a:spcBef>
              <a:spcAft>
                <a:spcPts val="0"/>
              </a:spcAft>
              <a:buClr>
                <a:srgbClr val="1E73B9"/>
              </a:buClr>
              <a:buSzPts val="1800"/>
              <a:buFont typeface="Arial"/>
              <a:buChar char="•"/>
            </a:pPr>
            <a:r>
              <a:rPr lang="en-US" sz="1800" b="0" i="0" u="none" strike="noStrike" cap="none">
                <a:solidFill>
                  <a:srgbClr val="1E73B9"/>
                </a:solidFill>
                <a:latin typeface="Source Sans Pro"/>
                <a:ea typeface="Source Sans Pro"/>
                <a:cs typeface="Source Sans Pro"/>
                <a:sym typeface="Source Sans Pro"/>
              </a:rPr>
              <a:t>Named arguments free you from the need to remember or to look up the order of parameters in the parameter lists of called methods – culture of writing “clean code”.</a:t>
            </a:r>
            <a:endParaRPr/>
          </a:p>
          <a:p>
            <a:pPr marL="171450" marR="0" lvl="0" indent="-171450" algn="just" rtl="0">
              <a:lnSpc>
                <a:spcPct val="90000"/>
              </a:lnSpc>
              <a:spcBef>
                <a:spcPts val="750"/>
              </a:spcBef>
              <a:spcAft>
                <a:spcPts val="0"/>
              </a:spcAft>
              <a:buClr>
                <a:srgbClr val="1E73B9"/>
              </a:buClr>
              <a:buSzPts val="1800"/>
              <a:buFont typeface="Arial"/>
              <a:buChar char="•"/>
            </a:pPr>
            <a:r>
              <a:rPr lang="en-US" sz="1800" b="0" i="0" u="none" strike="noStrike" cap="none">
                <a:solidFill>
                  <a:srgbClr val="1E73B9"/>
                </a:solidFill>
                <a:latin typeface="Source Sans Pro"/>
                <a:ea typeface="Source Sans Pro"/>
                <a:cs typeface="Source Sans Pro"/>
                <a:sym typeface="Source Sans Pro"/>
              </a:rPr>
              <a:t>The parameter for each argument can be specified by parameter name.</a:t>
            </a:r>
            <a:endParaRPr/>
          </a:p>
          <a:p>
            <a:pPr marL="171450" marR="0" lvl="0" indent="-171450" algn="just" rtl="0">
              <a:lnSpc>
                <a:spcPct val="90000"/>
              </a:lnSpc>
              <a:spcBef>
                <a:spcPts val="750"/>
              </a:spcBef>
              <a:spcAft>
                <a:spcPts val="0"/>
              </a:spcAft>
              <a:buClr>
                <a:srgbClr val="1E73B9"/>
              </a:buClr>
              <a:buSzPts val="1800"/>
              <a:buFont typeface="Arial"/>
              <a:buChar char="•"/>
            </a:pPr>
            <a:r>
              <a:rPr lang="en-US" sz="1800" b="0" i="1" u="none" strike="noStrike" cap="none">
                <a:solidFill>
                  <a:srgbClr val="1E73B9"/>
                </a:solidFill>
                <a:latin typeface="Source Sans Pro"/>
                <a:ea typeface="Source Sans Pro"/>
                <a:cs typeface="Source Sans Pro"/>
                <a:sym typeface="Source Sans Pro"/>
              </a:rPr>
              <a:t>Positional arguments</a:t>
            </a:r>
            <a:r>
              <a:rPr lang="en-US" sz="1800" b="0" i="0" u="none" strike="noStrike" cap="none">
                <a:solidFill>
                  <a:srgbClr val="1E73B9"/>
                </a:solidFill>
                <a:latin typeface="Source Sans Pro"/>
                <a:ea typeface="Source Sans Pro"/>
                <a:cs typeface="Source Sans Pro"/>
                <a:sym typeface="Source Sans Pro"/>
              </a:rPr>
              <a:t> cannot follow </a:t>
            </a:r>
            <a:r>
              <a:rPr lang="en-US" sz="1800" b="0" i="1" u="none" strike="noStrike" cap="none">
                <a:solidFill>
                  <a:srgbClr val="1E73B9"/>
                </a:solidFill>
                <a:latin typeface="Source Sans Pro"/>
                <a:ea typeface="Source Sans Pro"/>
                <a:cs typeface="Source Sans Pro"/>
                <a:sym typeface="Source Sans Pro"/>
              </a:rPr>
              <a:t>named arguments</a:t>
            </a:r>
            <a:r>
              <a:rPr lang="en-US" sz="1800" b="0" i="0" u="none" strike="noStrike" cap="none">
                <a:solidFill>
                  <a:srgbClr val="1E73B9"/>
                </a:solidFill>
                <a:latin typeface="Source Sans Pro"/>
                <a:ea typeface="Source Sans Pro"/>
                <a:cs typeface="Source Sans Pro"/>
                <a:sym typeface="Source Sans Pro"/>
              </a:rPr>
              <a:t>.</a:t>
            </a:r>
            <a:endParaRPr/>
          </a:p>
          <a:p>
            <a:pPr marL="0" marR="0" lvl="0" indent="0" algn="just" rtl="0">
              <a:lnSpc>
                <a:spcPct val="90000"/>
              </a:lnSpc>
              <a:spcBef>
                <a:spcPts val="750"/>
              </a:spcBef>
              <a:spcAft>
                <a:spcPts val="0"/>
              </a:spcAft>
              <a:buClr>
                <a:srgbClr val="1E73B9"/>
              </a:buClr>
              <a:buSzPts val="1800"/>
              <a:buFont typeface="Arial"/>
              <a:buNone/>
            </a:pPr>
            <a:endParaRPr sz="1800" b="0" i="0" u="none" strike="noStrike" cap="none">
              <a:solidFill>
                <a:srgbClr val="1E73B9"/>
              </a:solidFill>
              <a:latin typeface="Source Sans Pro"/>
              <a:ea typeface="Source Sans Pro"/>
              <a:cs typeface="Source Sans Pro"/>
              <a:sym typeface="Source Sans Pro"/>
            </a:endParaRPr>
          </a:p>
          <a:p>
            <a:pPr marL="0" marR="0" lvl="0" indent="0" algn="just" rtl="0">
              <a:lnSpc>
                <a:spcPct val="90000"/>
              </a:lnSpc>
              <a:spcBef>
                <a:spcPts val="750"/>
              </a:spcBef>
              <a:spcAft>
                <a:spcPts val="0"/>
              </a:spcAft>
              <a:buClr>
                <a:srgbClr val="1E73B9"/>
              </a:buClr>
              <a:buSzPts val="1800"/>
              <a:buFont typeface="Arial"/>
              <a:buNone/>
            </a:pPr>
            <a:r>
              <a:rPr lang="en-US" sz="1800" b="0" i="0" u="none" strike="noStrike" cap="none">
                <a:solidFill>
                  <a:srgbClr val="1E73B9"/>
                </a:solidFill>
                <a:latin typeface="Source Sans Pro"/>
                <a:ea typeface="Source Sans Pro"/>
                <a:cs typeface="Source Sans Pro"/>
                <a:sym typeface="Source Sans Pro"/>
              </a:rPr>
              <a:t> </a:t>
            </a:r>
            <a:endParaRPr/>
          </a:p>
          <a:p>
            <a:pPr marL="0" marR="0" lvl="0" indent="0" algn="just" rtl="0">
              <a:lnSpc>
                <a:spcPct val="90000"/>
              </a:lnSpc>
              <a:spcBef>
                <a:spcPts val="750"/>
              </a:spcBef>
              <a:spcAft>
                <a:spcPts val="0"/>
              </a:spcAft>
              <a:buClr>
                <a:srgbClr val="1E73B9"/>
              </a:buClr>
              <a:buSzPts val="1500"/>
              <a:buFont typeface="Arial"/>
              <a:buNone/>
            </a:pPr>
            <a:endParaRPr sz="1500" b="0" i="0" u="none" strike="noStrike" cap="none">
              <a:solidFill>
                <a:srgbClr val="1E73B9"/>
              </a:solidFill>
              <a:latin typeface="Source Sans Pro"/>
              <a:ea typeface="Source Sans Pro"/>
              <a:cs typeface="Source Sans Pro"/>
              <a:sym typeface="Source Sans Pro"/>
            </a:endParaRPr>
          </a:p>
        </p:txBody>
      </p:sp>
      <p:sp>
        <p:nvSpPr>
          <p:cNvPr id="74" name="Google Shape;74;p12"/>
          <p:cNvSpPr/>
          <p:nvPr/>
        </p:nvSpPr>
        <p:spPr>
          <a:xfrm>
            <a:off x="628650" y="2466349"/>
            <a:ext cx="865384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628650" y="365126"/>
            <a:ext cx="7886700" cy="6974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1E73B9"/>
              </a:buClr>
              <a:buSzPts val="3300"/>
              <a:buFont typeface="Source Sans Pro"/>
              <a:buNone/>
            </a:pPr>
            <a:r>
              <a:rPr lang="en-US" sz="3300" b="0" i="0" u="none" strike="noStrike" cap="none">
                <a:solidFill>
                  <a:srgbClr val="1E73B9"/>
                </a:solidFill>
                <a:latin typeface="Source Sans Pro"/>
                <a:ea typeface="Source Sans Pro"/>
                <a:cs typeface="Source Sans Pro"/>
                <a:sym typeface="Source Sans Pro"/>
              </a:rPr>
              <a:t>NAMED ARGUMENTS</a:t>
            </a:r>
            <a:endParaRPr/>
          </a:p>
        </p:txBody>
      </p:sp>
      <p:sp>
        <p:nvSpPr>
          <p:cNvPr id="80" name="Google Shape;80;p13"/>
          <p:cNvSpPr txBox="1">
            <a:spLocks noGrp="1"/>
          </p:cNvSpPr>
          <p:nvPr>
            <p:ph type="body" idx="1"/>
          </p:nvPr>
        </p:nvSpPr>
        <p:spPr>
          <a:xfrm>
            <a:off x="628650" y="1261366"/>
            <a:ext cx="7886700" cy="4145521"/>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rgbClr val="1E73B9"/>
              </a:buClr>
              <a:buSzPts val="1500"/>
              <a:buFont typeface="Arial"/>
              <a:buNone/>
            </a:pPr>
            <a:endParaRPr sz="1500" b="0" i="0" u="none" strike="noStrike" cap="none">
              <a:solidFill>
                <a:srgbClr val="1E73B9"/>
              </a:solidFill>
              <a:latin typeface="Source Sans Pro"/>
              <a:ea typeface="Source Sans Pro"/>
              <a:cs typeface="Source Sans Pro"/>
              <a:sym typeface="Source Sans Pro"/>
            </a:endParaRPr>
          </a:p>
        </p:txBody>
      </p:sp>
      <p:sp>
        <p:nvSpPr>
          <p:cNvPr id="81" name="Google Shape;81;p13"/>
          <p:cNvSpPr/>
          <p:nvPr/>
        </p:nvSpPr>
        <p:spPr>
          <a:xfrm>
            <a:off x="628650" y="2466349"/>
            <a:ext cx="865384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82" name="Google Shape;82;p13"/>
          <p:cNvPicPr preferRelativeResize="0"/>
          <p:nvPr/>
        </p:nvPicPr>
        <p:blipFill rotWithShape="1">
          <a:blip r:embed="rId3">
            <a:alphaModFix/>
          </a:blip>
          <a:srcRect/>
          <a:stretch/>
        </p:blipFill>
        <p:spPr>
          <a:xfrm>
            <a:off x="628651" y="1101220"/>
            <a:ext cx="6828218" cy="4544931"/>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971</TotalTime>
  <Words>3804</Words>
  <Application>Microsoft Office PowerPoint</Application>
  <PresentationFormat>On-screen Show (4:3)</PresentationFormat>
  <Paragraphs>567</Paragraphs>
  <Slides>55</Slides>
  <Notes>55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Source Sans Pro</vt:lpstr>
      <vt:lpstr>Consolas</vt:lpstr>
      <vt:lpstr>Calibri</vt:lpstr>
      <vt:lpstr>Office Theme</vt:lpstr>
      <vt:lpstr>C#4 &amp; C#6 C#7 FEATURES</vt:lpstr>
      <vt:lpstr>OBJECTIVES</vt:lpstr>
      <vt:lpstr>C# EVOLUTION</vt:lpstr>
      <vt:lpstr>C# 4 – COM SUPPORT</vt:lpstr>
      <vt:lpstr>OPTIONAL PARAMETERS</vt:lpstr>
      <vt:lpstr>OPTIONAL PARAMETERS - RESTRICTIONS</vt:lpstr>
      <vt:lpstr>GETTING OTHER CONST RESTRICTION</vt:lpstr>
      <vt:lpstr>NAMED ARGUMENTS</vt:lpstr>
      <vt:lpstr>NAMED ARGUMENTS</vt:lpstr>
      <vt:lpstr>NAMED ARGUMENTS – EVALUATION ORDER</vt:lpstr>
      <vt:lpstr>OPTIONAL &amp; NAMED ARGUMENTS – USING TWO OF THEM TOGETHER</vt:lpstr>
      <vt:lpstr>WORD EXAMPLE - BEFORE</vt:lpstr>
      <vt:lpstr>WORD EXAMPLE - AFTER</vt:lpstr>
      <vt:lpstr>DYNAMIC IN C#</vt:lpstr>
      <vt:lpstr>DYNAMIC IN C# - HOW IT WORKS</vt:lpstr>
      <vt:lpstr>DYNAMIC IN C# - WHEN TO USE</vt:lpstr>
      <vt:lpstr>DYNAMIC IN C#</vt:lpstr>
      <vt:lpstr>DYNAMIC IN C# - EXAMPLE</vt:lpstr>
      <vt:lpstr>DYNAMIC IN C# - COM USAGE</vt:lpstr>
      <vt:lpstr>DYNAMIC IN C# - REAL WORLD USAGE</vt:lpstr>
      <vt:lpstr>PowerPoint Presentation</vt:lpstr>
      <vt:lpstr>AUTO PROPERTIES INITIALIZERS – OLD WAY</vt:lpstr>
      <vt:lpstr>AUTO PROPERTIES INITIALIZERS – NEW WAY</vt:lpstr>
      <vt:lpstr>EXPRESSION-BODIED MEMBERS – OLD WAY</vt:lpstr>
      <vt:lpstr>EXPRESSION-BODIED MEMBERS – NEW WAY</vt:lpstr>
      <vt:lpstr>NAMEOF EXPRESSION - BEFORE</vt:lpstr>
      <vt:lpstr>NAMEOF EXPRESSION – NEW WAY</vt:lpstr>
      <vt:lpstr>STATIC USING SYNTAX – OLD WAY</vt:lpstr>
      <vt:lpstr>STATIC USING SYNTAX – NEW WAY</vt:lpstr>
      <vt:lpstr>DICTIONARY INITIALIZERS</vt:lpstr>
      <vt:lpstr>DICTIONARY INITIALIZERS</vt:lpstr>
      <vt:lpstr>STRING INTERPOLATION</vt:lpstr>
      <vt:lpstr>STRING INTERPOLATION</vt:lpstr>
      <vt:lpstr>EXCEPTION FILTERS</vt:lpstr>
      <vt:lpstr>EXCEPTION FILTERS</vt:lpstr>
      <vt:lpstr>NULL CONDITIONAL OPERATOR</vt:lpstr>
      <vt:lpstr>NULL CONDITIONAL OPERATOR</vt:lpstr>
      <vt:lpstr>C# 7.0 </vt:lpstr>
      <vt:lpstr>OUT VARIABLES</vt:lpstr>
      <vt:lpstr>TUPLES</vt:lpstr>
      <vt:lpstr>TUPLES</vt:lpstr>
      <vt:lpstr>DISCARDS</vt:lpstr>
      <vt:lpstr>PATTERN MATCHING</vt:lpstr>
      <vt:lpstr>REF LOCALS AND RETURNS</vt:lpstr>
      <vt:lpstr>LOCAL FUNCTIONS</vt:lpstr>
      <vt:lpstr>CASTING AND REFERENCE CONVERSIONS</vt:lpstr>
      <vt:lpstr>IMPLICIT CONVERSIONS</vt:lpstr>
      <vt:lpstr>EXPLICIT CONVERSIONS</vt:lpstr>
      <vt:lpstr>TYPE CONVERSION EXCEPTIONS AT RUN TIME</vt:lpstr>
      <vt:lpstr>SAFE TYPE CAST : AS OPERATOR</vt:lpstr>
      <vt:lpstr>SAFE TYPE CAST : IS OPERATOR</vt:lpstr>
      <vt:lpstr>SAFE TYPE CAST : IS OPERATOR</vt:lpstr>
      <vt:lpstr>ASSIGNMENT</vt:lpstr>
      <vt:lpstr>REFERENCES </vt:lpstr>
      <vt:lpstr>REVISIONS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C#4 &amp; C#6 C#7 FEATURES</dc:title>
  <cp:lastModifiedBy>Dan Cociu</cp:lastModifiedBy>
  <cp:revision>4</cp:revision>
  <dcterms:modified xsi:type="dcterms:W3CDTF">2020-02-21T07:44:02Z</dcterms:modified>
</cp:coreProperties>
</file>