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58" r:id="rId7"/>
    <p:sldId id="262" r:id="rId8"/>
    <p:sldId id="305" r:id="rId9"/>
    <p:sldId id="263" r:id="rId10"/>
    <p:sldId id="264" r:id="rId11"/>
    <p:sldId id="265" r:id="rId12"/>
    <p:sldId id="273" r:id="rId13"/>
    <p:sldId id="272" r:id="rId14"/>
    <p:sldId id="266" r:id="rId15"/>
    <p:sldId id="268" r:id="rId16"/>
    <p:sldId id="267" r:id="rId17"/>
    <p:sldId id="260" r:id="rId18"/>
    <p:sldId id="270" r:id="rId19"/>
    <p:sldId id="271" r:id="rId20"/>
    <p:sldId id="298" r:id="rId21"/>
    <p:sldId id="299" r:id="rId22"/>
    <p:sldId id="300" r:id="rId23"/>
    <p:sldId id="302" r:id="rId24"/>
    <p:sldId id="269" r:id="rId25"/>
    <p:sldId id="277" r:id="rId26"/>
    <p:sldId id="276" r:id="rId27"/>
    <p:sldId id="281" r:id="rId28"/>
    <p:sldId id="278" r:id="rId29"/>
    <p:sldId id="275" r:id="rId30"/>
    <p:sldId id="274" r:id="rId31"/>
    <p:sldId id="279" r:id="rId32"/>
    <p:sldId id="282" r:id="rId33"/>
    <p:sldId id="283" r:id="rId34"/>
    <p:sldId id="284" r:id="rId35"/>
    <p:sldId id="280" r:id="rId36"/>
    <p:sldId id="286" r:id="rId37"/>
    <p:sldId id="285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303" r:id="rId49"/>
    <p:sldId id="304" r:id="rId50"/>
    <p:sldId id="261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6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sdn.microsoft.com/en-us/library/t4411bks(v=vs.110).aspx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2cf62fcy.asp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– disposal – garbage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805" y="5662388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Rami Atieyeh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3784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255322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Encodings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8"/>
            <a:ext cx="5127594" cy="3070936"/>
          </a:xfrm>
        </p:spPr>
        <p:txBody>
          <a:bodyPr numCol="1">
            <a:noAutofit/>
          </a:bodyPr>
          <a:lstStyle/>
          <a:p>
            <a:r>
              <a:rPr lang="en-US" sz="1800" b="1" dirty="0"/>
              <a:t>Encoding.Convert()	- </a:t>
            </a:r>
            <a:r>
              <a:rPr lang="en-US" sz="1800" dirty="0"/>
              <a:t>Converts an entire byte array from one encoding to another.</a:t>
            </a:r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20" y="4451738"/>
            <a:ext cx="4745114" cy="848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61" y="1525533"/>
            <a:ext cx="5282139" cy="36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Strings – constructing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Simplest way – assigning a literal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Create a repeating sequence of characters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Construct from char array – the method </a:t>
            </a:r>
            <a:r>
              <a:rPr lang="en-US" sz="1800" b="1" dirty="0"/>
              <a:t>ToCharArray </a:t>
            </a:r>
            <a:r>
              <a:rPr lang="en-US" sz="1800" dirty="0"/>
              <a:t>does the reverse</a:t>
            </a:r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50" y="1261367"/>
            <a:ext cx="427672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50" y="2245079"/>
            <a:ext cx="313372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03" y="3230671"/>
            <a:ext cx="30003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Strings – Empty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204317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An empty string has a length of zero. 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dirty="0"/>
              <a:t>Strings are reference types – they can be </a:t>
            </a:r>
            <a:r>
              <a:rPr lang="en-US" sz="1800" b="1" dirty="0"/>
              <a:t>null.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56" y="1261367"/>
            <a:ext cx="5214244" cy="1962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56" y="3436563"/>
            <a:ext cx="5214244" cy="19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Strings – Empty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Method </a:t>
            </a:r>
            <a:r>
              <a:rPr lang="en-US" sz="1800" b="1" dirty="0"/>
              <a:t>string.IsNullOrEmpty </a:t>
            </a:r>
            <a:r>
              <a:rPr lang="en-US" sz="1800" dirty="0"/>
              <a:t>can be used to check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 string’s indexer returns a single character at the given index.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61367"/>
            <a:ext cx="4953000" cy="3295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6" y="4834154"/>
            <a:ext cx="1943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Simplest way is to use one of the methods – </a:t>
            </a:r>
            <a:r>
              <a:rPr lang="en-US" sz="1800" b="1" dirty="0"/>
              <a:t>Contains – StartsWith – EndsWith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83" y="2445412"/>
            <a:ext cx="3486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2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The static Format method provides a convenient way to build strings that embed variables.</a:t>
            </a:r>
          </a:p>
          <a:p>
            <a:endParaRPr lang="en-US" sz="1800" dirty="0"/>
          </a:p>
          <a:p>
            <a:r>
              <a:rPr lang="en-US" sz="1800" dirty="0"/>
              <a:t>The embedded variables (or values) can be of any type – method </a:t>
            </a:r>
            <a:r>
              <a:rPr lang="en-US" sz="1800" b="1" dirty="0"/>
              <a:t>Format</a:t>
            </a:r>
            <a:r>
              <a:rPr lang="en-US" sz="1800" dirty="0"/>
              <a:t> calls </a:t>
            </a:r>
            <a:r>
              <a:rPr lang="en-US" sz="1800" b="1" dirty="0"/>
              <a:t>ToString()</a:t>
            </a:r>
            <a:r>
              <a:rPr lang="en-US" sz="1800" dirty="0"/>
              <a:t> on them.</a:t>
            </a:r>
          </a:p>
          <a:p>
            <a:endParaRPr lang="en-US" sz="1800" dirty="0"/>
          </a:p>
          <a:p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Each number in curly braces is called a </a:t>
            </a:r>
            <a:r>
              <a:rPr lang="en-US" sz="1800" b="1" i="1" dirty="0"/>
              <a:t>format</a:t>
            </a:r>
            <a:r>
              <a:rPr lang="en-US" sz="1800" i="1" dirty="0"/>
              <a:t> </a:t>
            </a:r>
            <a:r>
              <a:rPr lang="en-US" sz="1800" b="1" i="1" dirty="0"/>
              <a:t>item </a:t>
            </a:r>
            <a:r>
              <a:rPr lang="en-US" sz="1800" dirty="0"/>
              <a:t>– corresponds to the argument position.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423464"/>
            <a:ext cx="8029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5535967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The format item is optionally followed by either: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A comma and a minimum width to apply</a:t>
            </a:r>
          </a:p>
          <a:p>
            <a:pPr lvl="2"/>
            <a:r>
              <a:rPr lang="en-US" dirty="0"/>
              <a:t>Negative – left aligned (spaces to the right)</a:t>
            </a:r>
          </a:p>
          <a:p>
            <a:pPr lvl="2"/>
            <a:r>
              <a:rPr lang="en-US" dirty="0"/>
              <a:t>Positive – right aligned (spaces to the left)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A colon and a format string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202" y="1261367"/>
            <a:ext cx="6276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9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comparing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The following methods allow culture-aware or case-insensitive comparisons.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StringComparison</a:t>
            </a:r>
            <a:r>
              <a:rPr lang="en-US" sz="1800" dirty="0"/>
              <a:t> is an </a:t>
            </a:r>
            <a:r>
              <a:rPr lang="en-US" sz="1800" b="1" dirty="0"/>
              <a:t>enum</a:t>
            </a:r>
            <a:r>
              <a:rPr lang="en-US" sz="1800" dirty="0"/>
              <a:t> defined as follows: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88" y="1665486"/>
            <a:ext cx="578167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83" y="2917979"/>
            <a:ext cx="44196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07" y="4402637"/>
            <a:ext cx="16954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comparing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Example - The result of the third example is determined by the computer’s current language settings.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Good example can be found on </a:t>
            </a:r>
            <a:r>
              <a:rPr lang="en-US" sz="1800" b="1" dirty="0">
                <a:hlinkClick r:id="rId2"/>
              </a:rPr>
              <a:t>MSDN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67" y="2193395"/>
            <a:ext cx="60198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7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order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All of the order comparison methods return a positive number, a negative number, or zero, depending on whether the first value comes after, before, or alongside the second value.</a:t>
            </a:r>
          </a:p>
          <a:p>
            <a:endParaRPr lang="en-US" sz="1800" dirty="0"/>
          </a:p>
          <a:p>
            <a:r>
              <a:rPr lang="en-US" sz="1800" dirty="0"/>
              <a:t>How they work</a:t>
            </a:r>
          </a:p>
          <a:p>
            <a:pPr lvl="1"/>
            <a:r>
              <a:rPr lang="en-US" sz="1500" dirty="0"/>
              <a:t>strA &gt; strB, then </a:t>
            </a:r>
            <a:r>
              <a:rPr lang="en-US" sz="1500" b="1" dirty="0"/>
              <a:t>1</a:t>
            </a:r>
          </a:p>
          <a:p>
            <a:pPr lvl="1"/>
            <a:r>
              <a:rPr lang="en-US" sz="1500" dirty="0"/>
              <a:t>strA &lt; strB, then </a:t>
            </a:r>
            <a:r>
              <a:rPr lang="en-US" sz="1500" b="1" dirty="0"/>
              <a:t>-1</a:t>
            </a:r>
          </a:p>
          <a:p>
            <a:pPr lvl="1"/>
            <a:r>
              <a:rPr lang="en-US" sz="1500" dirty="0"/>
              <a:t>strA == strB, then </a:t>
            </a:r>
            <a:r>
              <a:rPr lang="en-US" sz="1500" b="1" dirty="0"/>
              <a:t>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46" y="1259746"/>
            <a:ext cx="620077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563" y="4202512"/>
            <a:ext cx="8315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Encoding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Strings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Time, Date, offsets and time zones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Format providers – culture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Disposal and garbage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finalizers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4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order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pPr marL="171450" lvl="1">
              <a:spcBef>
                <a:spcPts val="750"/>
              </a:spcBef>
            </a:pPr>
            <a:r>
              <a:rPr lang="en-US" sz="1500" dirty="0"/>
              <a:t>Ignoring case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Example in Visual Studio</a:t>
            </a:r>
          </a:p>
          <a:p>
            <a:pPr lvl="1"/>
            <a:r>
              <a:rPr lang="en-US" sz="1500" dirty="0"/>
              <a:t>Plugging-in </a:t>
            </a:r>
            <a:r>
              <a:rPr lang="en-US" sz="1500" b="1" dirty="0"/>
              <a:t>CultureInfo </a:t>
            </a:r>
            <a:r>
              <a:rPr lang="en-US" sz="1500" dirty="0"/>
              <a:t>object</a:t>
            </a:r>
          </a:p>
          <a:p>
            <a:pPr lvl="1"/>
            <a:r>
              <a:rPr lang="en-US" sz="1600" dirty="0"/>
              <a:t> In Czech - Czech Republic culture, "</a:t>
            </a:r>
            <a:r>
              <a:rPr lang="en-US" sz="1600" dirty="0" err="1"/>
              <a:t>ch</a:t>
            </a:r>
            <a:r>
              <a:rPr lang="en-US" sz="1600" dirty="0"/>
              <a:t>" is a single character that is greater than "d".</a:t>
            </a:r>
            <a:endParaRPr lang="en-US" sz="15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45" y="1716617"/>
            <a:ext cx="6353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0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timespan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b="1" dirty="0"/>
              <a:t>TimeSpan - </a:t>
            </a:r>
            <a:r>
              <a:rPr lang="en-US" sz="1800" dirty="0"/>
              <a:t>represents an interval of time or a time of the day.</a:t>
            </a:r>
          </a:p>
          <a:p>
            <a:pPr algn="just"/>
            <a:endParaRPr lang="en-US" sz="1500" dirty="0"/>
          </a:p>
          <a:p>
            <a:pPr algn="just"/>
            <a:r>
              <a:rPr lang="en-US" sz="1800" dirty="0"/>
              <a:t>Constructors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r>
              <a:rPr lang="en-US" sz="1800" dirty="0"/>
              <a:t>The static From... methods are more convenient when you want to specify an interval in just a single unit, such as minutes, hours, and so on..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17" y="1738266"/>
            <a:ext cx="6115050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45" y="3726864"/>
            <a:ext cx="4886325" cy="1162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678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timespan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089559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Examples</a:t>
            </a:r>
          </a:p>
          <a:p>
            <a:endParaRPr lang="en-US" sz="1800" dirty="0"/>
          </a:p>
          <a:p>
            <a:r>
              <a:rPr lang="en-US" sz="1800" dirty="0"/>
              <a:t>TimeSpan overloads the </a:t>
            </a:r>
            <a:r>
              <a:rPr lang="en-US" sz="1800" b="1" dirty="0"/>
              <a:t>&lt;</a:t>
            </a:r>
            <a:r>
              <a:rPr lang="en-US" sz="1800" dirty="0"/>
              <a:t> and </a:t>
            </a:r>
            <a:r>
              <a:rPr lang="en-US" sz="1800" b="1" dirty="0"/>
              <a:t>&gt;</a:t>
            </a:r>
            <a:r>
              <a:rPr lang="en-US" sz="1800" dirty="0"/>
              <a:t> operators, as well as the </a:t>
            </a:r>
            <a:r>
              <a:rPr lang="en-US" sz="1800" b="1" dirty="0"/>
              <a:t>+</a:t>
            </a:r>
            <a:r>
              <a:rPr lang="en-US" sz="1800" dirty="0"/>
              <a:t> and </a:t>
            </a:r>
            <a:r>
              <a:rPr lang="en-US" sz="1800" b="1" dirty="0"/>
              <a:t>–</a:t>
            </a:r>
            <a:r>
              <a:rPr lang="en-US" sz="1800" dirty="0"/>
              <a:t> operators.</a:t>
            </a:r>
          </a:p>
          <a:p>
            <a:endParaRPr lang="en-US" sz="1800" dirty="0"/>
          </a:p>
          <a:p>
            <a:r>
              <a:rPr lang="en-US" sz="1800" dirty="0"/>
              <a:t>Examples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46" y="1261367"/>
            <a:ext cx="3221854" cy="2145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85" y="2574319"/>
            <a:ext cx="5298219" cy="29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2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767"/>
            <a:ext cx="10515600" cy="4445166"/>
          </a:xfrm>
        </p:spPr>
        <p:txBody>
          <a:bodyPr numCol="1">
            <a:noAutofit/>
          </a:bodyPr>
          <a:lstStyle/>
          <a:p>
            <a:r>
              <a:rPr lang="en-US" sz="1800" b="1" dirty="0"/>
              <a:t>DateTime</a:t>
            </a:r>
            <a:r>
              <a:rPr lang="en-US" sz="1800" dirty="0"/>
              <a:t> – Represents an instant in time, typically expressed as a date and time of day.</a:t>
            </a:r>
          </a:p>
          <a:p>
            <a:endParaRPr lang="en-US" sz="1800" dirty="0"/>
          </a:p>
          <a:p>
            <a:r>
              <a:rPr lang="en-US" sz="1800" dirty="0"/>
              <a:t>Constructors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specifiy only date – time is set to midnight (0</a:t>
            </a:r>
            <a:r>
              <a:rPr lang="en-US" sz="1800" dirty="0">
                <a:sym typeface="Wingdings" panose="05000000000000000000" pitchFamily="2" charset="2"/>
              </a:rPr>
              <a:t>:00).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/>
              <a:t>The DateTime constructors also allow you to specify a </a:t>
            </a:r>
            <a:r>
              <a:rPr lang="en-US" sz="1800" b="1" dirty="0"/>
              <a:t>DateTimeKind – </a:t>
            </a:r>
            <a:r>
              <a:rPr lang="en-US" sz="1800" dirty="0"/>
              <a:t>an enum with the following values: </a:t>
            </a:r>
            <a:r>
              <a:rPr lang="en-US" sz="1800" b="1" dirty="0"/>
              <a:t>Unspecified</a:t>
            </a:r>
            <a:r>
              <a:rPr lang="en-US" sz="1800" dirty="0"/>
              <a:t> (default value)</a:t>
            </a:r>
            <a:r>
              <a:rPr lang="en-US" sz="1800" b="1" dirty="0"/>
              <a:t>, Local, Utc</a:t>
            </a:r>
          </a:p>
          <a:p>
            <a:endParaRPr lang="en-US" sz="1800" b="1" dirty="0"/>
          </a:p>
          <a:p>
            <a:r>
              <a:rPr lang="en-US" sz="1800" dirty="0"/>
              <a:t>These values indicates whether the </a:t>
            </a:r>
            <a:r>
              <a:rPr lang="en-US" sz="1800" b="1" dirty="0"/>
              <a:t>DateTime</a:t>
            </a:r>
            <a:r>
              <a:rPr lang="en-US" sz="1800" dirty="0"/>
              <a:t> is relative to:</a:t>
            </a:r>
          </a:p>
          <a:p>
            <a:pPr lvl="1"/>
            <a:r>
              <a:rPr lang="en-US" sz="1500" dirty="0"/>
              <a:t>The local time on current computer</a:t>
            </a:r>
          </a:p>
          <a:p>
            <a:pPr lvl="1"/>
            <a:r>
              <a:rPr lang="en-US" sz="1500" dirty="0"/>
              <a:t>UTC (the equivalent of Greenwich Mean Time)</a:t>
            </a:r>
          </a:p>
          <a:p>
            <a:pPr lvl="1"/>
            <a:r>
              <a:rPr lang="en-US" sz="1500" dirty="0"/>
              <a:t>Unspecified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45" y="1661054"/>
            <a:ext cx="620077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55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005" y="1295930"/>
            <a:ext cx="4656789" cy="41449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261367"/>
            <a:ext cx="10515600" cy="414552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1E73B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Examples</a:t>
            </a:r>
          </a:p>
          <a:p>
            <a:pPr algn="just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0866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Add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Subtract</a:t>
            </a:r>
          </a:p>
          <a:p>
            <a:pPr algn="just"/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813" y="1261366"/>
            <a:ext cx="5185987" cy="2633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09" y="2435089"/>
            <a:ext cx="3448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DateTimeOffset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Represents a point in time, typically expressed as a date and time of day, relative to Coordinated Universal Time (UTC).</a:t>
            </a:r>
          </a:p>
          <a:p>
            <a:endParaRPr lang="en-US" sz="1800" dirty="0"/>
          </a:p>
          <a:p>
            <a:r>
              <a:rPr lang="en-US" sz="1800" dirty="0"/>
              <a:t>Its distinguishing feature is that it also stores a UTC offset – allows more meaningful results when comparing values across different time zones.</a:t>
            </a:r>
          </a:p>
          <a:p>
            <a:pPr algn="just"/>
            <a:endParaRPr lang="en-US" sz="1500" dirty="0"/>
          </a:p>
          <a:p>
            <a:r>
              <a:rPr lang="en-US" sz="1800" dirty="0"/>
              <a:t>Example – Offset from UTC – July 01 2007 03:00:00 </a:t>
            </a:r>
            <a:r>
              <a:rPr lang="en-US" sz="1800" b="1" dirty="0"/>
              <a:t>−06:00</a:t>
            </a:r>
          </a:p>
          <a:p>
            <a:endParaRPr lang="en-US" sz="1800" b="1" dirty="0"/>
          </a:p>
          <a:p>
            <a:r>
              <a:rPr lang="en-US" sz="1800" dirty="0"/>
              <a:t>Example</a:t>
            </a:r>
          </a:p>
          <a:p>
            <a:endParaRPr lang="en-US" sz="1800" dirty="0"/>
          </a:p>
          <a:p>
            <a:r>
              <a:rPr lang="en-US" sz="1800" b="1" dirty="0"/>
              <a:t>DateTime</a:t>
            </a:r>
            <a:r>
              <a:rPr lang="en-US" sz="1800" dirty="0"/>
              <a:t> considers the following two values different, whereas </a:t>
            </a:r>
            <a:r>
              <a:rPr lang="en-US" sz="1800" b="1" dirty="0"/>
              <a:t>DateTimeOffset</a:t>
            </a:r>
            <a:r>
              <a:rPr lang="en-US" sz="1800" dirty="0"/>
              <a:t> considers them equal.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80" y="3687608"/>
            <a:ext cx="5200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27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DateTimeOffset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367"/>
            <a:ext cx="6722533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Constructors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b="1" dirty="0"/>
              <a:t>TimeSpan</a:t>
            </a:r>
            <a:r>
              <a:rPr lang="en-US" sz="1800" dirty="0"/>
              <a:t> parameter must amount to a whole number of minutes, or an exception is thrown.</a:t>
            </a:r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803"/>
            <a:ext cx="66008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17" y="2434140"/>
            <a:ext cx="3923603" cy="31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DateTimeOffset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More constructors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Implicit cast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If you don’t specify an offset, it’s inferred from the DateTime value using these rules: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00" dirty="0"/>
              <a:t>If the </a:t>
            </a:r>
            <a:r>
              <a:rPr lang="en-US" sz="1600" b="1" dirty="0"/>
              <a:t>DateTime</a:t>
            </a:r>
            <a:r>
              <a:rPr lang="en-US" sz="1600" dirty="0"/>
              <a:t> has a </a:t>
            </a:r>
            <a:r>
              <a:rPr lang="en-US" sz="1600" b="1" dirty="0"/>
              <a:t>DateTimeKind</a:t>
            </a:r>
            <a:r>
              <a:rPr lang="en-US" sz="1600" dirty="0"/>
              <a:t> of </a:t>
            </a:r>
            <a:r>
              <a:rPr lang="en-US" sz="1600" b="1" dirty="0"/>
              <a:t>Utc</a:t>
            </a:r>
            <a:r>
              <a:rPr lang="en-US" sz="1600" dirty="0"/>
              <a:t>, the offset is zero.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1600" dirty="0"/>
              <a:t>If the </a:t>
            </a:r>
            <a:r>
              <a:rPr lang="en-US" sz="1600" b="1" dirty="0"/>
              <a:t>DateTime</a:t>
            </a:r>
            <a:r>
              <a:rPr lang="en-US" sz="1600" dirty="0"/>
              <a:t> has a </a:t>
            </a:r>
            <a:r>
              <a:rPr lang="en-US" sz="1600" b="1" dirty="0"/>
              <a:t>DateTimeKind</a:t>
            </a:r>
            <a:r>
              <a:rPr lang="en-US" sz="1600" dirty="0"/>
              <a:t> of </a:t>
            </a:r>
            <a:r>
              <a:rPr lang="en-US" sz="1600" b="1" dirty="0"/>
              <a:t>Local</a:t>
            </a:r>
            <a:r>
              <a:rPr lang="en-US" sz="1600" dirty="0"/>
              <a:t> or </a:t>
            </a:r>
            <a:r>
              <a:rPr lang="en-US" sz="1600" b="1" dirty="0"/>
              <a:t>Unspecified</a:t>
            </a:r>
            <a:r>
              <a:rPr lang="en-US" sz="1600" dirty="0"/>
              <a:t> (the default), the offset is taken from the current local time zone.</a:t>
            </a:r>
            <a:endParaRPr lang="en-US" sz="15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342900" lvl="1" indent="0" algn="just">
              <a:buNone/>
            </a:pPr>
            <a:endParaRPr lang="en-US" sz="1500" dirty="0"/>
          </a:p>
          <a:p>
            <a:pPr marL="685800" lvl="1" indent="-342900" algn="just">
              <a:buFont typeface="+mj-lt"/>
              <a:buAutoNum type="arabicPeriod"/>
            </a:pPr>
            <a:endParaRPr lang="en-US" sz="1500" dirty="0"/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70" y="1156758"/>
            <a:ext cx="53435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70" y="1928117"/>
            <a:ext cx="3324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DateTimeOffset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Examples - implicit casting with </a:t>
            </a:r>
            <a:r>
              <a:rPr lang="en-US" sz="1800" b="1" dirty="0"/>
              <a:t>DateTimeKind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33" y="1261367"/>
            <a:ext cx="57531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0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Text Encodings - unicode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character set </a:t>
            </a:r>
            <a:r>
              <a:rPr lang="en-US" sz="1800" dirty="0"/>
              <a:t>is an allocation of characters, each with a numeric code or </a:t>
            </a:r>
            <a:r>
              <a:rPr lang="en-US" sz="1800" b="1" i="1" dirty="0"/>
              <a:t>code point</a:t>
            </a:r>
            <a:r>
              <a:rPr lang="en-US" sz="1800" i="1" dirty="0"/>
              <a:t>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There are two character sets in common use: </a:t>
            </a:r>
            <a:r>
              <a:rPr lang="en-US" sz="1800" b="1" dirty="0"/>
              <a:t>Unicode</a:t>
            </a:r>
            <a:r>
              <a:rPr lang="en-US" sz="1800" dirty="0"/>
              <a:t> and </a:t>
            </a:r>
            <a:r>
              <a:rPr lang="en-US" sz="1800" b="1" dirty="0"/>
              <a:t>ASCII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  <a:p>
            <a:r>
              <a:rPr lang="en-US" sz="1800" dirty="0"/>
              <a:t>Unicode has an address space of approximately one million characters, of which about 100,000 are currently allocated.</a:t>
            </a:r>
          </a:p>
          <a:p>
            <a:endParaRPr lang="en-US" sz="1800" dirty="0"/>
          </a:p>
          <a:p>
            <a:r>
              <a:rPr lang="en-US" sz="1800" dirty="0"/>
              <a:t>Unicode covers most spoken world languages, as well as some historical languages and special symbols.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53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times - DateTimeOffset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5909733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 dirty="0"/>
              <a:t>Convert in the other direction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UtcDateTime </a:t>
            </a:r>
            <a:r>
              <a:rPr lang="en-US" sz="1800" dirty="0"/>
              <a:t>property – returns </a:t>
            </a:r>
            <a:r>
              <a:rPr lang="en-US" sz="1800" b="1" dirty="0"/>
              <a:t>DateTime</a:t>
            </a:r>
            <a:r>
              <a:rPr lang="en-US" sz="1800" dirty="0"/>
              <a:t> in </a:t>
            </a:r>
            <a:r>
              <a:rPr lang="en-US" sz="1800" b="1" dirty="0"/>
              <a:t>UTC</a:t>
            </a:r>
            <a:r>
              <a:rPr lang="en-US" sz="1800" dirty="0"/>
              <a:t> time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b="1" dirty="0"/>
              <a:t>LocalDateTime </a:t>
            </a:r>
            <a:r>
              <a:rPr lang="en-US" sz="1800" dirty="0"/>
              <a:t>property – returns </a:t>
            </a:r>
            <a:r>
              <a:rPr lang="en-US" sz="1800" b="1" dirty="0"/>
              <a:t>DateTime</a:t>
            </a:r>
            <a:r>
              <a:rPr lang="en-US" sz="1800" dirty="0"/>
              <a:t> in the current local time zone</a:t>
            </a:r>
            <a:endParaRPr lang="en-US" sz="1800" b="1" dirty="0"/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DateTime </a:t>
            </a:r>
            <a:r>
              <a:rPr lang="en-US" sz="1800" dirty="0"/>
              <a:t>property – returns </a:t>
            </a:r>
            <a:r>
              <a:rPr lang="en-US" sz="1800" b="1" dirty="0"/>
              <a:t>DateTime</a:t>
            </a:r>
            <a:r>
              <a:rPr lang="en-US" sz="1800" dirty="0"/>
              <a:t> in whatever zone is was specified, with a </a:t>
            </a:r>
            <a:r>
              <a:rPr lang="en-US" sz="1800" b="1" dirty="0"/>
              <a:t>Kind</a:t>
            </a:r>
            <a:r>
              <a:rPr lang="en-US" sz="1800" dirty="0"/>
              <a:t> of </a:t>
            </a:r>
            <a:r>
              <a:rPr lang="en-US" sz="1800" b="1" dirty="0"/>
              <a:t>Unspecified.</a:t>
            </a:r>
          </a:p>
          <a:p>
            <a:pPr algn="just"/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261367"/>
            <a:ext cx="44100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0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zones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b="1" dirty="0"/>
              <a:t>TimeZone</a:t>
            </a:r>
            <a:r>
              <a:rPr lang="en-US" sz="1800" dirty="0"/>
              <a:t> and </a:t>
            </a:r>
            <a:r>
              <a:rPr lang="en-US" sz="1800" b="1" dirty="0"/>
              <a:t>TimeZoneInfo</a:t>
            </a:r>
            <a:r>
              <a:rPr lang="en-US" sz="1800" dirty="0"/>
              <a:t> classes provide information on time zone names, UTC offsets, and daylight saving time rules.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b="1" dirty="0"/>
              <a:t>TimeZone</a:t>
            </a:r>
            <a:r>
              <a:rPr lang="en-US" sz="1800" dirty="0"/>
              <a:t> – Provides access only to the current local time zone.</a:t>
            </a:r>
          </a:p>
          <a:p>
            <a:pPr algn="just"/>
            <a:r>
              <a:rPr lang="en-US" sz="1800" b="1" dirty="0"/>
              <a:t>TimeZoneInfo – </a:t>
            </a:r>
            <a:r>
              <a:rPr lang="en-US" sz="1800" dirty="0"/>
              <a:t>Provides access to all the world’s time zones.</a:t>
            </a:r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180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zones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138333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The static TimeZone.CurrentTimeZone method returns a TimeZone object based on the current local settings.</a:t>
            </a:r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1261367"/>
            <a:ext cx="3981450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06" y="2586246"/>
            <a:ext cx="287153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zones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/>
              <a:t>Changing the time zone</a:t>
            </a:r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261367"/>
            <a:ext cx="4000500" cy="481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54" y="1905000"/>
            <a:ext cx="3854925" cy="40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7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providers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The .NET Framework defines three format providers (all of which implement IFormatProvider):</a:t>
            </a:r>
          </a:p>
          <a:p>
            <a:pPr lvl="1"/>
            <a:r>
              <a:rPr lang="en-US" sz="1500" b="1" dirty="0"/>
              <a:t>NumberFormatInfo</a:t>
            </a:r>
          </a:p>
          <a:p>
            <a:pPr lvl="1"/>
            <a:r>
              <a:rPr lang="en-US" sz="1500" b="1" dirty="0"/>
              <a:t>DateTimeFormatInfo</a:t>
            </a:r>
          </a:p>
          <a:p>
            <a:pPr lvl="1"/>
            <a:r>
              <a:rPr lang="en-US" sz="1500" b="1" dirty="0"/>
              <a:t>CultureInfo</a:t>
            </a:r>
          </a:p>
          <a:p>
            <a:pPr algn="just"/>
            <a:endParaRPr lang="en-US" sz="1800" dirty="0"/>
          </a:p>
          <a:p>
            <a:pPr algn="just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9090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providers – cultureinfo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b="1" dirty="0"/>
              <a:t>CultureInfo </a:t>
            </a:r>
            <a:r>
              <a:rPr lang="en-US" sz="1800" dirty="0"/>
              <a:t>class provides information about a specific culture. The information includes the names for the culture, the writing system, the calendar used, the sort order of strings, and formatting for dates and numbers.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dirty="0"/>
              <a:t>Exists in </a:t>
            </a:r>
            <a:r>
              <a:rPr lang="en-US" sz="1800" b="1" dirty="0"/>
              <a:t>System.Globalization</a:t>
            </a:r>
            <a:r>
              <a:rPr lang="en-US" sz="1800" dirty="0"/>
              <a:t> namespace.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Example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79" y="3666313"/>
            <a:ext cx="4143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783114"/>
            <a:ext cx="4819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2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providers – cultureinfo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2738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Formats a </a:t>
            </a:r>
            <a:r>
              <a:rPr lang="en-US" sz="1800" b="1" dirty="0"/>
              <a:t>DateTime</a:t>
            </a:r>
            <a:r>
              <a:rPr lang="en-US" sz="1800" dirty="0"/>
              <a:t> with invariant culture. Invariant culture is always the same, regardless of the computer’s settings.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Invariant culture is based on American culture, with the following differences:</a:t>
            </a:r>
          </a:p>
          <a:p>
            <a:pPr lvl="1" algn="just"/>
            <a:r>
              <a:rPr lang="en-US" sz="1600" dirty="0"/>
              <a:t>The currency symbol is ☼ instead of $</a:t>
            </a:r>
          </a:p>
          <a:p>
            <a:pPr lvl="1" algn="just"/>
            <a:r>
              <a:rPr lang="en-US" sz="1600" dirty="0"/>
              <a:t>Dates and times are formatted with leading zeros (though still with the month first).</a:t>
            </a:r>
          </a:p>
          <a:p>
            <a:pPr lvl="1" algn="just"/>
            <a:r>
              <a:rPr lang="en-US" sz="1600" dirty="0"/>
              <a:t>Time uses the 24-hour format rather than an AM/PM designator.</a:t>
            </a:r>
            <a:endParaRPr lang="en-US" sz="1500" dirty="0"/>
          </a:p>
          <a:p>
            <a:pPr algn="just"/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1261367"/>
            <a:ext cx="4124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0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providers – NumberFormatInfo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Example</a:t>
            </a:r>
          </a:p>
          <a:p>
            <a:endParaRPr lang="en-US" sz="1800" dirty="0"/>
          </a:p>
          <a:p>
            <a:r>
              <a:rPr lang="en-US" sz="1800" dirty="0"/>
              <a:t>change the group separator from a comma to a space.</a:t>
            </a:r>
          </a:p>
          <a:p>
            <a:endParaRPr lang="en-US" sz="1800" dirty="0"/>
          </a:p>
          <a:p>
            <a:r>
              <a:rPr lang="en-US" sz="1800" dirty="0"/>
              <a:t>Then use it to format a number to three decimal places.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initial settings for a </a:t>
            </a:r>
            <a:r>
              <a:rPr lang="en-US" sz="1800" b="1" dirty="0"/>
              <a:t>NumberFormatInfo</a:t>
            </a:r>
            <a:r>
              <a:rPr lang="en-US" sz="1800" dirty="0"/>
              <a:t> or </a:t>
            </a:r>
            <a:r>
              <a:rPr lang="en-US" sz="1800" b="1" dirty="0"/>
              <a:t>DateTimeFormatInfo</a:t>
            </a:r>
            <a:r>
              <a:rPr lang="en-US" sz="1800" dirty="0"/>
              <a:t> are based on the invariant culture.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261367"/>
            <a:ext cx="4762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Some objects require explicit teardown code to release resources such as open files,</a:t>
            </a:r>
          </a:p>
          <a:p>
            <a:endParaRPr lang="en-US" sz="1800" dirty="0"/>
          </a:p>
          <a:p>
            <a:r>
              <a:rPr lang="en-US" sz="1800" dirty="0"/>
              <a:t>In .NET this is called</a:t>
            </a:r>
            <a:r>
              <a:rPr lang="en-US" sz="1800" i="1" dirty="0"/>
              <a:t> </a:t>
            </a:r>
            <a:r>
              <a:rPr lang="en-US" sz="1800" b="1" i="1" dirty="0"/>
              <a:t>disposal</a:t>
            </a:r>
            <a:r>
              <a:rPr lang="en-US" sz="1800" i="1" dirty="0"/>
              <a:t>, </a:t>
            </a:r>
            <a:r>
              <a:rPr lang="en-US" sz="1800" dirty="0"/>
              <a:t>and it’s supported by </a:t>
            </a:r>
            <a:r>
              <a:rPr lang="en-US" sz="1800" b="1" dirty="0"/>
              <a:t>IDisposable</a:t>
            </a:r>
            <a:r>
              <a:rPr lang="en-US" sz="1800" dirty="0"/>
              <a:t> interface.</a:t>
            </a:r>
          </a:p>
          <a:p>
            <a:endParaRPr lang="en-US" sz="1800" i="1" dirty="0"/>
          </a:p>
          <a:p>
            <a:r>
              <a:rPr lang="en-US" sz="1800" dirty="0"/>
              <a:t>The memory occupied by unused objects must also be reclaimed (at some point), this is called </a:t>
            </a:r>
            <a:r>
              <a:rPr lang="en-US" sz="1800" b="1" i="1" dirty="0"/>
              <a:t>garbage collection.</a:t>
            </a:r>
          </a:p>
          <a:p>
            <a:endParaRPr lang="en-US" sz="1800" b="1" i="1" dirty="0"/>
          </a:p>
          <a:p>
            <a:r>
              <a:rPr lang="en-US" sz="1800" dirty="0"/>
              <a:t>Difference – Garbage collection is automatic, while disposing requires explicit instigation (programmer).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9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b="1" dirty="0"/>
              <a:t>IDisposable </a:t>
            </a:r>
            <a:r>
              <a:rPr lang="en-US" sz="1800" dirty="0"/>
              <a:t>– special interface for types requiring a tear-down method.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r>
              <a:rPr lang="en-US" sz="1800" dirty="0"/>
              <a:t>Example – writing to a file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25" y="1261367"/>
            <a:ext cx="27717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2476877"/>
            <a:ext cx="4610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Text Encodings - ascii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ASCII set is simply the first 128 characters of the Unicode set, which covers most of what you see on a U.S style keyboard.</a:t>
            </a:r>
          </a:p>
          <a:p>
            <a:endParaRPr lang="en-US" sz="1800" dirty="0"/>
          </a:p>
          <a:p>
            <a:r>
              <a:rPr lang="en-US" sz="1800" dirty="0"/>
              <a:t>Still sometimes used for its simplicity and efficiency - each character is represented by one byte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226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What if </a:t>
            </a:r>
            <a:r>
              <a:rPr lang="en-US" sz="1800" b="1" dirty="0"/>
              <a:t>Dispose()</a:t>
            </a:r>
            <a:r>
              <a:rPr lang="en-US" sz="1800" dirty="0"/>
              <a:t> was not called (forgotten)? – File stream remains open while the application is running.</a:t>
            </a:r>
          </a:p>
          <a:p>
            <a:endParaRPr lang="en-US" sz="1800" b="1" i="1" dirty="0"/>
          </a:p>
          <a:p>
            <a:r>
              <a:rPr lang="en-US" sz="1800" dirty="0"/>
              <a:t>Better (safer) way – Use </a:t>
            </a:r>
            <a:r>
              <a:rPr lang="en-US" sz="1800" b="1" dirty="0"/>
              <a:t>using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using </a:t>
            </a:r>
            <a:r>
              <a:rPr lang="en-US" sz="1800" dirty="0"/>
              <a:t>statement provides a syntactic shortcut for calling </a:t>
            </a:r>
            <a:r>
              <a:rPr lang="en-US" sz="1800" b="1" dirty="0"/>
              <a:t>Dispose</a:t>
            </a:r>
            <a:r>
              <a:rPr lang="en-US" sz="1800" dirty="0"/>
              <a:t> on objects that implement </a:t>
            </a:r>
            <a:r>
              <a:rPr lang="en-US" sz="1800" b="1" dirty="0"/>
              <a:t>IDisposable</a:t>
            </a:r>
            <a:r>
              <a:rPr lang="en-US" sz="1800" dirty="0"/>
              <a:t>, using a </a:t>
            </a:r>
            <a:r>
              <a:rPr lang="en-US" sz="1800" b="1" dirty="0"/>
              <a:t>try/finally</a:t>
            </a:r>
            <a:r>
              <a:rPr lang="en-US" sz="1800" dirty="0"/>
              <a:t> block.</a:t>
            </a:r>
          </a:p>
          <a:p>
            <a:endParaRPr lang="en-US" sz="1800" dirty="0"/>
          </a:p>
          <a:p>
            <a:r>
              <a:rPr lang="en-US" sz="1800" dirty="0"/>
              <a:t>Compiler converts it to: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0867"/>
            <a:ext cx="4189942" cy="1554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110121"/>
            <a:ext cx="5067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3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Once disposed, object is beyond redemption – Can’t be reactivated – calling its methods or properties throws a </a:t>
            </a:r>
            <a:r>
              <a:rPr lang="en-US" sz="1800" b="1" dirty="0"/>
              <a:t>ObjectDisposedException.</a:t>
            </a:r>
            <a:endParaRPr lang="en-US" sz="1800" dirty="0"/>
          </a:p>
          <a:p>
            <a:endParaRPr lang="en-US" sz="1800" b="1" i="1" dirty="0"/>
          </a:p>
          <a:p>
            <a:r>
              <a:rPr lang="en-US" sz="1800" dirty="0"/>
              <a:t>Calling an object’s </a:t>
            </a:r>
            <a:r>
              <a:rPr lang="en-US" sz="1800" b="1" dirty="0"/>
              <a:t>Dispose</a:t>
            </a:r>
            <a:r>
              <a:rPr lang="en-US" sz="1800" dirty="0"/>
              <a:t> method repeatedly causes no error.</a:t>
            </a:r>
            <a:endParaRPr lang="en-US" sz="1800" b="1" i="1" dirty="0"/>
          </a:p>
          <a:p>
            <a:endParaRPr lang="en-US" sz="1800" b="1" i="1" dirty="0"/>
          </a:p>
          <a:p>
            <a:r>
              <a:rPr lang="en-US" sz="1800" dirty="0"/>
              <a:t>If disposable object </a:t>
            </a:r>
            <a:r>
              <a:rPr lang="en-US" sz="1800" b="1" i="1" dirty="0"/>
              <a:t>x</a:t>
            </a:r>
            <a:r>
              <a:rPr lang="en-US" sz="1800" i="1" dirty="0"/>
              <a:t> </a:t>
            </a:r>
            <a:r>
              <a:rPr lang="en-US" sz="1800" dirty="0"/>
              <a:t>contains or “wraps” or “possesses” disposable object </a:t>
            </a:r>
            <a:r>
              <a:rPr lang="en-US" sz="1800" b="1" i="1" dirty="0"/>
              <a:t>y</a:t>
            </a:r>
            <a:r>
              <a:rPr lang="en-US" sz="1800" dirty="0"/>
              <a:t>, </a:t>
            </a:r>
            <a:r>
              <a:rPr lang="en-US" sz="1800" b="1" i="1" dirty="0"/>
              <a:t>x</a:t>
            </a:r>
            <a:r>
              <a:rPr lang="en-US" sz="1800" dirty="0"/>
              <a:t>’s Dispose method automatically calls </a:t>
            </a:r>
            <a:r>
              <a:rPr lang="en-US" sz="1800" b="1" i="1" dirty="0"/>
              <a:t>y</a:t>
            </a:r>
            <a:r>
              <a:rPr lang="en-US" sz="1800" dirty="0"/>
              <a:t>’s Dispose method – unless instructed otherwise.</a:t>
            </a:r>
            <a:endParaRPr lang="en-US" sz="1800" b="1" i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824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Once disposed, object is beyond redemption – Can’t be reactivated – calling its methods or properties throws a </a:t>
            </a:r>
            <a:r>
              <a:rPr lang="en-US" sz="1800" b="1" dirty="0"/>
              <a:t>ObjectDisposedException.</a:t>
            </a:r>
            <a:endParaRPr lang="en-US" sz="1800" dirty="0"/>
          </a:p>
          <a:p>
            <a:endParaRPr lang="en-US" sz="1800" b="1" i="1" dirty="0"/>
          </a:p>
          <a:p>
            <a:r>
              <a:rPr lang="en-US" sz="1800" dirty="0"/>
              <a:t>Calling an object’s </a:t>
            </a:r>
            <a:r>
              <a:rPr lang="en-US" sz="1800" b="1" dirty="0"/>
              <a:t>Dispose</a:t>
            </a:r>
            <a:r>
              <a:rPr lang="en-US" sz="1800" dirty="0"/>
              <a:t> method repeatedly causes no error.</a:t>
            </a:r>
            <a:endParaRPr lang="en-US" sz="1800" b="1" i="1" dirty="0"/>
          </a:p>
          <a:p>
            <a:endParaRPr lang="en-US" sz="1800" b="1" i="1" dirty="0"/>
          </a:p>
          <a:p>
            <a:r>
              <a:rPr lang="en-US" sz="1800" dirty="0"/>
              <a:t>If disposable object </a:t>
            </a:r>
            <a:r>
              <a:rPr lang="en-US" sz="1800" b="1" i="1" dirty="0"/>
              <a:t>x</a:t>
            </a:r>
            <a:r>
              <a:rPr lang="en-US" sz="1800" i="1" dirty="0"/>
              <a:t> </a:t>
            </a:r>
            <a:r>
              <a:rPr lang="en-US" sz="1800" dirty="0"/>
              <a:t>contains or “wraps” or “possesses” disposable object </a:t>
            </a:r>
            <a:r>
              <a:rPr lang="en-US" sz="1800" b="1" i="1" dirty="0"/>
              <a:t>y</a:t>
            </a:r>
            <a:r>
              <a:rPr lang="en-US" sz="1800" dirty="0"/>
              <a:t>, </a:t>
            </a:r>
            <a:r>
              <a:rPr lang="en-US" sz="1800" b="1" i="1" dirty="0"/>
              <a:t>x</a:t>
            </a:r>
            <a:r>
              <a:rPr lang="en-US" sz="1800" dirty="0"/>
              <a:t>’s Dispose method automatically calls </a:t>
            </a:r>
            <a:r>
              <a:rPr lang="en-US" sz="1800" b="1" i="1" dirty="0"/>
              <a:t>y</a:t>
            </a:r>
            <a:r>
              <a:rPr lang="en-US" sz="1800" dirty="0"/>
              <a:t>’s Dispose method – unless instructed otherwise.</a:t>
            </a:r>
            <a:endParaRPr lang="en-US" sz="1800" b="1" i="1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143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At some point, the memory on heap, occupied by an object, must be freed.</a:t>
            </a:r>
          </a:p>
          <a:p>
            <a:endParaRPr lang="en-US" sz="1800" dirty="0"/>
          </a:p>
          <a:p>
            <a:r>
              <a:rPr lang="en-US" sz="1800" dirty="0"/>
              <a:t>Example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When Test executes, an array to hold 1,000 bytes is allocated on the memory heap.</a:t>
            </a:r>
          </a:p>
          <a:p>
            <a:r>
              <a:rPr lang="en-US" sz="1800" dirty="0"/>
              <a:t>The array is referenced by the variable </a:t>
            </a:r>
            <a:r>
              <a:rPr lang="en-US" sz="1800" b="1" dirty="0"/>
              <a:t>array</a:t>
            </a:r>
            <a:r>
              <a:rPr lang="en-US" sz="1800" dirty="0"/>
              <a:t>, stored on the local variable stack.</a:t>
            </a:r>
          </a:p>
          <a:p>
            <a:r>
              <a:rPr lang="en-US" sz="1800" dirty="0"/>
              <a:t>When the method exits, this local variable </a:t>
            </a:r>
            <a:r>
              <a:rPr lang="en-US" sz="1800" b="1" dirty="0"/>
              <a:t>array </a:t>
            </a:r>
            <a:r>
              <a:rPr lang="en-US" sz="1800" dirty="0"/>
              <a:t>pops out of scope, meaning that nothing is left to reference the array on the memory heap.</a:t>
            </a:r>
          </a:p>
          <a:p>
            <a:r>
              <a:rPr lang="en-US" sz="1800" dirty="0"/>
              <a:t>The orphaned array then becomes eligible to be reclaimed in garbage collection.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3" y="1684867"/>
            <a:ext cx="2133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Garbage collection does not happen immediately after an object is orphaned. It happens periodically.</a:t>
            </a:r>
          </a:p>
          <a:p>
            <a:endParaRPr lang="en-US" sz="1800" dirty="0"/>
          </a:p>
          <a:p>
            <a:r>
              <a:rPr lang="en-US" sz="1800" b="1" dirty="0"/>
              <a:t>Finalizer</a:t>
            </a:r>
            <a:r>
              <a:rPr lang="en-US" sz="1800" dirty="0"/>
              <a:t> - Prior to an object being released from memory, its </a:t>
            </a:r>
            <a:r>
              <a:rPr lang="en-US" sz="1800" b="1" i="1" dirty="0"/>
              <a:t>finalizer</a:t>
            </a:r>
            <a:r>
              <a:rPr lang="en-US" sz="1800" i="1" dirty="0"/>
              <a:t> </a:t>
            </a:r>
            <a:r>
              <a:rPr lang="en-US" sz="1800" dirty="0"/>
              <a:t>runs, if it has one.</a:t>
            </a:r>
            <a:endParaRPr lang="en-US" sz="1800" b="1" dirty="0"/>
          </a:p>
          <a:p>
            <a:endParaRPr lang="en-US" sz="1800" dirty="0"/>
          </a:p>
          <a:p>
            <a:r>
              <a:rPr lang="en-US" sz="1800" dirty="0"/>
              <a:t>A finalizer is declared like a constructor, but it is prefixed by the </a:t>
            </a:r>
            <a:r>
              <a:rPr lang="en-US" sz="1800" b="1" dirty="0"/>
              <a:t>˜</a:t>
            </a:r>
            <a:r>
              <a:rPr lang="en-US" sz="1800" dirty="0"/>
              <a:t> symbol.</a:t>
            </a:r>
          </a:p>
          <a:p>
            <a:endParaRPr lang="en-US" sz="1800" dirty="0"/>
          </a:p>
          <a:p>
            <a:r>
              <a:rPr lang="en-US" sz="1800" dirty="0"/>
              <a:t>Example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Finalizers cannot be declared as public or static, cannot have parameters, and cannot call the base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6" y="3241675"/>
            <a:ext cx="2286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Finalizers are possible because garbage collection works in distinct phases.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GC identifies the unused objects ready for deletion.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The ones without finalizers are deleted right away.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The Ones with pending (un-run) finalizers are kept alive and are put onto a special queue.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GC is done, and program continue executing.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The </a:t>
            </a:r>
            <a:r>
              <a:rPr lang="en-US" sz="1500" b="1" dirty="0"/>
              <a:t>Finalizer Thread</a:t>
            </a:r>
            <a:r>
              <a:rPr lang="en-US" sz="1500" dirty="0"/>
              <a:t> starts running in parallel to the program, picking objects from the special queue.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The </a:t>
            </a:r>
            <a:r>
              <a:rPr lang="en-US" sz="1500" b="1" dirty="0"/>
              <a:t>Finalizer Thread</a:t>
            </a:r>
            <a:r>
              <a:rPr lang="en-US" sz="1500" dirty="0"/>
              <a:t> starts executing the finalizers for those objects.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Objects with already run finalizer gets deleted in the next collection.</a:t>
            </a:r>
          </a:p>
          <a:p>
            <a:endParaRPr lang="en-US" dirty="0"/>
          </a:p>
          <a:p>
            <a:r>
              <a:rPr lang="en-US" sz="1800" dirty="0"/>
              <a:t>Therefore, finalizers can be useful, but they come with some provisos: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Slow the allocation and collection of memory (GC needs to keep track of which finalizers still need to be run)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Prolong the life of the objects (Await for the next GC run for actual deletion)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Impossible to predict in what order the finalizers (for set of objects) will be called.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Limited control over when the finalizer for an object will be called.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If one finalizer code blocks (stops), other objects can not get finalized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04880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and Garbage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Summary – Don’t use finalizers unless really need them.</a:t>
            </a:r>
          </a:p>
          <a:p>
            <a:endParaRPr lang="en-US" sz="1800" dirty="0"/>
          </a:p>
          <a:p>
            <a:r>
              <a:rPr lang="en-US" sz="1800" dirty="0"/>
              <a:t>Guidelines for implementing finalizers: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Ensure that it executes quickly.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Never block in your finalizer.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Don’t reference other finalizable objects.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500" dirty="0"/>
              <a:t>Don’t throw exceptions.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sz="1800" dirty="0"/>
              <a:t>An object’s finalizer can get called even if an exception is thrown during construction. For this reason, it pays not to assume that fields are correctly initialized when writing a finalizer.</a:t>
            </a:r>
          </a:p>
          <a:p>
            <a:pPr marL="685800" lvl="1" indent="-342900">
              <a:buFont typeface="+mj-lt"/>
              <a:buAutoNum type="arabicPeriod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51402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encodings in writing to file stream.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string formatting, searching and comparing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Use. timespan in your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datetime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datetimeoffset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timezone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cultureinfo when working with strings and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implement idisposable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 finalizers in your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STORE DATETIME ON LOCAL FILE SYSTEM THEN READ IT AND PRINT IN CORRECT FORMAT FOR CURRENT USER LOCALE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32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dirty="0">
                <a:hlinkClick r:id="rId2"/>
              </a:rPr>
              <a:t>Albahari </a:t>
            </a:r>
            <a:r>
              <a:rPr lang="en-US" sz="1800" dirty="0">
                <a:hlinkClick r:id="" action="ppaction://noaction"/>
              </a:rPr>
              <a:t>J, Albahari B (2012). C# 5.0 in a Nutshell</a:t>
            </a:r>
            <a:endParaRPr lang="en-US" sz="1800" dirty="0"/>
          </a:p>
          <a:p>
            <a:pPr marL="0" indent="0" algn="just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825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Text Encodings - ascii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047067" cy="4145521"/>
          </a:xfrm>
        </p:spPr>
        <p:txBody>
          <a:bodyPr numCol="1">
            <a:noAutofit/>
          </a:bodyPr>
          <a:lstStyle/>
          <a:p>
            <a:r>
              <a:rPr lang="en-US" sz="1800" dirty="0"/>
              <a:t>ASCII table</a:t>
            </a: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82" y="1151360"/>
            <a:ext cx="6219618" cy="42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Text Encodings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A </a:t>
            </a:r>
            <a:r>
              <a:rPr lang="en-US" sz="1800" b="1" i="1" dirty="0"/>
              <a:t>text encoding </a:t>
            </a:r>
            <a:r>
              <a:rPr lang="en-US" sz="1800" dirty="0"/>
              <a:t>maps characters from their numeric code point to a binary representation.</a:t>
            </a:r>
          </a:p>
          <a:p>
            <a:endParaRPr lang="en-US" sz="1800" dirty="0"/>
          </a:p>
          <a:p>
            <a:r>
              <a:rPr lang="en-US" sz="1800" dirty="0"/>
              <a:t>In .NET – dealing with text files or streams – a </a:t>
            </a:r>
            <a:r>
              <a:rPr lang="en-US" sz="1800" b="1" i="1" dirty="0"/>
              <a:t>text encoder </a:t>
            </a:r>
            <a:r>
              <a:rPr lang="en-US" sz="1800" dirty="0"/>
              <a:t>translates the file data from binary into the internal </a:t>
            </a:r>
            <a:r>
              <a:rPr lang="en-US" sz="1800" b="1" dirty="0"/>
              <a:t>Unicode</a:t>
            </a:r>
            <a:r>
              <a:rPr lang="en-US" sz="1800" dirty="0"/>
              <a:t> representation that the </a:t>
            </a:r>
            <a:r>
              <a:rPr lang="en-US" sz="1800" b="1" dirty="0"/>
              <a:t>char</a:t>
            </a:r>
            <a:r>
              <a:rPr lang="en-US" sz="1800" dirty="0"/>
              <a:t> and </a:t>
            </a:r>
            <a:r>
              <a:rPr lang="en-US" sz="1800" b="1" dirty="0"/>
              <a:t>string</a:t>
            </a:r>
            <a:r>
              <a:rPr lang="en-US" sz="1800" dirty="0"/>
              <a:t> types expect.</a:t>
            </a:r>
          </a:p>
          <a:p>
            <a:endParaRPr lang="en-US" sz="1800" dirty="0"/>
          </a:p>
          <a:p>
            <a:r>
              <a:rPr lang="en-US" sz="1800" dirty="0"/>
              <a:t>A text encoding can restrict what characters can be represented, as well as impacting storage efficiency.</a:t>
            </a:r>
          </a:p>
          <a:p>
            <a:endParaRPr lang="en-US" sz="1800" dirty="0"/>
          </a:p>
          <a:p>
            <a:r>
              <a:rPr lang="en-US" sz="1800" dirty="0"/>
              <a:t>There are two categories of text encoding in .NET: </a:t>
            </a:r>
          </a:p>
          <a:p>
            <a:pPr lvl="1"/>
            <a:r>
              <a:rPr lang="en-US" sz="1500" dirty="0"/>
              <a:t>Map Unicode characters to another character set </a:t>
            </a:r>
          </a:p>
          <a:p>
            <a:pPr lvl="1"/>
            <a:r>
              <a:rPr lang="en-US" sz="1500" dirty="0"/>
              <a:t>Use standard Unicode encoding schemes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8718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Text Encodings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First category – contains legacy encodings</a:t>
            </a:r>
          </a:p>
          <a:p>
            <a:pPr lvl="1"/>
            <a:r>
              <a:rPr lang="en-US" sz="1500" dirty="0"/>
              <a:t>EBCDIC  - IBM’s encoding</a:t>
            </a:r>
          </a:p>
          <a:p>
            <a:pPr lvl="1"/>
            <a:r>
              <a:rPr lang="en-US" sz="1500" dirty="0"/>
              <a:t>ASCII</a:t>
            </a:r>
          </a:p>
          <a:p>
            <a:pPr lvl="1"/>
            <a:r>
              <a:rPr lang="en-US" sz="1500" dirty="0"/>
              <a:t>GB18030 – Standard for Chinese applications</a:t>
            </a:r>
          </a:p>
          <a:p>
            <a:pPr marL="168275" lvl="1" indent="-53975">
              <a:buNone/>
            </a:pPr>
            <a:endParaRPr lang="en-US" sz="1500" dirty="0"/>
          </a:p>
          <a:p>
            <a:pPr marL="168275" lvl="1" indent="-168275"/>
            <a:r>
              <a:rPr lang="en-US" dirty="0"/>
              <a:t>Second category – newer encodings</a:t>
            </a:r>
          </a:p>
          <a:p>
            <a:pPr marL="511175" lvl="2" indent="-168275"/>
            <a:r>
              <a:rPr lang="en-US" dirty="0"/>
              <a:t>UTF-8 – most space efficient, uses between 1 and 4 bytes to represent each character, most popular</a:t>
            </a:r>
          </a:p>
          <a:p>
            <a:pPr marL="511175" lvl="2" indent="-168275"/>
            <a:r>
              <a:rPr lang="en-US" dirty="0"/>
              <a:t>UTF-16 – used by .NET internally to represent characters and strings, between 2 and 4 bytes to represent each character</a:t>
            </a:r>
          </a:p>
          <a:p>
            <a:pPr marL="511175" lvl="2" indent="-168275"/>
            <a:r>
              <a:rPr lang="en-US" dirty="0"/>
              <a:t>UTF-32 – every character consumes 4 bytes</a:t>
            </a:r>
          </a:p>
        </p:txBody>
      </p:sp>
    </p:spTree>
    <p:extLst>
      <p:ext uri="{BB962C8B-B14F-4D97-AF65-F5344CB8AC3E}">
        <p14:creationId xmlns:p14="http://schemas.microsoft.com/office/powerpoint/2010/main" val="428969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System.Text.Encoding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 dirty="0"/>
              <a:t>Encoding class is the base type for classes that encapsulate text encodings.</a:t>
            </a:r>
          </a:p>
          <a:p>
            <a:endParaRPr lang="en-US" sz="1800" dirty="0"/>
          </a:p>
          <a:p>
            <a:r>
              <a:rPr lang="en-US" sz="1800" dirty="0"/>
              <a:t>Instantiate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most common encodings can also be obtained through dedicated static properties on </a:t>
            </a:r>
            <a:r>
              <a:rPr lang="en-US" sz="1800" b="1" dirty="0"/>
              <a:t>Encoding </a:t>
            </a:r>
            <a:r>
              <a:rPr lang="en-US" sz="1800" dirty="0"/>
              <a:t>class.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88" y="1775487"/>
            <a:ext cx="4514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697457"/>
          </a:xfrm>
        </p:spPr>
        <p:txBody>
          <a:bodyPr/>
          <a:lstStyle/>
          <a:p>
            <a:r>
              <a:rPr lang="en-US" dirty="0"/>
              <a:t>System.Text.Encoding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4612689" cy="4145521"/>
          </a:xfrm>
        </p:spPr>
        <p:txBody>
          <a:bodyPr numCol="1">
            <a:noAutofit/>
          </a:bodyPr>
          <a:lstStyle/>
          <a:p>
            <a:r>
              <a:rPr lang="en-US" sz="1800" b="1" dirty="0"/>
              <a:t>GetBytes()</a:t>
            </a:r>
            <a:r>
              <a:rPr lang="en-US" sz="1800" dirty="0"/>
              <a:t> method converts from </a:t>
            </a:r>
            <a:r>
              <a:rPr lang="en-US" sz="1800" b="1" dirty="0"/>
              <a:t>string</a:t>
            </a:r>
            <a:r>
              <a:rPr lang="en-US" sz="1800" dirty="0"/>
              <a:t> to </a:t>
            </a:r>
            <a:r>
              <a:rPr lang="en-US" sz="1800" b="1" dirty="0"/>
              <a:t>byte[] </a:t>
            </a:r>
            <a:r>
              <a:rPr lang="en-US" sz="1800" dirty="0"/>
              <a:t>with the given encoding.</a:t>
            </a:r>
          </a:p>
          <a:p>
            <a:endParaRPr lang="en-US" sz="1800" dirty="0"/>
          </a:p>
          <a:p>
            <a:r>
              <a:rPr lang="en-US" sz="1800" b="1" dirty="0"/>
              <a:t>GetString()</a:t>
            </a:r>
            <a:r>
              <a:rPr lang="en-US" sz="1800" dirty="0"/>
              <a:t> method converts from </a:t>
            </a:r>
            <a:r>
              <a:rPr lang="en-US" sz="1800" b="1" dirty="0"/>
              <a:t>byte[] </a:t>
            </a:r>
            <a:r>
              <a:rPr lang="en-US" sz="1800" dirty="0"/>
              <a:t>to </a:t>
            </a:r>
            <a:r>
              <a:rPr lang="en-US" sz="1800" b="1" dirty="0"/>
              <a:t>string </a:t>
            </a:r>
            <a:r>
              <a:rPr lang="en-US" sz="1800" dirty="0"/>
              <a:t>with the given encoding</a:t>
            </a:r>
            <a:r>
              <a:rPr lang="en-US" sz="1800" b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78" y="1191094"/>
            <a:ext cx="5709422" cy="42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7058"/>
      </p:ext>
    </p:extLst>
  </p:cSld>
  <p:clrMapOvr>
    <a:masterClrMapping/>
  </p:clrMapOvr>
</p:sld>
</file>

<file path=ppt/theme/theme1.xml><?xml version="1.0" encoding="utf-8"?>
<a:theme xmlns:a="http://schemas.openxmlformats.org/drawingml/2006/main" name="Amdari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 Theme" id="{786E5AE2-95F5-4265-820A-F294805CD22B}" vid="{7A36F1B9-C942-4BA2-ABDE-E618831D2BA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7" ma:contentTypeDescription="Create a new document." ma:contentTypeScope="" ma:versionID="0b727759c44e4b306d1de38c33a8d43a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28d5caaacd1a162c8122fcb1df7138e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34B3D5-9A82-4992-B320-88905D771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B0B32B-2BF1-45E3-BF93-19BF55C5BB6E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33e4a1ea-af2b-4409-80d7-554cb809ebfd"/>
    <ds:schemaRef ds:uri="532134fb-f5a0-4ded-9879-b62317c7c28f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334BD3-51F0-49BF-8589-709987128C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Amdaris Theme</Template>
  <TotalTime>3165</TotalTime>
  <Words>2241</Words>
  <Application>Microsoft Office PowerPoint</Application>
  <PresentationFormat>Widescreen</PresentationFormat>
  <Paragraphs>395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Franklin Gothic Book</vt:lpstr>
      <vt:lpstr>Franklin Gothic Medium</vt:lpstr>
      <vt:lpstr>Wingdings</vt:lpstr>
      <vt:lpstr>Amdaris Theme</vt:lpstr>
      <vt:lpstr>Encoding – disposal – garbage collection</vt:lpstr>
      <vt:lpstr>Introduction</vt:lpstr>
      <vt:lpstr>Text Encodings - unicode</vt:lpstr>
      <vt:lpstr>Text Encodings - ascii</vt:lpstr>
      <vt:lpstr>Text Encodings - ascii</vt:lpstr>
      <vt:lpstr>Text Encodings</vt:lpstr>
      <vt:lpstr>Text Encodings</vt:lpstr>
      <vt:lpstr>System.Text.Encoding class</vt:lpstr>
      <vt:lpstr>System.Text.Encoding class</vt:lpstr>
      <vt:lpstr>Text Encodings - Example</vt:lpstr>
      <vt:lpstr>Strings – constructing </vt:lpstr>
      <vt:lpstr>Strings – Empty strings</vt:lpstr>
      <vt:lpstr>Strings – Empty strings</vt:lpstr>
      <vt:lpstr>Strings – searching</vt:lpstr>
      <vt:lpstr>Strings – formatting</vt:lpstr>
      <vt:lpstr>Strings – formatting</vt:lpstr>
      <vt:lpstr>Strings – comparing</vt:lpstr>
      <vt:lpstr>Strings – comparing</vt:lpstr>
      <vt:lpstr>Strings – order comparison</vt:lpstr>
      <vt:lpstr>Strings – order comparison</vt:lpstr>
      <vt:lpstr>Dates and times - timespan</vt:lpstr>
      <vt:lpstr>Dates and times - timespan</vt:lpstr>
      <vt:lpstr>Dates and times - datetime</vt:lpstr>
      <vt:lpstr>Dates and times - datetime</vt:lpstr>
      <vt:lpstr>Dates and times - datetime</vt:lpstr>
      <vt:lpstr>Dates and times - DateTimeOffset</vt:lpstr>
      <vt:lpstr>Dates and times - DateTimeOffset</vt:lpstr>
      <vt:lpstr>Dates and times - DateTimeOffset</vt:lpstr>
      <vt:lpstr>Dates and times - DateTimeOffset</vt:lpstr>
      <vt:lpstr>Dates and times - DateTimeOffset</vt:lpstr>
      <vt:lpstr>Time zones</vt:lpstr>
      <vt:lpstr>Time zones</vt:lpstr>
      <vt:lpstr>Time zones</vt:lpstr>
      <vt:lpstr>Format providers</vt:lpstr>
      <vt:lpstr>Format providers – cultureinfo</vt:lpstr>
      <vt:lpstr>Format providers – cultureinfo</vt:lpstr>
      <vt:lpstr>Format providers – NumberFormatInfo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Disposal and Garbage Collection</vt:lpstr>
      <vt:lpstr>assignment</vt:lpstr>
      <vt:lpstr>References </vt:lpstr>
    </vt:vector>
  </TitlesOfParts>
  <Company>Amdaris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paradigm and delegates</dc:title>
  <dc:creator>Rami Atieyeh</dc:creator>
  <cp:lastModifiedBy>Oleg Suprun</cp:lastModifiedBy>
  <cp:revision>211</cp:revision>
  <dcterms:created xsi:type="dcterms:W3CDTF">2015-07-10T07:46:53Z</dcterms:created>
  <dcterms:modified xsi:type="dcterms:W3CDTF">2020-02-26T16:19:46Z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