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7" r:id="rId5"/>
    <p:sldId id="256" r:id="rId6"/>
    <p:sldId id="279" r:id="rId7"/>
    <p:sldId id="280" r:id="rId8"/>
    <p:sldId id="281" r:id="rId9"/>
    <p:sldId id="282" r:id="rId10"/>
    <p:sldId id="283" r:id="rId11"/>
    <p:sldId id="286" r:id="rId12"/>
    <p:sldId id="303" r:id="rId13"/>
    <p:sldId id="284" r:id="rId14"/>
    <p:sldId id="285" r:id="rId15"/>
    <p:sldId id="287" r:id="rId16"/>
    <p:sldId id="288" r:id="rId17"/>
    <p:sldId id="299" r:id="rId18"/>
    <p:sldId id="300" r:id="rId19"/>
    <p:sldId id="301" r:id="rId20"/>
    <p:sldId id="304" r:id="rId21"/>
    <p:sldId id="302" r:id="rId22"/>
    <p:sldId id="289" r:id="rId23"/>
    <p:sldId id="290" r:id="rId24"/>
    <p:sldId id="291" r:id="rId25"/>
    <p:sldId id="292" r:id="rId26"/>
    <p:sldId id="306" r:id="rId27"/>
    <p:sldId id="305" r:id="rId28"/>
    <p:sldId id="307" r:id="rId29"/>
    <p:sldId id="313" r:id="rId30"/>
    <p:sldId id="309" r:id="rId31"/>
    <p:sldId id="310" r:id="rId32"/>
    <p:sldId id="293" r:id="rId33"/>
    <p:sldId id="294" r:id="rId34"/>
    <p:sldId id="260" r:id="rId35"/>
    <p:sldId id="311" r:id="rId36"/>
    <p:sldId id="3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26173-3E89-44DE-87F1-9E7F2C8F457D}" type="datetimeFigureOut">
              <a:rPr lang="en-US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7D82-F1EA-47A2-BC50-AF0916D044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28593.aspx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ION GANDRABURA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1238" y="4451350"/>
            <a:ext cx="4404090" cy="3683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GB" dirty="0">
                <a:latin typeface="Calibri" charset="0"/>
              </a:rPr>
              <a:t>Continous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Auto-Implemented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In C# 3.0 and later, auto-implemented properties make property-declaration more concise when no additional logic is required in the property </a:t>
            </a:r>
            <a:r>
              <a:rPr lang="en-US" sz="1800" dirty="0" err="1" smtClean="0"/>
              <a:t>accessors</a:t>
            </a:r>
            <a:endParaRPr lang="en-US" sz="1800" dirty="0" smtClean="0"/>
          </a:p>
          <a:p>
            <a:pPr algn="just"/>
            <a:r>
              <a:rPr lang="en-US" sz="1800" dirty="0" smtClean="0"/>
              <a:t>Declaration 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4335" y="217996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//…more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</a:t>
            </a:r>
            <a:r>
              <a:rPr lang="en-US" dirty="0"/>
              <a:t>&amp; Set-only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/>
              <a:t>A property is read-only if it specifies only a get </a:t>
            </a:r>
            <a:r>
              <a:rPr lang="en-US" sz="1500" dirty="0" err="1" smtClean="0"/>
              <a:t>accessor</a:t>
            </a:r>
            <a:endParaRPr lang="en-US" sz="1500" dirty="0" smtClean="0"/>
          </a:p>
          <a:p>
            <a:pPr algn="just"/>
            <a:endParaRPr lang="en-US" sz="1500" dirty="0"/>
          </a:p>
          <a:p>
            <a:pPr algn="just"/>
            <a:endParaRPr lang="en-US" sz="1500" dirty="0" smtClean="0"/>
          </a:p>
          <a:p>
            <a:pPr algn="just"/>
            <a:endParaRPr lang="en-US" sz="1500" dirty="0"/>
          </a:p>
          <a:p>
            <a:pPr algn="just"/>
            <a:endParaRPr lang="en-US" sz="1500" dirty="0" smtClean="0"/>
          </a:p>
          <a:p>
            <a:pPr algn="just"/>
            <a:endParaRPr lang="en-US" sz="1500" dirty="0"/>
          </a:p>
          <a:p>
            <a:pPr algn="just"/>
            <a:endParaRPr lang="en-US" sz="1500" dirty="0" smtClean="0"/>
          </a:p>
          <a:p>
            <a:pPr algn="just"/>
            <a:r>
              <a:rPr lang="en-US" sz="1500" dirty="0" smtClean="0"/>
              <a:t>A </a:t>
            </a:r>
            <a:r>
              <a:rPr lang="en-US" sz="1500" dirty="0"/>
              <a:t>property is write-only if it specifies only a set </a:t>
            </a:r>
            <a:r>
              <a:rPr lang="en-US" sz="1500" dirty="0" err="1"/>
              <a:t>accessor</a:t>
            </a: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1555059"/>
            <a:ext cx="9627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681" y="3745713"/>
            <a:ext cx="7780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{password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562778"/>
            <a:ext cx="81842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Constructors run initialization code on a class or </a:t>
            </a:r>
            <a:r>
              <a:rPr lang="en-US" sz="1800" dirty="0" err="1" smtClean="0"/>
              <a:t>struc</a:t>
            </a:r>
            <a:endParaRPr lang="en-US" sz="1800" dirty="0" smtClean="0"/>
          </a:p>
          <a:p>
            <a:pPr algn="just"/>
            <a:r>
              <a:rPr lang="en-US" sz="1800" dirty="0"/>
              <a:t>compiler automatically generates a </a:t>
            </a:r>
            <a:r>
              <a:rPr lang="en-US" sz="1800" dirty="0" err="1"/>
              <a:t>parameterless</a:t>
            </a:r>
            <a:r>
              <a:rPr lang="en-US" sz="1800" dirty="0"/>
              <a:t> public constructor if and only if you do not define any </a:t>
            </a:r>
            <a:r>
              <a:rPr lang="en-US" sz="1800" dirty="0" smtClean="0"/>
              <a:t>constructor</a:t>
            </a:r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285" y="2158990"/>
            <a:ext cx="9677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balance)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balance;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and field initialization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Field initializations occur before the constructor is executed, and in the </a:t>
            </a:r>
            <a:r>
              <a:rPr lang="en-US" sz="1800" dirty="0" smtClean="0"/>
              <a:t>declaration order </a:t>
            </a:r>
            <a:r>
              <a:rPr lang="en-US" sz="1800" dirty="0"/>
              <a:t>of the fields</a:t>
            </a: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7308" y="1867059"/>
            <a:ext cx="91357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Initialized first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"secret1"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Initialized second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balance)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balance;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Any accessible fields or properties of an object can be set via an object initializer directly after </a:t>
            </a:r>
            <a:r>
              <a:rPr lang="en-US" sz="1800" dirty="0" smtClean="0"/>
              <a:t>construction</a:t>
            </a:r>
          </a:p>
          <a:p>
            <a:pPr algn="just"/>
            <a:r>
              <a:rPr lang="en-US" sz="1800" dirty="0" smtClean="0"/>
              <a:t>Usage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Equivalent</a:t>
            </a:r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2154876"/>
            <a:ext cx="844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20, Age=25};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573" y="3365383"/>
            <a:ext cx="6355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temp.AccountBalance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20;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25;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Access modifiers are keywords used to specify the declared accessibility of a member or a </a:t>
            </a:r>
            <a:r>
              <a:rPr lang="en-US" sz="1800" dirty="0" smtClean="0"/>
              <a:t>type</a:t>
            </a:r>
          </a:p>
          <a:p>
            <a:pPr algn="just"/>
            <a:r>
              <a:rPr lang="en-US" sz="1800" b="1" dirty="0"/>
              <a:t>public</a:t>
            </a:r>
            <a:r>
              <a:rPr lang="en-US" sz="1800" dirty="0"/>
              <a:t> : Access is not </a:t>
            </a:r>
            <a:r>
              <a:rPr lang="en-US" sz="1800" dirty="0" smtClean="0"/>
              <a:t>restricted</a:t>
            </a:r>
          </a:p>
          <a:p>
            <a:pPr algn="just"/>
            <a:r>
              <a:rPr lang="en-US" sz="1800" b="1" dirty="0"/>
              <a:t>protected</a:t>
            </a:r>
            <a:r>
              <a:rPr lang="en-US" sz="1800" dirty="0"/>
              <a:t> : Access is limited to the containing class or types derived from the containing </a:t>
            </a:r>
            <a:r>
              <a:rPr lang="en-US" sz="1800" dirty="0" smtClean="0"/>
              <a:t>class</a:t>
            </a:r>
          </a:p>
          <a:p>
            <a:pPr algn="just"/>
            <a:r>
              <a:rPr lang="en-US" sz="1800" b="1" dirty="0"/>
              <a:t>Internal</a:t>
            </a:r>
            <a:r>
              <a:rPr lang="en-US" sz="1800" dirty="0"/>
              <a:t> : Access is limited to the current </a:t>
            </a:r>
            <a:r>
              <a:rPr lang="en-US" sz="1800" dirty="0" smtClean="0"/>
              <a:t>assembly</a:t>
            </a:r>
          </a:p>
          <a:p>
            <a:pPr algn="just"/>
            <a:r>
              <a:rPr lang="en-US" sz="1800" b="1" dirty="0"/>
              <a:t>private</a:t>
            </a:r>
            <a:r>
              <a:rPr lang="en-US" sz="1800" dirty="0"/>
              <a:t> : Access is limited to the containing </a:t>
            </a:r>
            <a:r>
              <a:rPr lang="en-US" sz="1800" dirty="0" smtClean="0"/>
              <a:t>type</a:t>
            </a:r>
          </a:p>
          <a:p>
            <a:pPr algn="just"/>
            <a:r>
              <a:rPr lang="en-US" sz="1800" b="1" dirty="0" smtClean="0"/>
              <a:t>Protected internal</a:t>
            </a:r>
            <a:r>
              <a:rPr lang="en-US" sz="1800" dirty="0" smtClean="0"/>
              <a:t>: </a:t>
            </a:r>
            <a:r>
              <a:rPr lang="en-US" sz="1800" dirty="0"/>
              <a:t>The type or member can be accessed by any code in the assembly in which it is declared, or from within a derived class in another assembly</a:t>
            </a:r>
            <a:endParaRPr lang="en-US" sz="1800" b="1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5860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Usage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8650" y="1666263"/>
            <a:ext cx="8740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internal if not specified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private if not specified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"secret1"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{password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/*... more code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Readonly</a:t>
            </a:r>
            <a:r>
              <a:rPr lang="en-US" dirty="0" smtClean="0"/>
              <a:t>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 </a:t>
            </a:r>
            <a:r>
              <a:rPr lang="en-US" sz="1800" b="1" dirty="0" err="1"/>
              <a:t>readonly</a:t>
            </a:r>
            <a:r>
              <a:rPr lang="en-US" sz="1800" dirty="0"/>
              <a:t> keyword is a modifier that you can use on fields</a:t>
            </a:r>
            <a:endParaRPr lang="en-US" sz="1800" dirty="0" smtClean="0"/>
          </a:p>
          <a:p>
            <a:pPr algn="just"/>
            <a:r>
              <a:rPr lang="en-US" sz="1800" dirty="0" smtClean="0"/>
              <a:t>The </a:t>
            </a:r>
            <a:r>
              <a:rPr lang="en-US" sz="1800" b="1" dirty="0" err="1"/>
              <a:t>readonly</a:t>
            </a:r>
            <a:r>
              <a:rPr lang="en-US" sz="1800" dirty="0"/>
              <a:t> modifier prevents a field from being modified after </a:t>
            </a:r>
            <a:r>
              <a:rPr lang="en-US" sz="1800" dirty="0" smtClean="0"/>
              <a:t>construction</a:t>
            </a:r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8650" y="1989082"/>
            <a:ext cx="82996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orders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orders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Constant fields and locals aren't variables and may not be </a:t>
            </a:r>
            <a:r>
              <a:rPr lang="en-US" sz="1800" dirty="0" smtClean="0"/>
              <a:t>modified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Usage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49" y="1579800"/>
            <a:ext cx="7032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DeafaultBalance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DeafaultBalance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//…more code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993" y="3666677"/>
            <a:ext cx="7129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.DeafaultBalance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Classes in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Field, method, property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Constructors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Access Modifiers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Overloading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Virtual </a:t>
            </a:r>
            <a:r>
              <a:rPr lang="en-US" dirty="0" smtClean="0"/>
              <a:t>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Sealed modifier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Abstract Classes and Abstract Members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Structs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 smtClean="0"/>
              <a:t>Const</a:t>
            </a:r>
            <a:r>
              <a:rPr lang="en-US" sz="1800" dirty="0" smtClean="0"/>
              <a:t> are fully evaluated at compile time</a:t>
            </a:r>
          </a:p>
          <a:p>
            <a:pPr algn="just"/>
            <a:r>
              <a:rPr lang="en-US" sz="1800" dirty="0" err="1" smtClean="0"/>
              <a:t>Const</a:t>
            </a:r>
            <a:r>
              <a:rPr lang="en-US" sz="1800" dirty="0" smtClean="0"/>
              <a:t> are faster</a:t>
            </a:r>
          </a:p>
          <a:p>
            <a:pPr algn="just"/>
            <a:r>
              <a:rPr lang="en-US" sz="1800" dirty="0" err="1" smtClean="0"/>
              <a:t>Const</a:t>
            </a:r>
            <a:r>
              <a:rPr lang="en-US" sz="1800" dirty="0" smtClean="0"/>
              <a:t> may be </a:t>
            </a:r>
            <a:r>
              <a:rPr lang="en-US" sz="1800" dirty="0" err="1" smtClean="0"/>
              <a:t>inlined</a:t>
            </a:r>
            <a:r>
              <a:rPr lang="en-US" sz="1800" dirty="0" smtClean="0"/>
              <a:t> by the </a:t>
            </a:r>
            <a:r>
              <a:rPr lang="en-US" sz="1800" dirty="0" err="1" smtClean="0"/>
              <a:t>compiller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Const</a:t>
            </a:r>
            <a:r>
              <a:rPr lang="en-US" sz="1800" dirty="0" smtClean="0"/>
              <a:t> doesn’t allow ref type initialization</a:t>
            </a:r>
          </a:p>
          <a:p>
            <a:pPr algn="just"/>
            <a:r>
              <a:rPr lang="en-US" sz="1800" dirty="0" err="1" smtClean="0"/>
              <a:t>Const</a:t>
            </a:r>
            <a:r>
              <a:rPr lang="en-US" sz="1800" dirty="0" smtClean="0"/>
              <a:t> is always static</a:t>
            </a:r>
          </a:p>
          <a:p>
            <a:pPr algn="just"/>
            <a:r>
              <a:rPr lang="en-US" sz="1800" dirty="0" err="1" smtClean="0"/>
              <a:t>Const</a:t>
            </a:r>
            <a:r>
              <a:rPr lang="en-US" sz="1800" dirty="0" smtClean="0"/>
              <a:t> is </a:t>
            </a:r>
            <a:r>
              <a:rPr lang="en-US" sz="1800" dirty="0"/>
              <a:t>copied into every assembly that uses them (every assembly gets a local copy of values</a:t>
            </a:r>
            <a:r>
              <a:rPr lang="en-US" sz="1800" dirty="0" smtClean="0"/>
              <a:t>)</a:t>
            </a:r>
          </a:p>
          <a:p>
            <a:pPr algn="just"/>
            <a:r>
              <a:rPr lang="en-US" sz="1800" dirty="0"/>
              <a:t>Can be used in </a:t>
            </a:r>
            <a:r>
              <a:rPr lang="en-US" sz="1800" dirty="0" smtClean="0"/>
              <a:t>attributes</a:t>
            </a:r>
          </a:p>
          <a:p>
            <a:pPr algn="just"/>
            <a:r>
              <a:rPr lang="en-US" sz="1800" dirty="0" err="1" smtClean="0"/>
              <a:t>Readonly</a:t>
            </a:r>
            <a:r>
              <a:rPr lang="en-US" sz="1800" dirty="0" smtClean="0"/>
              <a:t> allows ref type initialization</a:t>
            </a:r>
          </a:p>
          <a:p>
            <a:pPr algn="just"/>
            <a:r>
              <a:rPr lang="en-US" sz="1800" dirty="0" err="1" smtClean="0"/>
              <a:t>Readonly</a:t>
            </a:r>
            <a:r>
              <a:rPr lang="en-US" sz="1800" dirty="0" smtClean="0"/>
              <a:t> may be either per instance or per class (static)</a:t>
            </a:r>
          </a:p>
          <a:p>
            <a:pPr algn="just"/>
            <a:r>
              <a:rPr lang="en-US" sz="1800" dirty="0" err="1" smtClean="0"/>
              <a:t>Readonly</a:t>
            </a:r>
            <a:r>
              <a:rPr lang="en-US" sz="1800" dirty="0" smtClean="0"/>
              <a:t> is initialized once at run time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8210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type may overload methods (have multiple methods with the same name), as long as the signatures are </a:t>
            </a:r>
            <a:r>
              <a:rPr lang="en-US" sz="1800" dirty="0" smtClean="0"/>
              <a:t>different</a:t>
            </a:r>
          </a:p>
          <a:p>
            <a:pPr algn="just"/>
            <a:r>
              <a:rPr lang="en-US" sz="1800" dirty="0" smtClean="0"/>
              <a:t>Valid declaration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Invalid declaration</a:t>
            </a:r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3189" y="20466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189" y="4213030"/>
            <a:ext cx="8655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{...}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x) {...}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x) {...}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class can inherit from another class to extend or customize the original class.</a:t>
            </a:r>
          </a:p>
          <a:p>
            <a:pPr algn="just"/>
            <a:r>
              <a:rPr lang="en-US" sz="1800" dirty="0" smtClean="0"/>
              <a:t>Declaration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3465" y="2227162"/>
            <a:ext cx="60836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Usage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Once child class is converted to parent type all its members become invisible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2045" y="1490180"/>
            <a:ext cx="7418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rectangle.Height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rectangle;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045" y="4333193"/>
            <a:ext cx="8283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rectangle;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rectGeometry.Width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A function marked as virtual can be overridden by subclasses wanting to provide </a:t>
            </a:r>
            <a:r>
              <a:rPr lang="en-US" sz="1800" dirty="0" smtClean="0"/>
              <a:t>a specialized </a:t>
            </a:r>
            <a:r>
              <a:rPr lang="en-US" sz="1800" dirty="0"/>
              <a:t>implementation</a:t>
            </a: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758423"/>
            <a:ext cx="73852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draw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In a virtual method invocation, the run-time type of the instance for which that invocation takes place determines the actual method implementation to invoke</a:t>
            </a: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933999"/>
            <a:ext cx="6512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geometry)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geometry.Invalidate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geometry.Draw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When applied to a class, the sealed modifier prevents other classes from inheriting from </a:t>
            </a:r>
            <a:r>
              <a:rPr lang="en-US" sz="1800" dirty="0" smtClean="0"/>
              <a:t>it</a:t>
            </a:r>
          </a:p>
          <a:p>
            <a:pPr algn="just"/>
            <a:r>
              <a:rPr lang="en-US" sz="1800" dirty="0"/>
              <a:t>When an instance method declaration includes a sealed modifier, that method is said to be a sealed method</a:t>
            </a: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8650" y="2466349"/>
            <a:ext cx="6676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Abstract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500" dirty="0"/>
              <a:t>A class declared as abstract can never be </a:t>
            </a:r>
            <a:r>
              <a:rPr lang="en-US" sz="1500" dirty="0" smtClean="0"/>
              <a:t>instantiated</a:t>
            </a:r>
          </a:p>
          <a:p>
            <a:pPr algn="just"/>
            <a:endParaRPr lang="en-US" sz="1500" dirty="0"/>
          </a:p>
          <a:p>
            <a:pPr algn="just"/>
            <a:endParaRPr lang="en-US" sz="1500" dirty="0" smtClean="0"/>
          </a:p>
          <a:p>
            <a:pPr algn="just"/>
            <a:endParaRPr lang="en-US" sz="1500" dirty="0"/>
          </a:p>
          <a:p>
            <a:pPr algn="just"/>
            <a:endParaRPr lang="en-US" sz="1500" dirty="0" smtClean="0"/>
          </a:p>
          <a:p>
            <a:pPr algn="just"/>
            <a:endParaRPr lang="en-US" sz="1500" dirty="0"/>
          </a:p>
          <a:p>
            <a:pPr algn="just"/>
            <a:endParaRPr lang="en-US" sz="1500" dirty="0" smtClean="0"/>
          </a:p>
          <a:p>
            <a:pPr algn="just"/>
            <a:r>
              <a:rPr lang="en-US" sz="1500" dirty="0" smtClean="0"/>
              <a:t>Abstract </a:t>
            </a:r>
            <a:r>
              <a:rPr lang="en-US" sz="1500" dirty="0"/>
              <a:t>classes are able to define abstract members. Abstract members are like virtual members, except they don’t provide a default </a:t>
            </a:r>
            <a:r>
              <a:rPr lang="en-US" sz="1500" dirty="0" smtClean="0"/>
              <a:t>implementation.</a:t>
            </a:r>
          </a:p>
          <a:p>
            <a:pPr algn="just"/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1498938"/>
            <a:ext cx="6948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2940956"/>
            <a:ext cx="8653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924" y="3880132"/>
            <a:ext cx="8110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Abstract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939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500" dirty="0" smtClean="0"/>
              <a:t>Subclasses must implement all abstract methods unless they are not abstract</a:t>
            </a:r>
          </a:p>
          <a:p>
            <a:pPr algn="just"/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31889"/>
            <a:ext cx="6339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Interface members are all implicitly abstract. In contrast, a class can provide both abstract members and concrete members with </a:t>
            </a:r>
            <a:r>
              <a:rPr lang="en-US" sz="1800" dirty="0" smtClean="0"/>
              <a:t>implementations</a:t>
            </a:r>
          </a:p>
          <a:p>
            <a:pPr algn="just"/>
            <a:r>
              <a:rPr lang="en-US" sz="1800" dirty="0"/>
              <a:t>A class </a:t>
            </a:r>
            <a:r>
              <a:rPr lang="en-US" sz="1800" dirty="0" smtClean="0"/>
              <a:t>can </a:t>
            </a:r>
            <a:r>
              <a:rPr lang="en-US" sz="1800" dirty="0"/>
              <a:t>implement multiple interfaces. In contrast, a class can inherit from only a single </a:t>
            </a:r>
            <a:r>
              <a:rPr lang="en-US" sz="1800" dirty="0" smtClean="0"/>
              <a:t>class</a:t>
            </a:r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53762" y="2466349"/>
            <a:ext cx="82996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IGeometry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Invalidate()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class is a construct that enables you to create your own custom types by grouping together variables of other types, methods and </a:t>
            </a:r>
            <a:r>
              <a:rPr lang="en-US" sz="1800" dirty="0" smtClean="0"/>
              <a:t>event</a:t>
            </a:r>
          </a:p>
          <a:p>
            <a:pPr algn="just"/>
            <a:r>
              <a:rPr lang="en-US" sz="1800" dirty="0" smtClean="0"/>
              <a:t>Declare a class :</a:t>
            </a: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Create instance of class: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22439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</a:t>
            </a:r>
            <a:r>
              <a:rPr lang="en-US" sz="1800" dirty="0" err="1"/>
              <a:t>struct</a:t>
            </a:r>
            <a:r>
              <a:rPr lang="en-US" sz="1800" dirty="0"/>
              <a:t> is similar to a class, with the following key </a:t>
            </a:r>
            <a:r>
              <a:rPr lang="en-US" sz="1800" dirty="0" smtClean="0"/>
              <a:t>differences:</a:t>
            </a:r>
          </a:p>
          <a:p>
            <a:pPr lvl="1" algn="just"/>
            <a:r>
              <a:rPr lang="en-US" sz="1500" dirty="0" smtClean="0"/>
              <a:t>A </a:t>
            </a:r>
            <a:r>
              <a:rPr lang="en-US" sz="1500" dirty="0" err="1"/>
              <a:t>struct</a:t>
            </a:r>
            <a:r>
              <a:rPr lang="en-US" sz="1500" dirty="0"/>
              <a:t> is a value type, whereas a class is a reference </a:t>
            </a:r>
            <a:r>
              <a:rPr lang="en-US" sz="1500" dirty="0" smtClean="0"/>
              <a:t>type</a:t>
            </a:r>
          </a:p>
          <a:p>
            <a:pPr lvl="1" algn="just"/>
            <a:r>
              <a:rPr lang="en-US" sz="1500" dirty="0"/>
              <a:t>A  </a:t>
            </a:r>
            <a:r>
              <a:rPr lang="en-US" sz="1500" dirty="0" err="1"/>
              <a:t>struct</a:t>
            </a:r>
            <a:r>
              <a:rPr lang="en-US" sz="1500" dirty="0"/>
              <a:t>  does  not  support  inheritance  (other  than  implicitly  deriving  from object, or more precisely, </a:t>
            </a:r>
            <a:r>
              <a:rPr lang="en-US" sz="1500" dirty="0" err="1"/>
              <a:t>System.ValueType</a:t>
            </a:r>
            <a:r>
              <a:rPr lang="en-US" sz="1500" dirty="0" smtClean="0"/>
              <a:t>)</a:t>
            </a:r>
            <a:endParaRPr lang="en-US" sz="1800" dirty="0" smtClean="0"/>
          </a:p>
          <a:p>
            <a:pPr algn="just"/>
            <a:r>
              <a:rPr lang="en-US" sz="1800" dirty="0"/>
              <a:t>A </a:t>
            </a:r>
            <a:r>
              <a:rPr lang="en-US" sz="1800" dirty="0" err="1"/>
              <a:t>struct</a:t>
            </a:r>
            <a:r>
              <a:rPr lang="en-US" sz="1800" dirty="0"/>
              <a:t> can have all the members a class can, except the following</a:t>
            </a:r>
            <a:r>
              <a:rPr lang="en-US" sz="1800" dirty="0" smtClean="0"/>
              <a:t>:</a:t>
            </a:r>
          </a:p>
          <a:p>
            <a:pPr lvl="1" algn="just"/>
            <a:r>
              <a:rPr lang="en-US" sz="1500" dirty="0"/>
              <a:t>A </a:t>
            </a:r>
            <a:r>
              <a:rPr lang="en-US" sz="1500" dirty="0" err="1"/>
              <a:t>parameterless</a:t>
            </a:r>
            <a:r>
              <a:rPr lang="en-US" sz="1500" dirty="0"/>
              <a:t> </a:t>
            </a:r>
            <a:r>
              <a:rPr lang="en-US" sz="1500" dirty="0" smtClean="0"/>
              <a:t>constructor</a:t>
            </a:r>
          </a:p>
          <a:p>
            <a:pPr lvl="1" algn="just"/>
            <a:r>
              <a:rPr lang="en-US" sz="1500" dirty="0"/>
              <a:t>A </a:t>
            </a:r>
            <a:r>
              <a:rPr lang="en-US" sz="1500" dirty="0" smtClean="0"/>
              <a:t>finalizer</a:t>
            </a:r>
          </a:p>
          <a:p>
            <a:pPr lvl="1" algn="just"/>
            <a:r>
              <a:rPr lang="en-US" sz="1500" dirty="0"/>
              <a:t>Virtual members</a:t>
            </a:r>
          </a:p>
          <a:p>
            <a:pPr lvl="1" algn="just"/>
            <a:endParaRPr lang="en-US" sz="1500" dirty="0" smtClean="0"/>
          </a:p>
          <a:p>
            <a:pPr lvl="1" algn="just"/>
            <a:endParaRPr lang="en-US" sz="15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5524" y="3678877"/>
            <a:ext cx="58447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Create a C# program which uses classes to model real world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Use methods and fields to encapsulate class implementation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Use properties to make some properties accessible or replace trivial methods (getters/setters)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Create a class hierarchy to model real world Hierarchies (Animals in zoo, Shapes in drawing system,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Create a method and make </a:t>
            </a:r>
            <a:r>
              <a:rPr lang="en-GB" dirty="0"/>
              <a:t>its overloaded and overridden versions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</a:t>
            </a:r>
            <a:r>
              <a:rPr lang="en-US" sz="1500" dirty="0" smtClean="0"/>
              <a:t>B (2012). C</a:t>
            </a:r>
            <a:r>
              <a:rPr lang="en-US" sz="1500" dirty="0"/>
              <a:t># 5.0 in a </a:t>
            </a:r>
            <a:r>
              <a:rPr lang="en-US" sz="1500" dirty="0" smtClean="0"/>
              <a:t>Nutshell. </a:t>
            </a:r>
          </a:p>
          <a:p>
            <a:pPr algn="just"/>
            <a:r>
              <a:rPr lang="en-US" sz="1500" dirty="0" smtClean="0">
                <a:hlinkClick r:id="rId2"/>
              </a:rPr>
              <a:t>MSDN</a:t>
            </a:r>
            <a:endParaRPr lang="en-US" sz="1500" dirty="0"/>
          </a:p>
          <a:p>
            <a:pPr algn="just"/>
            <a:endParaRPr lang="en-US" sz="1500" dirty="0" smtClean="0"/>
          </a:p>
          <a:p>
            <a:pPr lvl="1" algn="just"/>
            <a:endParaRPr lang="en-US" sz="15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 smtClean="0"/>
          </a:p>
          <a:p>
            <a:pPr lvl="1" algn="just"/>
            <a:endParaRPr lang="en-US" sz="15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08115"/>
              </p:ext>
            </p:extLst>
          </p:nvPr>
        </p:nvGraphicFramePr>
        <p:xfrm>
          <a:off x="1524000" y="1397000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176709177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692421573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378851966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78700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0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Serghei</a:t>
                      </a:r>
                      <a:r>
                        <a:rPr lang="en-US" dirty="0" smtClean="0"/>
                        <a:t> Grajdean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07.12.2015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75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Serghei</a:t>
                      </a:r>
                      <a:r>
                        <a:rPr lang="en-US" dirty="0" smtClean="0"/>
                        <a:t> Grajdean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12.02.2016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 changes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84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Serghei</a:t>
                      </a:r>
                      <a:r>
                        <a:rPr lang="en-US" dirty="0" smtClean="0"/>
                        <a:t> Grajdean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19.02.2016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Sealed modifier added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field is a variable that is a member of a class or </a:t>
            </a:r>
            <a:r>
              <a:rPr lang="en-US" sz="1800" dirty="0" err="1" smtClean="0"/>
              <a:t>struct</a:t>
            </a:r>
            <a:endParaRPr lang="en-US" sz="1800" dirty="0" smtClean="0"/>
          </a:p>
          <a:p>
            <a:pPr algn="just"/>
            <a:r>
              <a:rPr lang="en-US" sz="1800" dirty="0" smtClean="0"/>
              <a:t>Declare fields :</a:t>
            </a: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Fields initialization and usage: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650" y="199835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649" y="4079444"/>
            <a:ext cx="736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method is a code block that contains a series of </a:t>
            </a:r>
            <a:r>
              <a:rPr lang="en-US" sz="1800" dirty="0" smtClean="0"/>
              <a:t>statements</a:t>
            </a:r>
          </a:p>
          <a:p>
            <a:pPr algn="just"/>
            <a:r>
              <a:rPr lang="en-US" sz="1800" dirty="0" smtClean="0"/>
              <a:t>Declaration:</a:t>
            </a:r>
            <a:endParaRPr lang="en-US" sz="1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8650" y="1912351"/>
            <a:ext cx="79453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Withdraw(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accountBalance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valueToWithdraw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Method usage: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579800"/>
            <a:ext cx="73687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canWidthdraw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user.CanWithdraw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canWidthdraw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user.Withdraw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property is a member that provides a flexible mechanism to read, write, or compute the value of a private </a:t>
            </a:r>
            <a:r>
              <a:rPr lang="en-US" sz="1800" dirty="0" smtClean="0"/>
              <a:t>field</a:t>
            </a:r>
          </a:p>
          <a:p>
            <a:pPr algn="just"/>
            <a:r>
              <a:rPr lang="en-US" sz="1800" dirty="0" smtClean="0"/>
              <a:t>Declaration: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221505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//…more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Property usage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8649" y="1741442"/>
            <a:ext cx="7469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VS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Fields must be always keep private, e.g. in C++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Java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470617"/>
            <a:ext cx="9108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name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334" y="3988192"/>
            <a:ext cx="84479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dirty="0"/>
              <a:t>Printer {    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String name</a:t>
            </a:r>
            <a:r>
              <a:rPr lang="en-US" dirty="0" smtClean="0"/>
              <a:t>;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setName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){name=</a:t>
            </a:r>
            <a:r>
              <a:rPr lang="en-US" dirty="0" err="1"/>
              <a:t>newName</a:t>
            </a:r>
            <a:r>
              <a:rPr lang="en-US" dirty="0"/>
              <a:t>;}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String </a:t>
            </a:r>
            <a:r>
              <a:rPr lang="en-US" dirty="0" err="1"/>
              <a:t>getName</a:t>
            </a:r>
            <a:r>
              <a:rPr lang="en-US" dirty="0"/>
              <a:t>(){return name;}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90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2" ma:contentTypeDescription="Create a new document." ma:contentTypeScope="" ma:versionID="205eee0313a8e5cf4e051e5f6da7d7ae">
  <xsd:schema xmlns:xsd="http://www.w3.org/2001/XMLSchema" xmlns:xs="http://www.w3.org/2001/XMLSchema" xmlns:p="http://schemas.microsoft.com/office/2006/metadata/properties" xmlns:ns2="532134fb-f5a0-4ded-9879-b62317c7c28f" targetNamespace="http://schemas.microsoft.com/office/2006/metadata/properties" ma:root="true" ma:fieldsID="90c21fd5fdf595da627c6e46f95739b0" ns2:_=""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850E2-1100-4506-938D-C8F1B41FD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1AF6F0-50CA-4BB3-915F-55EA93DB192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532134fb-f5a0-4ded-9879-b62317c7c28f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0B7AB7-5FB8-475C-A6C5-9C0B7EFC76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2009</TotalTime>
  <Words>1769</Words>
  <Application>Microsoft Office PowerPoint</Application>
  <PresentationFormat>On-screen Show (4:3)</PresentationFormat>
  <Paragraphs>450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Franklin Gothic Book</vt:lpstr>
      <vt:lpstr>Franklin Gothic Medium</vt:lpstr>
      <vt:lpstr>Office Theme</vt:lpstr>
      <vt:lpstr>Classes in C#</vt:lpstr>
      <vt:lpstr>OBjectives</vt:lpstr>
      <vt:lpstr>Classes in C#</vt:lpstr>
      <vt:lpstr>Field</vt:lpstr>
      <vt:lpstr>Method</vt:lpstr>
      <vt:lpstr>Method</vt:lpstr>
      <vt:lpstr>Property</vt:lpstr>
      <vt:lpstr>Property</vt:lpstr>
      <vt:lpstr>Property VS Field</vt:lpstr>
      <vt:lpstr>Auto-Implemented Properties</vt:lpstr>
      <vt:lpstr>Read-only &amp; Set-only Property</vt:lpstr>
      <vt:lpstr>Calculated Property</vt:lpstr>
      <vt:lpstr>Constructors</vt:lpstr>
      <vt:lpstr>Constructor and field initialization order</vt:lpstr>
      <vt:lpstr>Object Initializers</vt:lpstr>
      <vt:lpstr>Access Modifiers</vt:lpstr>
      <vt:lpstr>Access Modifiers</vt:lpstr>
      <vt:lpstr>Readonly modifier</vt:lpstr>
      <vt:lpstr>Const modifier</vt:lpstr>
      <vt:lpstr>Readonly vs const</vt:lpstr>
      <vt:lpstr>Overloading</vt:lpstr>
      <vt:lpstr>Inheritance</vt:lpstr>
      <vt:lpstr>Inheritance</vt:lpstr>
      <vt:lpstr>Virtual methods</vt:lpstr>
      <vt:lpstr>Virtual methods</vt:lpstr>
      <vt:lpstr>Sealed modifier</vt:lpstr>
      <vt:lpstr>Abstract Classes and Abstract Members</vt:lpstr>
      <vt:lpstr>Abstract Classes and Abstract Members</vt:lpstr>
      <vt:lpstr>Interfaces</vt:lpstr>
      <vt:lpstr>Structs</vt:lpstr>
      <vt:lpstr>Assignment</vt:lpstr>
      <vt:lpstr>References </vt:lpstr>
      <vt:lpstr>Revisions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Ion Gandrabura</cp:lastModifiedBy>
  <cp:revision>300</cp:revision>
  <dcterms:created xsi:type="dcterms:W3CDTF">2014-05-22T08:31:16Z</dcterms:created>
  <dcterms:modified xsi:type="dcterms:W3CDTF">2020-02-07T10:01:14Z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