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b="1" lang="es-ES" sz="1050">
                <a:solidFill>
                  <a:srgbClr val="808080"/>
                </a:solidFill>
                <a:highlight>
                  <a:srgbClr val="FFFFFF"/>
                </a:highlight>
              </a:rPr>
              <a:t>1. Introducción a la programación.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b="1" lang="es-ES" sz="1050">
                <a:solidFill>
                  <a:srgbClr val="808080"/>
                </a:solidFill>
                <a:highlight>
                  <a:srgbClr val="FFFFFF"/>
                </a:highlight>
              </a:rPr>
              <a:t>2. Bases de programación estructurada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b="1" lang="es-ES" sz="1050">
                <a:solidFill>
                  <a:srgbClr val="808080"/>
                </a:solidFill>
                <a:highlight>
                  <a:srgbClr val="FFFFFF"/>
                </a:highlight>
              </a:rPr>
              <a:t>3. Funciones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b="1" lang="es-ES" sz="1050">
                <a:solidFill>
                  <a:srgbClr val="808080"/>
                </a:solidFill>
                <a:highlight>
                  <a:srgbClr val="FFFFFF"/>
                </a:highlight>
              </a:rPr>
              <a:t>4. Estructuras complejas de datos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b="1" lang="es-ES" sz="1050">
                <a:solidFill>
                  <a:srgbClr val="808080"/>
                </a:solidFill>
                <a:highlight>
                  <a:srgbClr val="FFFFFF"/>
                </a:highlight>
              </a:rPr>
              <a:t>5. Apuntadores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b="1" lang="es-ES" sz="1050">
                <a:solidFill>
                  <a:srgbClr val="808080"/>
                </a:solidFill>
                <a:highlight>
                  <a:srgbClr val="FFFFFF"/>
                </a:highlight>
              </a:rPr>
              <a:t>6. Archivos</a:t>
            </a:r>
          </a:p>
          <a:p>
            <a:pPr lvl="0">
              <a:spcBef>
                <a:spcPts val="0"/>
              </a:spcBef>
              <a:buNone/>
            </a:pPr>
            <a:r>
              <a:rPr b="1" lang="es-ES" sz="1050">
                <a:solidFill>
                  <a:srgbClr val="808080"/>
                </a:solidFill>
                <a:highlight>
                  <a:srgbClr val="FFFFFF"/>
                </a:highlight>
              </a:rPr>
              <a:t>7. Desarrollo de aplicaciones en lenguaje C </a:t>
            </a:r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title">
  <p:cSld name="Diapositiva de título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hape 2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Shape 2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" name="Shape 26"/>
            <p:cNvSpPr/>
            <p:nvPr/>
          </p:nvSpPr>
          <p:spPr>
            <a:xfrm>
              <a:off x="9181476" y="-8467"/>
              <a:ext cx="3007349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Shape 27"/>
            <p:cNvSpPr/>
            <p:nvPr/>
          </p:nvSpPr>
          <p:spPr>
            <a:xfrm>
              <a:off x="9603442" y="-8467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9334500" y="-8467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10898730" y="-8467"/>
              <a:ext cx="1290094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938999" y="-8467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ítulo y descripció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ita con descripció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03" name="Shape 10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s-E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s-E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arjeta de nombr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itar la tarjeta de nombr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18" name="Shape 11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s-E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s-E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Verdadero o falso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ítulo y texto vertical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Título vertical y texto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ítulo y objeto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Encabezado de secció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Dos objeto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ació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Solo el título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En blanco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ido con título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562" lvl="1" marL="45706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425" lvl="2" marL="91412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288" lvl="3" marL="1371189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151" lvl="4" marL="182825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013" lvl="5" marL="228531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876" lvl="6" marL="274237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739" lvl="7" marL="319944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03" lvl="8" marL="365650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Imagen con título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Shape 85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Shape 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" name="Shape 9"/>
            <p:cNvSpPr/>
            <p:nvPr/>
          </p:nvSpPr>
          <p:spPr>
            <a:xfrm>
              <a:off x="9181476" y="-8467"/>
              <a:ext cx="3007349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9603442" y="-8467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9334500" y="-8467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898730" y="-8467"/>
              <a:ext cx="1290094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938999" y="-8467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Shape 1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s-ES"/>
              <a:t>Lenguaje de Programacion C</a:t>
            </a:r>
          </a:p>
        </p:txBody>
      </p:sp>
      <p:sp>
        <p:nvSpPr>
          <p:cNvPr id="144" name="Shape 144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s-ES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Sesión 1</a:t>
            </a:r>
          </a:p>
        </p:txBody>
      </p:sp>
      <p:pic>
        <p:nvPicPr>
          <p:cNvPr descr="logo_c.png"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6528" y="97200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s-ES"/>
              <a:t>Numeros binarios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8799"/>
              <a:buFont typeface="Noto Sans Symbols"/>
              <a:buNone/>
            </a:pPr>
            <a:r>
              <a:t/>
            </a:r>
            <a:endParaRPr sz="5000"/>
          </a:p>
          <a:p>
            <a:pPr indent="-342900" lvl="0" marL="3429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ES" sz="15000"/>
              <a:t>0 </a:t>
            </a:r>
            <a:r>
              <a:rPr lang="es-ES" sz="15000"/>
              <a:t> 0		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s-ES"/>
              <a:t>Numeros binarios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91439" lvl="0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8799"/>
              <a:buFont typeface="Noto Sans Symbols"/>
              <a:buNone/>
            </a:pPr>
            <a:r>
              <a:rPr lang="es-ES" sz="5000"/>
              <a:t>4</a:t>
            </a:r>
            <a:r>
              <a:rPr lang="es-ES" sz="5000"/>
              <a:t> 					2 				  1</a:t>
            </a:r>
          </a:p>
          <a:p>
            <a:pPr indent="-342900" lvl="0" marL="12573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ES" sz="15000"/>
              <a:t>0</a:t>
            </a:r>
            <a:r>
              <a:rPr lang="es-ES" sz="15000"/>
              <a:t>   0 	 	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s-ES"/>
              <a:t>Numeros binarios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91439" lvl="0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8799"/>
              <a:buFont typeface="Noto Sans Symbols"/>
              <a:buNone/>
            </a:pPr>
            <a:r>
              <a:rPr lang="es-ES" sz="5000"/>
              <a:t>4 					2 				  1</a:t>
            </a:r>
          </a:p>
          <a:p>
            <a:pPr indent="-342900" lvl="0" marL="12573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ES" sz="15000"/>
              <a:t>0   0 	 	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s-ES"/>
              <a:t>Numeros binarios</a:t>
            </a: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91439" lvl="0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8799"/>
              <a:buFont typeface="Noto Sans Symbols"/>
              <a:buNone/>
            </a:pPr>
            <a:r>
              <a:rPr lang="es-ES" sz="5000"/>
              <a:t>4 					2 				  1</a:t>
            </a:r>
          </a:p>
          <a:p>
            <a:pPr indent="-342900" lvl="0" marL="12573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ES" sz="15000"/>
              <a:t>0   1 	 	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s-ES"/>
              <a:t>Numeros binarios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91439" lvl="0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8799"/>
              <a:buFont typeface="Noto Sans Symbols"/>
              <a:buNone/>
            </a:pPr>
            <a:r>
              <a:rPr lang="es-ES" sz="5000"/>
              <a:t>4 					2 				  1</a:t>
            </a:r>
          </a:p>
          <a:p>
            <a:pPr indent="-342900" lvl="0" marL="12573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ES" sz="15000"/>
              <a:t>0   1 	 	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s-ES"/>
              <a:t>Numeros binarios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91439" lvl="0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8799"/>
              <a:buFont typeface="Noto Sans Symbols"/>
              <a:buNone/>
            </a:pPr>
            <a:r>
              <a:rPr lang="es-ES" sz="5000"/>
              <a:t>4 					2 				  1</a:t>
            </a:r>
          </a:p>
          <a:p>
            <a:pPr indent="-342900" lvl="0" marL="12573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ES" sz="15000"/>
              <a:t>1</a:t>
            </a:r>
            <a:r>
              <a:rPr lang="es-ES" sz="15000"/>
              <a:t>   0 	 	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s-ES"/>
              <a:t>Numeros binarios</a:t>
            </a: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91439" lvl="0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8799"/>
              <a:buFont typeface="Noto Sans Symbols"/>
              <a:buNone/>
            </a:pPr>
            <a:r>
              <a:rPr lang="es-ES" sz="5000"/>
              <a:t>4 					2 				  1</a:t>
            </a:r>
          </a:p>
          <a:p>
            <a:pPr indent="-342900" lvl="0" marL="12573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ES" sz="15000"/>
              <a:t>1   0 	 	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s-ES"/>
              <a:t>Numeros binarios</a:t>
            </a: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91439" lvl="0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8799"/>
              <a:buFont typeface="Noto Sans Symbols"/>
              <a:buNone/>
            </a:pPr>
            <a:r>
              <a:rPr lang="es-ES" sz="5000"/>
              <a:t>4 					2 				  1</a:t>
            </a:r>
          </a:p>
          <a:p>
            <a:pPr indent="-342900" lvl="0" marL="12573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ES" sz="15000"/>
              <a:t>1   1 	 	0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s-ES"/>
              <a:t>Numeros binarios</a:t>
            </a:r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91439" lvl="0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8799"/>
              <a:buFont typeface="Noto Sans Symbols"/>
              <a:buNone/>
            </a:pPr>
            <a:r>
              <a:rPr lang="es-ES" sz="5000"/>
              <a:t>4 					2 				  1</a:t>
            </a:r>
          </a:p>
          <a:p>
            <a:pPr indent="-342900" lvl="0" marL="12573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ES" sz="15000"/>
              <a:t>1   1 	 	1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s-ES"/>
              <a:t>Convierta a Binario</a:t>
            </a:r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9144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8799"/>
              <a:buFont typeface="Noto Sans Symbols"/>
              <a:buNone/>
            </a:pPr>
            <a:r>
              <a:t/>
            </a:r>
            <a:endParaRPr sz="5000"/>
          </a:p>
          <a:p>
            <a:pPr indent="-342900" lvl="0" marL="12573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ES" sz="15000"/>
              <a:t>   4 2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s-E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Objetivos</a:t>
            </a:r>
          </a:p>
        </p:txBody>
      </p:sp>
      <p:grpSp>
        <p:nvGrpSpPr>
          <p:cNvPr id="151" name="Shape 151"/>
          <p:cNvGrpSpPr/>
          <p:nvPr/>
        </p:nvGrpSpPr>
        <p:grpSpPr>
          <a:xfrm>
            <a:off x="1409854" y="1584219"/>
            <a:ext cx="7863880" cy="4130211"/>
            <a:chOff x="732029" y="133"/>
            <a:chExt cx="7132124" cy="2897580"/>
          </a:xfrm>
        </p:grpSpPr>
        <p:sp>
          <p:nvSpPr>
            <p:cNvPr id="152" name="Shape 152"/>
            <p:cNvSpPr/>
            <p:nvPr/>
          </p:nvSpPr>
          <p:spPr>
            <a:xfrm>
              <a:off x="732029" y="133"/>
              <a:ext cx="2228700" cy="1337400"/>
            </a:xfrm>
            <a:prstGeom prst="rect">
              <a:avLst/>
            </a:prstGeom>
            <a:solidFill>
              <a:srgbClr val="90C223"/>
            </a:solidFill>
            <a:ln cap="rnd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 txBox="1"/>
            <p:nvPr/>
          </p:nvSpPr>
          <p:spPr>
            <a:xfrm>
              <a:off x="732029" y="133"/>
              <a:ext cx="2228700" cy="13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rIns="9525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ES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Introduccion a la Programacion</a:t>
              </a:r>
            </a:p>
          </p:txBody>
        </p:sp>
        <p:sp>
          <p:nvSpPr>
            <p:cNvPr id="154" name="Shape 154"/>
            <p:cNvSpPr/>
            <p:nvPr/>
          </p:nvSpPr>
          <p:spPr>
            <a:xfrm>
              <a:off x="3183741" y="133"/>
              <a:ext cx="2228700" cy="1337400"/>
            </a:xfrm>
            <a:prstGeom prst="rect">
              <a:avLst/>
            </a:prstGeom>
            <a:solidFill>
              <a:srgbClr val="90C223"/>
            </a:solidFill>
            <a:ln cap="rnd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 txBox="1"/>
            <p:nvPr/>
          </p:nvSpPr>
          <p:spPr>
            <a:xfrm>
              <a:off x="3183741" y="133"/>
              <a:ext cx="2228700" cy="13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rIns="9525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ES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Programacion Estructurada</a:t>
              </a:r>
            </a:p>
          </p:txBody>
        </p:sp>
        <p:sp>
          <p:nvSpPr>
            <p:cNvPr id="156" name="Shape 156"/>
            <p:cNvSpPr/>
            <p:nvPr/>
          </p:nvSpPr>
          <p:spPr>
            <a:xfrm>
              <a:off x="5635453" y="133"/>
              <a:ext cx="2228700" cy="1337400"/>
            </a:xfrm>
            <a:prstGeom prst="rect">
              <a:avLst/>
            </a:prstGeom>
            <a:solidFill>
              <a:srgbClr val="90C223"/>
            </a:solidFill>
            <a:ln cap="rnd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 txBox="1"/>
            <p:nvPr/>
          </p:nvSpPr>
          <p:spPr>
            <a:xfrm>
              <a:off x="5635453" y="133"/>
              <a:ext cx="2228700" cy="13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rIns="9525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ES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Funciones</a:t>
              </a:r>
            </a:p>
          </p:txBody>
        </p:sp>
        <p:sp>
          <p:nvSpPr>
            <p:cNvPr id="158" name="Shape 158"/>
            <p:cNvSpPr/>
            <p:nvPr/>
          </p:nvSpPr>
          <p:spPr>
            <a:xfrm>
              <a:off x="732029" y="1560313"/>
              <a:ext cx="2228700" cy="1337400"/>
            </a:xfrm>
            <a:prstGeom prst="rect">
              <a:avLst/>
            </a:prstGeom>
            <a:solidFill>
              <a:srgbClr val="90C223"/>
            </a:solidFill>
            <a:ln cap="rnd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 txBox="1"/>
            <p:nvPr/>
          </p:nvSpPr>
          <p:spPr>
            <a:xfrm>
              <a:off x="732029" y="1560313"/>
              <a:ext cx="2228700" cy="13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rIns="9525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ES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Estructuras de datos</a:t>
              </a:r>
            </a:p>
          </p:txBody>
        </p:sp>
        <p:sp>
          <p:nvSpPr>
            <p:cNvPr id="160" name="Shape 160"/>
            <p:cNvSpPr/>
            <p:nvPr/>
          </p:nvSpPr>
          <p:spPr>
            <a:xfrm>
              <a:off x="3183741" y="1560313"/>
              <a:ext cx="2228700" cy="1337400"/>
            </a:xfrm>
            <a:prstGeom prst="rect">
              <a:avLst/>
            </a:prstGeom>
            <a:solidFill>
              <a:srgbClr val="90C223"/>
            </a:solidFill>
            <a:ln cap="rnd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 txBox="1"/>
            <p:nvPr/>
          </p:nvSpPr>
          <p:spPr>
            <a:xfrm>
              <a:off x="3183741" y="1560313"/>
              <a:ext cx="2228700" cy="13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rIns="9525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ES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Apuntadores</a:t>
              </a:r>
            </a:p>
          </p:txBody>
        </p:sp>
        <p:sp>
          <p:nvSpPr>
            <p:cNvPr id="162" name="Shape 162"/>
            <p:cNvSpPr/>
            <p:nvPr/>
          </p:nvSpPr>
          <p:spPr>
            <a:xfrm>
              <a:off x="5635453" y="1560313"/>
              <a:ext cx="2228700" cy="1337400"/>
            </a:xfrm>
            <a:prstGeom prst="rect">
              <a:avLst/>
            </a:prstGeom>
            <a:solidFill>
              <a:srgbClr val="90C223"/>
            </a:solidFill>
            <a:ln cap="rnd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" name="Shape 163"/>
            <p:cNvSpPr txBox="1"/>
            <p:nvPr/>
          </p:nvSpPr>
          <p:spPr>
            <a:xfrm>
              <a:off x="5635453" y="1560313"/>
              <a:ext cx="2228700" cy="13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rIns="9525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ES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Archivos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s-ES"/>
              <a:t>Convierta a Binario</a:t>
            </a:r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9144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8799"/>
              <a:buFont typeface="Noto Sans Symbols"/>
              <a:buNone/>
            </a:pPr>
            <a:r>
              <a:t/>
            </a:r>
            <a:endParaRPr sz="5000"/>
          </a:p>
          <a:p>
            <a:pPr indent="-342900" lvl="0" marL="12573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ES" sz="15000"/>
              <a:t>   5 0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s-ES"/>
              <a:t>ASCII</a:t>
            </a: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9144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8799"/>
              <a:buFont typeface="Noto Sans Symbols"/>
              <a:buNone/>
            </a:pPr>
            <a:r>
              <a:t/>
            </a:r>
            <a:endParaRPr sz="5000"/>
          </a:p>
          <a:p>
            <a:pPr indent="-342900" lvl="0" marL="12573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59999"/>
              <a:buFont typeface="Noto Sans Symbols"/>
              <a:buNone/>
            </a:pPr>
            <a:r>
              <a:rPr lang="es-ES" sz="2400"/>
              <a:t>A			B	  C   	D     E 		F   		G   	H   	I   	…</a:t>
            </a:r>
          </a:p>
          <a:p>
            <a:pPr indent="-342900" lvl="0" marL="12573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59999"/>
              <a:buFont typeface="Noto Sans Symbols"/>
              <a:buNone/>
            </a:pPr>
            <a:r>
              <a:rPr lang="es-ES" sz="2400"/>
              <a:t>65	 	66   67  	68    69	70		71		72		73 ...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s-ES"/>
              <a:t>ASCII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9144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8799"/>
              <a:buFont typeface="Noto Sans Symbols"/>
              <a:buNone/>
            </a:pPr>
            <a:r>
              <a:t/>
            </a:r>
            <a:endParaRPr sz="5000"/>
          </a:p>
          <a:p>
            <a:pPr indent="-342900" lvl="0" marL="12573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59999"/>
              <a:buFont typeface="Noto Sans Symbols"/>
              <a:buNone/>
            </a:pPr>
            <a:r>
              <a:rPr lang="es-ES" sz="2400"/>
              <a:t> 72 		73 		33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s-ES"/>
              <a:t>ASCII</a:t>
            </a:r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9144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8799"/>
              <a:buFont typeface="Noto Sans Symbols"/>
              <a:buNone/>
            </a:pPr>
            <a:r>
              <a:rPr lang="es-ES" sz="5000"/>
              <a:t> 		H</a:t>
            </a:r>
          </a:p>
          <a:p>
            <a:pPr indent="-342900" lvl="0" marL="12573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59999"/>
              <a:buFont typeface="Noto Sans Symbols"/>
              <a:buNone/>
            </a:pPr>
            <a:r>
              <a:rPr lang="es-ES" sz="2400"/>
              <a:t> 72 		73 		33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s-ES"/>
              <a:t>ASCII</a:t>
            </a:r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9144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8799"/>
              <a:buFont typeface="Noto Sans Symbols"/>
              <a:buNone/>
            </a:pPr>
            <a:r>
              <a:rPr lang="es-ES" sz="5000"/>
              <a:t> 		H			I</a:t>
            </a:r>
          </a:p>
          <a:p>
            <a:pPr indent="-342900" lvl="0" marL="12573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59999"/>
              <a:buFont typeface="Noto Sans Symbols"/>
              <a:buNone/>
            </a:pPr>
            <a:r>
              <a:rPr lang="es-ES" sz="2400"/>
              <a:t> 72 		73 		33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s-ES"/>
              <a:t>ASCII</a:t>
            </a:r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9144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8799"/>
              <a:buFont typeface="Noto Sans Symbols"/>
              <a:buNone/>
            </a:pPr>
            <a:r>
              <a:rPr lang="es-ES" sz="5000"/>
              <a:t> 		H			I		!</a:t>
            </a:r>
          </a:p>
          <a:p>
            <a:pPr indent="-342900" lvl="0" marL="12573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59999"/>
              <a:buFont typeface="Noto Sans Symbols"/>
              <a:buNone/>
            </a:pPr>
            <a:r>
              <a:rPr lang="es-ES" sz="2400"/>
              <a:t> 72 		73 		33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s-ES"/>
              <a:t>IMAGENES</a:t>
            </a:r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9144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8799"/>
              <a:buFont typeface="Noto Sans Symbols"/>
              <a:buNone/>
            </a:pPr>
            <a:r>
              <a:t/>
            </a:r>
            <a:endParaRPr sz="5000"/>
          </a:p>
          <a:p>
            <a:pPr indent="-342900" lvl="0" marL="12573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59999"/>
              <a:buFont typeface="Noto Sans Symbols"/>
              <a:buNone/>
            </a:pPr>
            <a:r>
              <a:rPr lang="es-ES" sz="2400"/>
              <a:t> 72 		73 		33</a:t>
            </a:r>
          </a:p>
        </p:txBody>
      </p:sp>
      <p:pic>
        <p:nvPicPr>
          <p:cNvPr descr="Screen Shot 2017-10-01 at 10.19.36 PM.png" id="309" name="Shape 3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234" y="2160600"/>
            <a:ext cx="6477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10-01 at 10.19.46 PM.png" id="310" name="Shape 3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9534" y="2170125"/>
            <a:ext cx="60960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10-01 at 10.19.52 PM.png" id="311" name="Shape 3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0459" y="2170125"/>
            <a:ext cx="66675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10-01 at 10.21.37 PM.png" id="312" name="Shape 3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52284" y="3941350"/>
            <a:ext cx="2324100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/>
              <a:t>Algoritmos</a:t>
            </a:r>
          </a:p>
        </p:txBody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677334" y="1638564"/>
            <a:ext cx="8596800" cy="388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57200" lvl="0" marL="457200" rtl="0">
              <a:spcBef>
                <a:spcPts val="0"/>
              </a:spcBef>
              <a:buSzPct val="100000"/>
            </a:pPr>
            <a:r>
              <a:rPr lang="es-ES" sz="3600"/>
              <a:t>Contar las personas en un salon</a:t>
            </a:r>
          </a:p>
          <a:p>
            <a:pPr indent="-457200" lvl="0" marL="457200" rtl="0">
              <a:spcBef>
                <a:spcPts val="0"/>
              </a:spcBef>
              <a:buSzPct val="100000"/>
            </a:pPr>
            <a:r>
              <a:rPr lang="es-ES" sz="3600"/>
              <a:t>Contar las personas en un auditorio</a:t>
            </a:r>
          </a:p>
          <a:p>
            <a:pPr indent="-457200" lvl="0" marL="457200" rtl="0">
              <a:spcBef>
                <a:spcPts val="0"/>
              </a:spcBef>
              <a:buSzPct val="100000"/>
            </a:pPr>
            <a:r>
              <a:rPr lang="es-ES" sz="3600"/>
              <a:t>Buscar una palabra en el diccionario escolar</a:t>
            </a:r>
          </a:p>
          <a:p>
            <a:pPr indent="-457200" lvl="0" marL="457200" rtl="0">
              <a:spcBef>
                <a:spcPts val="0"/>
              </a:spcBef>
              <a:buSzPct val="100000"/>
            </a:pPr>
            <a:r>
              <a:rPr lang="es-ES" sz="3600"/>
              <a:t>Buscar una palabra en un diccionario tecnico</a:t>
            </a:r>
          </a:p>
          <a:p>
            <a:pPr indent="-457200" lvl="0" marL="457200">
              <a:spcBef>
                <a:spcPts val="0"/>
              </a:spcBef>
              <a:buSzPct val="100000"/>
            </a:pPr>
            <a:r>
              <a:rPr lang="es-ES" sz="3600"/>
              <a:t>Buscar una persona en una lista escolar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s-ES"/>
              <a:t>Introduccion a la Programacion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77450" y="1413450"/>
            <a:ext cx="8596800" cy="49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0386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s-ES" sz="2400"/>
              <a:t>Resolucion de problemas</a:t>
            </a:r>
          </a:p>
          <a:p>
            <a:pPr indent="-40386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s-ES" sz="2400"/>
              <a:t>Representacion numerica</a:t>
            </a:r>
          </a:p>
          <a:p>
            <a:pPr lvl="1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s-ES" sz="1800"/>
              <a:t>Decimal</a:t>
            </a:r>
          </a:p>
          <a:p>
            <a:pPr lvl="1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s-ES" sz="1800"/>
              <a:t>Binaria</a:t>
            </a:r>
          </a:p>
          <a:p>
            <a: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s-ES" sz="2400"/>
              <a:t>Representacion de caracteres alfabeticos</a:t>
            </a:r>
          </a:p>
          <a:p>
            <a:pPr lvl="1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s-ES" sz="1800"/>
              <a:t>ASCII</a:t>
            </a:r>
          </a:p>
          <a:p>
            <a: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s-ES" sz="2400"/>
              <a:t>Representacion de colores</a:t>
            </a:r>
          </a:p>
          <a:p>
            <a:pPr lvl="1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s-ES" sz="1800"/>
              <a:t>RGB</a:t>
            </a:r>
          </a:p>
          <a:p>
            <a: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s-ES" sz="2400"/>
              <a:t>Abstraccion de problemas</a:t>
            </a:r>
          </a:p>
          <a:p>
            <a:pPr lvl="1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1111"/>
              <a:buFont typeface="Noto Sans Symbols"/>
              <a:buChar char="▶"/>
            </a:pPr>
            <a:r>
              <a:rPr lang="es-ES" sz="1800"/>
              <a:t>Algoritmo</a:t>
            </a:r>
            <a:r>
              <a:rPr lang="es-ES"/>
              <a:t>s</a:t>
            </a:r>
          </a:p>
          <a:p>
            <a:pPr lvl="2" marR="0" rtl="0" algn="l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-ES" sz="1600"/>
              <a:t>Divide y venceras</a:t>
            </a:r>
          </a:p>
          <a:p>
            <a:pPr lvl="2" marR="0" rtl="0" algn="l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-ES" sz="1600"/>
              <a:t>Maximizar</a:t>
            </a:r>
          </a:p>
          <a:p>
            <a:pPr lvl="2" marR="0" rtl="0" algn="l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-ES" sz="1600"/>
              <a:t>Minimizar</a:t>
            </a:r>
          </a:p>
          <a:p>
            <a: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s-ES" sz="2400"/>
              <a:t>Scratch</a:t>
            </a:r>
            <a:r>
              <a:rPr lang="es-ES" sz="1600"/>
              <a:t>!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s-ES"/>
              <a:t>Resolucion de Problemas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4800"/>
              <a:t>inputs →                → outputs</a:t>
            </a:r>
          </a:p>
        </p:txBody>
      </p:sp>
      <p:sp>
        <p:nvSpPr>
          <p:cNvPr id="176" name="Shape 176"/>
          <p:cNvSpPr/>
          <p:nvPr/>
        </p:nvSpPr>
        <p:spPr>
          <a:xfrm>
            <a:off x="3536400" y="2481225"/>
            <a:ext cx="2526000" cy="232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s-ES"/>
              <a:t>Ejemplos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s-ES" sz="3200"/>
              <a:t>Cuadrado de una funcion</a:t>
            </a:r>
          </a:p>
          <a:p>
            <a:pPr indent="-3835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s-ES" sz="3200"/>
              <a:t>multiplicador</a:t>
            </a:r>
          </a:p>
          <a:p>
            <a:pPr indent="-3835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s-ES" sz="3200"/>
              <a:t>minimo comun multiplo</a:t>
            </a:r>
          </a:p>
          <a:p>
            <a:pPr indent="-3835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s-ES" sz="3200"/>
              <a:t>CURP</a:t>
            </a:r>
          </a:p>
          <a:p>
            <a:pPr indent="-3835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s-ES" sz="3200"/>
              <a:t>Prestamo bancario</a:t>
            </a:r>
          </a:p>
          <a:p>
            <a:pPr indent="-3835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s-ES" sz="3200"/>
              <a:t>etc.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s-ES"/>
              <a:t>Sistemas Numericos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53848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s-ES" sz="5000"/>
              <a:t>binario </a:t>
            </a:r>
          </a:p>
          <a:p>
            <a:pPr lvl="1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es-ES" sz="5000"/>
              <a:t>0, 1</a:t>
            </a:r>
          </a:p>
          <a:p>
            <a:pPr indent="-53848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s-ES" sz="5000"/>
              <a:t>Decimal </a:t>
            </a:r>
          </a:p>
          <a:p>
            <a:pPr lvl="1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es-ES" sz="5000"/>
              <a:t>0, 1, 2, 3, 4, 5, 6, 7, 8, 9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s-ES"/>
              <a:t>Numeros decimales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8799"/>
              <a:buFont typeface="Noto Sans Symbols"/>
              <a:buNone/>
            </a:pPr>
            <a:r>
              <a:t/>
            </a:r>
            <a:endParaRPr sz="5000"/>
          </a:p>
          <a:p>
            <a:pPr indent="-342900" lvl="0" marL="3429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ES" sz="15000"/>
              <a:t>1 2 3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s-ES"/>
              <a:t>Numeros decimales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365760" lvl="0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8799"/>
              <a:buFont typeface="Noto Sans Symbols"/>
              <a:buNone/>
            </a:pPr>
            <a:r>
              <a:rPr lang="es-ES" sz="5000"/>
              <a:t>100 		10 			1</a:t>
            </a:r>
          </a:p>
          <a:p>
            <a:pPr indent="-342900" lvl="0" marL="3429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ES" sz="15000"/>
              <a:t>1 2 3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s-ES"/>
              <a:t>Numeros decimales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9144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8799"/>
              <a:buFont typeface="Noto Sans Symbols"/>
              <a:buNone/>
            </a:pPr>
            <a:r>
              <a:rPr lang="es-ES" sz="5000"/>
              <a:t>     </a:t>
            </a:r>
            <a:r>
              <a:rPr lang="es-ES" sz="5000"/>
              <a:t>100 	   		10 						1</a:t>
            </a:r>
          </a:p>
          <a:p>
            <a:pPr indent="-342900" lvl="0" marL="3429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ES" sz="15000"/>
              <a:t>1   2   3</a:t>
            </a:r>
          </a:p>
          <a:p>
            <a:pPr indent="-342900" lvl="0" marL="342900" marR="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59999"/>
              <a:buFont typeface="Noto Sans Symbols"/>
              <a:buNone/>
            </a:pPr>
            <a:r>
              <a:rPr lang="es-ES" sz="2400"/>
              <a:t>   		100 × 1        + 		10 × 2		     + 		  1 × 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a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