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94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3" r:id="rId58"/>
    <p:sldId id="312" r:id="rId59"/>
    <p:sldId id="314" r:id="rId60"/>
    <p:sldId id="315" r:id="rId61"/>
    <p:sldId id="316" r:id="rId62"/>
    <p:sldId id="317" r:id="rId63"/>
    <p:sldId id="318" r:id="rId64"/>
    <p:sldId id="319" r:id="rId65"/>
    <p:sldId id="321" r:id="rId66"/>
    <p:sldId id="320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7" r:id="rId92"/>
    <p:sldId id="346" r:id="rId93"/>
    <p:sldId id="348" r:id="rId94"/>
    <p:sldId id="349" r:id="rId95"/>
    <p:sldId id="350" r:id="rId9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1DC4-8C02-C02E-FF9B-E8511E07E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98638-DA5B-14A9-AB42-207335336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85A7C-C3AB-5C18-BA05-E2FF6729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FBE9-1C31-914A-0B83-73EC0DEF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5A6F7-3002-DFE4-1B30-43103028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67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BC1E7-2BB7-D421-859D-19ABAD5B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4F7FD9-1A2F-5A79-5CFD-25DB0C86A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566AA-2BA5-10CB-6DD0-11E71508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BB01B-B6B1-62A3-9A89-C24DC02E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B7112-BBDE-CD5A-D25E-0FDE70CE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04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F1168-9FF2-18E1-EFF8-E0C52704B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995F1-9964-BEE5-DCEA-B34918B7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5E75E-10E1-108B-52E9-15E11929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B4CE7-D0C3-8007-0CAC-91F91EFC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CF824-CF72-4952-5DCD-FC99C2F1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833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4295-92E9-A54D-7B2F-0EF5FD3B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34A8E-EA2D-7427-BA84-40B0B1C2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7933F-709F-2320-B774-973A293A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CA819-37DE-A060-9A74-8ABA2168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00739-2914-CF3D-0973-4B6F7758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775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4477D-7C83-A657-5B67-9D09FE60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CE9AE-5599-F7E1-2300-3E9E608C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B0392-F0ED-3173-0DAE-F034856B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354CA-ABBD-5914-CA75-ACA47C7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09160-2BB4-7886-82FD-DD858126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05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FADDC-04C7-7A9F-58F0-BBDDE489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F5371-A9A4-2E4B-EBD1-17ABF61C3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E0155-440A-2355-8A8F-D50E3221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2D9EC-B133-3086-A2BF-03F71401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3E9C0-A6AD-EE79-CB03-7140DF6A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3E721-33A4-5BDB-21A2-09B97971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61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A92E4-A4FD-95EB-A31D-60317791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57684-D70D-0C3A-E444-C57767F58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78483-6056-99DE-3294-7F547507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39A47-8FFF-C518-B6BE-553D72772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85401F-F0AC-DC3C-3C09-3392B3CC9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DF69A3-2C0D-441A-4C82-D10097E1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BBFE9A-A0A2-8233-6DB4-7F48F775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177DD1-16BF-6E9A-BB89-7428ED4A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612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90ADC-4828-4F4B-F3E1-87B8698D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8D5068-DE51-A195-7E28-D42AF1DF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D09FD3-480A-483A-D1AC-47A3C2B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681BC4-C66E-E759-EB83-77D5505B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652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6AF5F-7E1B-ECDA-3EAE-34E85490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DBF01F-7C72-844A-4374-6A11587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AEED2-0500-4819-5B1D-B52C076B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75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3BFAB-0F40-2252-75E4-A04A733A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96BF1-E7F2-2943-F80B-54854B16F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C1F83-8EA4-03D5-210F-F8759D3F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F86AE-30AB-1712-B24D-E8D2273F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CF5C1-F814-6BDE-BA92-2917DB60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A43A0-D227-871A-9D65-90E923E7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8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82CFA-15A8-F0F1-BBF3-4E3334A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B1DF97-C826-AEC4-AC3D-A6485BDBA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9739F-FF26-3D01-F594-2F4BB1B95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B8D5B-C2BA-DD3F-0EFE-7670E706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83169-3B44-521C-B0AD-F860286A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CB6B67-EFE7-76F0-9D49-5E1B316B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32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B7746C-A7EC-E4AB-B40D-A9337CE1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70251-952A-284D-8D0C-808E8365A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1E216-0AC6-4E44-D6F7-B5A1431B4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EC9-1362-0846-A163-E849B20B24C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7E299-6A5E-F8BF-8E4B-524A20D8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899D7-93EA-3630-EA71-D29A2B295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12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pngall.com/settings-png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pixabay.com/en/pc-computer-pc-tower-calculator-189255/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pixabay.com/en/windows-windows-icon-windows-logo-3384024/" TargetMode="External"/><Relationship Id="rId5" Type="http://schemas.openxmlformats.org/officeDocument/2006/relationships/hyperlink" Target="https://pixabay.com/vectors/cogwheel-gear-gearwheel-cog-145804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www.pngall.com/os-x-png" TargetMode="External"/><Relationship Id="rId14" Type="http://schemas.openxmlformats.org/officeDocument/2006/relationships/hyperlink" Target="https://creativecommons.org/licenses/by-nc/3.0/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zdah/JavaOOPExample_for_Spring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zdah/JavaOOPExample_for_Sp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6977C1-BD26-3C40-A4AF-4AD133E9C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kumimoji="1" lang="ko-KR" altLang="en-US" sz="4000" dirty="0">
                <a:solidFill>
                  <a:schemeClr val="tx2"/>
                </a:solidFill>
              </a:rPr>
              <a:t>스프링 입문을 위한 자바 객체 지향의 원리와 이해</a:t>
            </a:r>
            <a:endParaRPr kumimoji="1" lang="ko-Kore-KR" altLang="en-US" sz="40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3B6E47-CDEB-A082-B008-9EAB03A00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36" b="22229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88FF5D8F-D2B5-D435-64AD-B9BD6A72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kumimoji="1" lang="ko-Kore-KR" alt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4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7431-336E-042A-D824-C51160E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자바와 절차적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b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구조적 프로그래밍</a:t>
            </a:r>
            <a:endParaRPr kumimoji="1" lang="en-US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26696A-6BE8-539F-78AB-4D217478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22" y="-422413"/>
            <a:ext cx="11163514" cy="77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4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프로그래밍 </a:t>
            </a:r>
            <a:r>
              <a:rPr kumimoji="1" lang="ko-KR" altLang="en-US" dirty="0" err="1"/>
              <a:t>언어로서의</a:t>
            </a:r>
            <a:r>
              <a:rPr kumimoji="1" lang="ko-KR" altLang="en-US" dirty="0"/>
              <a:t> 자바가 변수를 메모리에 저장하는 방식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메서드가 어떻게 호출되며 메모리에 어떤 변화를 일으키는지에 대해 학습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933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자바 프로그램의 개발과 구동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JVM(Java Virtual Machine)</a:t>
            </a:r>
            <a:r>
              <a:rPr kumimoji="1" lang="ko-KR" altLang="en-US" dirty="0"/>
              <a:t>의 존재와 역할을 아는 것이 자바 개발 환경을 이해하는데 필수적이다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실제 배포는 </a:t>
            </a:r>
            <a:r>
              <a:rPr kumimoji="1" lang="en-US" altLang="ko-KR" dirty="0"/>
              <a:t>JDK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JRE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포함하고 다시 </a:t>
            </a:r>
            <a:r>
              <a:rPr kumimoji="1" lang="en-US" altLang="ko-KR" dirty="0"/>
              <a:t>JRE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을 포함하는 형태이다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921ADEC-52DB-C378-C908-D9838B3FB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84298"/>
              </p:ext>
            </p:extLst>
          </p:nvPr>
        </p:nvGraphicFramePr>
        <p:xfrm>
          <a:off x="3273590" y="3016251"/>
          <a:ext cx="671161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827">
                  <a:extLst>
                    <a:ext uri="{9D8B030D-6E8A-4147-A177-3AD203B41FA5}">
                      <a16:colId xmlns:a16="http://schemas.microsoft.com/office/drawing/2014/main" val="1591086588"/>
                    </a:ext>
                  </a:extLst>
                </a:gridCol>
                <a:gridCol w="1967948">
                  <a:extLst>
                    <a:ext uri="{9D8B030D-6E8A-4147-A177-3AD203B41FA5}">
                      <a16:colId xmlns:a16="http://schemas.microsoft.com/office/drawing/2014/main" val="580752876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79069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현실</a:t>
                      </a:r>
                      <a:r>
                        <a:rPr lang="ko-KR" altLang="en-US" sz="1400" dirty="0"/>
                        <a:t> 세계</a:t>
                      </a:r>
                      <a:endParaRPr lang="ko-Kore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ko-Kore-KR" altLang="en-US" sz="1400" dirty="0"/>
                        <a:t>가상</a:t>
                      </a:r>
                      <a:r>
                        <a:rPr lang="ko-KR" altLang="en-US" sz="1400" dirty="0"/>
                        <a:t> 세계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자바 월드</a:t>
                      </a:r>
                      <a:r>
                        <a:rPr lang="en-US" altLang="ko-KR" sz="1400" dirty="0"/>
                        <a:t>)</a:t>
                      </a:r>
                      <a:endParaRPr lang="ko-Kore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62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소프트웨어</a:t>
                      </a:r>
                      <a:r>
                        <a:rPr lang="ko-KR" altLang="en-US" sz="1400" dirty="0"/>
                        <a:t> 개발 도구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JDK – </a:t>
                      </a:r>
                      <a:r>
                        <a:rPr lang="ko-Kore-KR" altLang="en-US" sz="1400" dirty="0"/>
                        <a:t>자바</a:t>
                      </a:r>
                      <a:r>
                        <a:rPr lang="ko-KR" altLang="en-US" sz="1400" dirty="0"/>
                        <a:t> 개발 도구</a:t>
                      </a:r>
                      <a:endParaRPr lang="ko-Kore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JVM</a:t>
                      </a:r>
                      <a:r>
                        <a:rPr lang="ko-KR" altLang="en-US" sz="1400" dirty="0"/>
                        <a:t>용 소프트웨어 개발 도구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24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JRE – </a:t>
                      </a:r>
                      <a:r>
                        <a:rPr lang="ko-Kore-KR" altLang="en-US" sz="1400" dirty="0"/>
                        <a:t>자바</a:t>
                      </a:r>
                      <a:r>
                        <a:rPr lang="ko-KR" altLang="en-US" sz="1400" dirty="0"/>
                        <a:t> 실행 환경</a:t>
                      </a:r>
                      <a:endParaRPr lang="ko-Kore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JVM</a:t>
                      </a:r>
                      <a:r>
                        <a:rPr lang="ko-Kore-KR" altLang="en-US" sz="1400" dirty="0"/>
                        <a:t>용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OS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5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하드웨어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 물리적 컴퓨터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JVM – </a:t>
                      </a:r>
                      <a:r>
                        <a:rPr lang="ko-Kore-KR" altLang="en-US" sz="1400" dirty="0"/>
                        <a:t>자바</a:t>
                      </a:r>
                      <a:r>
                        <a:rPr lang="ko-KR" altLang="en-US" sz="1400" dirty="0"/>
                        <a:t> 가상 기계</a:t>
                      </a:r>
                      <a:endParaRPr lang="ko-Kore-KR" alt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가상의</a:t>
                      </a:r>
                      <a:r>
                        <a:rPr lang="ko-KR" altLang="en-US" sz="1400" dirty="0"/>
                        <a:t> 컴퓨터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7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94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객체 지향 프로그램의 메모리 사용 방식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7D15E9-0E7F-9C10-877A-CB5BDCE8B9F5}"/>
              </a:ext>
            </a:extLst>
          </p:cNvPr>
          <p:cNvSpPr/>
          <p:nvPr/>
        </p:nvSpPr>
        <p:spPr>
          <a:xfrm>
            <a:off x="3250097" y="2365512"/>
            <a:ext cx="3379304" cy="13616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코드</a:t>
            </a:r>
            <a:r>
              <a:rPr kumimoji="1" lang="ko-KR" altLang="en-US" dirty="0"/>
              <a:t> 실행 영역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7B818D-E7CE-745A-93D2-4F94B4F30340}"/>
              </a:ext>
            </a:extLst>
          </p:cNvPr>
          <p:cNvSpPr/>
          <p:nvPr/>
        </p:nvSpPr>
        <p:spPr>
          <a:xfrm>
            <a:off x="6629400" y="2365512"/>
            <a:ext cx="3379304" cy="6758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스태틱</a:t>
            </a:r>
            <a:r>
              <a:rPr kumimoji="1" lang="en-US" altLang="ko-Kore-KR" dirty="0"/>
              <a:t>(Static)</a:t>
            </a:r>
            <a:r>
              <a:rPr kumimoji="1" lang="ko-KR" altLang="en-US" dirty="0"/>
              <a:t> 영역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F34B1-7CB8-C8D4-3AA1-EB225E6F1E6C}"/>
              </a:ext>
            </a:extLst>
          </p:cNvPr>
          <p:cNvSpPr/>
          <p:nvPr/>
        </p:nvSpPr>
        <p:spPr>
          <a:xfrm>
            <a:off x="6629400" y="3051312"/>
            <a:ext cx="1689652" cy="6758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스택</a:t>
            </a:r>
            <a:r>
              <a:rPr kumimoji="1" lang="en-US" altLang="ko-Kore-KR" dirty="0"/>
              <a:t>(Stack)</a:t>
            </a:r>
          </a:p>
          <a:p>
            <a:pPr algn="ctr"/>
            <a:r>
              <a:rPr kumimoji="1" lang="ko-Kore-KR" altLang="en-US" dirty="0"/>
              <a:t>영역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82B413-A6AA-59E8-85F1-0E232F8D99D9}"/>
              </a:ext>
            </a:extLst>
          </p:cNvPr>
          <p:cNvSpPr/>
          <p:nvPr/>
        </p:nvSpPr>
        <p:spPr>
          <a:xfrm>
            <a:off x="8319052" y="3051312"/>
            <a:ext cx="1689652" cy="675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힙</a:t>
            </a:r>
            <a:r>
              <a:rPr kumimoji="1" lang="en-US" altLang="ko-Kore-KR" dirty="0"/>
              <a:t>(Heap)</a:t>
            </a:r>
          </a:p>
          <a:p>
            <a:pPr algn="ctr"/>
            <a:r>
              <a:rPr kumimoji="1" lang="ko-Kore-KR" altLang="en-US" dirty="0"/>
              <a:t>영역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3975F4-180C-7202-840E-9E8F595A1BE5}"/>
              </a:ext>
            </a:extLst>
          </p:cNvPr>
          <p:cNvSpPr/>
          <p:nvPr/>
        </p:nvSpPr>
        <p:spPr>
          <a:xfrm>
            <a:off x="6629400" y="2290852"/>
            <a:ext cx="3488635" cy="1515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EB6971-8D91-33C5-A4B3-2BA464DEBCF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8373717" y="3806687"/>
            <a:ext cx="1" cy="95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FA784-3D3A-6475-3792-9EBCD5165C6C}"/>
              </a:ext>
            </a:extLst>
          </p:cNvPr>
          <p:cNvSpPr txBox="1"/>
          <p:nvPr/>
        </p:nvSpPr>
        <p:spPr>
          <a:xfrm>
            <a:off x="7420571" y="476272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저장 영역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16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자바에 존재하는 절차적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구조적 프로그래밍의 유산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절차적 프로그래밍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goto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쓰지 말라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자바에서 </a:t>
            </a:r>
            <a:r>
              <a:rPr kumimoji="1" lang="en-US" altLang="ko-KR" dirty="0" err="1"/>
              <a:t>goto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예약어이며</a:t>
            </a:r>
            <a:r>
              <a:rPr kumimoji="1" lang="ko-KR" altLang="en-US" dirty="0"/>
              <a:t> 공식 문서에서 </a:t>
            </a:r>
            <a:r>
              <a:rPr kumimoji="1" lang="en-US" altLang="ko-KR" dirty="0"/>
              <a:t>not used</a:t>
            </a:r>
            <a:r>
              <a:rPr kumimoji="1" lang="ko-KR" altLang="en-US" dirty="0"/>
              <a:t>로 되어 있다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구조적 프로그래밍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함수를 사용하라</a:t>
            </a:r>
            <a:r>
              <a:rPr kumimoji="1" lang="en-US" altLang="ko-KR" dirty="0"/>
              <a:t>!</a:t>
            </a:r>
            <a:r>
              <a:rPr kumimoji="1" lang="ko-KR" altLang="en-US" dirty="0"/>
              <a:t> 전역 변수보다는 지역 변수를 사용하라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함수와 메서드의 차이</a:t>
            </a:r>
            <a:r>
              <a:rPr kumimoji="1" lang="en-US" altLang="ko-KR" dirty="0"/>
              <a:t>:</a:t>
            </a:r>
            <a:r>
              <a:rPr kumimoji="1" lang="ko-KR" altLang="en-US" dirty="0"/>
              <a:t> 메서드는 반드시 클래스 정의 안에 존재해야 한다</a:t>
            </a:r>
            <a:r>
              <a:rPr kumimoji="1" lang="en-US" altLang="ko-KR" dirty="0"/>
              <a:t>!</a:t>
            </a:r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961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3.</a:t>
            </a:r>
            <a:r>
              <a:rPr kumimoji="1" lang="ko-KR" altLang="en-US" sz="2400" dirty="0"/>
              <a:t> 다시 보는 </a:t>
            </a:r>
            <a:r>
              <a:rPr kumimoji="1" lang="en-US" altLang="ko-KR" sz="2400" dirty="0"/>
              <a:t>main()</a:t>
            </a:r>
            <a:r>
              <a:rPr kumimoji="1" lang="ko-KR" altLang="en-US" sz="2400" dirty="0"/>
              <a:t> 메서드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메서드 스택 프레임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main() </a:t>
            </a:r>
            <a:r>
              <a:rPr kumimoji="1" lang="ko-KR" altLang="en-US" dirty="0"/>
              <a:t>메서드는 프로그램이 실행되는 시작점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메모리의 역할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805DC-C1A6-ABF1-1006-7B9B8A0EE298}"/>
              </a:ext>
            </a:extLst>
          </p:cNvPr>
          <p:cNvSpPr/>
          <p:nvPr/>
        </p:nvSpPr>
        <p:spPr>
          <a:xfrm>
            <a:off x="3180522" y="3355412"/>
            <a:ext cx="5227982" cy="6758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스태틱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클래스들의 놀이터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B4A307-805A-3F17-9D2A-136BD79D4164}"/>
              </a:ext>
            </a:extLst>
          </p:cNvPr>
          <p:cNvSpPr/>
          <p:nvPr/>
        </p:nvSpPr>
        <p:spPr>
          <a:xfrm>
            <a:off x="3180522" y="4041212"/>
            <a:ext cx="2613991" cy="6758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스택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영역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ore-KR" altLang="en-US" dirty="0"/>
              <a:t>메서드들의</a:t>
            </a:r>
            <a:r>
              <a:rPr kumimoji="1" lang="ko-KR" altLang="en-US" dirty="0"/>
              <a:t> 놀이터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3BFC8A-3FE0-9B54-C5AE-1791938DAEE7}"/>
              </a:ext>
            </a:extLst>
          </p:cNvPr>
          <p:cNvSpPr/>
          <p:nvPr/>
        </p:nvSpPr>
        <p:spPr>
          <a:xfrm>
            <a:off x="5794513" y="4041212"/>
            <a:ext cx="2613991" cy="675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힙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영역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ctr"/>
            <a:r>
              <a:rPr kumimoji="1" lang="ko-Kore-KR" altLang="en-US" dirty="0"/>
              <a:t>객체들의</a:t>
            </a:r>
            <a:r>
              <a:rPr kumimoji="1" lang="ko-KR" altLang="en-US" dirty="0"/>
              <a:t> 놀이터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39C22-9EBA-2487-7C16-D65E87A9A28B}"/>
              </a:ext>
            </a:extLst>
          </p:cNvPr>
          <p:cNvSpPr txBox="1"/>
          <p:nvPr/>
        </p:nvSpPr>
        <p:spPr>
          <a:xfrm>
            <a:off x="3180523" y="5138530"/>
            <a:ext cx="6221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dirty="0"/>
              <a:t> Start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dirty="0"/>
              <a:t>(String[] 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 {</a:t>
            </a:r>
          </a:p>
          <a:p>
            <a:r>
              <a:rPr kumimoji="1" lang="en-US" altLang="ko-Kore-KR" dirty="0"/>
              <a:t>        </a:t>
            </a:r>
            <a:r>
              <a:rPr kumimoji="1" lang="en-US" altLang="ko-Kore-KR" dirty="0" err="1"/>
              <a:t>System.</a:t>
            </a:r>
            <a:r>
              <a:rPr kumimoji="1" lang="en-US" altLang="ko-Kore-KR" dirty="0" err="1">
                <a:solidFill>
                  <a:srgbClr val="7030A0"/>
                </a:solidFill>
              </a:rPr>
              <a:t>out</a:t>
            </a:r>
            <a:r>
              <a:rPr kumimoji="1" lang="en-US" altLang="ko-Kore-KR" dirty="0" err="1"/>
              <a:t>.println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chemeClr val="accent2">
                    <a:lumMod val="75000"/>
                  </a:schemeClr>
                </a:solidFill>
              </a:rPr>
              <a:t>“Hello OOP!!!”</a:t>
            </a:r>
            <a:r>
              <a:rPr kumimoji="1" lang="en-US" altLang="ko-Kore-KR" dirty="0"/>
              <a:t>);</a:t>
            </a:r>
          </a:p>
          <a:p>
            <a:r>
              <a:rPr kumimoji="1" lang="en-US" altLang="ko-Kore-KR" dirty="0"/>
              <a:t>    }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505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자바 프로그램</a:t>
            </a:r>
            <a:r>
              <a:rPr kumimoji="1" lang="en-US" altLang="ko-KR" dirty="0"/>
              <a:t>(Start class)</a:t>
            </a:r>
            <a:r>
              <a:rPr kumimoji="1" lang="ko-KR" altLang="en-US" dirty="0"/>
              <a:t>의 실행 과정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en-US" altLang="ko-KR" dirty="0" err="1"/>
              <a:t>java.lang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패키지를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en-US" altLang="ko-KR" dirty="0"/>
              <a:t>import</a:t>
            </a:r>
            <a:r>
              <a:rPr kumimoji="1" lang="ko-KR" altLang="en-US" dirty="0"/>
              <a:t>된 패키지를 메모리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ko-KR" altLang="en-US" dirty="0"/>
              <a:t>프로그램상의 모든 </a:t>
            </a:r>
            <a:r>
              <a:rPr kumimoji="1" lang="ko-KR" altLang="en-US" dirty="0">
                <a:solidFill>
                  <a:srgbClr val="FF0000"/>
                </a:solidFill>
              </a:rPr>
              <a:t>클래스</a:t>
            </a:r>
            <a:r>
              <a:rPr kumimoji="1" lang="ko-KR" altLang="en-US" dirty="0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메모리의 </a:t>
            </a:r>
            <a:r>
              <a:rPr kumimoji="1" lang="ko-KR" altLang="en-US" dirty="0" err="1">
                <a:solidFill>
                  <a:srgbClr val="FF0000"/>
                </a:solidFill>
              </a:rPr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805DC-C1A6-ABF1-1006-7B9B8A0EE298}"/>
              </a:ext>
            </a:extLst>
          </p:cNvPr>
          <p:cNvSpPr/>
          <p:nvPr/>
        </p:nvSpPr>
        <p:spPr>
          <a:xfrm>
            <a:off x="3180522" y="2655183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B4A307-805A-3F17-9D2A-136BD79D4164}"/>
              </a:ext>
            </a:extLst>
          </p:cNvPr>
          <p:cNvSpPr/>
          <p:nvPr/>
        </p:nvSpPr>
        <p:spPr>
          <a:xfrm>
            <a:off x="3180522" y="3526955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3BFC8A-3FE0-9B54-C5AE-1791938DAEE7}"/>
              </a:ext>
            </a:extLst>
          </p:cNvPr>
          <p:cNvSpPr/>
          <p:nvPr/>
        </p:nvSpPr>
        <p:spPr>
          <a:xfrm>
            <a:off x="5794513" y="3526955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618985-8DB4-FBAC-C3DA-6BFAF4AE683B}"/>
              </a:ext>
            </a:extLst>
          </p:cNvPr>
          <p:cNvGrpSpPr/>
          <p:nvPr/>
        </p:nvGrpSpPr>
        <p:grpSpPr>
          <a:xfrm>
            <a:off x="3776870" y="2772696"/>
            <a:ext cx="1023730" cy="659493"/>
            <a:chOff x="9581322" y="2902226"/>
            <a:chExt cx="1023730" cy="6594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52A18-BE60-5EC6-B94C-13AB3019BCD5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E0EFBB-A36D-7E6D-3C7C-7AB8A201A6D3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36345D-4AC6-E266-D232-921437EFA18F}"/>
              </a:ext>
            </a:extLst>
          </p:cNvPr>
          <p:cNvSpPr/>
          <p:nvPr/>
        </p:nvSpPr>
        <p:spPr>
          <a:xfrm>
            <a:off x="3180522" y="5167312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85CBE0-B74D-3776-18BD-BF54FF0AD85A}"/>
              </a:ext>
            </a:extLst>
          </p:cNvPr>
          <p:cNvSpPr/>
          <p:nvPr/>
        </p:nvSpPr>
        <p:spPr>
          <a:xfrm>
            <a:off x="3180522" y="6039084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3C8E19-ED8C-6B70-31C5-E0A08167A33E}"/>
              </a:ext>
            </a:extLst>
          </p:cNvPr>
          <p:cNvSpPr/>
          <p:nvPr/>
        </p:nvSpPr>
        <p:spPr>
          <a:xfrm>
            <a:off x="5794513" y="6039084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B01359-D370-3A1D-9AAC-1C8E05F1448C}"/>
              </a:ext>
            </a:extLst>
          </p:cNvPr>
          <p:cNvGrpSpPr/>
          <p:nvPr/>
        </p:nvGrpSpPr>
        <p:grpSpPr>
          <a:xfrm>
            <a:off x="3776870" y="5284825"/>
            <a:ext cx="1023730" cy="659493"/>
            <a:chOff x="9581322" y="2902226"/>
            <a:chExt cx="1023730" cy="6594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6B0CDD-7D8A-BBAE-DEA6-10F2E56FE93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A93BFF-7AE5-5CF5-AF11-9E37DE99E267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7EB547-C22E-B51E-F0D6-5AA85AD463E1}"/>
              </a:ext>
            </a:extLst>
          </p:cNvPr>
          <p:cNvGrpSpPr/>
          <p:nvPr/>
        </p:nvGrpSpPr>
        <p:grpSpPr>
          <a:xfrm>
            <a:off x="6096000" y="5250139"/>
            <a:ext cx="1618734" cy="723996"/>
            <a:chOff x="6096000" y="5250139"/>
            <a:chExt cx="1618734" cy="72399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9D1767-613C-0A5E-4F98-4FDE7ED5FED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5BC6DA-B048-31CB-4F3A-CE0E7DEC1B42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9458BB-5F2D-C7FF-B97D-9DEC2DD2C503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090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자바 프로그램의 실행 과정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en-US" altLang="ko-KR" dirty="0" err="1"/>
              <a:t>java.lang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패키지를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en-US" altLang="ko-KR" dirty="0"/>
              <a:t>import</a:t>
            </a:r>
            <a:r>
              <a:rPr kumimoji="1" lang="ko-KR" altLang="en-US" dirty="0"/>
              <a:t>된 패키지를 메모리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  <a:p>
            <a:pPr marL="800100" lvl="1" indent="-342900">
              <a:buAutoNum type="arabicParenBoth"/>
            </a:pPr>
            <a:endParaRPr kumimoji="1" lang="en-US" altLang="ko-KR" dirty="0"/>
          </a:p>
          <a:p>
            <a:pPr marL="800100" lvl="1" indent="-342900">
              <a:buAutoNum type="arabicParenBoth"/>
            </a:pPr>
            <a:r>
              <a:rPr kumimoji="1" lang="ko-KR" altLang="en-US" dirty="0"/>
              <a:t>프로그램상의 모든 </a:t>
            </a:r>
            <a:r>
              <a:rPr kumimoji="1" lang="ko-KR" altLang="en-US" dirty="0">
                <a:solidFill>
                  <a:srgbClr val="FF0000"/>
                </a:solidFill>
              </a:rPr>
              <a:t>클래스</a:t>
            </a:r>
            <a:r>
              <a:rPr kumimoji="1" lang="ko-KR" altLang="en-US" dirty="0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메모리의 </a:t>
            </a:r>
            <a:r>
              <a:rPr kumimoji="1" lang="ko-KR" altLang="en-US" dirty="0" err="1">
                <a:solidFill>
                  <a:srgbClr val="FF0000"/>
                </a:solidFill>
              </a:rPr>
              <a:t>스태틱</a:t>
            </a:r>
            <a:r>
              <a:rPr kumimoji="1" lang="ko-KR" altLang="en-US" dirty="0"/>
              <a:t> 영역에 배치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805DC-C1A6-ABF1-1006-7B9B8A0EE298}"/>
              </a:ext>
            </a:extLst>
          </p:cNvPr>
          <p:cNvSpPr/>
          <p:nvPr/>
        </p:nvSpPr>
        <p:spPr>
          <a:xfrm>
            <a:off x="3180522" y="2655183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B4A307-805A-3F17-9D2A-136BD79D4164}"/>
              </a:ext>
            </a:extLst>
          </p:cNvPr>
          <p:cNvSpPr/>
          <p:nvPr/>
        </p:nvSpPr>
        <p:spPr>
          <a:xfrm>
            <a:off x="3180522" y="3526955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3BFC8A-3FE0-9B54-C5AE-1791938DAEE7}"/>
              </a:ext>
            </a:extLst>
          </p:cNvPr>
          <p:cNvSpPr/>
          <p:nvPr/>
        </p:nvSpPr>
        <p:spPr>
          <a:xfrm>
            <a:off x="5794513" y="3526955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618985-8DB4-FBAC-C3DA-6BFAF4AE683B}"/>
              </a:ext>
            </a:extLst>
          </p:cNvPr>
          <p:cNvGrpSpPr/>
          <p:nvPr/>
        </p:nvGrpSpPr>
        <p:grpSpPr>
          <a:xfrm>
            <a:off x="3776870" y="2772696"/>
            <a:ext cx="1023730" cy="659493"/>
            <a:chOff x="9581322" y="2902226"/>
            <a:chExt cx="1023730" cy="6594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52A18-BE60-5EC6-B94C-13AB3019BCD5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E0EFBB-A36D-7E6D-3C7C-7AB8A201A6D3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36345D-4AC6-E266-D232-921437EFA18F}"/>
              </a:ext>
            </a:extLst>
          </p:cNvPr>
          <p:cNvSpPr/>
          <p:nvPr/>
        </p:nvSpPr>
        <p:spPr>
          <a:xfrm>
            <a:off x="3180522" y="5167312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85CBE0-B74D-3776-18BD-BF54FF0AD85A}"/>
              </a:ext>
            </a:extLst>
          </p:cNvPr>
          <p:cNvSpPr/>
          <p:nvPr/>
        </p:nvSpPr>
        <p:spPr>
          <a:xfrm>
            <a:off x="3180522" y="6039084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3C8E19-ED8C-6B70-31C5-E0A08167A33E}"/>
              </a:ext>
            </a:extLst>
          </p:cNvPr>
          <p:cNvSpPr/>
          <p:nvPr/>
        </p:nvSpPr>
        <p:spPr>
          <a:xfrm>
            <a:off x="5794513" y="6039084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B01359-D370-3A1D-9AAC-1C8E05F1448C}"/>
              </a:ext>
            </a:extLst>
          </p:cNvPr>
          <p:cNvGrpSpPr/>
          <p:nvPr/>
        </p:nvGrpSpPr>
        <p:grpSpPr>
          <a:xfrm>
            <a:off x="3776870" y="5284825"/>
            <a:ext cx="1023730" cy="659493"/>
            <a:chOff x="9581322" y="2902226"/>
            <a:chExt cx="1023730" cy="6594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6B0CDD-7D8A-BBAE-DEA6-10F2E56FE93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A93BFF-7AE5-5CF5-AF11-9E37DE99E267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7EB547-C22E-B51E-F0D6-5AA85AD463E1}"/>
              </a:ext>
            </a:extLst>
          </p:cNvPr>
          <p:cNvGrpSpPr/>
          <p:nvPr/>
        </p:nvGrpSpPr>
        <p:grpSpPr>
          <a:xfrm>
            <a:off x="6096000" y="5250139"/>
            <a:ext cx="1618734" cy="723996"/>
            <a:chOff x="6096000" y="5250139"/>
            <a:chExt cx="1618734" cy="72399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9D1767-613C-0A5E-4F98-4FDE7ED5FED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5BC6DA-B048-31CB-4F3A-CE0E7DEC1B42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9458BB-5F2D-C7FF-B97D-9DEC2DD2C503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73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7000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스택 프레임이 스택 영역에 할당</a:t>
            </a:r>
            <a:r>
              <a:rPr kumimoji="1" lang="en-US" altLang="ko-KR" dirty="0"/>
              <a:t>(</a:t>
            </a:r>
            <a:r>
              <a:rPr kumimoji="1" lang="ko-KR" altLang="en-US" dirty="0"/>
              <a:t>클래스가 아닌 여는 중괄호를 만날 때마다 스택 프레임이 하나씩 생성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메서드 인자 </a:t>
            </a:r>
            <a:r>
              <a:rPr kumimoji="1" lang="en-US" altLang="ko-KR" dirty="0" err="1"/>
              <a:t>args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저장할 변수 공간을 스택 프레임 맨 밑에 확보</a:t>
            </a:r>
            <a:r>
              <a:rPr kumimoji="1" lang="en-US" altLang="ko-KR" dirty="0"/>
              <a:t> </a:t>
            </a:r>
            <a:r>
              <a:rPr kumimoji="1" lang="ko-KR" altLang="en-US" dirty="0"/>
              <a:t>후 첫 코드 실행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36345D-4AC6-E266-D232-921437EFA18F}"/>
              </a:ext>
            </a:extLst>
          </p:cNvPr>
          <p:cNvSpPr/>
          <p:nvPr/>
        </p:nvSpPr>
        <p:spPr>
          <a:xfrm>
            <a:off x="3180522" y="2424119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85CBE0-B74D-3776-18BD-BF54FF0AD85A}"/>
              </a:ext>
            </a:extLst>
          </p:cNvPr>
          <p:cNvSpPr/>
          <p:nvPr/>
        </p:nvSpPr>
        <p:spPr>
          <a:xfrm>
            <a:off x="3180522" y="3295891"/>
            <a:ext cx="2613991" cy="9481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3C8E19-ED8C-6B70-31C5-E0A08167A33E}"/>
              </a:ext>
            </a:extLst>
          </p:cNvPr>
          <p:cNvSpPr/>
          <p:nvPr/>
        </p:nvSpPr>
        <p:spPr>
          <a:xfrm>
            <a:off x="5794513" y="3295891"/>
            <a:ext cx="2613991" cy="9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B01359-D370-3A1D-9AAC-1C8E05F1448C}"/>
              </a:ext>
            </a:extLst>
          </p:cNvPr>
          <p:cNvGrpSpPr/>
          <p:nvPr/>
        </p:nvGrpSpPr>
        <p:grpSpPr>
          <a:xfrm>
            <a:off x="3776870" y="2541632"/>
            <a:ext cx="1023730" cy="659493"/>
            <a:chOff x="9581322" y="2902226"/>
            <a:chExt cx="1023730" cy="6594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6B0CDD-7D8A-BBAE-DEA6-10F2E56FE93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A93BFF-7AE5-5CF5-AF11-9E37DE99E267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7EB547-C22E-B51E-F0D6-5AA85AD463E1}"/>
              </a:ext>
            </a:extLst>
          </p:cNvPr>
          <p:cNvGrpSpPr/>
          <p:nvPr/>
        </p:nvGrpSpPr>
        <p:grpSpPr>
          <a:xfrm>
            <a:off x="6096000" y="2506946"/>
            <a:ext cx="1618734" cy="723996"/>
            <a:chOff x="6096000" y="5250139"/>
            <a:chExt cx="1618734" cy="72399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9D1767-613C-0A5E-4F98-4FDE7ED5FED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5BC6DA-B048-31CB-4F3A-CE0E7DEC1B42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9458BB-5F2D-C7FF-B97D-9DEC2DD2C503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72062B3-B5E7-A036-CD7C-90FF6799D5BC}"/>
              </a:ext>
            </a:extLst>
          </p:cNvPr>
          <p:cNvGrpSpPr/>
          <p:nvPr/>
        </p:nvGrpSpPr>
        <p:grpSpPr>
          <a:xfrm>
            <a:off x="3478696" y="3380211"/>
            <a:ext cx="1789044" cy="787453"/>
            <a:chOff x="3478696" y="3380211"/>
            <a:chExt cx="1789044" cy="78745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2231B49-D5FF-B5B0-5F2D-F5DFAFE4A45F}"/>
                </a:ext>
              </a:extLst>
            </p:cNvPr>
            <p:cNvSpPr/>
            <p:nvPr/>
          </p:nvSpPr>
          <p:spPr>
            <a:xfrm>
              <a:off x="3478697" y="3380211"/>
              <a:ext cx="1789043" cy="224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main() </a:t>
              </a:r>
              <a:r>
                <a:rPr kumimoji="1" lang="ko-Kore-KR" altLang="en-US" sz="1200" dirty="0"/>
                <a:t>스택</a:t>
              </a:r>
              <a:r>
                <a:rPr kumimoji="1" lang="ko-KR" altLang="en-US" sz="1200" dirty="0"/>
                <a:t> 프레임</a:t>
              </a:r>
              <a:endParaRPr kumimoji="1" lang="ko-Kore-KR" altLang="en-US" sz="12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5887FA2-E04C-9287-74DD-319B3618CA12}"/>
                </a:ext>
              </a:extLst>
            </p:cNvPr>
            <p:cNvSpPr/>
            <p:nvPr/>
          </p:nvSpPr>
          <p:spPr>
            <a:xfrm>
              <a:off x="3478696" y="3611640"/>
              <a:ext cx="1789043" cy="55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7B918-A002-FC9D-D340-33BEE66FFCCE}"/>
              </a:ext>
            </a:extLst>
          </p:cNvPr>
          <p:cNvSpPr/>
          <p:nvPr/>
        </p:nvSpPr>
        <p:spPr>
          <a:xfrm>
            <a:off x="3180522" y="4863795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50B81-7548-1C22-3CBC-ABEECCCEEF52}"/>
              </a:ext>
            </a:extLst>
          </p:cNvPr>
          <p:cNvSpPr/>
          <p:nvPr/>
        </p:nvSpPr>
        <p:spPr>
          <a:xfrm>
            <a:off x="3180522" y="5735567"/>
            <a:ext cx="2613991" cy="9481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AB9FAF-F71A-7A6F-DDB3-2B12CB933381}"/>
              </a:ext>
            </a:extLst>
          </p:cNvPr>
          <p:cNvSpPr/>
          <p:nvPr/>
        </p:nvSpPr>
        <p:spPr>
          <a:xfrm>
            <a:off x="5794513" y="5735567"/>
            <a:ext cx="2613991" cy="9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CB5CDF-D17C-9C02-E39F-5BEC90D9E97E}"/>
              </a:ext>
            </a:extLst>
          </p:cNvPr>
          <p:cNvGrpSpPr/>
          <p:nvPr/>
        </p:nvGrpSpPr>
        <p:grpSpPr>
          <a:xfrm>
            <a:off x="3776870" y="4981308"/>
            <a:ext cx="1023730" cy="659493"/>
            <a:chOff x="9581322" y="2902226"/>
            <a:chExt cx="1023730" cy="6594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873407D-BD04-AAC2-27A3-81687F99EE0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9CFC6CC-9DF8-43BF-F26C-ABE04B2BB935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ECBA69B-BD8E-89B4-8E7D-E84FB2E31E7C}"/>
              </a:ext>
            </a:extLst>
          </p:cNvPr>
          <p:cNvGrpSpPr/>
          <p:nvPr/>
        </p:nvGrpSpPr>
        <p:grpSpPr>
          <a:xfrm>
            <a:off x="6096000" y="4946622"/>
            <a:ext cx="1618734" cy="723996"/>
            <a:chOff x="6096000" y="5250139"/>
            <a:chExt cx="1618734" cy="72399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B68B6B-C39B-7E01-7B49-2CA27A6E7D47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0E366A7-91BD-86E2-3A14-0E9D7885415F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416D224-10A3-537D-FDC6-96CC2AFE860D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6BA6D28-4325-0068-C075-1838AF6DCA17}"/>
              </a:ext>
            </a:extLst>
          </p:cNvPr>
          <p:cNvSpPr/>
          <p:nvPr/>
        </p:nvSpPr>
        <p:spPr>
          <a:xfrm>
            <a:off x="3478697" y="581988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3C0D9B-B275-CFDE-1F2D-A9C4D126C8C4}"/>
              </a:ext>
            </a:extLst>
          </p:cNvPr>
          <p:cNvSpPr/>
          <p:nvPr/>
        </p:nvSpPr>
        <p:spPr>
          <a:xfrm>
            <a:off x="3478696" y="6051316"/>
            <a:ext cx="1789043" cy="55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033DD405-3F44-9A16-CFBB-CC8CE874F5D2}"/>
              </a:ext>
            </a:extLst>
          </p:cNvPr>
          <p:cNvSpPr/>
          <p:nvPr/>
        </p:nvSpPr>
        <p:spPr>
          <a:xfrm>
            <a:off x="3592996" y="613960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EBBF67-D4C5-037A-032C-C4CF1A4A31EE}"/>
              </a:ext>
            </a:extLst>
          </p:cNvPr>
          <p:cNvSpPr/>
          <p:nvPr/>
        </p:nvSpPr>
        <p:spPr>
          <a:xfrm>
            <a:off x="4234070" y="6241774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09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7000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ore-KR" dirty="0" err="1">
                <a:solidFill>
                  <a:schemeClr val="accent5">
                    <a:lumMod val="75000"/>
                  </a:schemeClr>
                </a:solidFill>
              </a:rPr>
              <a:t>System.out.println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chemeClr val="accent2">
                    <a:lumMod val="75000"/>
                  </a:schemeClr>
                </a:solidFill>
              </a:rPr>
              <a:t>“Hello OOP!!!”</a:t>
            </a:r>
            <a:r>
              <a:rPr kumimoji="1" lang="en-US" altLang="ko-Kore-KR" dirty="0"/>
              <a:t>); </a:t>
            </a:r>
            <a:r>
              <a:rPr kumimoji="1" lang="ko-KR" altLang="en-US" dirty="0"/>
              <a:t>코드는 코드 실행 영역에서 실행되므로 데이터 저장 영역 메모리의 변화는 없다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여는 중괄호로 스택 프레임이 생성되고 닫는 중괄호로 스택 프레임이 제거된다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main()</a:t>
            </a:r>
            <a:r>
              <a:rPr kumimoji="1" lang="ko-KR" altLang="en-US" dirty="0"/>
              <a:t>메서드 종료 후의 메모리 상태는 아래와 같다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main() </a:t>
            </a:r>
            <a:r>
              <a:rPr kumimoji="1" lang="ko-KR" altLang="en-US" dirty="0"/>
              <a:t>메서드 종료 후 </a:t>
            </a:r>
            <a:r>
              <a:rPr kumimoji="1" lang="en-US" altLang="ko-KR" dirty="0"/>
              <a:t>JRE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을 종료하고 </a:t>
            </a:r>
            <a:r>
              <a:rPr kumimoji="1" lang="en-US" altLang="ko-KR" dirty="0"/>
              <a:t>JRE </a:t>
            </a:r>
            <a:r>
              <a:rPr kumimoji="1" lang="ko-KR" altLang="en-US" dirty="0"/>
              <a:t>자체도 운영체제  상의 메모리에서 사라진다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4B7F4E-87A5-4D0D-5926-CE794674656C}"/>
              </a:ext>
            </a:extLst>
          </p:cNvPr>
          <p:cNvSpPr/>
          <p:nvPr/>
        </p:nvSpPr>
        <p:spPr>
          <a:xfrm>
            <a:off x="3180522" y="3139732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5345E-4627-1848-D987-BB15A2014D4A}"/>
              </a:ext>
            </a:extLst>
          </p:cNvPr>
          <p:cNvSpPr/>
          <p:nvPr/>
        </p:nvSpPr>
        <p:spPr>
          <a:xfrm>
            <a:off x="3180522" y="4011504"/>
            <a:ext cx="2613991" cy="4898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304712-86C6-E31C-0BD3-557E3A3954DD}"/>
              </a:ext>
            </a:extLst>
          </p:cNvPr>
          <p:cNvSpPr/>
          <p:nvPr/>
        </p:nvSpPr>
        <p:spPr>
          <a:xfrm>
            <a:off x="5794513" y="4011504"/>
            <a:ext cx="2613991" cy="4898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7DCDAC-1FAF-3D43-B130-4A70F7FBC22E}"/>
              </a:ext>
            </a:extLst>
          </p:cNvPr>
          <p:cNvGrpSpPr/>
          <p:nvPr/>
        </p:nvGrpSpPr>
        <p:grpSpPr>
          <a:xfrm>
            <a:off x="3776870" y="3257245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0614AC8-7402-E78A-7059-B5DECC05256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731360-FF7E-7B0C-6D6B-D175FF7515BD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D27D0A-85F1-CE0C-BD0B-AA464F2C989D}"/>
              </a:ext>
            </a:extLst>
          </p:cNvPr>
          <p:cNvGrpSpPr/>
          <p:nvPr/>
        </p:nvGrpSpPr>
        <p:grpSpPr>
          <a:xfrm>
            <a:off x="6096000" y="3222559"/>
            <a:ext cx="1618734" cy="723996"/>
            <a:chOff x="6096000" y="5250139"/>
            <a:chExt cx="1618734" cy="72399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589A5E-801B-5DBB-9279-85599A1265E5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endParaRPr kumimoji="1" lang="ko-Kore-KR" altLang="en-US" sz="12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FCA31DE-052B-6637-623F-68BD61BDFD6B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FDC389C-EAE8-A041-CE69-AC58E429078E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983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7431-336E-042A-D824-C51160E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01.</a:t>
            </a:r>
            <a:r>
              <a:rPr kumimoji="1"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사람을 사랑한 기술</a:t>
            </a:r>
            <a:endParaRPr kumimoji="1" lang="en-US" alt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26696A-6BE8-539F-78AB-4D217478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22" y="-422413"/>
            <a:ext cx="11163514" cy="77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95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변수</a:t>
            </a:r>
            <a:r>
              <a:rPr kumimoji="1" lang="en-US" altLang="ko-KR" sz="2400" dirty="0"/>
              <a:t>!</a:t>
            </a:r>
            <a:r>
              <a:rPr kumimoji="1" lang="ko-KR" altLang="en-US" sz="2400" dirty="0"/>
              <a:t> 너 어디 </a:t>
            </a:r>
            <a:r>
              <a:rPr kumimoji="1" lang="ko-KR" altLang="en-US" sz="2400" dirty="0" err="1"/>
              <a:t>있니</a:t>
            </a:r>
            <a:r>
              <a:rPr kumimoji="1" lang="en-US" altLang="ko-KR" sz="2400" dirty="0"/>
              <a:t>?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2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39C22-9EBA-2487-7C16-D65E87A9A28B}"/>
              </a:ext>
            </a:extLst>
          </p:cNvPr>
          <p:cNvSpPr txBox="1"/>
          <p:nvPr/>
        </p:nvSpPr>
        <p:spPr>
          <a:xfrm>
            <a:off x="3180523" y="2126983"/>
            <a:ext cx="6221894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dirty="0"/>
              <a:t> Start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dirty="0"/>
              <a:t>(String[] 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 {</a:t>
            </a:r>
          </a:p>
          <a:p>
            <a:r>
              <a:rPr kumimoji="1" lang="en-US" altLang="ko-Kore-KR" dirty="0"/>
              <a:t>    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kumimoji="1" lang="en-US" altLang="ko-Kore-KR" dirty="0" err="1"/>
              <a:t>i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;</a:t>
            </a: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= 10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double </a:t>
            </a:r>
            <a:r>
              <a:rPr kumimoji="1" lang="en-US" altLang="ko-Kore-KR" dirty="0"/>
              <a:t>d = 20.0</a:t>
            </a:r>
          </a:p>
          <a:p>
            <a:r>
              <a:rPr kumimoji="1" lang="en-US" altLang="ko-Kore-KR" dirty="0"/>
              <a:t>    }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39F63-E647-7884-DAAD-75A52071A189}"/>
              </a:ext>
            </a:extLst>
          </p:cNvPr>
          <p:cNvSpPr/>
          <p:nvPr/>
        </p:nvSpPr>
        <p:spPr>
          <a:xfrm>
            <a:off x="3180522" y="4863795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5135A-93CB-0B61-B440-A848996FB2DA}"/>
              </a:ext>
            </a:extLst>
          </p:cNvPr>
          <p:cNvSpPr/>
          <p:nvPr/>
        </p:nvSpPr>
        <p:spPr>
          <a:xfrm>
            <a:off x="3180522" y="5735567"/>
            <a:ext cx="2613991" cy="9481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5195B-5980-1732-0D2E-B4A3D26280FA}"/>
              </a:ext>
            </a:extLst>
          </p:cNvPr>
          <p:cNvSpPr/>
          <p:nvPr/>
        </p:nvSpPr>
        <p:spPr>
          <a:xfrm>
            <a:off x="5794513" y="5735567"/>
            <a:ext cx="2613991" cy="9481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466F7F-FA39-8B06-4DB8-7DB835764B9C}"/>
              </a:ext>
            </a:extLst>
          </p:cNvPr>
          <p:cNvGrpSpPr/>
          <p:nvPr/>
        </p:nvGrpSpPr>
        <p:grpSpPr>
          <a:xfrm>
            <a:off x="3776870" y="4981308"/>
            <a:ext cx="1023730" cy="659493"/>
            <a:chOff x="9581322" y="2902226"/>
            <a:chExt cx="1023730" cy="6594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E6E5D7-0B41-B534-0427-2165EEB9905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BE8EA0-71B9-7E25-823B-77ECDB4A4BAC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EE34B4-AAC4-B221-B8B1-E52BA72281A9}"/>
              </a:ext>
            </a:extLst>
          </p:cNvPr>
          <p:cNvGrpSpPr/>
          <p:nvPr/>
        </p:nvGrpSpPr>
        <p:grpSpPr>
          <a:xfrm>
            <a:off x="6096000" y="4946622"/>
            <a:ext cx="1618734" cy="723996"/>
            <a:chOff x="6096000" y="5250139"/>
            <a:chExt cx="1618734" cy="7239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8E62798-D352-4284-2810-6253DBDF7046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Start2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8EC66-F0B3-9D59-9643-8A7B36D1F4E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73B4BA-59B3-9E5D-17A7-F32986611532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BEF509-6161-5429-74EE-FE0084226A4E}"/>
              </a:ext>
            </a:extLst>
          </p:cNvPr>
          <p:cNvSpPr/>
          <p:nvPr/>
        </p:nvSpPr>
        <p:spPr>
          <a:xfrm>
            <a:off x="3478697" y="581988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05D11-86DC-8799-A33B-8BF8E18601AC}"/>
              </a:ext>
            </a:extLst>
          </p:cNvPr>
          <p:cNvSpPr/>
          <p:nvPr/>
        </p:nvSpPr>
        <p:spPr>
          <a:xfrm>
            <a:off x="3478696" y="6051316"/>
            <a:ext cx="1789043" cy="55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F301C0-ADA8-32AE-1107-31419BC70537}"/>
              </a:ext>
            </a:extLst>
          </p:cNvPr>
          <p:cNvSpPr/>
          <p:nvPr/>
        </p:nvSpPr>
        <p:spPr>
          <a:xfrm>
            <a:off x="3592996" y="613960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DC78B-BA79-E161-95A2-3BABCCE5AE5F}"/>
              </a:ext>
            </a:extLst>
          </p:cNvPr>
          <p:cNvSpPr/>
          <p:nvPr/>
        </p:nvSpPr>
        <p:spPr>
          <a:xfrm>
            <a:off x="4234070" y="6241774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0341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3</a:t>
            </a:r>
            <a:r>
              <a:rPr kumimoji="1" lang="ko-KR" altLang="en-US" dirty="0"/>
              <a:t>행 실행 후 메모리 상태</a:t>
            </a:r>
            <a:r>
              <a:rPr kumimoji="1" lang="en-US" altLang="ko-KR" dirty="0"/>
              <a:t>: main() </a:t>
            </a:r>
            <a:r>
              <a:rPr kumimoji="1" lang="ko-KR" altLang="en-US" dirty="0"/>
              <a:t>메서드 안에서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가 선언되었으므로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 스택 프레임 안에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가 위치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아직 값은 알 수 없음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39F63-E647-7884-DAAD-75A52071A189}"/>
              </a:ext>
            </a:extLst>
          </p:cNvPr>
          <p:cNvSpPr/>
          <p:nvPr/>
        </p:nvSpPr>
        <p:spPr>
          <a:xfrm>
            <a:off x="3180522" y="2349197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5135A-93CB-0B61-B440-A848996FB2DA}"/>
              </a:ext>
            </a:extLst>
          </p:cNvPr>
          <p:cNvSpPr/>
          <p:nvPr/>
        </p:nvSpPr>
        <p:spPr>
          <a:xfrm>
            <a:off x="3180522" y="3220969"/>
            <a:ext cx="2613991" cy="1370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5195B-5980-1732-0D2E-B4A3D26280FA}"/>
              </a:ext>
            </a:extLst>
          </p:cNvPr>
          <p:cNvSpPr/>
          <p:nvPr/>
        </p:nvSpPr>
        <p:spPr>
          <a:xfrm>
            <a:off x="5794513" y="3220969"/>
            <a:ext cx="2613991" cy="1370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466F7F-FA39-8B06-4DB8-7DB835764B9C}"/>
              </a:ext>
            </a:extLst>
          </p:cNvPr>
          <p:cNvGrpSpPr/>
          <p:nvPr/>
        </p:nvGrpSpPr>
        <p:grpSpPr>
          <a:xfrm>
            <a:off x="3776870" y="2466710"/>
            <a:ext cx="1023730" cy="659493"/>
            <a:chOff x="9581322" y="2902226"/>
            <a:chExt cx="1023730" cy="6594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E6E5D7-0B41-B534-0427-2165EEB9905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BE8EA0-71B9-7E25-823B-77ECDB4A4BAC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EE34B4-AAC4-B221-B8B1-E52BA72281A9}"/>
              </a:ext>
            </a:extLst>
          </p:cNvPr>
          <p:cNvGrpSpPr/>
          <p:nvPr/>
        </p:nvGrpSpPr>
        <p:grpSpPr>
          <a:xfrm>
            <a:off x="6096000" y="2432024"/>
            <a:ext cx="1618734" cy="723996"/>
            <a:chOff x="6096000" y="5250139"/>
            <a:chExt cx="1618734" cy="7239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8E62798-D352-4284-2810-6253DBDF7046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Start2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8EC66-F0B3-9D59-9643-8A7B36D1F4E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73B4BA-59B3-9E5D-17A7-F32986611532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BEF509-6161-5429-74EE-FE0084226A4E}"/>
              </a:ext>
            </a:extLst>
          </p:cNvPr>
          <p:cNvSpPr/>
          <p:nvPr/>
        </p:nvSpPr>
        <p:spPr>
          <a:xfrm>
            <a:off x="3478697" y="3305289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05D11-86DC-8799-A33B-8BF8E18601AC}"/>
              </a:ext>
            </a:extLst>
          </p:cNvPr>
          <p:cNvSpPr/>
          <p:nvPr/>
        </p:nvSpPr>
        <p:spPr>
          <a:xfrm>
            <a:off x="3478696" y="3536718"/>
            <a:ext cx="1789043" cy="945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F301C0-ADA8-32AE-1107-31419BC70537}"/>
              </a:ext>
            </a:extLst>
          </p:cNvPr>
          <p:cNvSpPr/>
          <p:nvPr/>
        </p:nvSpPr>
        <p:spPr>
          <a:xfrm>
            <a:off x="3592996" y="402257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DC78B-BA79-E161-95A2-3BABCCE5AE5F}"/>
              </a:ext>
            </a:extLst>
          </p:cNvPr>
          <p:cNvSpPr/>
          <p:nvPr/>
        </p:nvSpPr>
        <p:spPr>
          <a:xfrm>
            <a:off x="4234070" y="4124740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77CBC2-A11A-6CF3-7B56-5D5EF5A43800}"/>
              </a:ext>
            </a:extLst>
          </p:cNvPr>
          <p:cNvSpPr/>
          <p:nvPr/>
        </p:nvSpPr>
        <p:spPr>
          <a:xfrm>
            <a:off x="3592996" y="361577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2FB161-09CB-5D92-2A8E-C3EEAAD709AB}"/>
              </a:ext>
            </a:extLst>
          </p:cNvPr>
          <p:cNvSpPr/>
          <p:nvPr/>
        </p:nvSpPr>
        <p:spPr>
          <a:xfrm>
            <a:off x="4234070" y="3717941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35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4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39F63-E647-7884-DAAD-75A52071A189}"/>
              </a:ext>
            </a:extLst>
          </p:cNvPr>
          <p:cNvSpPr/>
          <p:nvPr/>
        </p:nvSpPr>
        <p:spPr>
          <a:xfrm>
            <a:off x="3180522" y="2080844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5135A-93CB-0B61-B440-A848996FB2DA}"/>
              </a:ext>
            </a:extLst>
          </p:cNvPr>
          <p:cNvSpPr/>
          <p:nvPr/>
        </p:nvSpPr>
        <p:spPr>
          <a:xfrm>
            <a:off x="3180522" y="2952616"/>
            <a:ext cx="2613991" cy="1370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5195B-5980-1732-0D2E-B4A3D26280FA}"/>
              </a:ext>
            </a:extLst>
          </p:cNvPr>
          <p:cNvSpPr/>
          <p:nvPr/>
        </p:nvSpPr>
        <p:spPr>
          <a:xfrm>
            <a:off x="5794513" y="2952616"/>
            <a:ext cx="2613991" cy="1370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466F7F-FA39-8B06-4DB8-7DB835764B9C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E6E5D7-0B41-B534-0427-2165EEB9905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BE8EA0-71B9-7E25-823B-77ECDB4A4BAC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EE34B4-AAC4-B221-B8B1-E52BA72281A9}"/>
              </a:ext>
            </a:extLst>
          </p:cNvPr>
          <p:cNvGrpSpPr/>
          <p:nvPr/>
        </p:nvGrpSpPr>
        <p:grpSpPr>
          <a:xfrm>
            <a:off x="6096000" y="2163671"/>
            <a:ext cx="1618734" cy="723996"/>
            <a:chOff x="6096000" y="5250139"/>
            <a:chExt cx="1618734" cy="7239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8E62798-D352-4284-2810-6253DBDF7046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Start2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8EC66-F0B3-9D59-9643-8A7B36D1F4E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73B4BA-59B3-9E5D-17A7-F32986611532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BEF509-6161-5429-74EE-FE0084226A4E}"/>
              </a:ext>
            </a:extLst>
          </p:cNvPr>
          <p:cNvSpPr/>
          <p:nvPr/>
        </p:nvSpPr>
        <p:spPr>
          <a:xfrm>
            <a:off x="3478697" y="303693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05D11-86DC-8799-A33B-8BF8E18601AC}"/>
              </a:ext>
            </a:extLst>
          </p:cNvPr>
          <p:cNvSpPr/>
          <p:nvPr/>
        </p:nvSpPr>
        <p:spPr>
          <a:xfrm>
            <a:off x="3478696" y="3268365"/>
            <a:ext cx="1789043" cy="945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F301C0-ADA8-32AE-1107-31419BC70537}"/>
              </a:ext>
            </a:extLst>
          </p:cNvPr>
          <p:cNvSpPr/>
          <p:nvPr/>
        </p:nvSpPr>
        <p:spPr>
          <a:xfrm>
            <a:off x="3592996" y="375422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DC78B-BA79-E161-95A2-3BABCCE5AE5F}"/>
              </a:ext>
            </a:extLst>
          </p:cNvPr>
          <p:cNvSpPr/>
          <p:nvPr/>
        </p:nvSpPr>
        <p:spPr>
          <a:xfrm>
            <a:off x="4234070" y="3856387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77CBC2-A11A-6CF3-7B56-5D5EF5A43800}"/>
              </a:ext>
            </a:extLst>
          </p:cNvPr>
          <p:cNvSpPr/>
          <p:nvPr/>
        </p:nvSpPr>
        <p:spPr>
          <a:xfrm>
            <a:off x="3592996" y="334742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2FB161-09CB-5D92-2A8E-C3EEAAD709AB}"/>
              </a:ext>
            </a:extLst>
          </p:cNvPr>
          <p:cNvSpPr/>
          <p:nvPr/>
        </p:nvSpPr>
        <p:spPr>
          <a:xfrm>
            <a:off x="4234070" y="3449588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017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6</a:t>
            </a:r>
            <a:r>
              <a:rPr kumimoji="1" lang="ko-KR" altLang="en-US" dirty="0"/>
              <a:t>행 줄 실행 후 메모리 상태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6</a:t>
            </a:r>
            <a:r>
              <a:rPr kumimoji="1" lang="ko-KR" altLang="en-US" dirty="0"/>
              <a:t>행은 변수 선언과 변수에 값을 할당하는 두 개의 명령문이 한 줄에 있는 것이다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39F63-E647-7884-DAAD-75A52071A189}"/>
              </a:ext>
            </a:extLst>
          </p:cNvPr>
          <p:cNvSpPr/>
          <p:nvPr/>
        </p:nvSpPr>
        <p:spPr>
          <a:xfrm>
            <a:off x="3180522" y="2080844"/>
            <a:ext cx="5227982" cy="8717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5135A-93CB-0B61-B440-A848996FB2DA}"/>
              </a:ext>
            </a:extLst>
          </p:cNvPr>
          <p:cNvSpPr/>
          <p:nvPr/>
        </p:nvSpPr>
        <p:spPr>
          <a:xfrm>
            <a:off x="3180522" y="2952616"/>
            <a:ext cx="2613991" cy="18417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65195B-5980-1732-0D2E-B4A3D26280FA}"/>
              </a:ext>
            </a:extLst>
          </p:cNvPr>
          <p:cNvSpPr/>
          <p:nvPr/>
        </p:nvSpPr>
        <p:spPr>
          <a:xfrm>
            <a:off x="5794513" y="2952616"/>
            <a:ext cx="2613991" cy="18417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466F7F-FA39-8B06-4DB8-7DB835764B9C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E6E5D7-0B41-B534-0427-2165EEB9905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BE8EA0-71B9-7E25-823B-77ECDB4A4BAC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EE34B4-AAC4-B221-B8B1-E52BA72281A9}"/>
              </a:ext>
            </a:extLst>
          </p:cNvPr>
          <p:cNvGrpSpPr/>
          <p:nvPr/>
        </p:nvGrpSpPr>
        <p:grpSpPr>
          <a:xfrm>
            <a:off x="6096000" y="2163671"/>
            <a:ext cx="1618734" cy="723996"/>
            <a:chOff x="6096000" y="5250139"/>
            <a:chExt cx="1618734" cy="7239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8E62798-D352-4284-2810-6253DBDF7046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Start2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8EC66-F0B3-9D59-9643-8A7B36D1F4E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73B4BA-59B3-9E5D-17A7-F32986611532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BEF509-6161-5429-74EE-FE0084226A4E}"/>
              </a:ext>
            </a:extLst>
          </p:cNvPr>
          <p:cNvSpPr/>
          <p:nvPr/>
        </p:nvSpPr>
        <p:spPr>
          <a:xfrm>
            <a:off x="3478697" y="303693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305D11-86DC-8799-A33B-8BF8E18601AC}"/>
              </a:ext>
            </a:extLst>
          </p:cNvPr>
          <p:cNvSpPr/>
          <p:nvPr/>
        </p:nvSpPr>
        <p:spPr>
          <a:xfrm>
            <a:off x="3478696" y="3268364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F301C0-ADA8-32AE-1107-31419BC70537}"/>
              </a:ext>
            </a:extLst>
          </p:cNvPr>
          <p:cNvSpPr/>
          <p:nvPr/>
        </p:nvSpPr>
        <p:spPr>
          <a:xfrm>
            <a:off x="3592996" y="418160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DC78B-BA79-E161-95A2-3BABCCE5AE5F}"/>
              </a:ext>
            </a:extLst>
          </p:cNvPr>
          <p:cNvSpPr/>
          <p:nvPr/>
        </p:nvSpPr>
        <p:spPr>
          <a:xfrm>
            <a:off x="4234070" y="4283766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77CBC2-A11A-6CF3-7B56-5D5EF5A43800}"/>
              </a:ext>
            </a:extLst>
          </p:cNvPr>
          <p:cNvSpPr/>
          <p:nvPr/>
        </p:nvSpPr>
        <p:spPr>
          <a:xfrm>
            <a:off x="3592996" y="377480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2FB161-09CB-5D92-2A8E-C3EEAAD709AB}"/>
              </a:ext>
            </a:extLst>
          </p:cNvPr>
          <p:cNvSpPr/>
          <p:nvPr/>
        </p:nvSpPr>
        <p:spPr>
          <a:xfrm>
            <a:off x="4234070" y="3876967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0E0414-4090-D8EF-44AD-DC6BBCB4D30A}"/>
              </a:ext>
            </a:extLst>
          </p:cNvPr>
          <p:cNvSpPr/>
          <p:nvPr/>
        </p:nvSpPr>
        <p:spPr>
          <a:xfrm>
            <a:off x="3592996" y="336668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d     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F9BF9C-B4F0-05F6-181A-D2F9C0A63B47}"/>
              </a:ext>
            </a:extLst>
          </p:cNvPr>
          <p:cNvSpPr/>
          <p:nvPr/>
        </p:nvSpPr>
        <p:spPr>
          <a:xfrm>
            <a:off x="4234070" y="3468852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20.0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8172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블록 구문과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블록 스택 프레임</a:t>
            </a:r>
            <a:endParaRPr kumimoji="1"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39C22-9EBA-2487-7C16-D65E87A9A28B}"/>
              </a:ext>
            </a:extLst>
          </p:cNvPr>
          <p:cNvSpPr txBox="1"/>
          <p:nvPr/>
        </p:nvSpPr>
        <p:spPr>
          <a:xfrm>
            <a:off x="3180523" y="2126983"/>
            <a:ext cx="6221894" cy="45243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dirty="0"/>
              <a:t> Start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dirty="0"/>
              <a:t>(String[] 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 {</a:t>
            </a:r>
          </a:p>
          <a:p>
            <a:r>
              <a:rPr kumimoji="1" lang="en-US" altLang="ko-Kore-KR" dirty="0"/>
              <a:t>    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0B0F0"/>
                </a:solidFill>
              </a:rPr>
              <a:t>10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int </a:t>
            </a:r>
            <a:r>
              <a:rPr kumimoji="1" lang="en-US" altLang="ko-KR" dirty="0"/>
              <a:t>k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0B0F0"/>
                </a:solidFill>
              </a:rPr>
              <a:t>20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if 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== </a:t>
            </a:r>
            <a:r>
              <a:rPr kumimoji="1" lang="en-US" altLang="ko-Kore-KR" dirty="0">
                <a:solidFill>
                  <a:srgbClr val="00B0F0"/>
                </a:solidFill>
              </a:rPr>
              <a:t>10</a:t>
            </a:r>
            <a:r>
              <a:rPr kumimoji="1" lang="en-US" altLang="ko-Kore-KR" dirty="0"/>
              <a:t>) {</a:t>
            </a:r>
          </a:p>
          <a:p>
            <a:r>
              <a:rPr kumimoji="1" lang="en-US" altLang="ko-Kore-KR" dirty="0"/>
              <a:t>        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en-US" altLang="ko-Kore-KR" dirty="0"/>
              <a:t> m = k + </a:t>
            </a:r>
            <a:r>
              <a:rPr kumimoji="1" lang="en-US" altLang="ko-Kore-KR" dirty="0">
                <a:solidFill>
                  <a:srgbClr val="00B0F0"/>
                </a:solidFill>
              </a:rPr>
              <a:t>5</a:t>
            </a:r>
            <a:r>
              <a:rPr kumimoji="1" lang="en-US" altLang="ko-Kore-KR" dirty="0"/>
              <a:t>;</a:t>
            </a:r>
          </a:p>
          <a:p>
            <a:r>
              <a:rPr kumimoji="1" lang="en-US" altLang="ko-Kore-KR" dirty="0"/>
              <a:t>            k = m;</a:t>
            </a:r>
          </a:p>
          <a:p>
            <a:r>
              <a:rPr kumimoji="1" lang="en-US" altLang="ko-Kore-KR" dirty="0"/>
              <a:t>        }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else </a:t>
            </a:r>
            <a:r>
              <a:rPr kumimoji="1" lang="en-US" altLang="ko-Kore-KR" dirty="0"/>
              <a:t>{</a:t>
            </a:r>
          </a:p>
          <a:p>
            <a:r>
              <a:rPr kumimoji="1" lang="en-US" altLang="ko-Kore-KR" dirty="0"/>
              <a:t>            </a:t>
            </a:r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en-US" altLang="ko-Kore-KR" dirty="0"/>
              <a:t> p = k + </a:t>
            </a:r>
            <a:r>
              <a:rPr kumimoji="1" lang="en-US" altLang="ko-Kore-KR" dirty="0">
                <a:solidFill>
                  <a:srgbClr val="00B0F0"/>
                </a:solidFill>
              </a:rPr>
              <a:t>10</a:t>
            </a:r>
            <a:r>
              <a:rPr kumimoji="1" lang="en-US" altLang="ko-Kore-KR" dirty="0"/>
              <a:t>;</a:t>
            </a:r>
          </a:p>
          <a:p>
            <a:r>
              <a:rPr kumimoji="1" lang="en-US" altLang="ko-Kore-KR" dirty="0"/>
              <a:t>            k = p;</a:t>
            </a:r>
          </a:p>
          <a:p>
            <a:r>
              <a:rPr kumimoji="1" lang="en-US" altLang="ko-Kore-KR" dirty="0"/>
              <a:t>        }</a:t>
            </a:r>
          </a:p>
          <a:p>
            <a:endParaRPr kumimoji="1" lang="en-US" altLang="ko-Kore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kumimoji="1" lang="en-US" altLang="ko-Kore-KR" dirty="0">
                <a:solidFill>
                  <a:schemeClr val="accent6">
                    <a:lumMod val="75000"/>
                  </a:schemeClr>
                </a:solidFill>
              </a:rPr>
              <a:t>// k = m + p;</a:t>
            </a:r>
          </a:p>
          <a:p>
            <a:r>
              <a:rPr kumimoji="1" lang="en-US" altLang="ko-Kore-KR" dirty="0"/>
              <a:t>    }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7822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5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3180522" y="2080844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3180522" y="2952616"/>
            <a:ext cx="2613991" cy="184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5794513" y="2952616"/>
            <a:ext cx="2613991" cy="184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6096000" y="2163671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3478697" y="303693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3478696" y="3268364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3592996" y="418160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4234070" y="4283766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3592996" y="377480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4234070" y="3876967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3592996" y="336668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4234070" y="3468852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7372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6</a:t>
            </a:r>
            <a:r>
              <a:rPr kumimoji="1" lang="ko-KR" altLang="en-US" dirty="0"/>
              <a:t>행 </a:t>
            </a:r>
            <a:r>
              <a:rPr kumimoji="1" lang="en-US" altLang="ko-KR" dirty="0"/>
              <a:t>if </a:t>
            </a:r>
            <a:r>
              <a:rPr kumimoji="1" lang="ko-KR" altLang="en-US" dirty="0"/>
              <a:t>블록 실행 후 메모리 상태</a:t>
            </a:r>
            <a:r>
              <a:rPr kumimoji="1" lang="en-US" altLang="ko-KR" dirty="0"/>
              <a:t>. If </a:t>
            </a:r>
            <a:r>
              <a:rPr kumimoji="1" lang="ko-KR" altLang="en-US" dirty="0"/>
              <a:t>조건문이 참이므로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스택 프레임 안에 </a:t>
            </a:r>
            <a:r>
              <a:rPr kumimoji="1" lang="en-US" altLang="ko-KR" dirty="0"/>
              <a:t>if </a:t>
            </a:r>
            <a:r>
              <a:rPr kumimoji="1" lang="ko-KR" altLang="en-US" dirty="0"/>
              <a:t>블록의 스택 프레임이 만들어진다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3180522" y="2518165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3180522" y="3389936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5794513" y="3389936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3776870" y="2635678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6096000" y="2600992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3478697" y="3474257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3478696" y="3705685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3592996" y="568240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4234070" y="578457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3592996" y="5275609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4234070" y="5377775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3592996" y="486749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4234070" y="496966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B3A1ED-8114-8762-B7B1-78A8DF9C4347}"/>
              </a:ext>
            </a:extLst>
          </p:cNvPr>
          <p:cNvSpPr/>
          <p:nvPr/>
        </p:nvSpPr>
        <p:spPr>
          <a:xfrm>
            <a:off x="3596311" y="3808487"/>
            <a:ext cx="1553816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if(true)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C76125-32FC-0ACD-0427-A8538E5F9C0B}"/>
              </a:ext>
            </a:extLst>
          </p:cNvPr>
          <p:cNvSpPr/>
          <p:nvPr/>
        </p:nvSpPr>
        <p:spPr>
          <a:xfrm>
            <a:off x="3596310" y="4039915"/>
            <a:ext cx="1553816" cy="70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307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7</a:t>
            </a:r>
            <a:r>
              <a:rPr kumimoji="1" lang="ko-KR" altLang="en-US" dirty="0"/>
              <a:t>행은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문장이 하나의 줄에 표시된 것이므로 다음의 과정을 거친다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594693" y="2060899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594693" y="2932670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3208684" y="2932670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1191041" y="2178412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3510171" y="2143726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892868" y="3016991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892867" y="3248419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1007167" y="522514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1648241" y="532730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1007167" y="481834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1648241" y="492050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1007167" y="441022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1648241" y="451239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B3A1ED-8114-8762-B7B1-78A8DF9C4347}"/>
              </a:ext>
            </a:extLst>
          </p:cNvPr>
          <p:cNvSpPr/>
          <p:nvPr/>
        </p:nvSpPr>
        <p:spPr>
          <a:xfrm>
            <a:off x="1010482" y="3351221"/>
            <a:ext cx="1553816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if(true)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C76125-32FC-0ACD-0427-A8538E5F9C0B}"/>
              </a:ext>
            </a:extLst>
          </p:cNvPr>
          <p:cNvSpPr/>
          <p:nvPr/>
        </p:nvSpPr>
        <p:spPr>
          <a:xfrm>
            <a:off x="1010481" y="3582649"/>
            <a:ext cx="1553816" cy="700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0E0F3B-F214-0943-B48E-8CF6963F9A4B}"/>
              </a:ext>
            </a:extLst>
          </p:cNvPr>
          <p:cNvSpPr/>
          <p:nvPr/>
        </p:nvSpPr>
        <p:spPr>
          <a:xfrm>
            <a:off x="6470375" y="2070904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B9EDAE-E932-F558-FD2A-23D1825EB430}"/>
              </a:ext>
            </a:extLst>
          </p:cNvPr>
          <p:cNvSpPr/>
          <p:nvPr/>
        </p:nvSpPr>
        <p:spPr>
          <a:xfrm>
            <a:off x="6470375" y="2942675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96039E-94A6-7F13-C233-B1592C045E14}"/>
              </a:ext>
            </a:extLst>
          </p:cNvPr>
          <p:cNvSpPr/>
          <p:nvPr/>
        </p:nvSpPr>
        <p:spPr>
          <a:xfrm>
            <a:off x="9084366" y="2942675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7A4406-2F90-3552-F9A1-227E40F07A9E}"/>
              </a:ext>
            </a:extLst>
          </p:cNvPr>
          <p:cNvGrpSpPr/>
          <p:nvPr/>
        </p:nvGrpSpPr>
        <p:grpSpPr>
          <a:xfrm>
            <a:off x="7066723" y="2188417"/>
            <a:ext cx="1023730" cy="659493"/>
            <a:chOff x="9581322" y="2902226"/>
            <a:chExt cx="1023730" cy="65949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D629B2F-DCA0-6D86-0F12-D2BAD8AAF11B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BFA9496-7C48-4405-2FB9-5A677D205433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FE67A5-58B7-1458-8480-72831E207990}"/>
              </a:ext>
            </a:extLst>
          </p:cNvPr>
          <p:cNvGrpSpPr/>
          <p:nvPr/>
        </p:nvGrpSpPr>
        <p:grpSpPr>
          <a:xfrm>
            <a:off x="9385853" y="2153731"/>
            <a:ext cx="1618734" cy="723996"/>
            <a:chOff x="6096000" y="5250139"/>
            <a:chExt cx="1618734" cy="72399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2F9AD58-9FEB-82EA-88FB-45C0EDE7696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24ECA93-26CC-8CD7-E650-99B38D0873F4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72415E7-37FC-431D-09C4-6E9014572667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211F84-681E-0F83-AA19-0C4CF55F2D32}"/>
              </a:ext>
            </a:extLst>
          </p:cNvPr>
          <p:cNvSpPr/>
          <p:nvPr/>
        </p:nvSpPr>
        <p:spPr>
          <a:xfrm>
            <a:off x="6768550" y="3026996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DA971E-D3AD-58BC-6FB9-889EEF8C0282}"/>
              </a:ext>
            </a:extLst>
          </p:cNvPr>
          <p:cNvSpPr/>
          <p:nvPr/>
        </p:nvSpPr>
        <p:spPr>
          <a:xfrm>
            <a:off x="6768549" y="3258424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1C1DD67-C124-E91E-879C-390840B6395B}"/>
              </a:ext>
            </a:extLst>
          </p:cNvPr>
          <p:cNvSpPr/>
          <p:nvPr/>
        </p:nvSpPr>
        <p:spPr>
          <a:xfrm>
            <a:off x="6882849" y="523514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8EA3DA-95B9-1CEE-A2B8-81760F93E7E7}"/>
              </a:ext>
            </a:extLst>
          </p:cNvPr>
          <p:cNvSpPr/>
          <p:nvPr/>
        </p:nvSpPr>
        <p:spPr>
          <a:xfrm>
            <a:off x="7523923" y="533731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9E00B4E-A707-6607-1CC9-1A9BC338021E}"/>
              </a:ext>
            </a:extLst>
          </p:cNvPr>
          <p:cNvSpPr/>
          <p:nvPr/>
        </p:nvSpPr>
        <p:spPr>
          <a:xfrm>
            <a:off x="6882849" y="482834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84D79C-3877-9C32-E040-A23FE04A7412}"/>
              </a:ext>
            </a:extLst>
          </p:cNvPr>
          <p:cNvSpPr/>
          <p:nvPr/>
        </p:nvSpPr>
        <p:spPr>
          <a:xfrm>
            <a:off x="7523923" y="493051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AAFBC42B-96E5-BF71-58B6-E16730D88538}"/>
              </a:ext>
            </a:extLst>
          </p:cNvPr>
          <p:cNvSpPr/>
          <p:nvPr/>
        </p:nvSpPr>
        <p:spPr>
          <a:xfrm>
            <a:off x="6882849" y="442023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200A64-98A8-3121-7936-3A5B8F5E4E30}"/>
              </a:ext>
            </a:extLst>
          </p:cNvPr>
          <p:cNvSpPr/>
          <p:nvPr/>
        </p:nvSpPr>
        <p:spPr>
          <a:xfrm>
            <a:off x="7523923" y="452239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20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837B90-619A-F31A-B0BC-B6CA1424E0AE}"/>
              </a:ext>
            </a:extLst>
          </p:cNvPr>
          <p:cNvSpPr/>
          <p:nvPr/>
        </p:nvSpPr>
        <p:spPr>
          <a:xfrm>
            <a:off x="6886164" y="3361226"/>
            <a:ext cx="1553816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if(true)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E47ABD-8489-C19D-3210-CF4C25124333}"/>
              </a:ext>
            </a:extLst>
          </p:cNvPr>
          <p:cNvSpPr/>
          <p:nvPr/>
        </p:nvSpPr>
        <p:spPr>
          <a:xfrm>
            <a:off x="6886163" y="3592654"/>
            <a:ext cx="1553816" cy="700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196EDD0-AA74-2473-097E-118E6172D2E5}"/>
              </a:ext>
            </a:extLst>
          </p:cNvPr>
          <p:cNvSpPr/>
          <p:nvPr/>
        </p:nvSpPr>
        <p:spPr>
          <a:xfrm>
            <a:off x="1106558" y="3843698"/>
            <a:ext cx="13467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B66A64-B5DA-A17E-DBE2-0E4CD35FB48C}"/>
              </a:ext>
            </a:extLst>
          </p:cNvPr>
          <p:cNvSpPr/>
          <p:nvPr/>
        </p:nvSpPr>
        <p:spPr>
          <a:xfrm>
            <a:off x="1747633" y="3945864"/>
            <a:ext cx="644342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EE540306-C55C-5343-4A16-5E885D7A73DB}"/>
              </a:ext>
            </a:extLst>
          </p:cNvPr>
          <p:cNvSpPr/>
          <p:nvPr/>
        </p:nvSpPr>
        <p:spPr>
          <a:xfrm>
            <a:off x="6982240" y="3845875"/>
            <a:ext cx="13467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8FB983-D696-C9D1-18D5-FBFDDD9E53B0}"/>
              </a:ext>
            </a:extLst>
          </p:cNvPr>
          <p:cNvSpPr/>
          <p:nvPr/>
        </p:nvSpPr>
        <p:spPr>
          <a:xfrm>
            <a:off x="7623315" y="3948041"/>
            <a:ext cx="644342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542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8</a:t>
            </a:r>
            <a:r>
              <a:rPr kumimoji="1" lang="ko-KR" altLang="en-US" dirty="0"/>
              <a:t>행 실행 후 메모리 상태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3180522" y="2056050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3180522" y="2927821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5794513" y="2927821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3776870" y="2173563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6096000" y="2138877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3478697" y="301214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3478696" y="3243570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3592996" y="522029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4234070" y="532245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3592996" y="481349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4234070" y="491566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3592996" y="4405379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4234070" y="4507545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B3A1ED-8114-8762-B7B1-78A8DF9C4347}"/>
              </a:ext>
            </a:extLst>
          </p:cNvPr>
          <p:cNvSpPr/>
          <p:nvPr/>
        </p:nvSpPr>
        <p:spPr>
          <a:xfrm>
            <a:off x="3596311" y="3346372"/>
            <a:ext cx="1553816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if(true)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C76125-32FC-0ACD-0427-A8538E5F9C0B}"/>
              </a:ext>
            </a:extLst>
          </p:cNvPr>
          <p:cNvSpPr/>
          <p:nvPr/>
        </p:nvSpPr>
        <p:spPr>
          <a:xfrm>
            <a:off x="3596310" y="3577800"/>
            <a:ext cx="1553816" cy="700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1E68F22-3BE1-294E-F18A-AD1559DFDDDC}"/>
              </a:ext>
            </a:extLst>
          </p:cNvPr>
          <p:cNvSpPr/>
          <p:nvPr/>
        </p:nvSpPr>
        <p:spPr>
          <a:xfrm>
            <a:off x="3699842" y="3831021"/>
            <a:ext cx="13467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EACF77-77F1-3E8E-6F10-85743A7A4CAE}"/>
              </a:ext>
            </a:extLst>
          </p:cNvPr>
          <p:cNvSpPr/>
          <p:nvPr/>
        </p:nvSpPr>
        <p:spPr>
          <a:xfrm>
            <a:off x="4340917" y="3933187"/>
            <a:ext cx="644342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8581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9</a:t>
            </a:r>
            <a:r>
              <a:rPr kumimoji="1" lang="ko-KR" altLang="en-US" dirty="0"/>
              <a:t>행 실행 후 메모리 상태</a:t>
            </a:r>
            <a:r>
              <a:rPr kumimoji="1"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475D7A-FB7E-C63B-1BE2-D03ED3CBC877}"/>
              </a:ext>
            </a:extLst>
          </p:cNvPr>
          <p:cNvSpPr/>
          <p:nvPr/>
        </p:nvSpPr>
        <p:spPr>
          <a:xfrm>
            <a:off x="3180522" y="2056050"/>
            <a:ext cx="5227982" cy="8717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733C1-1208-5E13-1BCC-B78596FE7938}"/>
              </a:ext>
            </a:extLst>
          </p:cNvPr>
          <p:cNvSpPr/>
          <p:nvPr/>
        </p:nvSpPr>
        <p:spPr>
          <a:xfrm>
            <a:off x="3180522" y="2927821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B4246-1D5A-7D75-2F3D-4648BE172EDA}"/>
              </a:ext>
            </a:extLst>
          </p:cNvPr>
          <p:cNvSpPr/>
          <p:nvPr/>
        </p:nvSpPr>
        <p:spPr>
          <a:xfrm>
            <a:off x="5794513" y="2927821"/>
            <a:ext cx="2613991" cy="3011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B623B8-309C-76E2-CDC8-45CA0A972EF8}"/>
              </a:ext>
            </a:extLst>
          </p:cNvPr>
          <p:cNvGrpSpPr/>
          <p:nvPr/>
        </p:nvGrpSpPr>
        <p:grpSpPr>
          <a:xfrm>
            <a:off x="3776870" y="2173563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0B6BD8-574C-64EF-96BD-2301A7FDB1C6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BC699C-B092-D7FC-BF9A-4217DD139590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19B2E9-4058-9DB1-5B39-9DBA9D52F95B}"/>
              </a:ext>
            </a:extLst>
          </p:cNvPr>
          <p:cNvGrpSpPr/>
          <p:nvPr/>
        </p:nvGrpSpPr>
        <p:grpSpPr>
          <a:xfrm>
            <a:off x="6096000" y="2138877"/>
            <a:ext cx="1618734" cy="723996"/>
            <a:chOff x="6096000" y="5250139"/>
            <a:chExt cx="1618734" cy="723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212081-82C9-5BE5-C95D-8596D333B55C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3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DEDE3E-B9E3-2FB5-7EA3-CEC4242A2C3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7C16A9-335A-4E6A-88DA-484908CD08B4}"/>
                </a:ext>
              </a:extLst>
            </p:cNvPr>
            <p:cNvSpPr/>
            <p:nvPr/>
          </p:nvSpPr>
          <p:spPr>
            <a:xfrm>
              <a:off x="6096000" y="5732803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7FE82B-9D28-299D-E949-3DFC70C2EF33}"/>
              </a:ext>
            </a:extLst>
          </p:cNvPr>
          <p:cNvSpPr/>
          <p:nvPr/>
        </p:nvSpPr>
        <p:spPr>
          <a:xfrm>
            <a:off x="3478697" y="301214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EC692-B496-15FB-CF07-9E950A4BFCB9}"/>
              </a:ext>
            </a:extLst>
          </p:cNvPr>
          <p:cNvSpPr/>
          <p:nvPr/>
        </p:nvSpPr>
        <p:spPr>
          <a:xfrm>
            <a:off x="3478696" y="3243570"/>
            <a:ext cx="1789043" cy="2456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C4569C8-5D0A-6DFE-D2B5-CA3331EE06F4}"/>
              </a:ext>
            </a:extLst>
          </p:cNvPr>
          <p:cNvSpPr/>
          <p:nvPr/>
        </p:nvSpPr>
        <p:spPr>
          <a:xfrm>
            <a:off x="3592996" y="522029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12803A-FF9B-A9D0-83F8-FD0EDD1411F9}"/>
              </a:ext>
            </a:extLst>
          </p:cNvPr>
          <p:cNvSpPr/>
          <p:nvPr/>
        </p:nvSpPr>
        <p:spPr>
          <a:xfrm>
            <a:off x="4234070" y="532245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36FA67D-D44D-D682-EB75-353C695B7E8D}"/>
              </a:ext>
            </a:extLst>
          </p:cNvPr>
          <p:cNvSpPr/>
          <p:nvPr/>
        </p:nvSpPr>
        <p:spPr>
          <a:xfrm>
            <a:off x="3592996" y="481349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82190-779F-1BDA-29FC-622D44DEB8BB}"/>
              </a:ext>
            </a:extLst>
          </p:cNvPr>
          <p:cNvSpPr/>
          <p:nvPr/>
        </p:nvSpPr>
        <p:spPr>
          <a:xfrm>
            <a:off x="4234070" y="491566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E06B8AB-7DB6-BE9D-F512-7AED8E7D154C}"/>
              </a:ext>
            </a:extLst>
          </p:cNvPr>
          <p:cNvSpPr/>
          <p:nvPr/>
        </p:nvSpPr>
        <p:spPr>
          <a:xfrm>
            <a:off x="3592996" y="4405379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k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706934-2A27-C38D-51A1-B2C661E7A6CD}"/>
              </a:ext>
            </a:extLst>
          </p:cNvPr>
          <p:cNvSpPr/>
          <p:nvPr/>
        </p:nvSpPr>
        <p:spPr>
          <a:xfrm>
            <a:off x="4234070" y="4507545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117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1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ko-Kore-KR" altLang="en-US" sz="2400" dirty="0"/>
              <a:t>신기술은</a:t>
            </a:r>
            <a:r>
              <a:rPr kumimoji="1" lang="ko-KR" altLang="en-US" sz="2400" dirty="0"/>
              <a:t> 이전 기술의 어깨를 딛고</a:t>
            </a:r>
            <a:br>
              <a:rPr kumimoji="1" lang="en-US" altLang="ko-KR" sz="2400" dirty="0"/>
            </a:br>
            <a:br>
              <a:rPr kumimoji="1" lang="en-US" altLang="ko-KR" sz="2400" dirty="0"/>
            </a:br>
            <a:r>
              <a:rPr kumimoji="1" lang="ko-KR" altLang="en-US" dirty="0"/>
              <a:t>모든 기술은 과거의 유산이다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이전 기술의 의미를 어느 정도는 </a:t>
            </a:r>
            <a:r>
              <a:rPr kumimoji="1" lang="ko-KR" altLang="en-US" dirty="0" err="1"/>
              <a:t>알아둘</a:t>
            </a:r>
            <a:r>
              <a:rPr kumimoji="1" lang="ko-KR" altLang="en-US" dirty="0"/>
              <a:t> 필요가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45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14</a:t>
            </a:r>
            <a:r>
              <a:rPr kumimoji="1" lang="ko-KR" altLang="en-US" dirty="0"/>
              <a:t>행의 주석을 풀고 실행하게 되면 </a:t>
            </a:r>
            <a:r>
              <a:rPr kumimoji="1" lang="en-US" altLang="ko-KR" dirty="0"/>
              <a:t>9</a:t>
            </a:r>
            <a:r>
              <a:rPr kumimoji="1" lang="ko-KR" altLang="en-US" dirty="0"/>
              <a:t>행 실행 후 </a:t>
            </a:r>
            <a:r>
              <a:rPr kumimoji="1" lang="en-US" altLang="ko-KR" dirty="0"/>
              <a:t>m </a:t>
            </a:r>
            <a:r>
              <a:rPr kumimoji="1" lang="ko-KR" altLang="en-US" dirty="0"/>
              <a:t>변수와 </a:t>
            </a:r>
            <a:r>
              <a:rPr kumimoji="1" lang="en-US" altLang="ko-KR" dirty="0"/>
              <a:t>p </a:t>
            </a:r>
            <a:r>
              <a:rPr kumimoji="1" lang="ko-KR" altLang="en-US" dirty="0"/>
              <a:t>변수가 더이상 존재하지 않기 때문에 변수를 찾을 수 없다는 오류가 발생하게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6200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지역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스택 프레임에 갇혔어요</a:t>
            </a:r>
            <a:r>
              <a:rPr kumimoji="1" lang="en-US" altLang="ko-KR" sz="2400" dirty="0"/>
              <a:t>!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b="1" dirty="0"/>
              <a:t>지역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스택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스택 프레임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생명주기가 관리 됨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클래스 멤버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영역에서 생명주기가 관리 됨</a:t>
            </a:r>
            <a:r>
              <a:rPr kumimoji="1" lang="en-US" altLang="ko-KR" dirty="0"/>
              <a:t>(JVM</a:t>
            </a:r>
            <a:r>
              <a:rPr kumimoji="1" lang="ko-KR" altLang="en-US" dirty="0"/>
              <a:t>이 종료될 때까지 사라지지 않음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b="1" dirty="0"/>
              <a:t>객체 멤버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힙에서</a:t>
            </a:r>
            <a:r>
              <a:rPr kumimoji="1" lang="ko-KR" altLang="en-US" dirty="0"/>
              <a:t> 생명 주기가 관리 됨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가비지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컬렉터에</a:t>
            </a:r>
            <a:r>
              <a:rPr kumimoji="1" lang="ko-KR" altLang="en-US" dirty="0"/>
              <a:t> 의해 사라짐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>
                <a:solidFill>
                  <a:srgbClr val="FF0000"/>
                </a:solidFill>
              </a:rPr>
              <a:t>“</a:t>
            </a:r>
            <a:r>
              <a:rPr kumimoji="1" lang="ko-KR" altLang="en-US" dirty="0">
                <a:solidFill>
                  <a:srgbClr val="FF0000"/>
                </a:solidFill>
              </a:rPr>
              <a:t>외부 스택 프레임에서 내부 스택 프레임의 변수에 접근하는 것은 불가능하나 그 역은 가능하다</a:t>
            </a:r>
            <a:r>
              <a:rPr kumimoji="1" lang="en-US" altLang="ko-KR" dirty="0">
                <a:solidFill>
                  <a:srgbClr val="FF0000"/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143843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7.</a:t>
            </a:r>
            <a:r>
              <a:rPr kumimoji="1" lang="ko-KR" altLang="en-US" sz="2400" dirty="0"/>
              <a:t> 메서드 호출과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메서드 스택 프레임</a:t>
            </a:r>
            <a:r>
              <a:rPr kumimoji="1" lang="en-US" altLang="ko-KR" sz="24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757C6-B5A2-74C2-59F1-9B84EA302D75}"/>
              </a:ext>
            </a:extLst>
          </p:cNvPr>
          <p:cNvSpPr txBox="1"/>
          <p:nvPr/>
        </p:nvSpPr>
        <p:spPr>
          <a:xfrm>
            <a:off x="3180523" y="2126983"/>
            <a:ext cx="6221894" cy="45243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Start</a:t>
            </a:r>
            <a:r>
              <a:rPr kumimoji="1" lang="en-US" altLang="ko-KR" sz="1600" dirty="0"/>
              <a:t>4</a:t>
            </a:r>
            <a:r>
              <a:rPr kumimoji="1" lang="en-US" altLang="ko-Kore-KR" sz="1600" dirty="0"/>
              <a:t> {</a:t>
            </a:r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sz="1600" dirty="0"/>
              <a:t>(String[] </a:t>
            </a:r>
            <a:r>
              <a:rPr kumimoji="1" lang="en-US" altLang="ko-Kore-KR" sz="1600" dirty="0" err="1"/>
              <a:t>args</a:t>
            </a:r>
            <a:r>
              <a:rPr kumimoji="1" lang="en-US" altLang="ko-Kore-KR" sz="1600" dirty="0"/>
              <a:t>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kumimoji="1" lang="en-US" altLang="ko-KR" sz="1600" dirty="0"/>
              <a:t>k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00B0F0"/>
                </a:solidFill>
              </a:rPr>
              <a:t>5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int </a:t>
            </a:r>
            <a:r>
              <a:rPr kumimoji="1" lang="en-US" altLang="ko-KR" sz="1600" dirty="0"/>
              <a:t>m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kumimoji="1" lang="en-US" altLang="ko-Kore-KR" sz="1600" dirty="0"/>
              <a:t>m = square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(k);</a:t>
            </a:r>
            <a:endParaRPr kumimoji="1" lang="en-US" altLang="ko-Kore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ko-Kore-KR" sz="1600" dirty="0"/>
              <a:t>    }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private static int</a:t>
            </a:r>
            <a:r>
              <a:rPr kumimoji="1" lang="en-US" altLang="ko-Kore-KR" sz="1600" dirty="0"/>
              <a:t> square(int k)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en-US" altLang="ko-Kore-KR" sz="1600" dirty="0"/>
              <a:t> result;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    k = </a:t>
            </a:r>
            <a:r>
              <a:rPr kumimoji="1" lang="en-US" altLang="ko-Kore-KR" sz="1600" dirty="0">
                <a:solidFill>
                  <a:srgbClr val="00B0F0"/>
                </a:solidFill>
              </a:rPr>
              <a:t>25</a:t>
            </a:r>
            <a:r>
              <a:rPr kumimoji="1" lang="en-US" altLang="ko-Kore-KR" sz="1600" dirty="0"/>
              <a:t>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    result = k;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    return result;</a:t>
            </a:r>
          </a:p>
          <a:p>
            <a:r>
              <a:rPr kumimoji="1" lang="en-US" altLang="ko-Kore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9169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5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5"/>
            <a:ext cx="2613991" cy="184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5"/>
            <a:ext cx="2613991" cy="184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3469555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3700983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4614219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4716385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4207420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4309586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3799305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3901471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210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11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510171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5333140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624637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6348542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583957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594174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54314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553362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5372F-A25C-8977-AF44-BB9C934819C8}"/>
              </a:ext>
            </a:extLst>
          </p:cNvPr>
          <p:cNvSpPr/>
          <p:nvPr/>
        </p:nvSpPr>
        <p:spPr>
          <a:xfrm>
            <a:off x="3478697" y="343413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square()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17F8A7-0E3D-7076-4806-14370E576795}"/>
              </a:ext>
            </a:extLst>
          </p:cNvPr>
          <p:cNvSpPr/>
          <p:nvPr/>
        </p:nvSpPr>
        <p:spPr>
          <a:xfrm>
            <a:off x="3478696" y="3665565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479E1E-5553-616E-953A-739721DAE889}"/>
              </a:ext>
            </a:extLst>
          </p:cNvPr>
          <p:cNvSpPr/>
          <p:nvPr/>
        </p:nvSpPr>
        <p:spPr>
          <a:xfrm>
            <a:off x="3592996" y="457880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반환값</a:t>
            </a:r>
            <a:r>
              <a:rPr kumimoji="1" lang="en-US" altLang="ko-Kore-KR" sz="1200" dirty="0"/>
              <a:t>   </a:t>
            </a:r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6E783-0C39-20D2-6E06-62BD78C1D246}"/>
              </a:ext>
            </a:extLst>
          </p:cNvPr>
          <p:cNvSpPr/>
          <p:nvPr/>
        </p:nvSpPr>
        <p:spPr>
          <a:xfrm>
            <a:off x="4317076" y="4680967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E0B3811-6233-02E1-069C-F69A938E802F}"/>
              </a:ext>
            </a:extLst>
          </p:cNvPr>
          <p:cNvSpPr/>
          <p:nvPr/>
        </p:nvSpPr>
        <p:spPr>
          <a:xfrm>
            <a:off x="3592996" y="417200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45FFEB-F47E-F5C2-35BF-7F98EEFB29E2}"/>
              </a:ext>
            </a:extLst>
          </p:cNvPr>
          <p:cNvSpPr/>
          <p:nvPr/>
        </p:nvSpPr>
        <p:spPr>
          <a:xfrm>
            <a:off x="4317076" y="427416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5013284-A301-FD87-77F1-CA719DFD711F}"/>
              </a:ext>
            </a:extLst>
          </p:cNvPr>
          <p:cNvSpPr/>
          <p:nvPr/>
        </p:nvSpPr>
        <p:spPr>
          <a:xfrm>
            <a:off x="3592996" y="376388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result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68D803-58FE-7E67-7431-B252B8541B9A}"/>
              </a:ext>
            </a:extLst>
          </p:cNvPr>
          <p:cNvSpPr/>
          <p:nvPr/>
        </p:nvSpPr>
        <p:spPr>
          <a:xfrm>
            <a:off x="4317076" y="386605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797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12</a:t>
            </a:r>
            <a:r>
              <a:rPr kumimoji="1" lang="ko-KR" altLang="en-US" dirty="0"/>
              <a:t>행 실행 후 메모리 상태 </a:t>
            </a:r>
            <a:r>
              <a:rPr kumimoji="1" lang="en-US" altLang="ko-KR" dirty="0"/>
              <a:t>(main()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k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square()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k</a:t>
            </a:r>
            <a:r>
              <a:rPr kumimoji="1" lang="ko-KR" altLang="en-US" dirty="0"/>
              <a:t>는 별도의 변수 공간이다</a:t>
            </a:r>
            <a:r>
              <a:rPr kumimoji="1"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510171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5333140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624637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6348542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583957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594174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54314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553362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5372F-A25C-8977-AF44-BB9C934819C8}"/>
              </a:ext>
            </a:extLst>
          </p:cNvPr>
          <p:cNvSpPr/>
          <p:nvPr/>
        </p:nvSpPr>
        <p:spPr>
          <a:xfrm>
            <a:off x="3478697" y="343413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square()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17F8A7-0E3D-7076-4806-14370E576795}"/>
              </a:ext>
            </a:extLst>
          </p:cNvPr>
          <p:cNvSpPr/>
          <p:nvPr/>
        </p:nvSpPr>
        <p:spPr>
          <a:xfrm>
            <a:off x="3478696" y="3665565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479E1E-5553-616E-953A-739721DAE889}"/>
              </a:ext>
            </a:extLst>
          </p:cNvPr>
          <p:cNvSpPr/>
          <p:nvPr/>
        </p:nvSpPr>
        <p:spPr>
          <a:xfrm>
            <a:off x="3592996" y="457880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반환값</a:t>
            </a:r>
            <a:r>
              <a:rPr kumimoji="1" lang="en-US" altLang="ko-Kore-KR" sz="1200" dirty="0"/>
              <a:t>   </a:t>
            </a:r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6E783-0C39-20D2-6E06-62BD78C1D246}"/>
              </a:ext>
            </a:extLst>
          </p:cNvPr>
          <p:cNvSpPr/>
          <p:nvPr/>
        </p:nvSpPr>
        <p:spPr>
          <a:xfrm>
            <a:off x="4317076" y="4680967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E0B3811-6233-02E1-069C-F69A938E802F}"/>
              </a:ext>
            </a:extLst>
          </p:cNvPr>
          <p:cNvSpPr/>
          <p:nvPr/>
        </p:nvSpPr>
        <p:spPr>
          <a:xfrm>
            <a:off x="3592996" y="4172002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45FFEB-F47E-F5C2-35BF-7F98EEFB29E2}"/>
              </a:ext>
            </a:extLst>
          </p:cNvPr>
          <p:cNvSpPr/>
          <p:nvPr/>
        </p:nvSpPr>
        <p:spPr>
          <a:xfrm>
            <a:off x="4317076" y="4274168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5013284-A301-FD87-77F1-CA719DFD711F}"/>
              </a:ext>
            </a:extLst>
          </p:cNvPr>
          <p:cNvSpPr/>
          <p:nvPr/>
        </p:nvSpPr>
        <p:spPr>
          <a:xfrm>
            <a:off x="3592996" y="376388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result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68D803-58FE-7E67-7431-B252B8541B9A}"/>
              </a:ext>
            </a:extLst>
          </p:cNvPr>
          <p:cNvSpPr/>
          <p:nvPr/>
        </p:nvSpPr>
        <p:spPr>
          <a:xfrm>
            <a:off x="4317076" y="3866053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97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14</a:t>
            </a:r>
            <a:r>
              <a:rPr kumimoji="1" lang="ko-KR" altLang="en-US" dirty="0"/>
              <a:t>행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16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510171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5333140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624637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6348542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583957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594174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54314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553362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5372F-A25C-8977-AF44-BB9C934819C8}"/>
              </a:ext>
            </a:extLst>
          </p:cNvPr>
          <p:cNvSpPr/>
          <p:nvPr/>
        </p:nvSpPr>
        <p:spPr>
          <a:xfrm>
            <a:off x="3478697" y="343413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square()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17F8A7-0E3D-7076-4806-14370E576795}"/>
              </a:ext>
            </a:extLst>
          </p:cNvPr>
          <p:cNvSpPr/>
          <p:nvPr/>
        </p:nvSpPr>
        <p:spPr>
          <a:xfrm>
            <a:off x="3478696" y="3665565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479E1E-5553-616E-953A-739721DAE889}"/>
              </a:ext>
            </a:extLst>
          </p:cNvPr>
          <p:cNvSpPr/>
          <p:nvPr/>
        </p:nvSpPr>
        <p:spPr>
          <a:xfrm>
            <a:off x="3592996" y="4578801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반환값</a:t>
            </a:r>
            <a:r>
              <a:rPr kumimoji="1" lang="en-US" altLang="ko-Kore-KR" sz="1200" dirty="0"/>
              <a:t>   </a:t>
            </a:r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6E783-0C39-20D2-6E06-62BD78C1D246}"/>
              </a:ext>
            </a:extLst>
          </p:cNvPr>
          <p:cNvSpPr/>
          <p:nvPr/>
        </p:nvSpPr>
        <p:spPr>
          <a:xfrm>
            <a:off x="4317076" y="4680967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E0B3811-6233-02E1-069C-F69A938E802F}"/>
              </a:ext>
            </a:extLst>
          </p:cNvPr>
          <p:cNvSpPr/>
          <p:nvPr/>
        </p:nvSpPr>
        <p:spPr>
          <a:xfrm>
            <a:off x="3592996" y="417200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45FFEB-F47E-F5C2-35BF-7F98EEFB29E2}"/>
              </a:ext>
            </a:extLst>
          </p:cNvPr>
          <p:cNvSpPr/>
          <p:nvPr/>
        </p:nvSpPr>
        <p:spPr>
          <a:xfrm>
            <a:off x="4317076" y="427416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5013284-A301-FD87-77F1-CA719DFD711F}"/>
              </a:ext>
            </a:extLst>
          </p:cNvPr>
          <p:cNvSpPr/>
          <p:nvPr/>
        </p:nvSpPr>
        <p:spPr>
          <a:xfrm>
            <a:off x="3592996" y="376388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result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68D803-58FE-7E67-7431-B252B8541B9A}"/>
              </a:ext>
            </a:extLst>
          </p:cNvPr>
          <p:cNvSpPr/>
          <p:nvPr/>
        </p:nvSpPr>
        <p:spPr>
          <a:xfrm>
            <a:off x="4317076" y="386605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0872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6</a:t>
            </a:r>
            <a:r>
              <a:rPr kumimoji="1" lang="ko-KR" altLang="en-US" dirty="0"/>
              <a:t>행 실행 후 메모리 상태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5"/>
            <a:ext cx="2613991" cy="1782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5"/>
            <a:ext cx="2613991" cy="1782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3489219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3720647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463388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473604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422708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432925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3818969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3921135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9771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dirty="0"/>
              <a:t>main()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square()</a:t>
            </a:r>
            <a:r>
              <a:rPr kumimoji="1" lang="ko-KR" altLang="en-US" dirty="0"/>
              <a:t>는 서로의 변수에 접근할 수 없다</a:t>
            </a:r>
            <a:r>
              <a:rPr kumimoji="1"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C92B16-E58D-2D1C-7859-A21901F09756}"/>
              </a:ext>
            </a:extLst>
          </p:cNvPr>
          <p:cNvSpPr/>
          <p:nvPr/>
        </p:nvSpPr>
        <p:spPr>
          <a:xfrm>
            <a:off x="3180522" y="2080843"/>
            <a:ext cx="5227982" cy="1316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1652-D175-CB34-9A8B-4BA1A607A469}"/>
              </a:ext>
            </a:extLst>
          </p:cNvPr>
          <p:cNvSpPr/>
          <p:nvPr/>
        </p:nvSpPr>
        <p:spPr>
          <a:xfrm>
            <a:off x="3180522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35646-34D0-41E0-6362-4FD658272E9D}"/>
              </a:ext>
            </a:extLst>
          </p:cNvPr>
          <p:cNvSpPr/>
          <p:nvPr/>
        </p:nvSpPr>
        <p:spPr>
          <a:xfrm>
            <a:off x="5794513" y="3385234"/>
            <a:ext cx="2613991" cy="33990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8EA661-AD86-A3A1-79A6-3519795C120B}"/>
              </a:ext>
            </a:extLst>
          </p:cNvPr>
          <p:cNvGrpSpPr/>
          <p:nvPr/>
        </p:nvGrpSpPr>
        <p:grpSpPr>
          <a:xfrm>
            <a:off x="3776870" y="2198357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3AF8ED-F7F8-579E-785A-4078836A33FF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248B8-CCC1-5B8B-F07D-3309AA67707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2583AE-FCE7-BFFB-16F0-225D82F8EE44}"/>
              </a:ext>
            </a:extLst>
          </p:cNvPr>
          <p:cNvGrpSpPr/>
          <p:nvPr/>
        </p:nvGrpSpPr>
        <p:grpSpPr>
          <a:xfrm>
            <a:off x="6096000" y="2163671"/>
            <a:ext cx="1618734" cy="1149364"/>
            <a:chOff x="6096000" y="5250139"/>
            <a:chExt cx="1618734" cy="11493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846FB7-8BB4-BF10-F141-80C81F97B673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Start</a:t>
              </a:r>
              <a:r>
                <a:rPr kumimoji="1" lang="en-US" altLang="ko-KR" sz="1200" dirty="0"/>
                <a:t>4</a:t>
              </a:r>
              <a:endParaRPr kumimoji="1" lang="ko-Kore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ED27B4-1237-A547-627E-A631954D6CD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A2AF65-FA3F-6337-8BC4-92EFCB3046D1}"/>
                </a:ext>
              </a:extLst>
            </p:cNvPr>
            <p:cNvSpPr/>
            <p:nvPr/>
          </p:nvSpPr>
          <p:spPr>
            <a:xfrm>
              <a:off x="6096000" y="5732802"/>
              <a:ext cx="1618734" cy="6667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Square(k: int)</a:t>
              </a:r>
            </a:p>
            <a:p>
              <a:r>
                <a:rPr kumimoji="1" lang="en-US" altLang="ko-Kore-KR" sz="1200" dirty="0"/>
                <a:t>main(</a:t>
              </a:r>
              <a:r>
                <a:rPr kumimoji="1" lang="en-US" altLang="ko-Kore-KR" sz="1200" dirty="0" err="1"/>
                <a:t>args</a:t>
              </a:r>
              <a:r>
                <a:rPr kumimoji="1" lang="en-US" altLang="ko-Kore-KR" sz="1200" dirty="0"/>
                <a:t> : String[])</a:t>
              </a:r>
              <a:endParaRPr kumimoji="1" lang="ko-Kore-KR" altLang="en-US" sz="1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0BAC38-0570-473E-3F09-104E4D51946B}"/>
              </a:ext>
            </a:extLst>
          </p:cNvPr>
          <p:cNvSpPr/>
          <p:nvPr/>
        </p:nvSpPr>
        <p:spPr>
          <a:xfrm>
            <a:off x="3478697" y="510171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50CBC3-B9BE-B6EC-870E-F5DDC7373856}"/>
              </a:ext>
            </a:extLst>
          </p:cNvPr>
          <p:cNvSpPr/>
          <p:nvPr/>
        </p:nvSpPr>
        <p:spPr>
          <a:xfrm>
            <a:off x="3478696" y="5333140"/>
            <a:ext cx="1789043" cy="1368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1C2F02-47BA-D2E3-B6A1-26FD6437FE73}"/>
              </a:ext>
            </a:extLst>
          </p:cNvPr>
          <p:cNvSpPr/>
          <p:nvPr/>
        </p:nvSpPr>
        <p:spPr>
          <a:xfrm>
            <a:off x="3592996" y="624637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56A67E-E110-F7EB-4802-E3AC8D3B9464}"/>
              </a:ext>
            </a:extLst>
          </p:cNvPr>
          <p:cNvSpPr/>
          <p:nvPr/>
        </p:nvSpPr>
        <p:spPr>
          <a:xfrm>
            <a:off x="4234070" y="6348542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C0187BE-843D-9124-2C85-DC69C5D5221C}"/>
              </a:ext>
            </a:extLst>
          </p:cNvPr>
          <p:cNvSpPr/>
          <p:nvPr/>
        </p:nvSpPr>
        <p:spPr>
          <a:xfrm>
            <a:off x="3592996" y="583957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454F9F-8CC1-23AB-C130-C2E503E67BFC}"/>
              </a:ext>
            </a:extLst>
          </p:cNvPr>
          <p:cNvSpPr/>
          <p:nvPr/>
        </p:nvSpPr>
        <p:spPr>
          <a:xfrm>
            <a:off x="4234070" y="594174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A4E9A02-48A6-F43C-E605-F6B18C3505DE}"/>
              </a:ext>
            </a:extLst>
          </p:cNvPr>
          <p:cNvSpPr/>
          <p:nvPr/>
        </p:nvSpPr>
        <p:spPr>
          <a:xfrm>
            <a:off x="3592996" y="54314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m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960D6C-CC3F-F093-B9E8-A2F01A14023C}"/>
              </a:ext>
            </a:extLst>
          </p:cNvPr>
          <p:cNvSpPr/>
          <p:nvPr/>
        </p:nvSpPr>
        <p:spPr>
          <a:xfrm>
            <a:off x="4234070" y="5533628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?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5372F-A25C-8977-AF44-BB9C934819C8}"/>
              </a:ext>
            </a:extLst>
          </p:cNvPr>
          <p:cNvSpPr/>
          <p:nvPr/>
        </p:nvSpPr>
        <p:spPr>
          <a:xfrm>
            <a:off x="3478697" y="3434137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square()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17F8A7-0E3D-7076-4806-14370E576795}"/>
              </a:ext>
            </a:extLst>
          </p:cNvPr>
          <p:cNvSpPr/>
          <p:nvPr/>
        </p:nvSpPr>
        <p:spPr>
          <a:xfrm>
            <a:off x="3478696" y="3665565"/>
            <a:ext cx="1789043" cy="136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479E1E-5553-616E-953A-739721DAE889}"/>
              </a:ext>
            </a:extLst>
          </p:cNvPr>
          <p:cNvSpPr/>
          <p:nvPr/>
        </p:nvSpPr>
        <p:spPr>
          <a:xfrm>
            <a:off x="3592996" y="4578801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반환값</a:t>
            </a:r>
            <a:r>
              <a:rPr kumimoji="1" lang="en-US" altLang="ko-Kore-KR" sz="1200" dirty="0"/>
              <a:t>   </a:t>
            </a:r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6E783-0C39-20D2-6E06-62BD78C1D246}"/>
              </a:ext>
            </a:extLst>
          </p:cNvPr>
          <p:cNvSpPr/>
          <p:nvPr/>
        </p:nvSpPr>
        <p:spPr>
          <a:xfrm>
            <a:off x="4317076" y="4680967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E0B3811-6233-02E1-069C-F69A938E802F}"/>
              </a:ext>
            </a:extLst>
          </p:cNvPr>
          <p:cNvSpPr/>
          <p:nvPr/>
        </p:nvSpPr>
        <p:spPr>
          <a:xfrm>
            <a:off x="3592996" y="417200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45FFEB-F47E-F5C2-35BF-7F98EEFB29E2}"/>
              </a:ext>
            </a:extLst>
          </p:cNvPr>
          <p:cNvSpPr/>
          <p:nvPr/>
        </p:nvSpPr>
        <p:spPr>
          <a:xfrm>
            <a:off x="4317076" y="427416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5013284-A301-FD87-77F1-CA719DFD711F}"/>
              </a:ext>
            </a:extLst>
          </p:cNvPr>
          <p:cNvSpPr/>
          <p:nvPr/>
        </p:nvSpPr>
        <p:spPr>
          <a:xfrm>
            <a:off x="3592996" y="376388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result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68D803-58FE-7E67-7431-B252B8541B9A}"/>
              </a:ext>
            </a:extLst>
          </p:cNvPr>
          <p:cNvSpPr/>
          <p:nvPr/>
        </p:nvSpPr>
        <p:spPr>
          <a:xfrm>
            <a:off x="4317076" y="386605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25</a:t>
            </a:r>
            <a:endParaRPr kumimoji="1" lang="ko-Kore-KR" altLang="en-US" sz="1200" dirty="0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FFD76472-74AC-527F-B9FC-0A355373B455}"/>
              </a:ext>
            </a:extLst>
          </p:cNvPr>
          <p:cNvCxnSpPr>
            <a:cxnSpLocks/>
            <a:stCxn id="25" idx="1"/>
            <a:endCxn id="18" idx="1"/>
          </p:cNvCxnSpPr>
          <p:nvPr/>
        </p:nvCxnSpPr>
        <p:spPr>
          <a:xfrm rot="10800000" flipV="1">
            <a:off x="3478696" y="4350047"/>
            <a:ext cx="12700" cy="1667575"/>
          </a:xfrm>
          <a:prstGeom prst="bentConnector3">
            <a:avLst>
              <a:gd name="adj1" fmla="val 27290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8D70E0D0-0F89-7A35-789C-72BF3753821B}"/>
              </a:ext>
            </a:extLst>
          </p:cNvPr>
          <p:cNvCxnSpPr>
            <a:cxnSpLocks/>
            <a:stCxn id="18" idx="3"/>
            <a:endCxn id="25" idx="3"/>
          </p:cNvCxnSpPr>
          <p:nvPr/>
        </p:nvCxnSpPr>
        <p:spPr>
          <a:xfrm flipV="1">
            <a:off x="5267739" y="4350048"/>
            <a:ext cx="12700" cy="1667575"/>
          </a:xfrm>
          <a:prstGeom prst="bentConnector3">
            <a:avLst>
              <a:gd name="adj1" fmla="val 257419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5822E0F-6D83-F1EE-32DA-33F17ADA888E}"/>
              </a:ext>
            </a:extLst>
          </p:cNvPr>
          <p:cNvSpPr txBox="1"/>
          <p:nvPr/>
        </p:nvSpPr>
        <p:spPr>
          <a:xfrm>
            <a:off x="2237634" y="494782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접근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불가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D97DE2-1404-4B2E-37AC-B1814AE19BEE}"/>
              </a:ext>
            </a:extLst>
          </p:cNvPr>
          <p:cNvSpPr txBox="1"/>
          <p:nvPr/>
        </p:nvSpPr>
        <p:spPr>
          <a:xfrm>
            <a:off x="5633943" y="495091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접근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불가</a:t>
            </a:r>
          </a:p>
        </p:txBody>
      </p:sp>
    </p:spTree>
    <p:extLst>
      <p:ext uri="{BB962C8B-B14F-4D97-AF65-F5344CB8AC3E}">
        <p14:creationId xmlns:p14="http://schemas.microsoft.com/office/powerpoint/2010/main" val="1127941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8240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dirty="0"/>
              <a:t>동일한 메서드를 여러 번 호출하면 매번 다른 스택 프레임이 생성되며 따라서 메서드 내의 지역 변수도 완전히 별개이다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자바에서 메서드를 호출하면서 인자로 전달하는 방식은 변수의 값을 복제하여 전달하는 </a:t>
            </a:r>
            <a:r>
              <a:rPr kumimoji="1" lang="en-US" altLang="ko-KR" dirty="0"/>
              <a:t>Call By Value</a:t>
            </a:r>
            <a:r>
              <a:rPr kumimoji="1" lang="ko-KR" altLang="en-US" dirty="0"/>
              <a:t> 방식이다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메서드 간에 값을 주고 받는 방법은 메서드 인자와 메서드 </a:t>
            </a:r>
            <a:r>
              <a:rPr kumimoji="1" lang="ko-KR" altLang="en-US" dirty="0" err="1"/>
              <a:t>반환값으로만</a:t>
            </a:r>
            <a:r>
              <a:rPr kumimoji="1" lang="ko-KR" altLang="en-US" dirty="0"/>
              <a:t> 가능하며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전역 변수도 가능하나 가급적 사용하지 않는 것이 좋다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5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기계어에서 객체 지향 프로그래밍 언어로</a:t>
            </a:r>
            <a:br>
              <a:rPr kumimoji="1" lang="en-US" altLang="ko-KR" sz="2400" dirty="0"/>
            </a:br>
            <a:br>
              <a:rPr kumimoji="1" lang="en-US" altLang="ko-KR" sz="2400" dirty="0"/>
            </a:br>
            <a:r>
              <a:rPr kumimoji="1" lang="ko-KR" altLang="en-US" b="1" dirty="0"/>
              <a:t>기계어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의 행진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너무나 비인간적인 언어</a:t>
            </a:r>
            <a:br>
              <a:rPr kumimoji="1" lang="en-US" altLang="ko-KR" b="1" dirty="0"/>
            </a:br>
            <a:r>
              <a:rPr kumimoji="1" lang="ko-KR" altLang="en-US" dirty="0"/>
              <a:t>기계어는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마다 다르다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b="1" dirty="0"/>
              <a:t>어셈블리어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의 행진을 벗어나 인간 지향으로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기계어 </a:t>
            </a:r>
            <a:r>
              <a:rPr kumimoji="1" lang="ko-KR" altLang="en-US" b="1" dirty="0" err="1"/>
              <a:t>니모닉</a:t>
            </a:r>
            <a:br>
              <a:rPr kumimoji="1" lang="en-US" altLang="ko-KR" dirty="0"/>
            </a:br>
            <a:r>
              <a:rPr kumimoji="1" lang="ko-KR" altLang="en-US" dirty="0"/>
              <a:t>어셈블리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니모닉</a:t>
            </a:r>
            <a:r>
              <a:rPr kumimoji="1" lang="en-US" altLang="ko-KR" dirty="0"/>
              <a:t>(Mnemonic, </a:t>
            </a:r>
            <a:r>
              <a:rPr kumimoji="1" lang="ko-KR" altLang="en-US" dirty="0"/>
              <a:t>연상기호</a:t>
            </a:r>
            <a:r>
              <a:rPr kumimoji="1" lang="en-US" altLang="ko-KR" dirty="0"/>
              <a:t>)</a:t>
            </a:r>
            <a:r>
              <a:rPr kumimoji="1" lang="ko-KR" altLang="en-US" dirty="0"/>
              <a:t>과 기계어의 일대일 매칭 </a:t>
            </a:r>
            <a:r>
              <a:rPr kumimoji="1" lang="ko-KR" altLang="en-US" dirty="0" err="1"/>
              <a:t>코드표</a:t>
            </a:r>
            <a:br>
              <a:rPr kumimoji="1" lang="en-US" altLang="ko-KR" dirty="0"/>
            </a:br>
            <a:r>
              <a:rPr kumimoji="1" lang="ko-KR" altLang="en-US" dirty="0"/>
              <a:t>어셈블리어는 여전히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마다 달랐다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355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전역 변수를 이용하여 </a:t>
            </a:r>
            <a:br>
              <a:rPr kumimoji="1" lang="en-US" altLang="ko-KR" dirty="0"/>
            </a:br>
            <a:r>
              <a:rPr kumimoji="1" lang="ko-KR" altLang="en-US" dirty="0"/>
              <a:t>메서드 간에 값을 </a:t>
            </a:r>
            <a:br>
              <a:rPr kumimoji="1" lang="en-US" altLang="ko-KR" dirty="0"/>
            </a:br>
            <a:r>
              <a:rPr kumimoji="1" lang="ko-KR" altLang="en-US" dirty="0"/>
              <a:t>공유할 수 있다</a:t>
            </a:r>
            <a:r>
              <a:rPr kumimoji="1" lang="en-US" altLang="ko-KR" dirty="0"/>
              <a:t>.</a:t>
            </a:r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94BAF-2298-234B-0483-7AC1CA796E4F}"/>
              </a:ext>
            </a:extLst>
          </p:cNvPr>
          <p:cNvSpPr txBox="1"/>
          <p:nvPr/>
        </p:nvSpPr>
        <p:spPr>
          <a:xfrm>
            <a:off x="5903844" y="2357391"/>
            <a:ext cx="3706221" cy="42780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Start</a:t>
            </a:r>
            <a:r>
              <a:rPr kumimoji="1" lang="en-US" altLang="ko-KR" sz="1600" dirty="0"/>
              <a:t>5</a:t>
            </a:r>
            <a:r>
              <a:rPr kumimoji="1" lang="en-US" altLang="ko-Kore-KR" sz="1600" dirty="0"/>
              <a:t> {</a:t>
            </a:r>
          </a:p>
          <a:p>
            <a:r>
              <a:rPr kumimoji="1" lang="ko-KR" altLang="en-US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static int </a:t>
            </a:r>
            <a:r>
              <a:rPr kumimoji="1" lang="en-US" altLang="ko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R" sz="1600" dirty="0"/>
              <a:t>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sz="1600" dirty="0"/>
              <a:t>(String[] </a:t>
            </a:r>
            <a:r>
              <a:rPr kumimoji="1" lang="en-US" altLang="ko-Kore-KR" sz="1600" dirty="0" err="1"/>
              <a:t>args</a:t>
            </a:r>
            <a:r>
              <a:rPr kumimoji="1" lang="en-US" altLang="ko-Kore-KR" sz="1600" dirty="0"/>
              <a:t>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00B0F0"/>
                </a:solidFill>
              </a:rPr>
              <a:t>55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int </a:t>
            </a:r>
            <a:r>
              <a:rPr kumimoji="1" lang="en-US" altLang="ko-KR" sz="1600" dirty="0"/>
              <a:t>k = fun(</a:t>
            </a:r>
            <a:r>
              <a:rPr kumimoji="1" lang="en-US" altLang="ko-KR" sz="1600" dirty="0">
                <a:solidFill>
                  <a:srgbClr val="00B0F0"/>
                </a:solidFill>
              </a:rPr>
              <a:t>5</a:t>
            </a:r>
            <a:r>
              <a:rPr kumimoji="1" lang="en-US" altLang="ko-KR" sz="1600" dirty="0"/>
              <a:t>, </a:t>
            </a:r>
            <a:r>
              <a:rPr kumimoji="1" lang="en-US" altLang="ko-KR" sz="1600" dirty="0">
                <a:solidFill>
                  <a:srgbClr val="00B0F0"/>
                </a:solidFill>
              </a:rPr>
              <a:t>7</a:t>
            </a:r>
            <a:r>
              <a:rPr kumimoji="1" lang="en-US" altLang="ko-KR" sz="1600" dirty="0"/>
              <a:t>)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kumimoji="1" lang="en-US" altLang="ko-Kore-KR" sz="1600" dirty="0" err="1"/>
              <a:t>System.</a:t>
            </a:r>
            <a:r>
              <a:rPr kumimoji="1" lang="en-US" altLang="ko-Kore-KR" sz="1600" dirty="0" err="1">
                <a:solidFill>
                  <a:srgbClr val="7030A0"/>
                </a:solidFill>
              </a:rPr>
              <a:t>out</a:t>
            </a:r>
            <a:r>
              <a:rPr kumimoji="1" lang="en-US" altLang="ko-Kore-KR" sz="1600" dirty="0" err="1"/>
              <a:t>.println</a:t>
            </a:r>
            <a:r>
              <a:rPr kumimoji="1" lang="en-US" altLang="ko-Kore-KR" sz="1600" dirty="0"/>
              <a:t>(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ore-KR" sz="1600" dirty="0"/>
              <a:t>);</a:t>
            </a:r>
            <a:endParaRPr kumimoji="1" lang="en-US" altLang="ko-Kore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ko-Kore-KR" sz="1600" dirty="0"/>
              <a:t>    }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private static int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fun</a:t>
            </a:r>
            <a:r>
              <a:rPr kumimoji="1" lang="en-US" altLang="ko-Kore-KR" sz="1600" dirty="0"/>
              <a:t>(</a:t>
            </a:r>
            <a:r>
              <a:rPr kumimoji="1" lang="en-US" altLang="ko-Kore-KR" sz="1600" dirty="0">
                <a:solidFill>
                  <a:srgbClr val="0070C0"/>
                </a:solidFill>
              </a:rPr>
              <a:t>int</a:t>
            </a:r>
            <a:r>
              <a:rPr kumimoji="1" lang="en-US" altLang="ko-Kore-KR" sz="1600" dirty="0"/>
              <a:t> m, </a:t>
            </a:r>
            <a:r>
              <a:rPr kumimoji="1" lang="en-US" altLang="ko-Kore-KR" sz="1600" dirty="0">
                <a:solidFill>
                  <a:srgbClr val="0070C0"/>
                </a:solidFill>
              </a:rPr>
              <a:t>int</a:t>
            </a:r>
            <a:r>
              <a:rPr kumimoji="1" lang="en-US" altLang="ko-Kore-KR" sz="1600" dirty="0"/>
              <a:t> p)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ore-KR" sz="1600" dirty="0"/>
              <a:t> = m + p;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    return m - p;</a:t>
            </a:r>
          </a:p>
          <a:p>
            <a:r>
              <a:rPr kumimoji="1" lang="en-US" altLang="ko-Kore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503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C45369-0632-2D1D-CF0B-46A1594CA443}"/>
              </a:ext>
            </a:extLst>
          </p:cNvPr>
          <p:cNvSpPr/>
          <p:nvPr/>
        </p:nvSpPr>
        <p:spPr>
          <a:xfrm>
            <a:off x="487018" y="2356124"/>
            <a:ext cx="5227982" cy="1767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CA7A8B-72F9-62B7-1D33-BBE648FCE674}"/>
              </a:ext>
            </a:extLst>
          </p:cNvPr>
          <p:cNvSpPr/>
          <p:nvPr/>
        </p:nvSpPr>
        <p:spPr>
          <a:xfrm>
            <a:off x="487018" y="4137597"/>
            <a:ext cx="2613991" cy="517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879566-E62D-FC70-A4F7-B8194F547805}"/>
              </a:ext>
            </a:extLst>
          </p:cNvPr>
          <p:cNvSpPr/>
          <p:nvPr/>
        </p:nvSpPr>
        <p:spPr>
          <a:xfrm>
            <a:off x="3101009" y="4137597"/>
            <a:ext cx="2613991" cy="517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D55A26-F74B-57D8-C398-49389990132C}"/>
              </a:ext>
            </a:extLst>
          </p:cNvPr>
          <p:cNvGrpSpPr/>
          <p:nvPr/>
        </p:nvGrpSpPr>
        <p:grpSpPr>
          <a:xfrm>
            <a:off x="1083366" y="2473638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B8CBC22-AE29-8764-3840-07F9B91DC9C3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6D199E-2C97-DA9F-405B-A9FE7D4A5752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4D893-2E9F-C5C1-5338-00A3BCB5A1CF}"/>
              </a:ext>
            </a:extLst>
          </p:cNvPr>
          <p:cNvSpPr/>
          <p:nvPr/>
        </p:nvSpPr>
        <p:spPr>
          <a:xfrm>
            <a:off x="3402496" y="2438952"/>
            <a:ext cx="1618734" cy="24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BFB093-DAB0-D87C-B90C-20CAA7F2697E}"/>
              </a:ext>
            </a:extLst>
          </p:cNvPr>
          <p:cNvSpPr/>
          <p:nvPr/>
        </p:nvSpPr>
        <p:spPr>
          <a:xfrm>
            <a:off x="3402496" y="2680284"/>
            <a:ext cx="1618734" cy="618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1A09B3-AF2E-77CC-3451-60DD455CFF81}"/>
              </a:ext>
            </a:extLst>
          </p:cNvPr>
          <p:cNvSpPr/>
          <p:nvPr/>
        </p:nvSpPr>
        <p:spPr>
          <a:xfrm>
            <a:off x="3402496" y="3299299"/>
            <a:ext cx="1618734" cy="6667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501209C0-8425-F97D-E8FD-5D7BA0A77F93}"/>
              </a:ext>
            </a:extLst>
          </p:cNvPr>
          <p:cNvSpPr/>
          <p:nvPr/>
        </p:nvSpPr>
        <p:spPr>
          <a:xfrm>
            <a:off x="3426000" y="282304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0ADD0F-2F99-0DE0-C18E-10DBEBA13586}"/>
              </a:ext>
            </a:extLst>
          </p:cNvPr>
          <p:cNvSpPr/>
          <p:nvPr/>
        </p:nvSpPr>
        <p:spPr>
          <a:xfrm>
            <a:off x="4150080" y="292521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0</a:t>
            </a:r>
            <a:endParaRPr kumimoji="1" lang="ko-Kore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6311348" y="2356124"/>
            <a:ext cx="5227982" cy="1767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6311348" y="4137597"/>
            <a:ext cx="2613991" cy="120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8925339" y="4137597"/>
            <a:ext cx="2613991" cy="120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6907696" y="247363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9226826" y="2438952"/>
            <a:ext cx="1618734" cy="24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9226826" y="2680284"/>
            <a:ext cx="1618734" cy="6188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9226826" y="3299299"/>
            <a:ext cx="1618734" cy="6667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9250330" y="2823047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9974410" y="2925213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55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6609522" y="427726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6609521" y="4508695"/>
            <a:ext cx="1789043" cy="5702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7FDF836-247B-0974-45B9-3781FD8B525B}"/>
              </a:ext>
            </a:extLst>
          </p:cNvPr>
          <p:cNvSpPr/>
          <p:nvPr/>
        </p:nvSpPr>
        <p:spPr>
          <a:xfrm>
            <a:off x="6723821" y="4607016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45D818-3190-72D8-CA47-603E49E9A9C4}"/>
              </a:ext>
            </a:extLst>
          </p:cNvPr>
          <p:cNvSpPr/>
          <p:nvPr/>
        </p:nvSpPr>
        <p:spPr>
          <a:xfrm>
            <a:off x="7364895" y="4709182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8F5F8-12A4-86DC-BDBB-05774B153363}"/>
              </a:ext>
            </a:extLst>
          </p:cNvPr>
          <p:cNvSpPr txBox="1"/>
          <p:nvPr/>
        </p:nvSpPr>
        <p:spPr>
          <a:xfrm>
            <a:off x="636104" y="4888086"/>
            <a:ext cx="449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static </a:t>
            </a:r>
            <a:r>
              <a:rPr kumimoji="1" lang="ko-KR" altLang="en-US" dirty="0"/>
              <a:t>변수는 클래스가 </a:t>
            </a:r>
            <a:r>
              <a:rPr kumimoji="1" lang="en-US" altLang="ko-KR" dirty="0"/>
              <a:t>static</a:t>
            </a:r>
            <a:r>
              <a:rPr kumimoji="1" lang="ko-KR" altLang="en-US" dirty="0"/>
              <a:t> 영역에 생성 시</a:t>
            </a:r>
            <a:endParaRPr kumimoji="1" lang="en-US" altLang="ko-KR" dirty="0"/>
          </a:p>
          <a:p>
            <a:r>
              <a:rPr kumimoji="1" lang="ko-KR" altLang="en-US" dirty="0"/>
              <a:t>클래스 내부에 공간이 만들어져 저장된다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9E93D4-210A-BAE6-9EC0-5590454659BD}"/>
              </a:ext>
            </a:extLst>
          </p:cNvPr>
          <p:cNvSpPr txBox="1"/>
          <p:nvPr/>
        </p:nvSpPr>
        <p:spPr>
          <a:xfrm>
            <a:off x="6311348" y="5426056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번째 줄 실행 직후 메모리 상태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9388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2653748" y="2332835"/>
            <a:ext cx="5227982" cy="1486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2653748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5267739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3250096" y="245034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5569226" y="2415662"/>
            <a:ext cx="1618734" cy="241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5569226" y="2656994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5569226" y="3196497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5592730" y="27500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6316810" y="285222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55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2951922" y="554606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2951921" y="5777491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4D108-71F2-7323-CDD3-92C37EA995B8}"/>
              </a:ext>
            </a:extLst>
          </p:cNvPr>
          <p:cNvSpPr/>
          <p:nvPr/>
        </p:nvSpPr>
        <p:spPr>
          <a:xfrm>
            <a:off x="2951921" y="3888048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fun()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C244D4-1CBD-EF16-6196-DFED977E137A}"/>
              </a:ext>
            </a:extLst>
          </p:cNvPr>
          <p:cNvSpPr/>
          <p:nvPr/>
        </p:nvSpPr>
        <p:spPr>
          <a:xfrm>
            <a:off x="2951920" y="4119476"/>
            <a:ext cx="1789043" cy="1342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924ED01-18B8-CC69-0190-A8B5BA25F681}"/>
              </a:ext>
            </a:extLst>
          </p:cNvPr>
          <p:cNvSpPr/>
          <p:nvPr/>
        </p:nvSpPr>
        <p:spPr>
          <a:xfrm>
            <a:off x="3066220" y="4217798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p     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53344D-8C8A-5B89-6256-A318C5681BF3}"/>
              </a:ext>
            </a:extLst>
          </p:cNvPr>
          <p:cNvSpPr/>
          <p:nvPr/>
        </p:nvSpPr>
        <p:spPr>
          <a:xfrm>
            <a:off x="3707294" y="4319964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7</a:t>
            </a:r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CBF47C2-2FEB-20D4-9F9E-7D04CA120655}"/>
              </a:ext>
            </a:extLst>
          </p:cNvPr>
          <p:cNvSpPr/>
          <p:nvPr/>
        </p:nvSpPr>
        <p:spPr>
          <a:xfrm>
            <a:off x="3058768" y="622200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3B99B3-F424-C800-359D-9C2360EFDFE9}"/>
              </a:ext>
            </a:extLst>
          </p:cNvPr>
          <p:cNvSpPr/>
          <p:nvPr/>
        </p:nvSpPr>
        <p:spPr>
          <a:xfrm>
            <a:off x="3699842" y="632416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44F8DAA-0E86-A752-7F3A-D213F37C5525}"/>
              </a:ext>
            </a:extLst>
          </p:cNvPr>
          <p:cNvSpPr/>
          <p:nvPr/>
        </p:nvSpPr>
        <p:spPr>
          <a:xfrm>
            <a:off x="3058768" y="581520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A4010D-3CB9-9FDD-124F-0E3DE79B0C61}"/>
              </a:ext>
            </a:extLst>
          </p:cNvPr>
          <p:cNvSpPr/>
          <p:nvPr/>
        </p:nvSpPr>
        <p:spPr>
          <a:xfrm>
            <a:off x="3699842" y="591737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BC2DAB0-965E-127C-D029-761B6365EBE4}"/>
              </a:ext>
            </a:extLst>
          </p:cNvPr>
          <p:cNvSpPr/>
          <p:nvPr/>
        </p:nvSpPr>
        <p:spPr>
          <a:xfrm>
            <a:off x="3066220" y="4615363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m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9318F0-DDF8-7CC0-9D70-F5FADAD34351}"/>
              </a:ext>
            </a:extLst>
          </p:cNvPr>
          <p:cNvSpPr/>
          <p:nvPr/>
        </p:nvSpPr>
        <p:spPr>
          <a:xfrm>
            <a:off x="3707294" y="4717529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E77D49E-5239-E069-C60E-1FA561119247}"/>
              </a:ext>
            </a:extLst>
          </p:cNvPr>
          <p:cNvSpPr/>
          <p:nvPr/>
        </p:nvSpPr>
        <p:spPr>
          <a:xfrm>
            <a:off x="3058768" y="501361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200" dirty="0" err="1"/>
              <a:t>반환값</a:t>
            </a:r>
            <a:r>
              <a:rPr kumimoji="1" lang="en-US" altLang="ko-Kore-KR" sz="1200" dirty="0"/>
              <a:t>     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08C359-E739-A98E-EED4-7CA800B1E080}"/>
              </a:ext>
            </a:extLst>
          </p:cNvPr>
          <p:cNvSpPr/>
          <p:nvPr/>
        </p:nvSpPr>
        <p:spPr>
          <a:xfrm>
            <a:off x="3699842" y="5115776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111D4-6012-1E36-8E99-B15E2511AA14}"/>
              </a:ext>
            </a:extLst>
          </p:cNvPr>
          <p:cNvSpPr txBox="1"/>
          <p:nvPr/>
        </p:nvSpPr>
        <p:spPr>
          <a:xfrm>
            <a:off x="8398565" y="2576048"/>
            <a:ext cx="3437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7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  <a:p>
            <a:r>
              <a:rPr kumimoji="1" lang="en-US" altLang="ko-KR" dirty="0"/>
              <a:t>fun()</a:t>
            </a:r>
            <a:r>
              <a:rPr kumimoji="1" lang="ko-KR" altLang="en-US" dirty="0"/>
              <a:t> 메서드 호출 후 </a:t>
            </a:r>
            <a:r>
              <a:rPr kumimoji="1" lang="en-US" altLang="ko-KR" dirty="0"/>
              <a:t>fun()</a:t>
            </a:r>
            <a:r>
              <a:rPr kumimoji="1" lang="ko-KR" altLang="en-US" dirty="0"/>
              <a:t> 메서드</a:t>
            </a:r>
            <a:endParaRPr kumimoji="1" lang="en-US" altLang="ko-KR" dirty="0"/>
          </a:p>
          <a:p>
            <a:r>
              <a:rPr kumimoji="1" lang="ko-KR" altLang="en-US" dirty="0"/>
              <a:t>스택 프레임 및 인자와 </a:t>
            </a:r>
            <a:r>
              <a:rPr kumimoji="1" lang="ko-KR" altLang="en-US" dirty="0" err="1"/>
              <a:t>반환값</a:t>
            </a:r>
            <a:endParaRPr kumimoji="1" lang="en-US" altLang="ko-KR" dirty="0"/>
          </a:p>
          <a:p>
            <a:r>
              <a:rPr kumimoji="1" lang="ko-KR" altLang="en-US" dirty="0"/>
              <a:t>저장 변수 공간 생성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6805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2653748" y="2332835"/>
            <a:ext cx="5227982" cy="1486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2653748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5267739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3250096" y="245034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5569226" y="2415662"/>
            <a:ext cx="1618734" cy="24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5569226" y="2656994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5569226" y="3196497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5592730" y="2750062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6316810" y="2852228"/>
            <a:ext cx="722063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12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2951922" y="554606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2951921" y="5777491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4D108-71F2-7323-CDD3-92C37EA995B8}"/>
              </a:ext>
            </a:extLst>
          </p:cNvPr>
          <p:cNvSpPr/>
          <p:nvPr/>
        </p:nvSpPr>
        <p:spPr>
          <a:xfrm>
            <a:off x="2951921" y="3888048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fun()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C244D4-1CBD-EF16-6196-DFED977E137A}"/>
              </a:ext>
            </a:extLst>
          </p:cNvPr>
          <p:cNvSpPr/>
          <p:nvPr/>
        </p:nvSpPr>
        <p:spPr>
          <a:xfrm>
            <a:off x="2951920" y="4119476"/>
            <a:ext cx="1789043" cy="1342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924ED01-18B8-CC69-0190-A8B5BA25F681}"/>
              </a:ext>
            </a:extLst>
          </p:cNvPr>
          <p:cNvSpPr/>
          <p:nvPr/>
        </p:nvSpPr>
        <p:spPr>
          <a:xfrm>
            <a:off x="3066220" y="4217798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p     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53344D-8C8A-5B89-6256-A318C5681BF3}"/>
              </a:ext>
            </a:extLst>
          </p:cNvPr>
          <p:cNvSpPr/>
          <p:nvPr/>
        </p:nvSpPr>
        <p:spPr>
          <a:xfrm>
            <a:off x="3707294" y="4319964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7</a:t>
            </a:r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CBF47C2-2FEB-20D4-9F9E-7D04CA120655}"/>
              </a:ext>
            </a:extLst>
          </p:cNvPr>
          <p:cNvSpPr/>
          <p:nvPr/>
        </p:nvSpPr>
        <p:spPr>
          <a:xfrm>
            <a:off x="3058768" y="622200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3B99B3-F424-C800-359D-9C2360EFDFE9}"/>
              </a:ext>
            </a:extLst>
          </p:cNvPr>
          <p:cNvSpPr/>
          <p:nvPr/>
        </p:nvSpPr>
        <p:spPr>
          <a:xfrm>
            <a:off x="3699842" y="632416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44F8DAA-0E86-A752-7F3A-D213F37C5525}"/>
              </a:ext>
            </a:extLst>
          </p:cNvPr>
          <p:cNvSpPr/>
          <p:nvPr/>
        </p:nvSpPr>
        <p:spPr>
          <a:xfrm>
            <a:off x="3058768" y="581520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A4010D-3CB9-9FDD-124F-0E3DE79B0C61}"/>
              </a:ext>
            </a:extLst>
          </p:cNvPr>
          <p:cNvSpPr/>
          <p:nvPr/>
        </p:nvSpPr>
        <p:spPr>
          <a:xfrm>
            <a:off x="3699842" y="591737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BC2DAB0-965E-127C-D029-761B6365EBE4}"/>
              </a:ext>
            </a:extLst>
          </p:cNvPr>
          <p:cNvSpPr/>
          <p:nvPr/>
        </p:nvSpPr>
        <p:spPr>
          <a:xfrm>
            <a:off x="3066220" y="4615363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m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9318F0-DDF8-7CC0-9D70-F5FADAD34351}"/>
              </a:ext>
            </a:extLst>
          </p:cNvPr>
          <p:cNvSpPr/>
          <p:nvPr/>
        </p:nvSpPr>
        <p:spPr>
          <a:xfrm>
            <a:off x="3707294" y="4717529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E77D49E-5239-E069-C60E-1FA561119247}"/>
              </a:ext>
            </a:extLst>
          </p:cNvPr>
          <p:cNvSpPr/>
          <p:nvPr/>
        </p:nvSpPr>
        <p:spPr>
          <a:xfrm>
            <a:off x="3058768" y="501361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200" dirty="0" err="1"/>
              <a:t>반환값</a:t>
            </a:r>
            <a:r>
              <a:rPr kumimoji="1" lang="en-US" altLang="ko-Kore-KR" sz="1200" dirty="0"/>
              <a:t>     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08C359-E739-A98E-EED4-7CA800B1E080}"/>
              </a:ext>
            </a:extLst>
          </p:cNvPr>
          <p:cNvSpPr/>
          <p:nvPr/>
        </p:nvSpPr>
        <p:spPr>
          <a:xfrm>
            <a:off x="3699842" y="5115776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111D4-6012-1E36-8E99-B15E2511AA14}"/>
              </a:ext>
            </a:extLst>
          </p:cNvPr>
          <p:cNvSpPr txBox="1"/>
          <p:nvPr/>
        </p:nvSpPr>
        <p:spPr>
          <a:xfrm>
            <a:off x="8398565" y="2576048"/>
            <a:ext cx="3222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13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  <a:p>
            <a:r>
              <a:rPr kumimoji="1" lang="en-US" altLang="ko-KR" dirty="0"/>
              <a:t>fun()</a:t>
            </a:r>
            <a:r>
              <a:rPr kumimoji="1" lang="ko-KR" altLang="en-US" dirty="0"/>
              <a:t> 메서드의 덧셈 결과가 </a:t>
            </a:r>
            <a:endParaRPr kumimoji="1" lang="en-US" altLang="ko-KR" dirty="0"/>
          </a:p>
          <a:p>
            <a:r>
              <a:rPr kumimoji="1" lang="en-US" altLang="ko-Kore-KR" dirty="0"/>
              <a:t>share</a:t>
            </a:r>
            <a:r>
              <a:rPr kumimoji="1" lang="ko-KR" altLang="en-US" dirty="0"/>
              <a:t> 변수에 할당됨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3275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2653748" y="2332835"/>
            <a:ext cx="5227982" cy="1486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2653748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5267739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3250096" y="245034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5569226" y="2415662"/>
            <a:ext cx="1618734" cy="241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5569226" y="2656994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5569226" y="3196497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5592730" y="27500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6316810" y="285222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12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2951922" y="5546062"/>
            <a:ext cx="1789043" cy="224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2951921" y="5777491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4D108-71F2-7323-CDD3-92C37EA995B8}"/>
              </a:ext>
            </a:extLst>
          </p:cNvPr>
          <p:cNvSpPr/>
          <p:nvPr/>
        </p:nvSpPr>
        <p:spPr>
          <a:xfrm>
            <a:off x="2951921" y="3888048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fun()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C244D4-1CBD-EF16-6196-DFED977E137A}"/>
              </a:ext>
            </a:extLst>
          </p:cNvPr>
          <p:cNvSpPr/>
          <p:nvPr/>
        </p:nvSpPr>
        <p:spPr>
          <a:xfrm>
            <a:off x="2951920" y="4119476"/>
            <a:ext cx="1789043" cy="1342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924ED01-18B8-CC69-0190-A8B5BA25F681}"/>
              </a:ext>
            </a:extLst>
          </p:cNvPr>
          <p:cNvSpPr/>
          <p:nvPr/>
        </p:nvSpPr>
        <p:spPr>
          <a:xfrm>
            <a:off x="3066220" y="421779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p     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53344D-8C8A-5B89-6256-A318C5681BF3}"/>
              </a:ext>
            </a:extLst>
          </p:cNvPr>
          <p:cNvSpPr/>
          <p:nvPr/>
        </p:nvSpPr>
        <p:spPr>
          <a:xfrm>
            <a:off x="3707294" y="431996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7</a:t>
            </a:r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CBF47C2-2FEB-20D4-9F9E-7D04CA120655}"/>
              </a:ext>
            </a:extLst>
          </p:cNvPr>
          <p:cNvSpPr/>
          <p:nvPr/>
        </p:nvSpPr>
        <p:spPr>
          <a:xfrm>
            <a:off x="3058768" y="622200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3B99B3-F424-C800-359D-9C2360EFDFE9}"/>
              </a:ext>
            </a:extLst>
          </p:cNvPr>
          <p:cNvSpPr/>
          <p:nvPr/>
        </p:nvSpPr>
        <p:spPr>
          <a:xfrm>
            <a:off x="3699842" y="632416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44F8DAA-0E86-A752-7F3A-D213F37C5525}"/>
              </a:ext>
            </a:extLst>
          </p:cNvPr>
          <p:cNvSpPr/>
          <p:nvPr/>
        </p:nvSpPr>
        <p:spPr>
          <a:xfrm>
            <a:off x="3058768" y="5815204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A4010D-3CB9-9FDD-124F-0E3DE79B0C61}"/>
              </a:ext>
            </a:extLst>
          </p:cNvPr>
          <p:cNvSpPr/>
          <p:nvPr/>
        </p:nvSpPr>
        <p:spPr>
          <a:xfrm>
            <a:off x="3699842" y="5917370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BC2DAB0-965E-127C-D029-761B6365EBE4}"/>
              </a:ext>
            </a:extLst>
          </p:cNvPr>
          <p:cNvSpPr/>
          <p:nvPr/>
        </p:nvSpPr>
        <p:spPr>
          <a:xfrm>
            <a:off x="3066220" y="461536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m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9318F0-DDF8-7CC0-9D70-F5FADAD34351}"/>
              </a:ext>
            </a:extLst>
          </p:cNvPr>
          <p:cNvSpPr/>
          <p:nvPr/>
        </p:nvSpPr>
        <p:spPr>
          <a:xfrm>
            <a:off x="3707294" y="471752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5</a:t>
            </a:r>
            <a:endParaRPr kumimoji="1" lang="ko-Kore-KR" altLang="en-US" sz="12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E77D49E-5239-E069-C60E-1FA561119247}"/>
              </a:ext>
            </a:extLst>
          </p:cNvPr>
          <p:cNvSpPr/>
          <p:nvPr/>
        </p:nvSpPr>
        <p:spPr>
          <a:xfrm>
            <a:off x="3058768" y="5013610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200" dirty="0" err="1"/>
              <a:t>반환값</a:t>
            </a:r>
            <a:r>
              <a:rPr kumimoji="1" lang="en-US" altLang="ko-Kore-KR" sz="1200" dirty="0"/>
              <a:t>     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08C359-E739-A98E-EED4-7CA800B1E080}"/>
              </a:ext>
            </a:extLst>
          </p:cNvPr>
          <p:cNvSpPr/>
          <p:nvPr/>
        </p:nvSpPr>
        <p:spPr>
          <a:xfrm>
            <a:off x="3699842" y="5115776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-2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111D4-6012-1E36-8E99-B15E2511AA14}"/>
              </a:ext>
            </a:extLst>
          </p:cNvPr>
          <p:cNvSpPr txBox="1"/>
          <p:nvPr/>
        </p:nvSpPr>
        <p:spPr>
          <a:xfrm>
            <a:off x="8398565" y="2576048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15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067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99CD-CE42-E980-7F9B-C8A39CC3FFE6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8266D-F8CB-75FB-2E06-A02F3E2B8623}"/>
              </a:ext>
            </a:extLst>
          </p:cNvPr>
          <p:cNvSpPr/>
          <p:nvPr/>
        </p:nvSpPr>
        <p:spPr>
          <a:xfrm>
            <a:off x="2653748" y="2332835"/>
            <a:ext cx="5227982" cy="1486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939FA-8397-2356-BD68-095E3F69CE2C}"/>
              </a:ext>
            </a:extLst>
          </p:cNvPr>
          <p:cNvSpPr/>
          <p:nvPr/>
        </p:nvSpPr>
        <p:spPr>
          <a:xfrm>
            <a:off x="2653748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9774D6-5F4C-8F5E-0BD0-1BDF61602099}"/>
              </a:ext>
            </a:extLst>
          </p:cNvPr>
          <p:cNvSpPr/>
          <p:nvPr/>
        </p:nvSpPr>
        <p:spPr>
          <a:xfrm>
            <a:off x="5267739" y="3830373"/>
            <a:ext cx="2613991" cy="2858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0BFBE-00B9-4523-27DD-C460EFEE2DFC}"/>
              </a:ext>
            </a:extLst>
          </p:cNvPr>
          <p:cNvGrpSpPr/>
          <p:nvPr/>
        </p:nvGrpSpPr>
        <p:grpSpPr>
          <a:xfrm>
            <a:off x="3250096" y="2450348"/>
            <a:ext cx="1023730" cy="659493"/>
            <a:chOff x="9581322" y="2902226"/>
            <a:chExt cx="1023730" cy="6594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A966B4-318E-8BE2-6B33-F765446729BD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A51DC6-E999-9BB1-7623-C8318CC5C9A4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B8605-484C-EAA5-481C-A0EA04332C7D}"/>
              </a:ext>
            </a:extLst>
          </p:cNvPr>
          <p:cNvSpPr/>
          <p:nvPr/>
        </p:nvSpPr>
        <p:spPr>
          <a:xfrm>
            <a:off x="5569226" y="2415662"/>
            <a:ext cx="1618734" cy="241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Start5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11DA80-6647-F37B-EFA8-5BAEDE8263C4}"/>
              </a:ext>
            </a:extLst>
          </p:cNvPr>
          <p:cNvSpPr/>
          <p:nvPr/>
        </p:nvSpPr>
        <p:spPr>
          <a:xfrm>
            <a:off x="5569226" y="2656994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5E8A39-7A5D-6F00-6F47-1DE348B70A3F}"/>
              </a:ext>
            </a:extLst>
          </p:cNvPr>
          <p:cNvSpPr/>
          <p:nvPr/>
        </p:nvSpPr>
        <p:spPr>
          <a:xfrm>
            <a:off x="5569226" y="3196497"/>
            <a:ext cx="1618734" cy="528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main(</a:t>
            </a:r>
            <a:r>
              <a:rPr kumimoji="1" lang="en-US" altLang="ko-Kore-KR" sz="1200" dirty="0" err="1"/>
              <a:t>args</a:t>
            </a:r>
            <a:r>
              <a:rPr kumimoji="1" lang="en-US" altLang="ko-Kore-KR" sz="1200" dirty="0"/>
              <a:t> : String[])</a:t>
            </a:r>
          </a:p>
          <a:p>
            <a:r>
              <a:rPr kumimoji="1" lang="en-US" altLang="ko-Kore-KR" sz="1200" dirty="0"/>
              <a:t>Fun(</a:t>
            </a:r>
            <a:r>
              <a:rPr kumimoji="1" lang="en-US" altLang="ko-Kore-KR" sz="1200" dirty="0" err="1"/>
              <a:t>m:int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p:int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FA36E75-EBC6-D1AD-FFA2-8793B2D1A4A3}"/>
              </a:ext>
            </a:extLst>
          </p:cNvPr>
          <p:cNvSpPr/>
          <p:nvPr/>
        </p:nvSpPr>
        <p:spPr>
          <a:xfrm>
            <a:off x="5592730" y="275006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share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CFB151-6322-16A2-F1BA-B9238908ED8A}"/>
              </a:ext>
            </a:extLst>
          </p:cNvPr>
          <p:cNvSpPr/>
          <p:nvPr/>
        </p:nvSpPr>
        <p:spPr>
          <a:xfrm>
            <a:off x="6316810" y="2852228"/>
            <a:ext cx="722063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12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6C5602-7D7D-DCBE-3FE7-4CA0B8107440}"/>
              </a:ext>
            </a:extLst>
          </p:cNvPr>
          <p:cNvSpPr/>
          <p:nvPr/>
        </p:nvSpPr>
        <p:spPr>
          <a:xfrm>
            <a:off x="2951922" y="5546062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79D7DC-989B-C684-F98A-8002127C12D9}"/>
              </a:ext>
            </a:extLst>
          </p:cNvPr>
          <p:cNvSpPr/>
          <p:nvPr/>
        </p:nvSpPr>
        <p:spPr>
          <a:xfrm>
            <a:off x="2951921" y="5777491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CBF47C2-2FEB-20D4-9F9E-7D04CA120655}"/>
              </a:ext>
            </a:extLst>
          </p:cNvPr>
          <p:cNvSpPr/>
          <p:nvPr/>
        </p:nvSpPr>
        <p:spPr>
          <a:xfrm>
            <a:off x="3058768" y="6222003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3B99B3-F424-C800-359D-9C2360EFDFE9}"/>
              </a:ext>
            </a:extLst>
          </p:cNvPr>
          <p:cNvSpPr/>
          <p:nvPr/>
        </p:nvSpPr>
        <p:spPr>
          <a:xfrm>
            <a:off x="3699842" y="6324169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44F8DAA-0E86-A752-7F3A-D213F37C5525}"/>
              </a:ext>
            </a:extLst>
          </p:cNvPr>
          <p:cNvSpPr/>
          <p:nvPr/>
        </p:nvSpPr>
        <p:spPr>
          <a:xfrm>
            <a:off x="3058768" y="5815204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k     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A4010D-3CB9-9FDD-124F-0E3DE79B0C61}"/>
              </a:ext>
            </a:extLst>
          </p:cNvPr>
          <p:cNvSpPr/>
          <p:nvPr/>
        </p:nvSpPr>
        <p:spPr>
          <a:xfrm>
            <a:off x="3699842" y="5917370"/>
            <a:ext cx="805069" cy="178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-2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7111D4-6012-1E36-8E99-B15E2511AA14}"/>
              </a:ext>
            </a:extLst>
          </p:cNvPr>
          <p:cNvSpPr txBox="1"/>
          <p:nvPr/>
        </p:nvSpPr>
        <p:spPr>
          <a:xfrm>
            <a:off x="8398565" y="2576048"/>
            <a:ext cx="2885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번째 줄 중괄호가 닫히면</a:t>
            </a:r>
            <a:endParaRPr kumimoji="1" lang="en-US" altLang="ko-KR" dirty="0"/>
          </a:p>
          <a:p>
            <a:r>
              <a:rPr kumimoji="1" lang="en-US" altLang="ko-KR" dirty="0"/>
              <a:t>fun()</a:t>
            </a:r>
            <a:r>
              <a:rPr kumimoji="1" lang="ko-KR" altLang="en-US" dirty="0"/>
              <a:t> 메서드 스택 프레임은</a:t>
            </a:r>
            <a:endParaRPr kumimoji="1" lang="en-US" altLang="ko-KR" dirty="0"/>
          </a:p>
          <a:p>
            <a:r>
              <a:rPr kumimoji="1" lang="ko-KR" altLang="en-US" dirty="0"/>
              <a:t>사라지고 </a:t>
            </a:r>
            <a:r>
              <a:rPr kumimoji="1" lang="en-US" altLang="ko-KR" dirty="0"/>
              <a:t>7</a:t>
            </a:r>
            <a:r>
              <a:rPr kumimoji="1" lang="ko-KR" altLang="en-US" dirty="0"/>
              <a:t>번째 줄로 이동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이후 </a:t>
            </a:r>
            <a:r>
              <a:rPr kumimoji="1" lang="en-US" altLang="ko-KR" dirty="0"/>
              <a:t>share</a:t>
            </a:r>
            <a:r>
              <a:rPr kumimoji="1" lang="ko-KR" altLang="en-US" dirty="0"/>
              <a:t> 값을 출력하고</a:t>
            </a:r>
            <a:endParaRPr kumimoji="1" lang="en-US" altLang="ko-KR" dirty="0"/>
          </a:p>
          <a:p>
            <a:r>
              <a:rPr kumimoji="1" lang="en-US" altLang="ko-KR" dirty="0"/>
              <a:t>main()</a:t>
            </a:r>
            <a:r>
              <a:rPr kumimoji="1" lang="ko-KR" altLang="en-US" dirty="0"/>
              <a:t> 메서드도 종료되면</a:t>
            </a:r>
            <a:endParaRPr kumimoji="1" lang="en-US" altLang="ko-KR" dirty="0"/>
          </a:p>
          <a:p>
            <a:r>
              <a:rPr kumimoji="1" lang="ko-KR" altLang="en-US" dirty="0"/>
              <a:t>모든 메모리 반환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2149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전역 변수와 메모리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전역 변수 쓰지 </a:t>
            </a:r>
            <a:r>
              <a:rPr kumimoji="1" lang="ko-KR" altLang="en-US" sz="2400" dirty="0" err="1"/>
              <a:t>말라니까요</a:t>
            </a:r>
            <a:r>
              <a:rPr kumimoji="1" lang="en-US" altLang="ko-KR" sz="2400" dirty="0"/>
              <a:t>!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b="1" dirty="0"/>
              <a:t>지역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스택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스택 프레임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종속적인 변수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전역 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스택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스택 프레임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독립적인 변수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전역 변수는 여러 메서드에서 접근이 가능하므로 많은 메서드에서 전역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변수에 접근하여 값을 변경할 경우 전역 변수에 저장된 값을 파악하기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쉽지 않다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전역 변수는 가급적 피해야 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>
                <a:solidFill>
                  <a:srgbClr val="FF0000"/>
                </a:solidFill>
              </a:rPr>
              <a:t>읽기 전용의 전역 상수는 적극 추천</a:t>
            </a:r>
            <a:r>
              <a:rPr kumimoji="1" lang="en-US" altLang="ko-KR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8461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9.</a:t>
            </a:r>
            <a:r>
              <a:rPr kumimoji="1" lang="ko-KR" altLang="en-US" sz="2400" dirty="0"/>
              <a:t> 멀티 스레드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멀티 프로세스의 이해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b="1" dirty="0"/>
              <a:t>멀티 스레드</a:t>
            </a:r>
            <a:r>
              <a:rPr kumimoji="1" lang="en-US" altLang="ko-KR" b="1" dirty="0"/>
              <a:t>(Multi Thread)</a:t>
            </a:r>
            <a:r>
              <a:rPr kumimoji="1" lang="en-US" altLang="ko-KR" dirty="0"/>
              <a:t>:</a:t>
            </a:r>
            <a:r>
              <a:rPr kumimoji="1" lang="ko-KR" altLang="en-US" dirty="0"/>
              <a:t> 메모리의 스택 영역을 스레드 개수만큼 분할해서 사용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스태틱과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 공유 가능</a:t>
            </a:r>
            <a:r>
              <a:rPr kumimoji="1" lang="en-US" altLang="ko-KR" dirty="0"/>
              <a:t>.</a:t>
            </a:r>
            <a:r>
              <a:rPr kumimoji="1" lang="ko-KR" altLang="en-US" dirty="0"/>
              <a:t> 메모리 </a:t>
            </a:r>
            <a:r>
              <a:rPr kumimoji="1" lang="ko-KR" altLang="en-US" dirty="0" err="1"/>
              <a:t>사용장</a:t>
            </a:r>
            <a:r>
              <a:rPr kumimoji="1" lang="ko-KR" altLang="en-US" dirty="0"/>
              <a:t> 적음</a:t>
            </a:r>
            <a:endParaRPr kumimoji="1" lang="en-US" altLang="ko-KR" dirty="0"/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b="1" dirty="0"/>
              <a:t>멀티 프로세스</a:t>
            </a:r>
            <a:r>
              <a:rPr kumimoji="1" lang="en-US" altLang="ko-KR" b="1" dirty="0"/>
              <a:t>(Multi Process):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 구조 자체가 다수 생성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각각의 메모리 공간은 서로 참조 불가</a:t>
            </a:r>
            <a:r>
              <a:rPr kumimoji="1" lang="en-US" altLang="ko-KR" dirty="0"/>
              <a:t>.</a:t>
            </a:r>
            <a:r>
              <a:rPr kumimoji="1" lang="ko-KR" altLang="en-US" dirty="0"/>
              <a:t> 메모리 사용량 큼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29C334-00C9-21B2-6321-A366AE8651CA}"/>
              </a:ext>
            </a:extLst>
          </p:cNvPr>
          <p:cNvSpPr/>
          <p:nvPr/>
        </p:nvSpPr>
        <p:spPr>
          <a:xfrm>
            <a:off x="3600651" y="2983350"/>
            <a:ext cx="5227982" cy="445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스태틱</a:t>
            </a:r>
            <a:r>
              <a:rPr kumimoji="1" lang="ko-KR" altLang="en-US" dirty="0"/>
              <a:t> 영역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476960-FD69-4D41-9157-FB7DC44F398A}"/>
              </a:ext>
            </a:extLst>
          </p:cNvPr>
          <p:cNvSpPr/>
          <p:nvPr/>
        </p:nvSpPr>
        <p:spPr>
          <a:xfrm>
            <a:off x="3600651" y="3446724"/>
            <a:ext cx="2613991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스택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–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메서드들의</a:t>
            </a:r>
            <a:r>
              <a:rPr kumimoji="1" lang="ko-KR" altLang="en-US" sz="1400" dirty="0"/>
              <a:t> 놀이터</a:t>
            </a:r>
            <a:endParaRPr kumimoji="1" lang="en-US" altLang="ko-KR" sz="1400" dirty="0"/>
          </a:p>
          <a:p>
            <a:pPr algn="ctr"/>
            <a:endParaRPr kumimoji="1" lang="en-US" altLang="ko-Kore-KR" sz="1400" dirty="0"/>
          </a:p>
          <a:p>
            <a:pPr algn="ctr"/>
            <a:endParaRPr kumimoji="1"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F8948-C6D1-16A0-061D-315C7E8B887D}"/>
              </a:ext>
            </a:extLst>
          </p:cNvPr>
          <p:cNvSpPr/>
          <p:nvPr/>
        </p:nvSpPr>
        <p:spPr>
          <a:xfrm>
            <a:off x="6214642" y="3446724"/>
            <a:ext cx="2613991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힙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endParaRPr kumimoji="1" lang="en-US" altLang="ko-Kore-KR" sz="1400" dirty="0"/>
          </a:p>
          <a:p>
            <a:pPr algn="ctr"/>
            <a:endParaRPr kumimoji="1" lang="en-US" altLang="ko-Kore-KR" sz="1400" dirty="0"/>
          </a:p>
          <a:p>
            <a:pPr algn="ctr"/>
            <a:endParaRPr kumimoji="1"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6C8182-7598-5CF9-E0B6-5DDA9DFB8561}"/>
              </a:ext>
            </a:extLst>
          </p:cNvPr>
          <p:cNvSpPr/>
          <p:nvPr/>
        </p:nvSpPr>
        <p:spPr>
          <a:xfrm>
            <a:off x="3590307" y="3729314"/>
            <a:ext cx="1315325" cy="432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스레드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A86B84-0251-1178-6005-787711E2743F}"/>
              </a:ext>
            </a:extLst>
          </p:cNvPr>
          <p:cNvSpPr/>
          <p:nvPr/>
        </p:nvSpPr>
        <p:spPr>
          <a:xfrm>
            <a:off x="4887766" y="3729314"/>
            <a:ext cx="1315325" cy="432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스레드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EDCAA7-FFE3-BE62-B598-E9CBAF2CF167}"/>
              </a:ext>
            </a:extLst>
          </p:cNvPr>
          <p:cNvSpPr/>
          <p:nvPr/>
        </p:nvSpPr>
        <p:spPr>
          <a:xfrm>
            <a:off x="3143449" y="4898652"/>
            <a:ext cx="1898106" cy="445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스태틱</a:t>
            </a:r>
            <a:r>
              <a:rPr kumimoji="1" lang="ko-KR" altLang="en-US" sz="1400" dirty="0"/>
              <a:t> 영역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775F5-7D75-F090-92EC-6DBD8424B2E5}"/>
              </a:ext>
            </a:extLst>
          </p:cNvPr>
          <p:cNvSpPr/>
          <p:nvPr/>
        </p:nvSpPr>
        <p:spPr>
          <a:xfrm>
            <a:off x="3143450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스택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94DF1E-B7FC-16B4-43E2-5995EC008E55}"/>
              </a:ext>
            </a:extLst>
          </p:cNvPr>
          <p:cNvSpPr/>
          <p:nvPr/>
        </p:nvSpPr>
        <p:spPr>
          <a:xfrm>
            <a:off x="4092502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힙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endParaRPr kumimoji="1" lang="en-US" altLang="ko-Kore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F8E394-F7E0-CBA3-3B87-869D6938993D}"/>
              </a:ext>
            </a:extLst>
          </p:cNvPr>
          <p:cNvSpPr/>
          <p:nvPr/>
        </p:nvSpPr>
        <p:spPr>
          <a:xfrm>
            <a:off x="5267782" y="4898652"/>
            <a:ext cx="1898106" cy="445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스태틱</a:t>
            </a:r>
            <a:r>
              <a:rPr kumimoji="1" lang="ko-KR" altLang="en-US" sz="1400" dirty="0"/>
              <a:t> 영역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0245C7-0177-D71A-A4FF-5F6638B79729}"/>
              </a:ext>
            </a:extLst>
          </p:cNvPr>
          <p:cNvSpPr/>
          <p:nvPr/>
        </p:nvSpPr>
        <p:spPr>
          <a:xfrm>
            <a:off x="5267783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스택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AFC9C1-16A7-1FD5-94CF-11AB85759C6F}"/>
              </a:ext>
            </a:extLst>
          </p:cNvPr>
          <p:cNvSpPr/>
          <p:nvPr/>
        </p:nvSpPr>
        <p:spPr>
          <a:xfrm>
            <a:off x="6216835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힙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endParaRPr kumimoji="1" lang="en-US" altLang="ko-Kore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54EFF-480F-79B2-8D5D-68E47CDBB187}"/>
              </a:ext>
            </a:extLst>
          </p:cNvPr>
          <p:cNvSpPr/>
          <p:nvPr/>
        </p:nvSpPr>
        <p:spPr>
          <a:xfrm>
            <a:off x="7392115" y="4898652"/>
            <a:ext cx="1898106" cy="4456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스태틱</a:t>
            </a:r>
            <a:r>
              <a:rPr kumimoji="1" lang="ko-KR" altLang="en-US" sz="1400" dirty="0"/>
              <a:t> 영역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772A2B-1FD1-66D0-E869-C1A1F0046B43}"/>
              </a:ext>
            </a:extLst>
          </p:cNvPr>
          <p:cNvSpPr/>
          <p:nvPr/>
        </p:nvSpPr>
        <p:spPr>
          <a:xfrm>
            <a:off x="7392116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스택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503CDB-7A13-E36C-0305-951B6AB22197}"/>
              </a:ext>
            </a:extLst>
          </p:cNvPr>
          <p:cNvSpPr/>
          <p:nvPr/>
        </p:nvSpPr>
        <p:spPr>
          <a:xfrm>
            <a:off x="8341168" y="5362026"/>
            <a:ext cx="949053" cy="717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힙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영역</a:t>
            </a:r>
            <a:endParaRPr kumimoji="1" lang="en-US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280269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9.</a:t>
            </a:r>
            <a:r>
              <a:rPr kumimoji="1" lang="ko-KR" altLang="en-US" sz="2400" dirty="0"/>
              <a:t> 멀티 스레드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멀티 프로세스의 이해</a:t>
            </a:r>
            <a:endParaRPr kumimoji="1"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563FA-3D4C-EEE4-2AC3-C5D7A1DB8D94}"/>
              </a:ext>
            </a:extLst>
          </p:cNvPr>
          <p:cNvSpPr txBox="1"/>
          <p:nvPr/>
        </p:nvSpPr>
        <p:spPr>
          <a:xfrm>
            <a:off x="2653748" y="2436904"/>
            <a:ext cx="4015409" cy="255454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Start</a:t>
            </a:r>
            <a:r>
              <a:rPr kumimoji="1" lang="en-US" altLang="ko-KR" sz="1600" dirty="0"/>
              <a:t>6 extends Thread</a:t>
            </a:r>
            <a:r>
              <a:rPr kumimoji="1" lang="en-US" altLang="ko-Kore-KR" sz="1600" dirty="0"/>
              <a:t> {</a:t>
            </a:r>
          </a:p>
          <a:p>
            <a:r>
              <a:rPr kumimoji="1" lang="ko-KR" altLang="en-US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static int </a:t>
            </a:r>
            <a:r>
              <a:rPr kumimoji="1" lang="en-US" altLang="ko-KR" sz="1600" dirty="0">
                <a:solidFill>
                  <a:srgbClr val="7030A0"/>
                </a:solidFill>
              </a:rPr>
              <a:t>share</a:t>
            </a:r>
            <a:r>
              <a:rPr kumimoji="1" lang="en-US" altLang="ko-KR" sz="1600" dirty="0"/>
              <a:t>;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sz="1600" dirty="0"/>
              <a:t>(String[] </a:t>
            </a:r>
            <a:r>
              <a:rPr kumimoji="1" lang="en-US" altLang="ko-Kore-KR" sz="1600" dirty="0" err="1"/>
              <a:t>args</a:t>
            </a:r>
            <a:r>
              <a:rPr kumimoji="1" lang="en-US" altLang="ko-Kore-KR" sz="1600" dirty="0"/>
              <a:t>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Start6 t1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00B0F0"/>
                </a:solidFill>
              </a:rPr>
              <a:t>new Start6()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Start6 t2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olidFill>
                  <a:srgbClr val="00B0F0"/>
                </a:solidFill>
              </a:rPr>
              <a:t>new Start6()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t1.start();</a:t>
            </a: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        t2.start();</a:t>
            </a:r>
            <a:endParaRPr kumimoji="1" lang="en-US" altLang="ko-Kore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ko-Kore-KR" sz="1600" dirty="0"/>
              <a:t>    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3832F-7B05-CBD4-1579-0F89968115C2}"/>
              </a:ext>
            </a:extLst>
          </p:cNvPr>
          <p:cNvSpPr txBox="1"/>
          <p:nvPr/>
        </p:nvSpPr>
        <p:spPr>
          <a:xfrm>
            <a:off x="6858000" y="2436904"/>
            <a:ext cx="4015409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run</a:t>
            </a:r>
            <a:r>
              <a:rPr kumimoji="1" lang="en-US" altLang="ko-Kore-KR" sz="1600" dirty="0"/>
              <a:t>() {</a:t>
            </a:r>
          </a:p>
          <a:p>
            <a:r>
              <a:rPr kumimoji="1" lang="en-US" altLang="ko-Kore-KR" sz="1600" dirty="0"/>
              <a:t>        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for (int count = 0; count &lt; 10; count++) {</a:t>
            </a: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    </a:t>
            </a:r>
            <a:r>
              <a:rPr kumimoji="1" lang="en-US" altLang="ko-Kore-KR" sz="1600" dirty="0" err="1">
                <a:solidFill>
                  <a:srgbClr val="7030A0"/>
                </a:solidFill>
              </a:rPr>
              <a:t>System.out.println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(share++);</a:t>
            </a:r>
          </a:p>
          <a:p>
            <a:endParaRPr kumimoji="1" lang="en-US" altLang="ko-Kore-KR" sz="1600" dirty="0">
              <a:solidFill>
                <a:srgbClr val="7030A0"/>
              </a:solidFill>
            </a:endParaRP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    try { sleep(1000); }</a:t>
            </a: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    catch(</a:t>
            </a:r>
            <a:r>
              <a:rPr kumimoji="1" lang="en-US" altLang="ko-Kore-KR" sz="1600" dirty="0" err="1">
                <a:solidFill>
                  <a:srgbClr val="7030A0"/>
                </a:solidFill>
              </a:rPr>
              <a:t>InterruptedException</a:t>
            </a:r>
            <a:r>
              <a:rPr kumimoji="1" lang="en-US" altLang="ko-Kore-KR" sz="1600" dirty="0">
                <a:solidFill>
                  <a:srgbClr val="7030A0"/>
                </a:solidFill>
              </a:rPr>
              <a:t> e) {}</a:t>
            </a:r>
          </a:p>
          <a:p>
            <a:r>
              <a:rPr kumimoji="1" lang="en-US" altLang="ko-Kore-KR" sz="1600" dirty="0">
                <a:solidFill>
                  <a:srgbClr val="7030A0"/>
                </a:solidFill>
              </a:rPr>
              <a:t>        }</a:t>
            </a:r>
            <a:endParaRPr kumimoji="1" lang="en-US" altLang="ko-Kore-KR" sz="1600" dirty="0"/>
          </a:p>
          <a:p>
            <a:r>
              <a:rPr kumimoji="1" lang="en-US" altLang="ko-Kore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513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IntelliJ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이용해 </a:t>
            </a:r>
            <a:r>
              <a:rPr kumimoji="1" lang="en-US" altLang="ko-KR" sz="2400" dirty="0"/>
              <a:t>T</a:t>
            </a:r>
            <a:r>
              <a:rPr kumimoji="1" lang="ko-KR" altLang="en-US" sz="2400" dirty="0"/>
              <a:t> 메모리 영역 엿보기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lvl="1"/>
            <a:r>
              <a:rPr kumimoji="1" lang="en-US" altLang="ko-KR" dirty="0"/>
              <a:t>5</a:t>
            </a:r>
            <a:r>
              <a:rPr kumimoji="1" lang="ko-KR" altLang="en-US" dirty="0"/>
              <a:t>번째 줄 줄 번호 오른쪽을 클릭하여 </a:t>
            </a:r>
            <a:r>
              <a:rPr kumimoji="1" lang="en-US" altLang="ko-KR" dirty="0" err="1"/>
              <a:t>braek</a:t>
            </a:r>
            <a:r>
              <a:rPr kumimoji="1" lang="en-US" altLang="ko-KR" dirty="0"/>
              <a:t> point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찍은 후 </a:t>
            </a:r>
            <a:r>
              <a:rPr kumimoji="1" lang="ko-KR" altLang="en-US" dirty="0" err="1"/>
              <a:t>툴바의</a:t>
            </a:r>
            <a:r>
              <a:rPr kumimoji="1" lang="ko-KR" altLang="en-US" dirty="0"/>
              <a:t> 디버그</a:t>
            </a:r>
            <a:endParaRPr kumimoji="1" lang="en-US" altLang="ko-KR" dirty="0"/>
          </a:p>
          <a:p>
            <a:pPr lvl="1"/>
            <a:r>
              <a:rPr kumimoji="1" lang="ko-KR" altLang="en-US" dirty="0">
                <a:latin typeface="+mn-ea"/>
              </a:rPr>
              <a:t>버튼 클릭 혹은 소스 코드에 우측 버튼 클릭 후 디버그 메뉴 선택</a:t>
            </a:r>
            <a:endParaRPr kumimoji="1" lang="en-US" altLang="ko-KR" dirty="0">
              <a:latin typeface="+mn-ea"/>
            </a:endParaRPr>
          </a:p>
          <a:p>
            <a:pPr lvl="1"/>
            <a:endParaRPr kumimoji="1" lang="en-US" altLang="ko-KR" dirty="0">
              <a:latin typeface="+mn-ea"/>
            </a:endParaRPr>
          </a:p>
          <a:p>
            <a:pPr lvl="1"/>
            <a:r>
              <a:rPr kumimoji="1" lang="ko-KR" altLang="en-US" dirty="0">
                <a:latin typeface="+mn-ea"/>
              </a:rPr>
              <a:t>이후 디버그 창에서 </a:t>
            </a:r>
            <a:r>
              <a:rPr kumimoji="1" lang="en-US" altLang="ko-KR" dirty="0">
                <a:latin typeface="+mn-ea"/>
              </a:rPr>
              <a:t>step into</a:t>
            </a:r>
            <a:r>
              <a:rPr kumimoji="1" lang="ko-KR" altLang="en-US" dirty="0">
                <a:latin typeface="+mn-ea"/>
              </a:rPr>
              <a:t> 버튼 눌러 진행</a:t>
            </a:r>
            <a:endParaRPr kumimoji="1" lang="en-US" altLang="ko-KR" dirty="0">
              <a:latin typeface="+mn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5D5038B-34B7-F1E2-EEB4-EEE95A1B7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748" y="3847839"/>
            <a:ext cx="4729093" cy="13115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AA77FD-3F00-1F94-8A4A-D4D098FC7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056" y="5167626"/>
            <a:ext cx="4729093" cy="130613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8B647EC2-2BF2-A05E-5F87-25296283950B}"/>
              </a:ext>
            </a:extLst>
          </p:cNvPr>
          <p:cNvSpPr/>
          <p:nvPr/>
        </p:nvSpPr>
        <p:spPr>
          <a:xfrm>
            <a:off x="4399005" y="4040659"/>
            <a:ext cx="210065" cy="22242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48346D3-3046-4FF0-D209-3CFD91116EDF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4578307" y="3629680"/>
            <a:ext cx="1146632" cy="4435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1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b="1" dirty="0"/>
              <a:t>C</a:t>
            </a:r>
            <a:r>
              <a:rPr kumimoji="1" lang="ko-KR" altLang="en-US" b="1" dirty="0"/>
              <a:t>언어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강력한 </a:t>
            </a:r>
            <a:r>
              <a:rPr kumimoji="1" lang="ko-KR" altLang="en-US" b="1" dirty="0" err="1"/>
              <a:t>이식성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One Source Multi Object Use Anywhere</a:t>
            </a:r>
            <a:br>
              <a:rPr kumimoji="1" lang="en-US" altLang="ko-KR" dirty="0"/>
            </a:br>
            <a:r>
              <a:rPr kumimoji="1" lang="ko-KR" altLang="en-US" dirty="0"/>
              <a:t>하나의 소스로 각 기계에 맞는 컴파일러로 컴파일 하기만 하면 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One Source: </a:t>
            </a:r>
            <a:r>
              <a:rPr kumimoji="1" lang="ko-KR" altLang="en-US" dirty="0"/>
              <a:t>하나의 </a:t>
            </a:r>
            <a:r>
              <a:rPr kumimoji="1" lang="en-US" altLang="ko-KR" dirty="0"/>
              <a:t>C </a:t>
            </a:r>
            <a:r>
              <a:rPr kumimoji="1" lang="ko-KR" altLang="en-US" dirty="0"/>
              <a:t>소스 파일만 작성</a:t>
            </a:r>
            <a:br>
              <a:rPr kumimoji="1" lang="en-US" altLang="ko-KR" dirty="0"/>
            </a:br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 Object: </a:t>
            </a:r>
            <a:r>
              <a:rPr kumimoji="1" lang="ko-KR" altLang="en-US" dirty="0"/>
              <a:t>기종마다 하나씩 기계어 목적 파일을 생성</a:t>
            </a:r>
            <a:br>
              <a:rPr kumimoji="1" lang="en-US" altLang="ko-KR" dirty="0"/>
            </a:br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 Anywhere: </a:t>
            </a:r>
            <a:r>
              <a:rPr kumimoji="1" lang="ko-KR" altLang="en-US" dirty="0"/>
              <a:t>모든 컴퓨터에서 실행 가능</a:t>
            </a:r>
            <a:br>
              <a:rPr kumimoji="1" lang="en-US" altLang="ko-KR" dirty="0"/>
            </a:br>
            <a:r>
              <a:rPr kumimoji="1" lang="ko-KR" altLang="en-US" dirty="0"/>
              <a:t>하지만 기계의 특성에 따라 소스를 변경해야 하는 작업이 필요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b="1" dirty="0"/>
              <a:t>C++</a:t>
            </a:r>
            <a:r>
              <a:rPr kumimoji="1" lang="ko-KR" altLang="en-US" b="1" dirty="0"/>
              <a:t> 언어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정말 인간적인 프로그래밍 방법론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객체 지향</a:t>
            </a:r>
            <a:br>
              <a:rPr kumimoji="1" lang="en-US" altLang="ko-KR" dirty="0"/>
            </a:br>
            <a:r>
              <a:rPr kumimoji="1" lang="en-US" altLang="ko-KR" dirty="0"/>
              <a:t>C++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 </a:t>
            </a:r>
            <a:r>
              <a:rPr kumimoji="1" lang="ko-KR" altLang="en-US" dirty="0"/>
              <a:t>언어에 객체 지향 개념을 도입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객체 없는 프로그래밍도 가능</a:t>
            </a:r>
            <a:br>
              <a:rPr kumimoji="1" lang="en-US" altLang="ko-KR" dirty="0"/>
            </a:b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893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01034E3-9AC9-D67B-8DD9-D86E511E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748" y="2288277"/>
            <a:ext cx="4729093" cy="13799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IntelliJ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이용해 </a:t>
            </a:r>
            <a:r>
              <a:rPr kumimoji="1" lang="en-US" altLang="ko-KR" sz="2400" dirty="0"/>
              <a:t>T</a:t>
            </a:r>
            <a:r>
              <a:rPr kumimoji="1" lang="ko-KR" altLang="en-US" sz="2400" dirty="0"/>
              <a:t> 메모리 영역 엿보기</a:t>
            </a:r>
            <a:endParaRPr kumimoji="1" lang="en-US" altLang="ko-KR" sz="2400" dirty="0"/>
          </a:p>
        </p:txBody>
      </p:sp>
      <p:pic>
        <p:nvPicPr>
          <p:cNvPr id="13" name="그림 1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25A1B675-EC5C-A570-0D3D-9F71A72E5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151" y="3632375"/>
            <a:ext cx="4729085" cy="141872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4D87CAA-4D03-DEB3-35BD-5C7B3CFD4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4846" y="5051101"/>
            <a:ext cx="4729085" cy="12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03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6977CC3-26A9-5E02-078A-74617D3E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7" y="2214799"/>
            <a:ext cx="4819396" cy="14290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10.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IntelliJ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이용해 </a:t>
            </a:r>
            <a:r>
              <a:rPr kumimoji="1" lang="en-US" altLang="ko-KR" sz="2400" dirty="0"/>
              <a:t>T</a:t>
            </a:r>
            <a:r>
              <a:rPr kumimoji="1" lang="ko-KR" altLang="en-US" sz="2400" dirty="0"/>
              <a:t> 메모리 영역 엿보기</a:t>
            </a:r>
            <a:endParaRPr kumimoji="1" lang="en-US" altLang="ko-KR" sz="2400" dirty="0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3EE96B9-0E84-BE0D-793B-AA9EFB1D5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302" y="3643894"/>
            <a:ext cx="4819396" cy="1451165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878736D4-D005-798B-BE59-F1C51292B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435" y="5095059"/>
            <a:ext cx="4819396" cy="13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43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11.</a:t>
            </a:r>
            <a:r>
              <a:rPr kumimoji="1" lang="ko-KR" altLang="en-US" sz="2400" dirty="0"/>
              <a:t> 정리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객체 지향은 절차적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구조적 프로그래밍의  </a:t>
            </a:r>
            <a:endParaRPr kumimoji="1" lang="en-US" altLang="ko-KR" sz="2400" dirty="0"/>
          </a:p>
          <a:p>
            <a:r>
              <a:rPr kumimoji="1" lang="ko-KR" altLang="en-US" sz="2400" dirty="0"/>
              <a:t>                    어깨를 딛고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객체 지향 프로그래밍은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프로그래밍을 계승한 것</a:t>
            </a:r>
            <a:endParaRPr kumimoji="1" lang="en-US" altLang="ko-KR" dirty="0"/>
          </a:p>
          <a:p>
            <a:pPr lvl="1"/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dirty="0" err="1"/>
              <a:t>힙</a:t>
            </a:r>
            <a:r>
              <a:rPr kumimoji="1" lang="ko-KR" altLang="en-US" dirty="0"/>
              <a:t> 영역은 객체가 상주하는 구역이며 객체 지향 프로그래밍을 절차적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구조적 프로그래밍과 </a:t>
            </a:r>
            <a:r>
              <a:rPr kumimoji="1" lang="ko-KR" altLang="en-US" dirty="0" err="1"/>
              <a:t>구분지어주는</a:t>
            </a:r>
            <a:r>
              <a:rPr kumimoji="1" lang="ko-KR" altLang="en-US" dirty="0"/>
              <a:t> 영역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정리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 err="1">
                <a:solidFill>
                  <a:srgbClr val="FF0000"/>
                </a:solidFill>
              </a:rPr>
              <a:t>스태틱</a:t>
            </a:r>
            <a:r>
              <a:rPr kumimoji="1" lang="en-US" altLang="ko-KR" dirty="0">
                <a:solidFill>
                  <a:srgbClr val="FF0000"/>
                </a:solidFill>
              </a:rPr>
              <a:t>:</a:t>
            </a:r>
            <a:r>
              <a:rPr kumimoji="1" lang="ko-KR" altLang="en-US" dirty="0">
                <a:solidFill>
                  <a:srgbClr val="FF0000"/>
                </a:solidFill>
              </a:rPr>
              <a:t> 클래스의 놀이터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kumimoji="1" lang="ko-KR" altLang="en-US" dirty="0">
                <a:solidFill>
                  <a:srgbClr val="FF0000"/>
                </a:solidFill>
              </a:rPr>
              <a:t>스택</a:t>
            </a:r>
            <a:r>
              <a:rPr kumimoji="1" lang="en-US" altLang="ko-KR" dirty="0">
                <a:solidFill>
                  <a:srgbClr val="FF0000"/>
                </a:solidFill>
              </a:rPr>
              <a:t>:</a:t>
            </a:r>
            <a:r>
              <a:rPr kumimoji="1" lang="ko-KR" altLang="en-US" dirty="0">
                <a:solidFill>
                  <a:srgbClr val="FF0000"/>
                </a:solidFill>
              </a:rPr>
              <a:t> 메서드의 놀이터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kumimoji="1" lang="ko-KR" altLang="en-US" dirty="0" err="1">
                <a:solidFill>
                  <a:srgbClr val="FF0000"/>
                </a:solidFill>
              </a:rPr>
              <a:t>힙</a:t>
            </a:r>
            <a:r>
              <a:rPr kumimoji="1" lang="en-US" altLang="ko-KR" dirty="0">
                <a:solidFill>
                  <a:srgbClr val="FF0000"/>
                </a:solidFill>
              </a:rPr>
              <a:t>:</a:t>
            </a:r>
            <a:r>
              <a:rPr kumimoji="1" lang="ko-KR" altLang="en-US" dirty="0">
                <a:solidFill>
                  <a:srgbClr val="FF0000"/>
                </a:solidFill>
              </a:rPr>
              <a:t> 객체의 놀이터</a:t>
            </a:r>
            <a:endParaRPr kumimoji="1"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43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7431-336E-042A-D824-C51160E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자바와 객체 지향</a:t>
            </a:r>
            <a:endParaRPr kumimoji="1" lang="en-US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26696A-6BE8-539F-78AB-4D217478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22" y="-422413"/>
            <a:ext cx="11163514" cy="77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51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</a:t>
            </a:r>
            <a:r>
              <a:rPr kumimoji="1" lang="ko-KR" altLang="en-US" sz="2400" dirty="0"/>
              <a:t> 객체 지향은 인간 지향이다</a:t>
            </a:r>
            <a:r>
              <a:rPr kumimoji="1" lang="en-US" altLang="ko-KR" sz="2400" dirty="0"/>
              <a:t>.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사람이 주변 사물을 인지하는 방식대로 프로그래밍을 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 지향을 이해하기 위한 큰 그림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세상에 존재하는 모든 것은 객체</a:t>
            </a:r>
            <a:r>
              <a:rPr kumimoji="1" lang="en-US" altLang="ko-KR" dirty="0"/>
              <a:t>(Object)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각각의 사물은 고유하다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사물은 속성을 갖는다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사물은 행위를 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사물을 분류</a:t>
            </a:r>
            <a:r>
              <a:rPr kumimoji="1" lang="en-US" altLang="ko-KR" dirty="0"/>
              <a:t>(Class)</a:t>
            </a:r>
            <a:r>
              <a:rPr kumimoji="1" lang="ko-KR" altLang="en-US" dirty="0"/>
              <a:t>하여 이해하는 것이 인간의 </a:t>
            </a:r>
            <a:r>
              <a:rPr kumimoji="1" lang="ko-KR" altLang="en-US" dirty="0" err="1"/>
              <a:t>인지법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 지향은 직관적이다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객체 지향의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대 특성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캡</a:t>
            </a:r>
            <a:r>
              <a:rPr kumimoji="1" lang="en-US" altLang="ko-KR" sz="2400" dirty="0"/>
              <a:t>!</a:t>
            </a:r>
            <a:r>
              <a:rPr kumimoji="1" lang="ko-KR" altLang="en-US" sz="2400" dirty="0"/>
              <a:t> 상추다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객체 지향의 </a:t>
            </a:r>
            <a:r>
              <a:rPr kumimoji="1" lang="en-US" altLang="ko-KR" dirty="0"/>
              <a:t>4</a:t>
            </a:r>
            <a:r>
              <a:rPr kumimoji="1" lang="ko-KR" altLang="en-US" dirty="0"/>
              <a:t>대 특성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캡슐화</a:t>
            </a:r>
            <a:r>
              <a:rPr kumimoji="1" lang="en-US" altLang="ko-KR" dirty="0"/>
              <a:t>(Encapsulation):</a:t>
            </a:r>
            <a:r>
              <a:rPr kumimoji="1" lang="ko-KR" altLang="en-US" dirty="0"/>
              <a:t> 정보 은닉</a:t>
            </a:r>
            <a:r>
              <a:rPr kumimoji="1" lang="en-US" altLang="ko-KR" dirty="0"/>
              <a:t>(information hiding)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상속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재사용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추상화</a:t>
            </a:r>
            <a:r>
              <a:rPr kumimoji="1" lang="en-US" altLang="ko-KR" dirty="0"/>
              <a:t>(Abstraction):</a:t>
            </a:r>
            <a:r>
              <a:rPr kumimoji="1" lang="ko-KR" altLang="en-US" dirty="0"/>
              <a:t> 모델링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 err="1"/>
              <a:t>다형성</a:t>
            </a:r>
            <a:r>
              <a:rPr kumimoji="1" lang="en-US" altLang="ko-KR" dirty="0"/>
              <a:t>(Polymorphism): </a:t>
            </a:r>
            <a:r>
              <a:rPr kumimoji="1" lang="ko-KR" altLang="en-US" dirty="0"/>
              <a:t>사용 편의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605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3.</a:t>
            </a:r>
            <a:r>
              <a:rPr kumimoji="1" lang="ko-KR" altLang="en-US" sz="2400" dirty="0"/>
              <a:t> 클래스 </a:t>
            </a:r>
            <a:r>
              <a:rPr kumimoji="1" lang="en-US" altLang="ko-KR" sz="2400" dirty="0"/>
              <a:t>vs. </a:t>
            </a:r>
            <a:r>
              <a:rPr kumimoji="1" lang="ko-KR" altLang="en-US" sz="2400" dirty="0"/>
              <a:t>객체 </a:t>
            </a:r>
            <a:r>
              <a:rPr kumimoji="1" lang="en-US" altLang="ko-KR" sz="2400" dirty="0"/>
              <a:t>=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붕어빵틀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vs. </a:t>
            </a:r>
            <a:r>
              <a:rPr kumimoji="1" lang="ko-KR" altLang="en-US" sz="2400" dirty="0"/>
              <a:t>붕어빵 </a:t>
            </a:r>
            <a:r>
              <a:rPr kumimoji="1" lang="en-US" altLang="ko-KR" sz="2400" dirty="0"/>
              <a:t>???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클래스는 분류에 대한 개념이지 실체가 아니다</a:t>
            </a:r>
            <a:r>
              <a:rPr kumimoji="1" lang="en-US" altLang="ko-KR" dirty="0"/>
              <a:t>!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객체는 실체다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32446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endParaRPr kumimoji="1" lang="en-US" altLang="ko-KR" dirty="0"/>
          </a:p>
          <a:p>
            <a:pPr lvl="1"/>
            <a:r>
              <a:rPr kumimoji="1" lang="ko-KR" altLang="en-US" dirty="0">
                <a:solidFill>
                  <a:srgbClr val="FF0000"/>
                </a:solidFill>
              </a:rPr>
              <a:t>추상</a:t>
            </a:r>
            <a:r>
              <a:rPr kumimoji="1" lang="ko-KR" altLang="en-US" dirty="0"/>
              <a:t>의 사전적 의미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여러 가지 사물이나 개념에서</a:t>
            </a:r>
            <a:r>
              <a:rPr kumimoji="1" lang="ko-KR" altLang="en-US" dirty="0">
                <a:solidFill>
                  <a:srgbClr val="FF0000"/>
                </a:solidFill>
              </a:rPr>
              <a:t> 공통되는 특성이나 속성 </a:t>
            </a:r>
            <a:r>
              <a:rPr kumimoji="1" lang="ko-KR" altLang="en-US" dirty="0"/>
              <a:t>따위를 추출하여 파악하는 작용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추상화란 구체적인 것을 분해해서 관찰자가 관심 있는 특성만 가지고 </a:t>
            </a:r>
            <a:r>
              <a:rPr kumimoji="1" lang="ko-KR" altLang="en-US" dirty="0" err="1"/>
              <a:t>재조합하는</a:t>
            </a:r>
            <a:r>
              <a:rPr kumimoji="1" lang="ko-KR" altLang="en-US" dirty="0"/>
              <a:t> 것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세상에 존재하는 유일무이한 사물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클래스</a:t>
            </a:r>
            <a:r>
              <a:rPr kumimoji="1" lang="en-US" altLang="ko-KR" dirty="0"/>
              <a:t>:</a:t>
            </a:r>
            <a:r>
              <a:rPr kumimoji="1" lang="ko-KR" altLang="en-US" dirty="0"/>
              <a:t> 분류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집합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같은 속성과 기능을 가진 객체를 총칭하는 개념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</a:t>
            </a:r>
            <a:r>
              <a:rPr kumimoji="1" lang="en-US" altLang="ko-KR" dirty="0"/>
              <a:t>(object) = </a:t>
            </a:r>
            <a:r>
              <a:rPr kumimoji="1" lang="ko-KR" altLang="en-US" dirty="0"/>
              <a:t>클래스의 인스턴스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7641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애플리케이션 경계</a:t>
            </a:r>
            <a:r>
              <a:rPr kumimoji="1" lang="en-US" altLang="ko-KR" dirty="0"/>
              <a:t>(Context, Domain)</a:t>
            </a:r>
            <a:r>
              <a:rPr kumimoji="1" lang="ko-KR" altLang="en-US" dirty="0"/>
              <a:t>에 따라 클래스의 설계가 달라진다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추상화의 </a:t>
            </a:r>
            <a:r>
              <a:rPr kumimoji="1" lang="en-US" altLang="ko-KR" dirty="0"/>
              <a:t>IT</a:t>
            </a:r>
            <a:r>
              <a:rPr kumimoji="1" lang="ko-KR" altLang="en-US" dirty="0"/>
              <a:t>적 정의</a:t>
            </a:r>
            <a:r>
              <a:rPr kumimoji="1" lang="en-US" altLang="ko-KR" dirty="0"/>
              <a:t>:</a:t>
            </a:r>
            <a:r>
              <a:rPr kumimoji="1" lang="ko-KR" altLang="en-US" dirty="0"/>
              <a:t> 구체적인 것을 분해해서 관심 영역</a:t>
            </a:r>
            <a:r>
              <a:rPr kumimoji="1" lang="en-US" altLang="ko-KR" dirty="0"/>
              <a:t>(</a:t>
            </a:r>
            <a:r>
              <a:rPr kumimoji="1" lang="ko-KR" altLang="en-US" dirty="0"/>
              <a:t>애플리케이션 경계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Application Boundary)</a:t>
            </a:r>
            <a:r>
              <a:rPr kumimoji="1" lang="ko-KR" altLang="en-US" dirty="0"/>
              <a:t>에 있는 특성만 가지고 재조합 하는 것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rgbClr val="FF0000"/>
                </a:solidFill>
              </a:rPr>
              <a:t>모델링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사람</a:t>
            </a:r>
            <a:r>
              <a:rPr kumimoji="1" lang="en-US" altLang="ko-KR" dirty="0"/>
              <a:t>(Class)</a:t>
            </a:r>
          </a:p>
          <a:p>
            <a:pPr lvl="1"/>
            <a:r>
              <a:rPr kumimoji="1" lang="ko-KR" altLang="en-US" dirty="0"/>
              <a:t>병원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애플리케이션 경계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에서의 사람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환자</a:t>
            </a:r>
            <a:r>
              <a:rPr kumimoji="1" lang="en-US" altLang="ko-KR" dirty="0"/>
              <a:t>(Class)</a:t>
            </a:r>
          </a:p>
          <a:p>
            <a:pPr lvl="1"/>
            <a:r>
              <a:rPr kumimoji="1" lang="ko-KR" altLang="en-US" dirty="0"/>
              <a:t>은행</a:t>
            </a:r>
            <a:r>
              <a:rPr kumimoji="1" lang="en-US" altLang="ko-KR" dirty="0"/>
              <a:t>(</a:t>
            </a:r>
            <a:r>
              <a:rPr kumimoji="1" lang="ko-KR" altLang="en-US" dirty="0"/>
              <a:t>애플리케이션 경계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에서의 사람 </a:t>
            </a:r>
            <a:r>
              <a:rPr kumimoji="1" lang="en-US" altLang="ko-KR" dirty="0"/>
              <a:t>=</a:t>
            </a:r>
            <a:r>
              <a:rPr kumimoji="1" lang="ko-KR" altLang="en-US" dirty="0"/>
              <a:t> 고객</a:t>
            </a:r>
            <a:r>
              <a:rPr kumimoji="1" lang="en-US" altLang="ko-KR" dirty="0"/>
              <a:t>(Class)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모델은 실제 사물을 목적에 맞게 관심 있는 특성만을 추출해 표현하는 것</a:t>
            </a:r>
            <a:endParaRPr kumimoji="1" lang="en-US" altLang="ko-KR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93C4C76-62D7-AEB2-CFD9-2AC85463A5E5}"/>
              </a:ext>
            </a:extLst>
          </p:cNvPr>
          <p:cNvSpPr/>
          <p:nvPr/>
        </p:nvSpPr>
        <p:spPr>
          <a:xfrm>
            <a:off x="3130826" y="2842591"/>
            <a:ext cx="7474226" cy="69573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28470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중요한 부분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OOP</a:t>
            </a:r>
            <a:r>
              <a:rPr kumimoji="1" lang="ko-KR" altLang="en-US" dirty="0"/>
              <a:t>의 추상화는 모델링이다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클래스</a:t>
            </a:r>
            <a:r>
              <a:rPr kumimoji="1" lang="en-US" altLang="ko-KR" dirty="0"/>
              <a:t>:</a:t>
            </a:r>
            <a:r>
              <a:rPr kumimoji="1" lang="ko-KR" altLang="en-US" dirty="0"/>
              <a:t>객체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펭귄</a:t>
            </a:r>
            <a:r>
              <a:rPr kumimoji="1" lang="en-US" altLang="ko-KR" dirty="0"/>
              <a:t>:</a:t>
            </a:r>
            <a:r>
              <a:rPr kumimoji="1" lang="ko-KR" altLang="en-US" dirty="0"/>
              <a:t>뽀로로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클래스 설계에서 추상화가 사용된다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클래스 설계를 위해서는 애플리케이션 경계부터 정해야 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객체 지향에서 추상화의 결과는 클래스다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추가 사항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상속을 통한 추상화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구체화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인터페이스를 통한 추상화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다형성을 통한 추상화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446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b="1" dirty="0"/>
              <a:t>자바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진정한 객체 지향 언어</a:t>
            </a:r>
            <a:br>
              <a:rPr kumimoji="1" lang="en-US" altLang="ko-KR" dirty="0"/>
            </a:br>
            <a:r>
              <a:rPr kumimoji="1" lang="ko-KR" altLang="en-US" dirty="0"/>
              <a:t>자바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Write One Use Anywhere</a:t>
            </a:r>
            <a:br>
              <a:rPr kumimoji="1" lang="en-US" altLang="ko-KR" dirty="0"/>
            </a:br>
            <a:r>
              <a:rPr kumimoji="1" lang="ko-KR" altLang="en-US" dirty="0"/>
              <a:t>각 기종용 </a:t>
            </a:r>
            <a:r>
              <a:rPr kumimoji="1" lang="en-US" altLang="ko-KR" dirty="0"/>
              <a:t>JRE</a:t>
            </a:r>
            <a:r>
              <a:rPr kumimoji="1" lang="ko-KR" altLang="en-US" dirty="0"/>
              <a:t>만 설치되어 있다면 자바 컴파일러로 </a:t>
            </a:r>
            <a:r>
              <a:rPr kumimoji="1" lang="ko-KR" altLang="en-US" dirty="0" err="1"/>
              <a:t>컴파일된</a:t>
            </a:r>
            <a:r>
              <a:rPr kumimoji="1" lang="ko-KR" altLang="en-US" dirty="0"/>
              <a:t> 오브젝트 파일만 해당 기종으로 옮기면 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7AC21AB-742A-16C6-B141-133D95AB8315}"/>
              </a:ext>
            </a:extLst>
          </p:cNvPr>
          <p:cNvGrpSpPr/>
          <p:nvPr/>
        </p:nvGrpSpPr>
        <p:grpSpPr>
          <a:xfrm>
            <a:off x="2545492" y="2844002"/>
            <a:ext cx="7926021" cy="3120355"/>
            <a:chOff x="2190715" y="2843068"/>
            <a:chExt cx="7926021" cy="31203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7A06368-E48C-F1E2-A8C5-6CEB9E39DA35}"/>
                </a:ext>
              </a:extLst>
            </p:cNvPr>
            <p:cNvSpPr/>
            <p:nvPr/>
          </p:nvSpPr>
          <p:spPr>
            <a:xfrm>
              <a:off x="2190715" y="3638182"/>
              <a:ext cx="1401418" cy="1705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자바</a:t>
              </a:r>
              <a:endParaRPr kumimoji="1" lang="en-US" altLang="ko-KR" dirty="0"/>
            </a:p>
            <a:p>
              <a:pPr algn="ctr"/>
              <a:r>
                <a:rPr kumimoji="1" lang="ko-KR" altLang="en-US" dirty="0"/>
                <a:t>소스 파일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  <a:p>
              <a:pPr algn="ctr"/>
              <a:r>
                <a:rPr kumimoji="1" lang="en-US" altLang="ko-Kore-KR" dirty="0"/>
                <a:t>a = 1 + 3;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06F729-7C79-C23F-B60B-4FFF35FB7059}"/>
                </a:ext>
              </a:extLst>
            </p:cNvPr>
            <p:cNvSpPr/>
            <p:nvPr/>
          </p:nvSpPr>
          <p:spPr>
            <a:xfrm>
              <a:off x="4901565" y="3638182"/>
              <a:ext cx="1401418" cy="1705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자바</a:t>
              </a:r>
              <a:endParaRPr kumimoji="1" lang="en-US" altLang="ko-KR" dirty="0"/>
            </a:p>
            <a:p>
              <a:pPr algn="ctr"/>
              <a:r>
                <a:rPr kumimoji="1" lang="ko-KR" altLang="en-US" dirty="0"/>
                <a:t>목적 파일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  <a:p>
              <a:pPr algn="ctr"/>
              <a:r>
                <a:rPr kumimoji="1" lang="en-US" altLang="ko-Kore-KR" dirty="0"/>
                <a:t>0100…1101</a:t>
              </a:r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8CB320-74F2-C158-713A-6C7981525F80}"/>
                </a:ext>
              </a:extLst>
            </p:cNvPr>
            <p:cNvSpPr/>
            <p:nvPr/>
          </p:nvSpPr>
          <p:spPr>
            <a:xfrm>
              <a:off x="7275443" y="2843068"/>
              <a:ext cx="2802835" cy="12324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 OS</a:t>
              </a:r>
            </a:p>
            <a:p>
              <a:pPr algn="ctr"/>
              <a:endParaRPr kumimoji="1" lang="en-US" altLang="ko-Kore-KR" dirty="0"/>
            </a:p>
            <a:p>
              <a:pPr algn="ctr"/>
              <a:endParaRPr kumimoji="1" lang="en-US" altLang="ko-Kore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EBA067-D691-2D17-F9D0-C8901FE8D3E4}"/>
                </a:ext>
              </a:extLst>
            </p:cNvPr>
            <p:cNvSpPr/>
            <p:nvPr/>
          </p:nvSpPr>
          <p:spPr>
            <a:xfrm>
              <a:off x="7275443" y="4730998"/>
              <a:ext cx="2802835" cy="12324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Windows OS</a:t>
              </a:r>
            </a:p>
            <a:p>
              <a:pPr algn="ctr"/>
              <a:endParaRPr kumimoji="1" lang="en-US" altLang="ko-Kore-KR" dirty="0"/>
            </a:p>
            <a:p>
              <a:pPr algn="ctr"/>
              <a:endParaRPr kumimoji="1" lang="en-US" altLang="ko-Kore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EB9321-5F48-3CE1-B8A9-B659198E8ED6}"/>
                </a:ext>
              </a:extLst>
            </p:cNvPr>
            <p:cNvSpPr/>
            <p:nvPr/>
          </p:nvSpPr>
          <p:spPr>
            <a:xfrm>
              <a:off x="7434469" y="3269972"/>
              <a:ext cx="1858617" cy="7156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Mac OS</a:t>
              </a:r>
              <a:r>
                <a:rPr kumimoji="1" lang="ko-KR" altLang="en-US" sz="1400" dirty="0"/>
                <a:t>용</a:t>
              </a:r>
              <a:r>
                <a:rPr kumimoji="1" lang="en-US" altLang="ko-KR" sz="1400" dirty="0"/>
                <a:t> JRE</a:t>
              </a:r>
            </a:p>
            <a:p>
              <a:pPr algn="ctr"/>
              <a:endParaRPr kumimoji="1" lang="en-US" altLang="ko-KR" sz="1400" dirty="0"/>
            </a:p>
            <a:p>
              <a:pPr algn="ctr"/>
              <a:endParaRPr kumimoji="1" lang="en-US" altLang="ko-KR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8E55F4F-B632-42CB-E69D-F799B5F5F138}"/>
                </a:ext>
              </a:extLst>
            </p:cNvPr>
            <p:cNvSpPr/>
            <p:nvPr/>
          </p:nvSpPr>
          <p:spPr>
            <a:xfrm>
              <a:off x="7434470" y="5163789"/>
              <a:ext cx="1858616" cy="7156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Windows OS</a:t>
              </a:r>
              <a:r>
                <a:rPr kumimoji="1" lang="ko-KR" altLang="en-US" sz="1400" dirty="0"/>
                <a:t>용</a:t>
              </a:r>
              <a:r>
                <a:rPr kumimoji="1" lang="en-US" altLang="ko-KR" sz="1400" dirty="0"/>
                <a:t> JRE</a:t>
              </a:r>
            </a:p>
            <a:p>
              <a:pPr algn="ctr"/>
              <a:endParaRPr kumimoji="1" lang="en-US" altLang="ko-KR" sz="1400" dirty="0"/>
            </a:p>
            <a:p>
              <a:pPr algn="ctr"/>
              <a:endParaRPr kumimoji="1" lang="en-US" altLang="ko-KR" sz="140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0D6C563-04A0-DBB6-89A2-7F4E2EB1F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517452" y="3503267"/>
              <a:ext cx="427943" cy="47180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0554946-0CE9-06E1-E054-1B99E535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517451" y="5407600"/>
              <a:ext cx="427943" cy="47180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A4640E-97BD-5E35-1670-6CCF08F9E516}"/>
                </a:ext>
              </a:extLst>
            </p:cNvPr>
            <p:cNvSpPr txBox="1"/>
            <p:nvPr/>
          </p:nvSpPr>
          <p:spPr>
            <a:xfrm>
              <a:off x="7859337" y="3549444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solidFill>
                    <a:schemeClr val="bg1"/>
                  </a:solidFill>
                </a:rPr>
                <a:t>자바 </a:t>
              </a:r>
              <a:endParaRPr kumimoji="1" lang="en-US" altLang="ko-KR" sz="1100" dirty="0">
                <a:solidFill>
                  <a:schemeClr val="bg1"/>
                </a:solidFill>
              </a:endParaRPr>
            </a:p>
            <a:p>
              <a:r>
                <a:rPr kumimoji="1" lang="ko-KR" altLang="en-US" sz="1100" dirty="0" err="1">
                  <a:solidFill>
                    <a:schemeClr val="bg1"/>
                  </a:solidFill>
                </a:rPr>
                <a:t>실행기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131121-DA20-A6BF-09E7-4DF8147EB6C0}"/>
                </a:ext>
              </a:extLst>
            </p:cNvPr>
            <p:cNvSpPr txBox="1"/>
            <p:nvPr/>
          </p:nvSpPr>
          <p:spPr>
            <a:xfrm>
              <a:off x="7859338" y="5448519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solidFill>
                    <a:schemeClr val="bg1"/>
                  </a:solidFill>
                </a:rPr>
                <a:t>자바 </a:t>
              </a:r>
              <a:endParaRPr kumimoji="1" lang="en-US" altLang="ko-KR" sz="1100" dirty="0">
                <a:solidFill>
                  <a:schemeClr val="bg1"/>
                </a:solidFill>
              </a:endParaRPr>
            </a:p>
            <a:p>
              <a:r>
                <a:rPr kumimoji="1" lang="ko-KR" altLang="en-US" sz="1100" dirty="0" err="1">
                  <a:solidFill>
                    <a:schemeClr val="bg1"/>
                  </a:solidFill>
                </a:rPr>
                <a:t>실행기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8" name="그림 17" descr="텍스트, 모니터, 컴퓨터, 전자기기이(가) 표시된 사진&#10;&#10;자동 생성된 설명">
              <a:extLst>
                <a:ext uri="{FF2B5EF4-FFF2-40B4-BE49-F238E27FC236}">
                  <a16:creationId xmlns:a16="http://schemas.microsoft.com/office/drawing/2014/main" id="{1023ADF2-2DAD-DCA5-F0F5-39057840B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514599" y="3523726"/>
              <a:ext cx="313066" cy="430887"/>
            </a:xfrm>
            <a:prstGeom prst="rect">
              <a:avLst/>
            </a:prstGeom>
          </p:spPr>
        </p:pic>
        <p:pic>
          <p:nvPicPr>
            <p:cNvPr id="19" name="그림 18" descr="텍스트, 모니터, 컴퓨터, 전자기기이(가) 표시된 사진&#10;&#10;자동 생성된 설명">
              <a:extLst>
                <a:ext uri="{FF2B5EF4-FFF2-40B4-BE49-F238E27FC236}">
                  <a16:creationId xmlns:a16="http://schemas.microsoft.com/office/drawing/2014/main" id="{471D29BC-A122-756F-A83E-2A7AFDB79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514599" y="5428059"/>
              <a:ext cx="313066" cy="43088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479F92-A248-2C80-9115-88FCCD759020}"/>
                </a:ext>
              </a:extLst>
            </p:cNvPr>
            <p:cNvSpPr txBox="1"/>
            <p:nvPr/>
          </p:nvSpPr>
          <p:spPr>
            <a:xfrm>
              <a:off x="8821437" y="3608364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>
                  <a:solidFill>
                    <a:schemeClr val="bg1"/>
                  </a:solidFill>
                </a:rPr>
                <a:t>JVM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F2CAFC-0368-75CE-D555-E726766DC958}"/>
                </a:ext>
              </a:extLst>
            </p:cNvPr>
            <p:cNvSpPr txBox="1"/>
            <p:nvPr/>
          </p:nvSpPr>
          <p:spPr>
            <a:xfrm>
              <a:off x="8821437" y="5529000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>
                  <a:solidFill>
                    <a:schemeClr val="bg1"/>
                  </a:solidFill>
                </a:rPr>
                <a:t>JVM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D10FB35-33AC-83DF-C0DF-99B2A2AA3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9279251" y="3105817"/>
              <a:ext cx="837485" cy="83748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F59CA79-D9DB-5B01-1E3F-AF82BEF48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9254826" y="5082950"/>
              <a:ext cx="796456" cy="796456"/>
            </a:xfrm>
            <a:prstGeom prst="rect">
              <a:avLst/>
            </a:prstGeom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097EF4D-2696-B705-D2F4-61CDD07C3C06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>
              <a:off x="3592133" y="4490771"/>
              <a:ext cx="1309432" cy="0"/>
            </a:xfrm>
            <a:prstGeom prst="straightConnector1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[E] 33">
              <a:extLst>
                <a:ext uri="{FF2B5EF4-FFF2-40B4-BE49-F238E27FC236}">
                  <a16:creationId xmlns:a16="http://schemas.microsoft.com/office/drawing/2014/main" id="{03B89725-9CC3-E8A4-4F30-E4A7D6C684BA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6302983" y="3739170"/>
              <a:ext cx="1214469" cy="751601"/>
            </a:xfrm>
            <a:prstGeom prst="bentConnector3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[E] 35">
              <a:extLst>
                <a:ext uri="{FF2B5EF4-FFF2-40B4-BE49-F238E27FC236}">
                  <a16:creationId xmlns:a16="http://schemas.microsoft.com/office/drawing/2014/main" id="{A70F4590-93ED-A0CB-AAB4-7807C610D3E0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>
            <a:xfrm>
              <a:off x="6302983" y="4490771"/>
              <a:ext cx="1214468" cy="1152732"/>
            </a:xfrm>
            <a:prstGeom prst="bentConnector3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BF91E3-A942-FB06-7C3A-73FBD7E13B85}"/>
                </a:ext>
              </a:extLst>
            </p:cNvPr>
            <p:cNvSpPr txBox="1"/>
            <p:nvPr/>
          </p:nvSpPr>
          <p:spPr>
            <a:xfrm>
              <a:off x="3592133" y="4126458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자바 컴파일러</a:t>
              </a:r>
              <a:endParaRPr kumimoji="1" lang="ko-Kore-KR" altLang="en-US" sz="1400" dirty="0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0F34D45-2EE2-556E-E02A-5934F255E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929105" y="3523726"/>
              <a:ext cx="628331" cy="628331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52A837B-803F-B6FA-5A19-8A51EB85262E}"/>
              </a:ext>
            </a:extLst>
          </p:cNvPr>
          <p:cNvSpPr txBox="1"/>
          <p:nvPr/>
        </p:nvSpPr>
        <p:spPr>
          <a:xfrm>
            <a:off x="8353168" y="6881962"/>
            <a:ext cx="10106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900"/>
              <a:t>알 수 없는 작성자 님의 </a:t>
            </a:r>
            <a:r>
              <a:rPr lang="ko-Kore-KR" altLang="en-US" sz="900">
                <a:hlinkClick r:id="rId13" tooltip="https://www.pngall.com/settings-png"/>
              </a:rPr>
              <a:t>이 사진</a:t>
            </a:r>
            <a:r>
              <a:rPr lang="ko-Kore-KR" altLang="en-US" sz="900"/>
              <a:t>에는 </a:t>
            </a:r>
            <a:r>
              <a:rPr lang="ko-Kore-KR" altLang="en-US" sz="900">
                <a:hlinkClick r:id="rId14" tooltip="https://creativecommons.org/licenses/by-nc/3.0/"/>
              </a:rPr>
              <a:t>CC BY-NC</a:t>
            </a:r>
            <a:r>
              <a:rPr lang="ko-Kore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9881313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자바는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 키워드를 통해 추상화를 지원하고 있다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논리적 설계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개발 환경</a:t>
            </a:r>
            <a:r>
              <a:rPr kumimoji="1" lang="en-US" altLang="ko-KR" dirty="0"/>
              <a:t>(</a:t>
            </a:r>
            <a:r>
              <a:rPr kumimoji="1" lang="ko-KR" altLang="en-US" dirty="0"/>
              <a:t>언어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영향을 받지 않는 설계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물리적 설계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개발 환경에 맞춰진 설계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E28B013B-2B16-D401-FA77-D3348AABB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64492"/>
              </p:ext>
            </p:extLst>
          </p:nvPr>
        </p:nvGraphicFramePr>
        <p:xfrm>
          <a:off x="3138616" y="3684272"/>
          <a:ext cx="6399636" cy="207760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199818">
                  <a:extLst>
                    <a:ext uri="{9D8B030D-6E8A-4147-A177-3AD203B41FA5}">
                      <a16:colId xmlns:a16="http://schemas.microsoft.com/office/drawing/2014/main" val="3528095108"/>
                    </a:ext>
                  </a:extLst>
                </a:gridCol>
                <a:gridCol w="3199818">
                  <a:extLst>
                    <a:ext uri="{9D8B030D-6E8A-4147-A177-3AD203B41FA5}">
                      <a16:colId xmlns:a16="http://schemas.microsoft.com/office/drawing/2014/main" val="2459589960"/>
                    </a:ext>
                  </a:extLst>
                </a:gridCol>
              </a:tblGrid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쥐</a:t>
                      </a:r>
                      <a:r>
                        <a:rPr lang="ko-KR" altLang="en-US" dirty="0"/>
                        <a:t> 클래스의 논리적 설계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쥐</a:t>
                      </a:r>
                      <a:r>
                        <a:rPr lang="ko-KR" altLang="en-US" dirty="0"/>
                        <a:t> 클래스의 물리적 설계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42591"/>
                  </a:ext>
                </a:extLst>
              </a:tr>
              <a:tr h="1711841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60414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A9C03AA3-793B-C2F1-28A2-0B3DE218DABE}"/>
              </a:ext>
            </a:extLst>
          </p:cNvPr>
          <p:cNvSpPr/>
          <p:nvPr/>
        </p:nvSpPr>
        <p:spPr>
          <a:xfrm>
            <a:off x="3558746" y="4213654"/>
            <a:ext cx="2075935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78A973-7975-62DE-9FA3-8ED6D64582D5}"/>
              </a:ext>
            </a:extLst>
          </p:cNvPr>
          <p:cNvSpPr/>
          <p:nvPr/>
        </p:nvSpPr>
        <p:spPr>
          <a:xfrm>
            <a:off x="3558745" y="4559643"/>
            <a:ext cx="2075935" cy="76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성명</a:t>
            </a:r>
            <a:endParaRPr kumimoji="1" lang="en-US" altLang="ko-Kore-KR" sz="14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나이</a:t>
            </a:r>
            <a:endParaRPr kumimoji="1" lang="en-US" altLang="ko-Kore-KR" sz="1400" dirty="0">
              <a:solidFill>
                <a:schemeClr val="tx1"/>
              </a:solidFill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꼬리</a:t>
            </a:r>
            <a:r>
              <a:rPr kumimoji="1" lang="ko-KR" altLang="en-US" sz="1400" dirty="0">
                <a:solidFill>
                  <a:schemeClr val="tx1"/>
                </a:solidFill>
              </a:rPr>
              <a:t> 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83FEC-6AD2-177E-DB7C-70875088BAD5}"/>
              </a:ext>
            </a:extLst>
          </p:cNvPr>
          <p:cNvSpPr/>
          <p:nvPr/>
        </p:nvSpPr>
        <p:spPr>
          <a:xfrm>
            <a:off x="3558745" y="5329247"/>
            <a:ext cx="2075935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</a:rPr>
              <a:t>울다</a:t>
            </a:r>
            <a:r>
              <a:rPr kumimoji="1" lang="en-US" altLang="ko-Kore-KR" sz="1400" dirty="0">
                <a:solidFill>
                  <a:schemeClr val="tx1"/>
                </a:solidFill>
              </a:rPr>
              <a:t>(</a:t>
            </a:r>
            <a:r>
              <a:rPr kumimoji="1" lang="en-US" altLang="ko-KR" sz="1400" dirty="0">
                <a:solidFill>
                  <a:schemeClr val="tx1"/>
                </a:solidFill>
              </a:rPr>
              <a:t>)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D3E78A-A3E1-C85E-C811-B3D873D3A70F}"/>
              </a:ext>
            </a:extLst>
          </p:cNvPr>
          <p:cNvSpPr/>
          <p:nvPr/>
        </p:nvSpPr>
        <p:spPr>
          <a:xfrm>
            <a:off x="7068065" y="4213654"/>
            <a:ext cx="2075935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Mouse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F10F5D-0BDB-BA26-71BE-82C1A1CE1135}"/>
              </a:ext>
            </a:extLst>
          </p:cNvPr>
          <p:cNvSpPr/>
          <p:nvPr/>
        </p:nvSpPr>
        <p:spPr>
          <a:xfrm>
            <a:off x="7068064" y="4559643"/>
            <a:ext cx="2075935" cy="769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+ name: String</a:t>
            </a:r>
          </a:p>
          <a:p>
            <a:r>
              <a:rPr kumimoji="1" lang="en-US" altLang="ko-Kore-KR" sz="1400" dirty="0">
                <a:solidFill>
                  <a:schemeClr val="tx1"/>
                </a:solidFill>
              </a:rPr>
              <a:t>+ age: int</a:t>
            </a:r>
          </a:p>
          <a:p>
            <a:r>
              <a:rPr kumimoji="1" lang="en-US" altLang="ko-Kore-KR" sz="1400" dirty="0">
                <a:solidFill>
                  <a:schemeClr val="tx1"/>
                </a:solidFill>
              </a:rPr>
              <a:t>+ 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r>
              <a:rPr kumimoji="1" lang="en-US" altLang="ko-Kore-KR" sz="1400" dirty="0">
                <a:solidFill>
                  <a:schemeClr val="tx1"/>
                </a:solidFill>
              </a:rPr>
              <a:t>: int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1CA614-9C27-616A-A6FE-FCEF264651B4}"/>
              </a:ext>
            </a:extLst>
          </p:cNvPr>
          <p:cNvSpPr/>
          <p:nvPr/>
        </p:nvSpPr>
        <p:spPr>
          <a:xfrm>
            <a:off x="7068064" y="5329247"/>
            <a:ext cx="2075935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+ sing(): void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7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쥐 클래스에 대한 자바 코드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907F9-E473-7563-686A-1208320344E0}"/>
              </a:ext>
            </a:extLst>
          </p:cNvPr>
          <p:cNvSpPr txBox="1"/>
          <p:nvPr/>
        </p:nvSpPr>
        <p:spPr>
          <a:xfrm>
            <a:off x="3235724" y="2754641"/>
            <a:ext cx="4015409" cy="28007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Package </a:t>
            </a:r>
            <a:r>
              <a:rPr kumimoji="1" lang="en-US" altLang="ko-Kore-KR" sz="1600" dirty="0"/>
              <a:t>abstraction01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Mouse {</a:t>
            </a:r>
          </a:p>
          <a:p>
            <a:r>
              <a:rPr kumimoji="1" lang="ko-KR" altLang="en-US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public </a:t>
            </a:r>
            <a:r>
              <a:rPr kumimoji="1" lang="en-US" altLang="ko-KR" sz="1600" dirty="0"/>
              <a:t>String name;</a:t>
            </a:r>
          </a:p>
          <a:p>
            <a:r>
              <a:rPr kumimoji="1" lang="en-US" altLang="ko-KR" sz="1600" dirty="0">
                <a:solidFill>
                  <a:srgbClr val="0070C0"/>
                </a:solidFill>
              </a:rPr>
              <a:t>    public int </a:t>
            </a:r>
            <a:r>
              <a:rPr kumimoji="1" lang="en-US" altLang="ko-KR" sz="1600" dirty="0"/>
              <a:t>age;</a:t>
            </a:r>
          </a:p>
          <a:p>
            <a:r>
              <a:rPr kumimoji="1" lang="en-US" altLang="ko-KR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public int </a:t>
            </a:r>
            <a:r>
              <a:rPr kumimoji="1" lang="en-US" altLang="ko-KR" sz="1600" dirty="0" err="1"/>
              <a:t>countOfTail</a:t>
            </a:r>
            <a:r>
              <a:rPr kumimoji="1" lang="en-US" altLang="ko-KR" sz="1600" dirty="0"/>
              <a:t>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</a:t>
            </a:r>
            <a:r>
              <a:rPr kumimoji="1" lang="en-US" altLang="ko-KR" sz="1600" dirty="0">
                <a:solidFill>
                  <a:srgbClr val="0070C0"/>
                </a:solidFill>
              </a:rPr>
              <a:t>public void </a:t>
            </a:r>
            <a:r>
              <a:rPr kumimoji="1" lang="en-US" altLang="ko-KR" sz="1600" dirty="0">
                <a:solidFill>
                  <a:srgbClr val="FFC000"/>
                </a:solidFill>
              </a:rPr>
              <a:t>sing</a:t>
            </a:r>
            <a:r>
              <a:rPr kumimoji="1" lang="en-US" altLang="ko-KR" sz="1600" dirty="0"/>
              <a:t>() {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System.</a:t>
            </a:r>
            <a:r>
              <a:rPr kumimoji="1" lang="en-US" altLang="ko-KR" sz="1600" dirty="0" err="1">
                <a:solidFill>
                  <a:srgbClr val="7030A0"/>
                </a:solidFill>
              </a:rPr>
              <a:t>out</a:t>
            </a:r>
            <a:r>
              <a:rPr kumimoji="1" lang="en-US" altLang="ko-KR" sz="1600" dirty="0" err="1"/>
              <a:t>.println</a:t>
            </a:r>
            <a:r>
              <a:rPr kumimoji="1" lang="en-US" altLang="ko-KR" sz="1600" dirty="0"/>
              <a:t>(name + </a:t>
            </a:r>
            <a:r>
              <a:rPr kumimoji="1" lang="en-US" altLang="ko-KR" sz="1600" dirty="0">
                <a:solidFill>
                  <a:schemeClr val="accent2">
                    <a:lumMod val="75000"/>
                  </a:schemeClr>
                </a:solidFill>
              </a:rPr>
              <a:t>“ </a:t>
            </a:r>
            <a:r>
              <a:rPr kumimoji="1" lang="ko-KR" altLang="en-US" sz="1600" dirty="0">
                <a:solidFill>
                  <a:schemeClr val="accent2">
                    <a:lumMod val="75000"/>
                  </a:schemeClr>
                </a:solidFill>
              </a:rPr>
              <a:t>찍찍</a:t>
            </a:r>
            <a:r>
              <a:rPr kumimoji="1" lang="en-US" altLang="ko-KR" sz="1600" dirty="0">
                <a:solidFill>
                  <a:schemeClr val="accent2">
                    <a:lumMod val="75000"/>
                  </a:schemeClr>
                </a:solidFill>
              </a:rPr>
              <a:t>!!!”</a:t>
            </a:r>
            <a:r>
              <a:rPr kumimoji="1" lang="en-US" altLang="ko-KR" sz="1600" dirty="0"/>
              <a:t>);</a:t>
            </a:r>
          </a:p>
          <a:p>
            <a:r>
              <a:rPr kumimoji="1" lang="en-US" altLang="ko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6666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쥐 클래스를 활용할 수 있는 별도의 클래스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907F9-E473-7563-686A-1208320344E0}"/>
              </a:ext>
            </a:extLst>
          </p:cNvPr>
          <p:cNvSpPr txBox="1"/>
          <p:nvPr/>
        </p:nvSpPr>
        <p:spPr>
          <a:xfrm>
            <a:off x="6796825" y="2707223"/>
            <a:ext cx="4227757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       Mouse jerry = </a:t>
            </a:r>
            <a:r>
              <a:rPr kumimoji="1" lang="en-US" altLang="ko-KR" sz="1600" dirty="0">
                <a:solidFill>
                  <a:srgbClr val="7030A0"/>
                </a:solidFill>
              </a:rPr>
              <a:t>new</a:t>
            </a:r>
            <a:r>
              <a:rPr kumimoji="1" lang="en-US" altLang="ko-KR" sz="1600" dirty="0"/>
              <a:t> Mouse();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jerry.name</a:t>
            </a:r>
            <a:r>
              <a:rPr kumimoji="1" lang="en-US" altLang="ko-KR" sz="1600" dirty="0"/>
              <a:t> = “</a:t>
            </a:r>
            <a:r>
              <a:rPr kumimoji="1" lang="ko-KR" altLang="en-US" sz="1600" dirty="0"/>
              <a:t>제리</a:t>
            </a:r>
            <a:r>
              <a:rPr kumimoji="1" lang="en-US" altLang="ko-KR" sz="1600" dirty="0"/>
              <a:t>”;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jerry.age</a:t>
            </a:r>
            <a:r>
              <a:rPr kumimoji="1" lang="en-US" altLang="ko-KR" sz="1600" dirty="0"/>
              <a:t> = 73;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jerry.countOfTail</a:t>
            </a:r>
            <a:r>
              <a:rPr kumimoji="1" lang="en-US" altLang="ko-KR" sz="1600" dirty="0"/>
              <a:t> = 1;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jerry.sing</a:t>
            </a:r>
            <a:r>
              <a:rPr kumimoji="1" lang="en-US" altLang="ko-KR" sz="1600" dirty="0"/>
              <a:t>();</a:t>
            </a:r>
          </a:p>
          <a:p>
            <a:r>
              <a:rPr kumimoji="1" lang="en-US" altLang="ko-KR" sz="1600" dirty="0"/>
              <a:t>    }</a:t>
            </a:r>
          </a:p>
          <a:p>
            <a:r>
              <a:rPr kumimoji="1" lang="en-US" altLang="ko-Kore-KR" sz="16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09488-B461-4DDF-29AE-605C82C27AE5}"/>
              </a:ext>
            </a:extLst>
          </p:cNvPr>
          <p:cNvSpPr txBox="1"/>
          <p:nvPr/>
        </p:nvSpPr>
        <p:spPr>
          <a:xfrm>
            <a:off x="2086551" y="2707223"/>
            <a:ext cx="4227757" cy="3293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Package </a:t>
            </a:r>
            <a:r>
              <a:rPr kumimoji="1" lang="en-US" altLang="ko-Kore-KR" sz="1600" dirty="0"/>
              <a:t>abstraction01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kumimoji="1" lang="en-US" altLang="ko-Kore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 err="1"/>
              <a:t>MouseDriver</a:t>
            </a:r>
            <a:r>
              <a:rPr kumimoji="1" lang="en-US" altLang="ko-Kore-KR" sz="1600" dirty="0"/>
              <a:t> {</a:t>
            </a:r>
          </a:p>
          <a:p>
            <a:r>
              <a:rPr kumimoji="1" lang="ko-KR" altLang="en-US" sz="1600" dirty="0"/>
              <a:t>    </a:t>
            </a:r>
            <a:r>
              <a:rPr kumimoji="1" lang="en-US" altLang="ko-Kore-KR" sz="1600" dirty="0">
                <a:solidFill>
                  <a:schemeClr val="accent5">
                    <a:lumMod val="75000"/>
                  </a:schemeClr>
                </a:solidFill>
              </a:rPr>
              <a:t>public static void </a:t>
            </a:r>
            <a:r>
              <a:rPr kumimoji="1" lang="en-US" altLang="ko-Kore-KR" sz="16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kumimoji="1" lang="en-US" altLang="ko-Kore-KR" sz="1600" dirty="0"/>
              <a:t>(String[] </a:t>
            </a:r>
            <a:r>
              <a:rPr kumimoji="1" lang="en-US" altLang="ko-Kore-KR" sz="1600" dirty="0" err="1"/>
              <a:t>args</a:t>
            </a:r>
            <a:r>
              <a:rPr kumimoji="1" lang="en-US" altLang="ko-Kore-KR" sz="1600" dirty="0"/>
              <a:t>) {</a:t>
            </a:r>
            <a:endParaRPr kumimoji="1" lang="en-US" altLang="ko-KR" sz="1600" dirty="0"/>
          </a:p>
          <a:p>
            <a:r>
              <a:rPr kumimoji="1" lang="en-US" altLang="ko-KR" sz="1600" dirty="0"/>
              <a:t>        Mouse mickey = </a:t>
            </a:r>
            <a:r>
              <a:rPr kumimoji="1" lang="en-US" altLang="ko-KR" sz="1600" dirty="0">
                <a:solidFill>
                  <a:srgbClr val="7030A0"/>
                </a:solidFill>
              </a:rPr>
              <a:t>new</a:t>
            </a:r>
            <a:r>
              <a:rPr kumimoji="1" lang="en-US" altLang="ko-KR" sz="1600" dirty="0"/>
              <a:t> Mouse();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mickey.name</a:t>
            </a:r>
            <a:r>
              <a:rPr kumimoji="1" lang="en-US" altLang="ko-KR" sz="1600" dirty="0"/>
              <a:t> = “</a:t>
            </a:r>
            <a:r>
              <a:rPr kumimoji="1" lang="ko-KR" altLang="en-US" sz="1600" dirty="0"/>
              <a:t>미키</a:t>
            </a:r>
            <a:r>
              <a:rPr kumimoji="1" lang="en-US" altLang="ko-KR" sz="1600" dirty="0"/>
              <a:t>”;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mickey.age</a:t>
            </a:r>
            <a:r>
              <a:rPr kumimoji="1" lang="en-US" altLang="ko-KR" sz="1600" dirty="0"/>
              <a:t> = 85;</a:t>
            </a:r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mickey.countOfTail</a:t>
            </a:r>
            <a:r>
              <a:rPr kumimoji="1" lang="en-US" altLang="ko-KR" sz="1600" dirty="0"/>
              <a:t> = 1;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mickey.sing</a:t>
            </a:r>
            <a:r>
              <a:rPr kumimoji="1" lang="en-US" altLang="ko-KR" sz="1600" dirty="0"/>
              <a:t>();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        mickey = null;</a:t>
            </a:r>
          </a:p>
        </p:txBody>
      </p:sp>
    </p:spTree>
    <p:extLst>
      <p:ext uri="{BB962C8B-B14F-4D97-AF65-F5344CB8AC3E}">
        <p14:creationId xmlns:p14="http://schemas.microsoft.com/office/powerpoint/2010/main" val="2369474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 클래스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번째 줄 직전의 메모리 상태 </a:t>
            </a:r>
            <a:endParaRPr kumimoji="1"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BC183D-6B01-924A-C888-DC79747FAEA0}"/>
              </a:ext>
            </a:extLst>
          </p:cNvPr>
          <p:cNvSpPr/>
          <p:nvPr/>
        </p:nvSpPr>
        <p:spPr>
          <a:xfrm>
            <a:off x="3180522" y="2896396"/>
            <a:ext cx="5227982" cy="1914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2E3B95-027D-013C-376F-21D7A7033748}"/>
              </a:ext>
            </a:extLst>
          </p:cNvPr>
          <p:cNvSpPr/>
          <p:nvPr/>
        </p:nvSpPr>
        <p:spPr>
          <a:xfrm>
            <a:off x="3180522" y="4825080"/>
            <a:ext cx="2613991" cy="601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66B953-A417-F04C-53E3-4A77E1E3DC3C}"/>
              </a:ext>
            </a:extLst>
          </p:cNvPr>
          <p:cNvSpPr/>
          <p:nvPr/>
        </p:nvSpPr>
        <p:spPr>
          <a:xfrm>
            <a:off x="5794513" y="4825080"/>
            <a:ext cx="2613991" cy="601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003412-36FB-6825-F522-BA991563F165}"/>
              </a:ext>
            </a:extLst>
          </p:cNvPr>
          <p:cNvGrpSpPr/>
          <p:nvPr/>
        </p:nvGrpSpPr>
        <p:grpSpPr>
          <a:xfrm>
            <a:off x="3776870" y="3013909"/>
            <a:ext cx="1023730" cy="659493"/>
            <a:chOff x="9581322" y="2902226"/>
            <a:chExt cx="1023730" cy="6594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CD65E9A-F266-B8F2-1B8E-0EECE46DB0E1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5F21F2-AF9D-BF3E-E7C2-966F7AB2BA0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5279C0-D3E1-4AA2-2879-FFD8403A0462}"/>
              </a:ext>
            </a:extLst>
          </p:cNvPr>
          <p:cNvSpPr/>
          <p:nvPr/>
        </p:nvSpPr>
        <p:spPr>
          <a:xfrm>
            <a:off x="6096000" y="2979222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Mouse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3E70EE-8AC3-8F05-37C5-5AE98921C8A6}"/>
              </a:ext>
            </a:extLst>
          </p:cNvPr>
          <p:cNvSpPr/>
          <p:nvPr/>
        </p:nvSpPr>
        <p:spPr>
          <a:xfrm>
            <a:off x="6096000" y="3322773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1A63DC-1892-F62B-F471-3362030E6E15}"/>
              </a:ext>
            </a:extLst>
          </p:cNvPr>
          <p:cNvSpPr/>
          <p:nvPr/>
        </p:nvSpPr>
        <p:spPr>
          <a:xfrm>
            <a:off x="6096000" y="4321067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62B58F4-E437-638D-68AF-67064963B2B7}"/>
              </a:ext>
            </a:extLst>
          </p:cNvPr>
          <p:cNvGrpSpPr/>
          <p:nvPr/>
        </p:nvGrpSpPr>
        <p:grpSpPr>
          <a:xfrm>
            <a:off x="3776870" y="3838406"/>
            <a:ext cx="1618734" cy="777008"/>
            <a:chOff x="6096000" y="5250139"/>
            <a:chExt cx="1618734" cy="77700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BB48FC3-571C-0943-BA04-87410DAD0C55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6EE6504-8E83-0560-7DC3-AC87DAC191DC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668E33A-BF65-A6F6-7A6C-595DADDE338A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B753731-BC58-4E06-F3F3-CF76E287C4D3}"/>
              </a:ext>
            </a:extLst>
          </p:cNvPr>
          <p:cNvSpPr/>
          <p:nvPr/>
        </p:nvSpPr>
        <p:spPr>
          <a:xfrm>
            <a:off x="6145428" y="3404286"/>
            <a:ext cx="1515762" cy="2444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9E6C893-490A-F82F-C139-4259278D2B70}"/>
              </a:ext>
            </a:extLst>
          </p:cNvPr>
          <p:cNvSpPr/>
          <p:nvPr/>
        </p:nvSpPr>
        <p:spPr>
          <a:xfrm>
            <a:off x="6145428" y="3713205"/>
            <a:ext cx="1515762" cy="2444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1C87C09-14AE-3015-D04F-0280287900FC}"/>
              </a:ext>
            </a:extLst>
          </p:cNvPr>
          <p:cNvSpPr/>
          <p:nvPr/>
        </p:nvSpPr>
        <p:spPr>
          <a:xfrm>
            <a:off x="6145428" y="4022124"/>
            <a:ext cx="1515762" cy="2444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countOfTail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16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Mouse</a:t>
            </a:r>
            <a:r>
              <a:rPr kumimoji="1" lang="ko-KR" altLang="en-US" dirty="0"/>
              <a:t> 클래스의 </a:t>
            </a:r>
            <a:r>
              <a:rPr kumimoji="1" lang="en-US" altLang="ko-KR" dirty="0"/>
              <a:t>name, age, </a:t>
            </a:r>
            <a:r>
              <a:rPr kumimoji="1" lang="en-US" altLang="ko-KR" dirty="0" err="1"/>
              <a:t>countOfTail</a:t>
            </a:r>
            <a:r>
              <a:rPr kumimoji="1" lang="ko-KR" altLang="en-US" dirty="0"/>
              <a:t> 세 속성은 클래스가 아닌 객체에 속한 속성이므로 객체가 </a:t>
            </a:r>
            <a:r>
              <a:rPr kumimoji="1" lang="ko-KR" altLang="en-US" dirty="0" err="1"/>
              <a:t>생성되어야만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영역에 영역이 할당된다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UML</a:t>
            </a:r>
            <a:r>
              <a:rPr kumimoji="1" lang="ko-KR" altLang="en-US" dirty="0"/>
              <a:t> 표기법에서 클래스 멤버는 밑줄을 표시한다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때문에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 메서드에는 밑줄이 있지만 </a:t>
            </a:r>
            <a:r>
              <a:rPr kumimoji="1" lang="en-US" altLang="ko-KR" dirty="0"/>
              <a:t>sing()</a:t>
            </a:r>
            <a:r>
              <a:rPr kumimoji="1" lang="ko-KR" altLang="en-US" dirty="0"/>
              <a:t> 메서드는 밑줄이 없다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클래스 멤버는 </a:t>
            </a:r>
            <a:r>
              <a:rPr kumimoji="1" lang="en-US" altLang="ko-KR" dirty="0"/>
              <a:t>static</a:t>
            </a:r>
            <a:r>
              <a:rPr kumimoji="1" lang="ko-KR" altLang="en-US" dirty="0"/>
              <a:t> 키워드로 표시한다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506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단계별 메모리 상태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1.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Mouse mickey</a:t>
            </a:r>
            <a:r>
              <a:rPr kumimoji="1" lang="ko-KR" altLang="en-US" b="1" dirty="0"/>
              <a:t>로 </a:t>
            </a:r>
            <a:r>
              <a:rPr kumimoji="1" lang="en-US" altLang="ko-KR" b="1" dirty="0"/>
              <a:t>Mouse</a:t>
            </a:r>
            <a:r>
              <a:rPr kumimoji="1" lang="ko-KR" altLang="en-US" b="1" dirty="0"/>
              <a:t> 타입의 변수 생성</a:t>
            </a:r>
            <a:endParaRPr kumimoji="1"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5"/>
            <a:ext cx="2613991" cy="13471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5"/>
            <a:ext cx="2613991" cy="13471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0569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8" y="1690688"/>
            <a:ext cx="7951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단계별 메모리 상태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2.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New Mouse() </a:t>
            </a:r>
            <a:r>
              <a:rPr kumimoji="1" lang="ko-KR" altLang="en-US" b="1" dirty="0"/>
              <a:t>구문으로 </a:t>
            </a:r>
            <a:r>
              <a:rPr kumimoji="1" lang="ko-KR" altLang="en-US" b="1" dirty="0" err="1"/>
              <a:t>힙</a:t>
            </a:r>
            <a:r>
              <a:rPr kumimoji="1" lang="ko-KR" altLang="en-US" b="1" dirty="0"/>
              <a:t> 영역에 </a:t>
            </a:r>
            <a:r>
              <a:rPr kumimoji="1" lang="en-US" altLang="ko-KR" b="1" dirty="0"/>
              <a:t>Mouse</a:t>
            </a:r>
            <a:r>
              <a:rPr kumimoji="1" lang="ko-KR" altLang="en-US" b="1" dirty="0"/>
              <a:t> 인스턴스 생성</a:t>
            </a:r>
            <a:endParaRPr kumimoji="1"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345017" y="5410623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8269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단계별 메모리 상태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3.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=</a:t>
            </a:r>
            <a:r>
              <a:rPr kumimoji="1" lang="ko-KR" altLang="en-US" b="1" dirty="0"/>
              <a:t>을 통한 할당으로 </a:t>
            </a:r>
            <a:r>
              <a:rPr kumimoji="1" lang="en-US" altLang="ko-KR" b="1" dirty="0"/>
              <a:t>mickey</a:t>
            </a:r>
            <a:r>
              <a:rPr kumimoji="1" lang="ko-KR" altLang="en-US" b="1" dirty="0"/>
              <a:t> 변수에 </a:t>
            </a:r>
            <a:r>
              <a:rPr kumimoji="1" lang="en-US" altLang="ko-KR" b="1" dirty="0"/>
              <a:t>Mouse</a:t>
            </a:r>
            <a:r>
              <a:rPr kumimoji="1" lang="ko-KR" altLang="en-US" b="1" dirty="0"/>
              <a:t> 인스턴스의 메모리 주소</a:t>
            </a:r>
            <a:r>
              <a:rPr kumimoji="1" lang="en-US" altLang="ko-KR" b="1" dirty="0"/>
              <a:t>(100)</a:t>
            </a:r>
            <a:r>
              <a:rPr kumimoji="1" lang="ko-KR" altLang="en-US" b="1" dirty="0"/>
              <a:t> 할당</a:t>
            </a:r>
            <a:endParaRPr kumimoji="1"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100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345017" y="5410623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4700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단계별 메모리 상태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3.</a:t>
            </a:r>
            <a:r>
              <a:rPr kumimoji="1" lang="ko-KR" altLang="en-US" b="1" dirty="0"/>
              <a:t>의 화살표를 통한 표현</a:t>
            </a:r>
            <a:endParaRPr kumimoji="1"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345017" y="5410623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5153281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841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7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2737371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2854884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579991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2820197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467819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4909625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35413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45630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494733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049503"/>
            <a:ext cx="678033" cy="206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623697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4967248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5965542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4999384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name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308303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61722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126717" y="5049503"/>
            <a:ext cx="663984" cy="194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 미키 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360928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5669041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4795473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1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b="1" dirty="0"/>
              <a:t>신기술은 이전 기술의 어깨를 딛고 개발자를 위해 발전한다</a:t>
            </a:r>
            <a:r>
              <a:rPr kumimoji="1" lang="en-US" altLang="ko-KR" b="1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언어의 발전은 인간에게 더 친화적인 방향으로 진행되었다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b="1" dirty="0"/>
              <a:t>신기술이 역사 속에서 환영만 받는 것은 아니다</a:t>
            </a:r>
            <a:r>
              <a:rPr kumimoji="1" lang="en-US" altLang="ko-KR" b="1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C: </a:t>
            </a:r>
            <a:r>
              <a:rPr kumimoji="1" lang="ko-KR" altLang="en-US" dirty="0"/>
              <a:t>기계어나 어셈블리에 비해 느림</a:t>
            </a:r>
            <a:br>
              <a:rPr kumimoji="1" lang="en-US" altLang="ko-KR" dirty="0"/>
            </a:br>
            <a:r>
              <a:rPr kumimoji="1" lang="en-US" altLang="ko-KR" dirty="0"/>
              <a:t>C++: </a:t>
            </a:r>
            <a:r>
              <a:rPr kumimoji="1" lang="ko-KR" altLang="en-US" dirty="0"/>
              <a:t>객체 지향이라는 새로운 패러다임에 대한 저항</a:t>
            </a:r>
            <a:br>
              <a:rPr kumimoji="1" lang="en-US" altLang="ko-KR" dirty="0"/>
            </a:br>
            <a:r>
              <a:rPr kumimoji="1" lang="en-US" altLang="ko-KR" dirty="0"/>
              <a:t>JAVA: </a:t>
            </a:r>
            <a:r>
              <a:rPr kumimoji="1" lang="ko-KR" altLang="en-US" dirty="0"/>
              <a:t>가상 환경으로 인한 속도 저하와 리소스 소모</a:t>
            </a:r>
            <a:r>
              <a:rPr kumimoji="1"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9456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8~9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2737371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2854884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579991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2820197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467819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4909625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35413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45630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494733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049503"/>
            <a:ext cx="678033" cy="206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623697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4967248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5965542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4999384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name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308303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617222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126717" y="5049503"/>
            <a:ext cx="663984" cy="19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 미키 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360928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85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5669041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4795473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87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11</a:t>
            </a:r>
            <a:r>
              <a:rPr kumimoji="1" lang="ko-KR" altLang="en-US" dirty="0"/>
              <a:t>번째 줄에서 </a:t>
            </a:r>
            <a:r>
              <a:rPr kumimoji="1" lang="en-US" altLang="ko-KR" dirty="0"/>
              <a:t>mickey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sing()</a:t>
            </a:r>
            <a:r>
              <a:rPr kumimoji="1" lang="ko-KR" altLang="en-US" dirty="0"/>
              <a:t> 메서드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메모리의 변화는 없으며 메서드의 내용대로 화면에 문자열을 출력한다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0597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13</a:t>
            </a:r>
            <a:r>
              <a:rPr kumimoji="1" lang="ko-KR" altLang="en-US" dirty="0"/>
              <a:t>번째 줄에서 </a:t>
            </a:r>
            <a:r>
              <a:rPr kumimoji="1" lang="en-US" altLang="ko-KR" dirty="0"/>
              <a:t>mickey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을 할당했을 때의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2203BA-8BB0-57CB-012D-DB4DCA91F6C7}"/>
              </a:ext>
            </a:extLst>
          </p:cNvPr>
          <p:cNvSpPr/>
          <p:nvPr/>
        </p:nvSpPr>
        <p:spPr>
          <a:xfrm>
            <a:off x="3180522" y="2737371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B4FB21-F782-CEC6-8EDC-07453030E9CD}"/>
              </a:ext>
            </a:extLst>
          </p:cNvPr>
          <p:cNvSpPr/>
          <p:nvPr/>
        </p:nvSpPr>
        <p:spPr>
          <a:xfrm>
            <a:off x="3180522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40782-C748-0F2A-C556-DEEAA2D70900}"/>
              </a:ext>
            </a:extLst>
          </p:cNvPr>
          <p:cNvSpPr/>
          <p:nvPr/>
        </p:nvSpPr>
        <p:spPr>
          <a:xfrm>
            <a:off x="5794513" y="4556726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970E3E-6EF0-D4E1-B80F-11BC8A1ED314}"/>
              </a:ext>
            </a:extLst>
          </p:cNvPr>
          <p:cNvGrpSpPr/>
          <p:nvPr/>
        </p:nvGrpSpPr>
        <p:grpSpPr>
          <a:xfrm>
            <a:off x="3776870" y="2854884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FCBBF4-B6BA-06E5-C7C6-DCFB1A73754C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F6C9CF-848B-C86E-3C22-C63B304FA84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651C04-53A4-397F-0DC7-DA005AD635D0}"/>
              </a:ext>
            </a:extLst>
          </p:cNvPr>
          <p:cNvGrpSpPr/>
          <p:nvPr/>
        </p:nvGrpSpPr>
        <p:grpSpPr>
          <a:xfrm>
            <a:off x="3776870" y="3579991"/>
            <a:ext cx="1618734" cy="777008"/>
            <a:chOff x="6096000" y="5250139"/>
            <a:chExt cx="1618734" cy="77700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C06978-3DA5-43DA-627A-821D3F137E1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43A92E-EA3E-516F-C9E6-D2D516962AD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93E9DA-40A4-E84A-0630-D56932E41E8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0EB48F-301A-EFCE-CB79-17C674F4E94A}"/>
              </a:ext>
            </a:extLst>
          </p:cNvPr>
          <p:cNvGrpSpPr/>
          <p:nvPr/>
        </p:nvGrpSpPr>
        <p:grpSpPr>
          <a:xfrm>
            <a:off x="6096000" y="2820197"/>
            <a:ext cx="1618734" cy="1636191"/>
            <a:chOff x="6096000" y="2979222"/>
            <a:chExt cx="1618734" cy="163619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A7ECB21-2935-FAB4-6771-F7FCC8D174A6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11FCC7-ED95-B03E-EC0C-5C0FC6B6FE76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83BEBA-0746-608C-6DBF-79DD25F9D3E4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5815B9C6-F286-4D92-7B69-D4780E78E2AC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E41E9F0-8572-6FBB-E5A9-C7FC5926C57A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6FF922B4-8669-52A4-FDBD-3582A2D1F720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B0AE1-590F-69C3-17B3-962789005F24}"/>
              </a:ext>
            </a:extLst>
          </p:cNvPr>
          <p:cNvSpPr/>
          <p:nvPr/>
        </p:nvSpPr>
        <p:spPr>
          <a:xfrm>
            <a:off x="3592996" y="467819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C4855E-8567-84C0-1CB8-E8407E1C7548}"/>
              </a:ext>
            </a:extLst>
          </p:cNvPr>
          <p:cNvSpPr/>
          <p:nvPr/>
        </p:nvSpPr>
        <p:spPr>
          <a:xfrm>
            <a:off x="3592995" y="4909625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955B425-5407-571E-024A-1303E5C9A04B}"/>
              </a:ext>
            </a:extLst>
          </p:cNvPr>
          <p:cNvSpPr/>
          <p:nvPr/>
        </p:nvSpPr>
        <p:spPr>
          <a:xfrm>
            <a:off x="3699842" y="5354137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2DA4AB-9824-3E54-D97C-65C6A58DEA89}"/>
              </a:ext>
            </a:extLst>
          </p:cNvPr>
          <p:cNvSpPr/>
          <p:nvPr/>
        </p:nvSpPr>
        <p:spPr>
          <a:xfrm>
            <a:off x="4340916" y="5456303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B78E2FB1-361F-5152-D346-B509D6A5209E}"/>
              </a:ext>
            </a:extLst>
          </p:cNvPr>
          <p:cNvSpPr/>
          <p:nvPr/>
        </p:nvSpPr>
        <p:spPr>
          <a:xfrm>
            <a:off x="3699842" y="4947338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73A780-3208-AEE0-005F-1E87A1CC058B}"/>
              </a:ext>
            </a:extLst>
          </p:cNvPr>
          <p:cNvSpPr/>
          <p:nvPr/>
        </p:nvSpPr>
        <p:spPr>
          <a:xfrm>
            <a:off x="4467952" y="5049503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A30918-F67E-034A-1260-361E40D1AE05}"/>
              </a:ext>
            </a:extLst>
          </p:cNvPr>
          <p:cNvSpPr/>
          <p:nvPr/>
        </p:nvSpPr>
        <p:spPr>
          <a:xfrm>
            <a:off x="6311707" y="4623697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F20E30-0363-3F7F-68CF-87253942DE17}"/>
              </a:ext>
            </a:extLst>
          </p:cNvPr>
          <p:cNvSpPr/>
          <p:nvPr/>
        </p:nvSpPr>
        <p:spPr>
          <a:xfrm>
            <a:off x="6311707" y="4967248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CEEB70-5832-E98D-4FE1-2F874EFF3559}"/>
              </a:ext>
            </a:extLst>
          </p:cNvPr>
          <p:cNvSpPr/>
          <p:nvPr/>
        </p:nvSpPr>
        <p:spPr>
          <a:xfrm>
            <a:off x="6311707" y="5965542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D59A931-BE59-1C35-1EDA-810E4577CC7D}"/>
              </a:ext>
            </a:extLst>
          </p:cNvPr>
          <p:cNvSpPr/>
          <p:nvPr/>
        </p:nvSpPr>
        <p:spPr>
          <a:xfrm>
            <a:off x="6361135" y="4999384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name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45C1A51-742C-5197-BC2A-A3129474128C}"/>
              </a:ext>
            </a:extLst>
          </p:cNvPr>
          <p:cNvSpPr/>
          <p:nvPr/>
        </p:nvSpPr>
        <p:spPr>
          <a:xfrm>
            <a:off x="6361135" y="5308303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C34223C0-03EE-F725-1641-63F5584B2E8E}"/>
              </a:ext>
            </a:extLst>
          </p:cNvPr>
          <p:cNvSpPr/>
          <p:nvPr/>
        </p:nvSpPr>
        <p:spPr>
          <a:xfrm>
            <a:off x="6361135" y="561722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729D6C-ED71-F122-3200-0BAACF83DF90}"/>
              </a:ext>
            </a:extLst>
          </p:cNvPr>
          <p:cNvSpPr/>
          <p:nvPr/>
        </p:nvSpPr>
        <p:spPr>
          <a:xfrm>
            <a:off x="7126717" y="5049503"/>
            <a:ext cx="663984" cy="19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 미키 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9D0A98-69FA-0645-8971-5D30A5B0603B}"/>
              </a:ext>
            </a:extLst>
          </p:cNvPr>
          <p:cNvSpPr/>
          <p:nvPr/>
        </p:nvSpPr>
        <p:spPr>
          <a:xfrm>
            <a:off x="7345017" y="5360928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85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1132E8-81ED-F067-AFA3-6AF5FC642247}"/>
              </a:ext>
            </a:extLst>
          </p:cNvPr>
          <p:cNvSpPr/>
          <p:nvPr/>
        </p:nvSpPr>
        <p:spPr>
          <a:xfrm>
            <a:off x="7345017" y="5669041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85117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13</a:t>
            </a:r>
            <a:r>
              <a:rPr kumimoji="1" lang="ko-KR" altLang="en-US" dirty="0"/>
              <a:t>번째 줄에서 </a:t>
            </a:r>
            <a:r>
              <a:rPr kumimoji="1" lang="en-US" altLang="ko-KR" dirty="0"/>
              <a:t>mickey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을 할당한 후 </a:t>
            </a:r>
            <a:r>
              <a:rPr kumimoji="1" lang="ko-KR" altLang="en-US" dirty="0" err="1"/>
              <a:t>가비지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컬렉터가</a:t>
            </a:r>
            <a:r>
              <a:rPr kumimoji="1" lang="ko-KR" altLang="en-US" dirty="0"/>
              <a:t> 메모리를 정리한 후의 메모리 상태 </a:t>
            </a:r>
            <a:r>
              <a:rPr kumimoji="1" lang="en-US" altLang="ko-KR" dirty="0"/>
              <a:t>(</a:t>
            </a:r>
            <a:r>
              <a:rPr kumimoji="1" lang="ko-KR" altLang="en-US" dirty="0"/>
              <a:t>명확한 시점은 알 수 없다</a:t>
            </a:r>
            <a:r>
              <a:rPr kumimoji="1"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2203BA-8BB0-57CB-012D-DB4DCA91F6C7}"/>
              </a:ext>
            </a:extLst>
          </p:cNvPr>
          <p:cNvSpPr/>
          <p:nvPr/>
        </p:nvSpPr>
        <p:spPr>
          <a:xfrm>
            <a:off x="3180522" y="298584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B4FB21-F782-CEC6-8EDC-07453030E9CD}"/>
              </a:ext>
            </a:extLst>
          </p:cNvPr>
          <p:cNvSpPr/>
          <p:nvPr/>
        </p:nvSpPr>
        <p:spPr>
          <a:xfrm>
            <a:off x="3180522" y="4805204"/>
            <a:ext cx="2613991" cy="13272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40782-C748-0F2A-C556-DEEAA2D70900}"/>
              </a:ext>
            </a:extLst>
          </p:cNvPr>
          <p:cNvSpPr/>
          <p:nvPr/>
        </p:nvSpPr>
        <p:spPr>
          <a:xfrm>
            <a:off x="5794513" y="4805204"/>
            <a:ext cx="2613991" cy="13272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970E3E-6EF0-D4E1-B80F-11BC8A1ED314}"/>
              </a:ext>
            </a:extLst>
          </p:cNvPr>
          <p:cNvGrpSpPr/>
          <p:nvPr/>
        </p:nvGrpSpPr>
        <p:grpSpPr>
          <a:xfrm>
            <a:off x="3776870" y="310336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FCBBF4-B6BA-06E5-C7C6-DCFB1A73754C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F6C9CF-848B-C86E-3C22-C63B304FA846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651C04-53A4-397F-0DC7-DA005AD635D0}"/>
              </a:ext>
            </a:extLst>
          </p:cNvPr>
          <p:cNvGrpSpPr/>
          <p:nvPr/>
        </p:nvGrpSpPr>
        <p:grpSpPr>
          <a:xfrm>
            <a:off x="3776870" y="3828469"/>
            <a:ext cx="1618734" cy="777008"/>
            <a:chOff x="6096000" y="5250139"/>
            <a:chExt cx="1618734" cy="77700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5C06978-3DA5-43DA-627A-821D3F137E1B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43A92E-EA3E-516F-C9E6-D2D516962AD1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93E9DA-40A4-E84A-0630-D56932E41E8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0EB48F-301A-EFCE-CB79-17C674F4E94A}"/>
              </a:ext>
            </a:extLst>
          </p:cNvPr>
          <p:cNvGrpSpPr/>
          <p:nvPr/>
        </p:nvGrpSpPr>
        <p:grpSpPr>
          <a:xfrm>
            <a:off x="6096000" y="3068675"/>
            <a:ext cx="1618734" cy="1636191"/>
            <a:chOff x="6096000" y="2979222"/>
            <a:chExt cx="1618734" cy="163619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A7ECB21-2935-FAB4-6771-F7FCC8D174A6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11FCC7-ED95-B03E-EC0C-5C0FC6B6FE76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83BEBA-0746-608C-6DBF-79DD25F9D3E4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5815B9C6-F286-4D92-7B69-D4780E78E2AC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E41E9F0-8572-6FBB-E5A9-C7FC5926C57A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6FF922B4-8669-52A4-FDBD-3582A2D1F720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B0AE1-590F-69C3-17B3-962789005F24}"/>
              </a:ext>
            </a:extLst>
          </p:cNvPr>
          <p:cNvSpPr/>
          <p:nvPr/>
        </p:nvSpPr>
        <p:spPr>
          <a:xfrm>
            <a:off x="3592996" y="492667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C4855E-8567-84C0-1CB8-E8407E1C7548}"/>
              </a:ext>
            </a:extLst>
          </p:cNvPr>
          <p:cNvSpPr/>
          <p:nvPr/>
        </p:nvSpPr>
        <p:spPr>
          <a:xfrm>
            <a:off x="3592995" y="515810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955B425-5407-571E-024A-1303E5C9A04B}"/>
              </a:ext>
            </a:extLst>
          </p:cNvPr>
          <p:cNvSpPr/>
          <p:nvPr/>
        </p:nvSpPr>
        <p:spPr>
          <a:xfrm>
            <a:off x="3699842" y="560261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2DA4AB-9824-3E54-D97C-65C6A58DEA89}"/>
              </a:ext>
            </a:extLst>
          </p:cNvPr>
          <p:cNvSpPr/>
          <p:nvPr/>
        </p:nvSpPr>
        <p:spPr>
          <a:xfrm>
            <a:off x="4340916" y="570478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B78E2FB1-361F-5152-D346-B509D6A5209E}"/>
              </a:ext>
            </a:extLst>
          </p:cNvPr>
          <p:cNvSpPr/>
          <p:nvPr/>
        </p:nvSpPr>
        <p:spPr>
          <a:xfrm>
            <a:off x="3699842" y="5195816"/>
            <a:ext cx="1575352" cy="35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73A780-3208-AEE0-005F-1E87A1CC058B}"/>
              </a:ext>
            </a:extLst>
          </p:cNvPr>
          <p:cNvSpPr/>
          <p:nvPr/>
        </p:nvSpPr>
        <p:spPr>
          <a:xfrm>
            <a:off x="4467952" y="529798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5593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15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 상태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아까와는</a:t>
            </a:r>
            <a:r>
              <a:rPr kumimoji="1" lang="ko-KR" altLang="en-US" dirty="0"/>
              <a:t> 다른 </a:t>
            </a:r>
            <a:r>
              <a:rPr kumimoji="1" lang="en-US" altLang="ko-KR" dirty="0"/>
              <a:t>Mouse </a:t>
            </a:r>
            <a:r>
              <a:rPr kumimoji="1" lang="ko-KR" altLang="en-US" dirty="0"/>
              <a:t>객체가 새로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영역에 생성된다</a:t>
            </a:r>
            <a:r>
              <a:rPr kumimoji="1"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7345017" y="5410623"/>
            <a:ext cx="445683" cy="1914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5153281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39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MouseDriver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19</a:t>
            </a:r>
            <a:r>
              <a:rPr kumimoji="1" lang="ko-KR" altLang="en-US" dirty="0"/>
              <a:t>번째 줄 실행</a:t>
            </a:r>
            <a:r>
              <a:rPr kumimoji="1" lang="en-US" altLang="ko-KR" dirty="0"/>
              <a:t> </a:t>
            </a:r>
            <a:r>
              <a:rPr kumimoji="1" lang="ko-KR" altLang="en-US" dirty="0"/>
              <a:t>시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06CAA4-CCF5-2CE6-2B83-989742D39B90}"/>
              </a:ext>
            </a:extLst>
          </p:cNvPr>
          <p:cNvSpPr/>
          <p:nvPr/>
        </p:nvSpPr>
        <p:spPr>
          <a:xfrm>
            <a:off x="3180522" y="3095179"/>
            <a:ext cx="5227982" cy="1804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D9EC6-1EF7-E53D-A938-1848145F2D34}"/>
              </a:ext>
            </a:extLst>
          </p:cNvPr>
          <p:cNvSpPr/>
          <p:nvPr/>
        </p:nvSpPr>
        <p:spPr>
          <a:xfrm>
            <a:off x="3180522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1A1D65-56F0-0D89-9CC2-2A4BE8725FCE}"/>
              </a:ext>
            </a:extLst>
          </p:cNvPr>
          <p:cNvSpPr/>
          <p:nvPr/>
        </p:nvSpPr>
        <p:spPr>
          <a:xfrm>
            <a:off x="5794513" y="4914534"/>
            <a:ext cx="2613991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AFA1A-A642-E47E-D3A9-79EE1A7FB73C}"/>
              </a:ext>
            </a:extLst>
          </p:cNvPr>
          <p:cNvGrpSpPr/>
          <p:nvPr/>
        </p:nvGrpSpPr>
        <p:grpSpPr>
          <a:xfrm>
            <a:off x="3776870" y="3212692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921DD-6BA6-4D4C-D56D-A3C745049469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154E02-E957-35B2-5917-A4E8239423EE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AC97E-46CA-8334-0815-3E41ADCB8938}"/>
              </a:ext>
            </a:extLst>
          </p:cNvPr>
          <p:cNvGrpSpPr/>
          <p:nvPr/>
        </p:nvGrpSpPr>
        <p:grpSpPr>
          <a:xfrm>
            <a:off x="3776870" y="3937799"/>
            <a:ext cx="1618734" cy="777008"/>
            <a:chOff x="6096000" y="5250139"/>
            <a:chExt cx="1618734" cy="77700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E8F23E-CF8E-F454-1866-782E39F0DA64}"/>
                </a:ext>
              </a:extLst>
            </p:cNvPr>
            <p:cNvSpPr/>
            <p:nvPr/>
          </p:nvSpPr>
          <p:spPr>
            <a:xfrm>
              <a:off x="6096000" y="5250139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 err="1"/>
                <a:t>MouseDriver</a:t>
              </a:r>
              <a:endParaRPr kumimoji="1" lang="ko-Kore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26C17D-0D16-1FBA-7331-3228A26FE460}"/>
                </a:ext>
              </a:extLst>
            </p:cNvPr>
            <p:cNvSpPr/>
            <p:nvPr/>
          </p:nvSpPr>
          <p:spPr>
            <a:xfrm>
              <a:off x="6096000" y="5491471"/>
              <a:ext cx="1618734" cy="241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9F112A-60AB-FAA3-7FD7-037F2EB07F72}"/>
                </a:ext>
              </a:extLst>
            </p:cNvPr>
            <p:cNvSpPr/>
            <p:nvPr/>
          </p:nvSpPr>
          <p:spPr>
            <a:xfrm>
              <a:off x="6096000" y="5732803"/>
              <a:ext cx="1618734" cy="29434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u="sng" dirty="0"/>
                <a:t>main(</a:t>
              </a:r>
              <a:r>
                <a:rPr kumimoji="1" lang="en-US" altLang="ko-Kore-KR" sz="1200" u="sng" dirty="0" err="1"/>
                <a:t>args</a:t>
              </a:r>
              <a:r>
                <a:rPr kumimoji="1" lang="en-US" altLang="ko-Kore-KR" sz="1200" u="sng" dirty="0"/>
                <a:t> : String[])</a:t>
              </a:r>
              <a:endParaRPr kumimoji="1" lang="ko-Kore-KR" altLang="en-US" sz="1200" u="sng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51C15F-D32A-F2DB-7114-3136B129024D}"/>
              </a:ext>
            </a:extLst>
          </p:cNvPr>
          <p:cNvGrpSpPr/>
          <p:nvPr/>
        </p:nvGrpSpPr>
        <p:grpSpPr>
          <a:xfrm>
            <a:off x="6096000" y="3178005"/>
            <a:ext cx="1618734" cy="1636191"/>
            <a:chOff x="6096000" y="2979222"/>
            <a:chExt cx="1618734" cy="1636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11C98-E7F1-C477-C9F4-6260A5DFC481}"/>
                </a:ext>
              </a:extLst>
            </p:cNvPr>
            <p:cNvSpPr/>
            <p:nvPr/>
          </p:nvSpPr>
          <p:spPr>
            <a:xfrm>
              <a:off x="6096000" y="2979222"/>
              <a:ext cx="1618734" cy="343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Mouse</a:t>
              </a:r>
              <a:endParaRPr kumimoji="1" lang="ko-Kore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A37D24-85BF-927E-3B0B-732ED9803DD4}"/>
                </a:ext>
              </a:extLst>
            </p:cNvPr>
            <p:cNvSpPr/>
            <p:nvPr/>
          </p:nvSpPr>
          <p:spPr>
            <a:xfrm>
              <a:off x="6096000" y="3322773"/>
              <a:ext cx="1618734" cy="9837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8BE8D5-BE95-708E-78DB-73640A045FDB}"/>
                </a:ext>
              </a:extLst>
            </p:cNvPr>
            <p:cNvSpPr/>
            <p:nvPr/>
          </p:nvSpPr>
          <p:spPr>
            <a:xfrm>
              <a:off x="6096000" y="4321067"/>
              <a:ext cx="1618734" cy="294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200" dirty="0"/>
                <a:t>sing()</a:t>
              </a:r>
              <a:endParaRPr kumimoji="1" lang="ko-Kore-KR" altLang="en-US" sz="1200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A446047-86A8-1D2A-6546-A670B4634AB5}"/>
                </a:ext>
              </a:extLst>
            </p:cNvPr>
            <p:cNvSpPr/>
            <p:nvPr/>
          </p:nvSpPr>
          <p:spPr>
            <a:xfrm>
              <a:off x="6145428" y="3404286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2A64C37-6F3A-41EF-60AE-226A7C20D861}"/>
                </a:ext>
              </a:extLst>
            </p:cNvPr>
            <p:cNvSpPr/>
            <p:nvPr/>
          </p:nvSpPr>
          <p:spPr>
            <a:xfrm>
              <a:off x="6145428" y="3713205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2CA0BBC-E05E-3D55-81F5-E0E0E56EE822}"/>
                </a:ext>
              </a:extLst>
            </p:cNvPr>
            <p:cNvSpPr/>
            <p:nvPr/>
          </p:nvSpPr>
          <p:spPr>
            <a:xfrm>
              <a:off x="6145428" y="4022124"/>
              <a:ext cx="1515762" cy="2444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countOfTail</a:t>
              </a:r>
              <a:endParaRPr kumimoji="1" lang="ko-Kore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DB767-2E4E-7D2D-6300-CADB8BF08A6D}"/>
              </a:ext>
            </a:extLst>
          </p:cNvPr>
          <p:cNvSpPr/>
          <p:nvPr/>
        </p:nvSpPr>
        <p:spPr>
          <a:xfrm>
            <a:off x="3592996" y="503600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6F049-D614-6AD7-F365-DC4B1E639F1F}"/>
              </a:ext>
            </a:extLst>
          </p:cNvPr>
          <p:cNvSpPr/>
          <p:nvPr/>
        </p:nvSpPr>
        <p:spPr>
          <a:xfrm>
            <a:off x="3592995" y="526743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4BBF338-163F-83EE-0538-3BF66B0C410D}"/>
              </a:ext>
            </a:extLst>
          </p:cNvPr>
          <p:cNvSpPr/>
          <p:nvPr/>
        </p:nvSpPr>
        <p:spPr>
          <a:xfrm>
            <a:off x="3699842" y="571194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B3A28-C250-E0F1-5D3E-1624DBE0A41D}"/>
              </a:ext>
            </a:extLst>
          </p:cNvPr>
          <p:cNvSpPr/>
          <p:nvPr/>
        </p:nvSpPr>
        <p:spPr>
          <a:xfrm>
            <a:off x="4340916" y="581411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8A2F193-41EE-798F-6B55-37D02B46C049}"/>
              </a:ext>
            </a:extLst>
          </p:cNvPr>
          <p:cNvSpPr/>
          <p:nvPr/>
        </p:nvSpPr>
        <p:spPr>
          <a:xfrm>
            <a:off x="3699842" y="530514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mickey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7557E0-28D8-A501-887C-B2F3BFB72AFC}"/>
              </a:ext>
            </a:extLst>
          </p:cNvPr>
          <p:cNvSpPr/>
          <p:nvPr/>
        </p:nvSpPr>
        <p:spPr>
          <a:xfrm>
            <a:off x="4467952" y="540731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0455A3-1A9C-0E69-DFD3-C06376E357F4}"/>
              </a:ext>
            </a:extLst>
          </p:cNvPr>
          <p:cNvSpPr/>
          <p:nvPr/>
        </p:nvSpPr>
        <p:spPr>
          <a:xfrm>
            <a:off x="6311707" y="4981505"/>
            <a:ext cx="1618734" cy="343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Mouse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9D3D649-710E-F85F-2ECF-FA89FDE238DC}"/>
              </a:ext>
            </a:extLst>
          </p:cNvPr>
          <p:cNvSpPr/>
          <p:nvPr/>
        </p:nvSpPr>
        <p:spPr>
          <a:xfrm>
            <a:off x="6311707" y="5325056"/>
            <a:ext cx="1618734" cy="983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77F9C1-B6BC-44E0-BDA0-962A60168448}"/>
              </a:ext>
            </a:extLst>
          </p:cNvPr>
          <p:cNvSpPr/>
          <p:nvPr/>
        </p:nvSpPr>
        <p:spPr>
          <a:xfrm>
            <a:off x="6311707" y="6323350"/>
            <a:ext cx="1618734" cy="294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sing()</a:t>
            </a:r>
            <a:endParaRPr kumimoji="1" lang="ko-Kore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585BA88-B0D1-E3CB-5191-A1CCD58214CE}"/>
              </a:ext>
            </a:extLst>
          </p:cNvPr>
          <p:cNvSpPr/>
          <p:nvPr/>
        </p:nvSpPr>
        <p:spPr>
          <a:xfrm>
            <a:off x="6361135" y="5357192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kumimoji="1" lang="ko-Kore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33B3B50-678D-312C-3458-1368D5BC9E37}"/>
              </a:ext>
            </a:extLst>
          </p:cNvPr>
          <p:cNvSpPr/>
          <p:nvPr/>
        </p:nvSpPr>
        <p:spPr>
          <a:xfrm>
            <a:off x="6361135" y="5666111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tx1"/>
                </a:solidFill>
              </a:rPr>
              <a:t>age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BD66E70-9379-891D-2338-DF650057E561}"/>
              </a:ext>
            </a:extLst>
          </p:cNvPr>
          <p:cNvSpPr/>
          <p:nvPr/>
        </p:nvSpPr>
        <p:spPr>
          <a:xfrm>
            <a:off x="6361135" y="5975030"/>
            <a:ext cx="1515762" cy="2937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>
                <a:solidFill>
                  <a:schemeClr val="tx1"/>
                </a:solidFill>
              </a:rPr>
              <a:t>countOfTail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A18423-3DCB-82CD-379B-4FD52099437D}"/>
              </a:ext>
            </a:extLst>
          </p:cNvPr>
          <p:cNvSpPr/>
          <p:nvPr/>
        </p:nvSpPr>
        <p:spPr>
          <a:xfrm>
            <a:off x="6944967" y="5407311"/>
            <a:ext cx="845734" cy="194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 제리 </a:t>
            </a:r>
            <a:r>
              <a:rPr kumimoji="1" lang="en-US" altLang="ko-KR" sz="1200" dirty="0"/>
              <a:t>“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DE2539-98E6-65BD-60AC-226E438754DE}"/>
              </a:ext>
            </a:extLst>
          </p:cNvPr>
          <p:cNvSpPr/>
          <p:nvPr/>
        </p:nvSpPr>
        <p:spPr>
          <a:xfrm>
            <a:off x="7345017" y="5718736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73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75A6D0-32E6-E35C-D47E-62B09C00738C}"/>
              </a:ext>
            </a:extLst>
          </p:cNvPr>
          <p:cNvSpPr/>
          <p:nvPr/>
        </p:nvSpPr>
        <p:spPr>
          <a:xfrm>
            <a:off x="7345017" y="6026849"/>
            <a:ext cx="445683" cy="1914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300537-EF42-8CA1-DC4A-E8515A74F05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979504" y="5153281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56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클래스 멤버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static </a:t>
            </a:r>
            <a:r>
              <a:rPr kumimoji="1" lang="ko-KR" altLang="en-US" dirty="0"/>
              <a:t>멤버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정적 멤버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객체 멤버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인스턴스 멤버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모든 인스턴스에서 동일한 값을 갖는 멤버가 있다면 이 멤버는 클래스 멤버로 만드는 것이 좋다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정적 메서드를 사용하는 경우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main()</a:t>
            </a:r>
            <a:r>
              <a:rPr kumimoji="1" lang="ko-KR" altLang="en-US" dirty="0"/>
              <a:t> 메서드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객체 생성 여부에 상관 없이 가장 최초에 실행되어야 하므로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정적 변수에 대한 </a:t>
            </a:r>
            <a:r>
              <a:rPr kumimoji="1" lang="en-US" altLang="ko-KR" dirty="0"/>
              <a:t>getter/setter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유틸리티성 메서드</a:t>
            </a:r>
            <a:endParaRPr kumimoji="1" lang="en-US" altLang="ko-KR" dirty="0"/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정적 속성은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영역에 클래스가 배치되는 즉시 메모리 공간이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할당되나 객체 속성은 객체가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영역에 생성되면 그 때 메모리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공간이 할당된다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20011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4.</a:t>
            </a:r>
            <a:r>
              <a:rPr kumimoji="1" lang="ko-KR" altLang="en-US" sz="2400" dirty="0"/>
              <a:t> 추상화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모델링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클래스 속성과 객체 속성은 기본값을 갖는다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정수형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부동소수점형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논리형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객체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null</a:t>
            </a:r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지역 변수는 명시적으로 초기화 하지 않는다면 쓰레기 값을 갖는다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117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 지향에서의 상속은 재사용과 확장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상위 클래스의 특성을 하위 클래스에서 상속하고 더 필요한 특성을 추가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확장해서 사용할 수 있다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상위 클래스로 갈수록 추상화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일반화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하위 클래스로 갈수록 구체화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특수화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“</a:t>
            </a:r>
            <a:r>
              <a:rPr kumimoji="1" lang="ko-KR" altLang="en-US" dirty="0"/>
              <a:t>하위 클래스는 상위 클래스다</a:t>
            </a:r>
            <a:r>
              <a:rPr kumimoji="1" lang="en-US" altLang="ko-KR" dirty="0"/>
              <a:t>.”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리스코프</a:t>
            </a:r>
            <a:r>
              <a:rPr kumimoji="1" lang="ko-KR" altLang="en-US" b="1" dirty="0">
                <a:solidFill>
                  <a:srgbClr val="FF0000"/>
                </a:solidFill>
              </a:rPr>
              <a:t> 치환 원칙</a:t>
            </a:r>
            <a:r>
              <a:rPr kumimoji="1" lang="en-US" altLang="ko-KR" b="1" dirty="0">
                <a:solidFill>
                  <a:srgbClr val="FF0000"/>
                </a:solidFill>
              </a:rPr>
              <a:t>(LSP)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“</a:t>
            </a:r>
            <a:r>
              <a:rPr kumimoji="1" lang="ko-KR" altLang="en-US" dirty="0"/>
              <a:t>하위 클래스 </a:t>
            </a:r>
            <a:r>
              <a:rPr kumimoji="1" lang="en-US" altLang="ko-KR" b="1" dirty="0">
                <a:solidFill>
                  <a:srgbClr val="FF0000"/>
                </a:solidFill>
              </a:rPr>
              <a:t>is a kind of </a:t>
            </a:r>
            <a:r>
              <a:rPr kumimoji="1" lang="ko-KR" altLang="en-US" dirty="0"/>
              <a:t>상위 클래스</a:t>
            </a:r>
            <a:r>
              <a:rPr kumimoji="1" lang="en-US" altLang="ko-KR" dirty="0"/>
              <a:t>”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“</a:t>
            </a:r>
            <a:r>
              <a:rPr kumimoji="1" lang="ko-KR" altLang="en-US" dirty="0"/>
              <a:t>구현 클래스 </a:t>
            </a:r>
            <a:r>
              <a:rPr kumimoji="1" lang="en-US" altLang="ko-KR" b="1" dirty="0">
                <a:solidFill>
                  <a:srgbClr val="FF0000"/>
                </a:solidFill>
              </a:rPr>
              <a:t>is able to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ko-KR" altLang="en-US" b="1" dirty="0"/>
              <a:t>인터페이스</a:t>
            </a:r>
            <a:r>
              <a:rPr kumimoji="1" lang="en-US" altLang="ko-KR" dirty="0"/>
              <a:t>”</a:t>
            </a:r>
          </a:p>
          <a:p>
            <a:pPr lvl="1"/>
            <a:endParaRPr kumimoji="1" lang="en-US" altLang="ko-KR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4836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UML </a:t>
            </a:r>
            <a:r>
              <a:rPr kumimoji="1" lang="ko-KR" altLang="en-US" dirty="0"/>
              <a:t>표기법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3FA340-EDFC-16F9-E406-9E537610C5A1}"/>
              </a:ext>
            </a:extLst>
          </p:cNvPr>
          <p:cNvSpPr/>
          <p:nvPr/>
        </p:nvSpPr>
        <p:spPr>
          <a:xfrm>
            <a:off x="2852530" y="3101009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상위</a:t>
            </a:r>
            <a:r>
              <a:rPr kumimoji="1" lang="ko-KR" altLang="en-US" dirty="0"/>
              <a:t> 클래스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94E090-7A97-0784-AE71-3D7164C9E0DE}"/>
              </a:ext>
            </a:extLst>
          </p:cNvPr>
          <p:cNvSpPr/>
          <p:nvPr/>
        </p:nvSpPr>
        <p:spPr>
          <a:xfrm>
            <a:off x="2852529" y="4919871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하위</a:t>
            </a:r>
            <a:r>
              <a:rPr kumimoji="1" lang="ko-KR" altLang="en-US" dirty="0"/>
              <a:t> 클래스</a:t>
            </a:r>
            <a:endParaRPr kumimoji="1" lang="ko-Kore-KR" altLang="en-US" dirty="0"/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09948451-8152-1269-071C-40605DDCCB83}"/>
              </a:ext>
            </a:extLst>
          </p:cNvPr>
          <p:cNvSpPr/>
          <p:nvPr/>
        </p:nvSpPr>
        <p:spPr>
          <a:xfrm>
            <a:off x="3651386" y="3820285"/>
            <a:ext cx="181391" cy="1983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920B674-4E94-7120-C525-91A89C51333D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3742082" y="4018602"/>
            <a:ext cx="0" cy="90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132266-FD64-AF29-85FF-0C58C576EFED}"/>
              </a:ext>
            </a:extLst>
          </p:cNvPr>
          <p:cNvSpPr/>
          <p:nvPr/>
        </p:nvSpPr>
        <p:spPr>
          <a:xfrm>
            <a:off x="5521188" y="3101009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인터페이스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24978E-79E6-9B32-F558-44FCEC18B214}"/>
              </a:ext>
            </a:extLst>
          </p:cNvPr>
          <p:cNvSpPr/>
          <p:nvPr/>
        </p:nvSpPr>
        <p:spPr>
          <a:xfrm>
            <a:off x="5521187" y="4919871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클래스</a:t>
            </a:r>
            <a:endParaRPr kumimoji="1" lang="ko-Kore-KR" altLang="en-US" dirty="0"/>
          </a:p>
        </p:txBody>
      </p:sp>
      <p:sp>
        <p:nvSpPr>
          <p:cNvPr id="16" name="삼각형 15">
            <a:extLst>
              <a:ext uri="{FF2B5EF4-FFF2-40B4-BE49-F238E27FC236}">
                <a16:creationId xmlns:a16="http://schemas.microsoft.com/office/drawing/2014/main" id="{9DC129BF-AF16-6CCE-DF8F-8BAE87925AD1}"/>
              </a:ext>
            </a:extLst>
          </p:cNvPr>
          <p:cNvSpPr/>
          <p:nvPr/>
        </p:nvSpPr>
        <p:spPr>
          <a:xfrm>
            <a:off x="6320044" y="3820285"/>
            <a:ext cx="181391" cy="19831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9DAFD1A-C232-AC3D-2B9E-7238E068CFBE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6410740" y="4018602"/>
            <a:ext cx="0" cy="901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925417-45A7-24C5-302A-61FFF194D6D9}"/>
              </a:ext>
            </a:extLst>
          </p:cNvPr>
          <p:cNvSpPr/>
          <p:nvPr/>
        </p:nvSpPr>
        <p:spPr>
          <a:xfrm>
            <a:off x="7469672" y="4919871"/>
            <a:ext cx="1779105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클래스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9B702197-7A95-2083-9D5F-91946F05D843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>
            <a:off x="8359225" y="3789548"/>
            <a:ext cx="0" cy="1130323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9064EF9-0A17-79AD-A60C-052A82843A67}"/>
              </a:ext>
            </a:extLst>
          </p:cNvPr>
          <p:cNvSpPr/>
          <p:nvPr/>
        </p:nvSpPr>
        <p:spPr>
          <a:xfrm>
            <a:off x="8179907" y="3425691"/>
            <a:ext cx="358636" cy="3638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A77C12-6DFC-D2CC-A8A5-58D3B0524B11}"/>
              </a:ext>
            </a:extLst>
          </p:cNvPr>
          <p:cNvSpPr txBox="1"/>
          <p:nvPr/>
        </p:nvSpPr>
        <p:spPr>
          <a:xfrm>
            <a:off x="8538543" y="34229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인터페이스</a:t>
            </a:r>
            <a:endParaRPr kumimoji="1" lang="en-US" altLang="ko-Kore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9C1257-843A-C005-0B4E-266F4ACEA8A8}"/>
              </a:ext>
            </a:extLst>
          </p:cNvPr>
          <p:cNvSpPr txBox="1"/>
          <p:nvPr/>
        </p:nvSpPr>
        <p:spPr>
          <a:xfrm>
            <a:off x="3418915" y="58627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상속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645CA0-672F-ACA1-20D6-A14753363662}"/>
              </a:ext>
            </a:extLst>
          </p:cNvPr>
          <p:cNvSpPr txBox="1"/>
          <p:nvPr/>
        </p:nvSpPr>
        <p:spPr>
          <a:xfrm>
            <a:off x="6738728" y="58627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44480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3.</a:t>
            </a:r>
            <a:r>
              <a:rPr kumimoji="1" lang="ko-KR" altLang="en-US" sz="2400" dirty="0"/>
              <a:t> 짧은 글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긴 생각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lvl="1"/>
            <a:r>
              <a:rPr kumimoji="1" lang="en-US" altLang="ko-KR" b="1" dirty="0"/>
              <a:t>UML</a:t>
            </a:r>
            <a:r>
              <a:rPr kumimoji="1" lang="ko-KR" altLang="en-US" b="1" dirty="0"/>
              <a:t>을 대하는 자세</a:t>
            </a:r>
            <a:br>
              <a:rPr kumimoji="1" lang="en-US" altLang="ko-KR" b="1" dirty="0"/>
            </a:br>
            <a:r>
              <a:rPr kumimoji="1" lang="en-US" altLang="ko-KR" dirty="0"/>
              <a:t>UML</a:t>
            </a:r>
            <a:r>
              <a:rPr kumimoji="1" lang="ko-KR" altLang="en-US" dirty="0"/>
              <a:t>은 의사소통의 도구이며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표기 방법론일 뿐이다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이상도 이하도 아니다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b="1" dirty="0"/>
              <a:t>당신은 </a:t>
            </a:r>
            <a:r>
              <a:rPr kumimoji="1" lang="en-US" altLang="ko-KR" b="1" dirty="0"/>
              <a:t>CBD, SOA</a:t>
            </a:r>
            <a:r>
              <a:rPr kumimoji="1" lang="ko-KR" altLang="en-US" b="1" dirty="0"/>
              <a:t>가 어려운가</a:t>
            </a:r>
            <a:r>
              <a:rPr kumimoji="1" lang="en-US" altLang="ko-KR" b="1" dirty="0"/>
              <a:t>?</a:t>
            </a:r>
            <a:br>
              <a:rPr kumimoji="1" lang="en-US" altLang="ko-KR" b="1" dirty="0"/>
            </a:br>
            <a:r>
              <a:rPr kumimoji="1" lang="en-US" altLang="ko-KR" dirty="0"/>
              <a:t>CBD(Component Based Development): </a:t>
            </a:r>
            <a:r>
              <a:rPr kumimoji="1" lang="ko-KR" altLang="en-US" dirty="0" err="1"/>
              <a:t>컴폰넌트</a:t>
            </a:r>
            <a:r>
              <a:rPr kumimoji="1" lang="ko-KR" altLang="en-US" dirty="0"/>
              <a:t> 기반 개발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개발 방법론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SOA(Service Oriented Architecture): </a:t>
            </a:r>
            <a:r>
              <a:rPr kumimoji="1" lang="ko-KR" altLang="en-US" dirty="0"/>
              <a:t>서비스 지향 아키텍처</a:t>
            </a:r>
            <a:r>
              <a:rPr kumimoji="1" lang="en-US" altLang="ko-KR" dirty="0"/>
              <a:t>.</a:t>
            </a:r>
            <a:r>
              <a:rPr kumimoji="1" lang="ko-KR" altLang="en-US" dirty="0"/>
              <a:t> 현실 업무를 기준으로 개발하자는 사상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사상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기법</a:t>
            </a:r>
            <a:r>
              <a:rPr kumimoji="1" lang="en-US" altLang="ko-KR" dirty="0"/>
              <a:t>)</a:t>
            </a:r>
            <a:r>
              <a:rPr kumimoji="1" lang="ko-KR" altLang="en-US" dirty="0"/>
              <a:t>과 제품은 별개다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본질을 잘 살펴 취사선택 하는 것이 중요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9264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예제 코드 공유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github.com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mazdah</a:t>
            </a:r>
            <a:r>
              <a:rPr kumimoji="1" lang="en" altLang="ko-KR" dirty="0"/>
              <a:t>/</a:t>
            </a:r>
            <a:r>
              <a:rPr kumimoji="1" lang="en" altLang="ko-KR" dirty="0" err="1"/>
              <a:t>JavaOOPExample_for_Spring</a:t>
            </a:r>
            <a:endParaRPr kumimoji="1"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BCC9B2-5992-11D4-BCD4-2136C0834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827" y="2707553"/>
            <a:ext cx="3269569" cy="3689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9FA154-2129-8704-F469-75F3288CC58D}"/>
              </a:ext>
            </a:extLst>
          </p:cNvPr>
          <p:cNvSpPr txBox="1"/>
          <p:nvPr/>
        </p:nvSpPr>
        <p:spPr>
          <a:xfrm>
            <a:off x="6547632" y="2706351"/>
            <a:ext cx="3996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예제</a:t>
            </a:r>
            <a:r>
              <a:rPr kumimoji="1" lang="ko-KR" altLang="en-US" dirty="0"/>
              <a:t> 코드를 바탕으로 </a:t>
            </a:r>
            <a:r>
              <a:rPr kumimoji="1" lang="en-US" altLang="ko-KR" dirty="0"/>
              <a:t>IntelliJ</a:t>
            </a:r>
            <a:r>
              <a:rPr kumimoji="1" lang="ko-KR" altLang="en-US" dirty="0"/>
              <a:t>에서 그린</a:t>
            </a:r>
            <a:endParaRPr kumimoji="1" lang="en-US" altLang="ko-KR" dirty="0"/>
          </a:p>
          <a:p>
            <a:r>
              <a:rPr kumimoji="1" lang="ko-KR" altLang="en-US" dirty="0"/>
              <a:t>클래스 다이어그램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95413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5</a:t>
            </a:r>
            <a:r>
              <a:rPr kumimoji="1" lang="ko-KR" altLang="en-US" dirty="0"/>
              <a:t>번째 줄 실행 후 메모리 구조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>
                <a:solidFill>
                  <a:srgbClr val="FF0000"/>
                </a:solidFill>
              </a:rPr>
              <a:t>* 하위 클래스의 인스턴스가 생성될 때는 상위 클래스의 인스턴스도</a:t>
            </a:r>
            <a:br>
              <a:rPr kumimoji="1" lang="en-US" altLang="ko-KR" dirty="0">
                <a:solidFill>
                  <a:srgbClr val="FF0000"/>
                </a:solidFill>
              </a:rPr>
            </a:br>
            <a:r>
              <a:rPr kumimoji="1" lang="ko-KR" altLang="en-US" dirty="0">
                <a:solidFill>
                  <a:srgbClr val="FF0000"/>
                </a:solidFill>
              </a:rPr>
              <a:t>   함께 생성된다</a:t>
            </a:r>
            <a:r>
              <a:rPr kumimoji="1" lang="en-US" altLang="ko-KR" dirty="0">
                <a:solidFill>
                  <a:srgbClr val="FF0000"/>
                </a:solidFill>
              </a:rPr>
              <a:t>(Object </a:t>
            </a:r>
            <a:r>
              <a:rPr kumimoji="1" lang="ko-KR" altLang="en-US" dirty="0">
                <a:solidFill>
                  <a:srgbClr val="FF0000"/>
                </a:solidFill>
              </a:rPr>
              <a:t>클래스 인스턴스는 항상 생성됨</a:t>
            </a:r>
            <a:r>
              <a:rPr kumimoji="1" lang="en-US" altLang="ko-KR" dirty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2CD291-EBCC-5DDA-6C2C-E5E903A88A10}"/>
              </a:ext>
            </a:extLst>
          </p:cNvPr>
          <p:cNvSpPr/>
          <p:nvPr/>
        </p:nvSpPr>
        <p:spPr>
          <a:xfrm>
            <a:off x="3180522" y="2707555"/>
            <a:ext cx="6470374" cy="1258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ED3D48-A83F-BE57-CC14-4FC8B843A32E}"/>
              </a:ext>
            </a:extLst>
          </p:cNvPr>
          <p:cNvSpPr/>
          <p:nvPr/>
        </p:nvSpPr>
        <p:spPr>
          <a:xfrm>
            <a:off x="3180522" y="3965716"/>
            <a:ext cx="3235187" cy="17671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009A7A-4522-5758-F8E9-5CCE3F9436CE}"/>
              </a:ext>
            </a:extLst>
          </p:cNvPr>
          <p:cNvSpPr/>
          <p:nvPr/>
        </p:nvSpPr>
        <p:spPr>
          <a:xfrm>
            <a:off x="6415709" y="3965715"/>
            <a:ext cx="3235187" cy="1767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8DC31B-FCD3-54D7-E6B8-A0F4260DAF86}"/>
              </a:ext>
            </a:extLst>
          </p:cNvPr>
          <p:cNvGrpSpPr/>
          <p:nvPr/>
        </p:nvGrpSpPr>
        <p:grpSpPr>
          <a:xfrm>
            <a:off x="3339548" y="2879093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BC4BAA-B9D1-36C8-9A26-5215AD1AF02E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88D996-B05C-CAE6-AA22-FF8D656BBCFB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F60C5-3D7D-99DD-6249-95C8129B9B21}"/>
              </a:ext>
            </a:extLst>
          </p:cNvPr>
          <p:cNvSpPr/>
          <p:nvPr/>
        </p:nvSpPr>
        <p:spPr>
          <a:xfrm>
            <a:off x="4581938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Driver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F1230C-5714-687F-E4D0-31BB6DD17E1E}"/>
              </a:ext>
            </a:extLst>
          </p:cNvPr>
          <p:cNvSpPr/>
          <p:nvPr/>
        </p:nvSpPr>
        <p:spPr>
          <a:xfrm>
            <a:off x="4581938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10E092-0007-F94C-7970-B68C99D684B4}"/>
              </a:ext>
            </a:extLst>
          </p:cNvPr>
          <p:cNvSpPr/>
          <p:nvPr/>
        </p:nvSpPr>
        <p:spPr>
          <a:xfrm>
            <a:off x="4581938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u="sng" dirty="0"/>
              <a:t>main(</a:t>
            </a:r>
            <a:r>
              <a:rPr kumimoji="1" lang="en-US" altLang="ko-Kore-KR" sz="1200" u="sng" dirty="0" err="1"/>
              <a:t>args</a:t>
            </a:r>
            <a:r>
              <a:rPr kumimoji="1" lang="en-US" altLang="ko-Kore-KR" sz="1200" u="sng" dirty="0"/>
              <a:t>: String[])</a:t>
            </a:r>
            <a:endParaRPr kumimoji="1" lang="ko-Kore-KR" altLang="en-US" sz="12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1AFFA0-51D2-054C-670C-E616EEC30ABB}"/>
              </a:ext>
            </a:extLst>
          </p:cNvPr>
          <p:cNvSpPr/>
          <p:nvPr/>
        </p:nvSpPr>
        <p:spPr>
          <a:xfrm>
            <a:off x="6314659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Animal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093C-53B2-BB58-9B38-52746464CEB1}"/>
              </a:ext>
            </a:extLst>
          </p:cNvPr>
          <p:cNvSpPr/>
          <p:nvPr/>
        </p:nvSpPr>
        <p:spPr>
          <a:xfrm>
            <a:off x="6314659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name: String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7DFBB2-AE53-9E44-95AE-6DFA68142E46}"/>
              </a:ext>
            </a:extLst>
          </p:cNvPr>
          <p:cNvSpPr/>
          <p:nvPr/>
        </p:nvSpPr>
        <p:spPr>
          <a:xfrm>
            <a:off x="6314659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17AEED-98E6-F82B-7D10-57EFA6CD1BB0}"/>
              </a:ext>
            </a:extLst>
          </p:cNvPr>
          <p:cNvSpPr/>
          <p:nvPr/>
        </p:nvSpPr>
        <p:spPr>
          <a:xfrm>
            <a:off x="8047380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Penguin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993BF-DA6B-52C9-E120-1D25B7C5F36A}"/>
              </a:ext>
            </a:extLst>
          </p:cNvPr>
          <p:cNvSpPr/>
          <p:nvPr/>
        </p:nvSpPr>
        <p:spPr>
          <a:xfrm>
            <a:off x="8047380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habitat: String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4D84CD-C8D3-5510-95B7-34D300CAD7F7}"/>
              </a:ext>
            </a:extLst>
          </p:cNvPr>
          <p:cNvSpPr/>
          <p:nvPr/>
        </p:nvSpPr>
        <p:spPr>
          <a:xfrm>
            <a:off x="8047380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00F728-CCBA-212C-E1DF-CF80B72ED826}"/>
              </a:ext>
            </a:extLst>
          </p:cNvPr>
          <p:cNvSpPr/>
          <p:nvPr/>
        </p:nvSpPr>
        <p:spPr>
          <a:xfrm>
            <a:off x="3612829" y="4292730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AB2C6E-3847-9B90-070B-1F3D047D3925}"/>
              </a:ext>
            </a:extLst>
          </p:cNvPr>
          <p:cNvSpPr/>
          <p:nvPr/>
        </p:nvSpPr>
        <p:spPr>
          <a:xfrm>
            <a:off x="3612828" y="4524159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2858551-3AF9-A51E-899D-10378CB3E839}"/>
              </a:ext>
            </a:extLst>
          </p:cNvPr>
          <p:cNvSpPr/>
          <p:nvPr/>
        </p:nvSpPr>
        <p:spPr>
          <a:xfrm>
            <a:off x="3719675" y="496867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875175-89FD-2A58-376A-38A8240E51C0}"/>
              </a:ext>
            </a:extLst>
          </p:cNvPr>
          <p:cNvSpPr/>
          <p:nvPr/>
        </p:nvSpPr>
        <p:spPr>
          <a:xfrm>
            <a:off x="4360749" y="5070837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00DF62A-F8E9-A9CE-AB4E-01F27B4FCBAE}"/>
              </a:ext>
            </a:extLst>
          </p:cNvPr>
          <p:cNvSpPr/>
          <p:nvPr/>
        </p:nvSpPr>
        <p:spPr>
          <a:xfrm>
            <a:off x="3719675" y="456187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pororo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5CBF60-3379-8325-9BBF-50E0751B5E23}"/>
              </a:ext>
            </a:extLst>
          </p:cNvPr>
          <p:cNvSpPr/>
          <p:nvPr/>
        </p:nvSpPr>
        <p:spPr>
          <a:xfrm>
            <a:off x="4487785" y="466403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7C832E-9D1D-314C-F3E3-C25091102950}"/>
              </a:ext>
            </a:extLst>
          </p:cNvPr>
          <p:cNvCxnSpPr>
            <a:cxnSpLocks/>
          </p:cNvCxnSpPr>
          <p:nvPr/>
        </p:nvCxnSpPr>
        <p:spPr>
          <a:xfrm flipV="1">
            <a:off x="4999337" y="4410007"/>
            <a:ext cx="1332203" cy="34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024A8F9-BA94-6562-57FC-0B888188E484}"/>
              </a:ext>
            </a:extLst>
          </p:cNvPr>
          <p:cNvSpPr/>
          <p:nvPr/>
        </p:nvSpPr>
        <p:spPr>
          <a:xfrm>
            <a:off x="6552639" y="4121486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4D7D36-630E-3AEE-29D7-C6F7B0410CD2}"/>
              </a:ext>
            </a:extLst>
          </p:cNvPr>
          <p:cNvSpPr/>
          <p:nvPr/>
        </p:nvSpPr>
        <p:spPr>
          <a:xfrm>
            <a:off x="6552639" y="4429599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4D9BB-2564-2B91-EE1D-A452428F40E4}"/>
              </a:ext>
            </a:extLst>
          </p:cNvPr>
          <p:cNvSpPr/>
          <p:nvPr/>
        </p:nvSpPr>
        <p:spPr>
          <a:xfrm>
            <a:off x="6552639" y="5022516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F01317-EEAF-3EAB-EC04-F901C1622ABB}"/>
              </a:ext>
            </a:extLst>
          </p:cNvPr>
          <p:cNvSpPr/>
          <p:nvPr/>
        </p:nvSpPr>
        <p:spPr>
          <a:xfrm>
            <a:off x="8066700" y="4121486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4E0917-BB8E-C288-E904-416C219FFA3D}"/>
              </a:ext>
            </a:extLst>
          </p:cNvPr>
          <p:cNvSpPr/>
          <p:nvPr/>
        </p:nvSpPr>
        <p:spPr>
          <a:xfrm>
            <a:off x="8066700" y="4429599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F90B7B-5674-DCBC-E096-9ABA29B667CD}"/>
              </a:ext>
            </a:extLst>
          </p:cNvPr>
          <p:cNvSpPr/>
          <p:nvPr/>
        </p:nvSpPr>
        <p:spPr>
          <a:xfrm>
            <a:off x="8066700" y="5022516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37B3AD-2FBC-2766-A7CB-EB91DF547734}"/>
              </a:ext>
            </a:extLst>
          </p:cNvPr>
          <p:cNvSpPr/>
          <p:nvPr/>
        </p:nvSpPr>
        <p:spPr>
          <a:xfrm>
            <a:off x="8823730" y="4481214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4EB60-12F9-B281-2D9B-0B76D4C865F9}"/>
              </a:ext>
            </a:extLst>
          </p:cNvPr>
          <p:cNvSpPr/>
          <p:nvPr/>
        </p:nvSpPr>
        <p:spPr>
          <a:xfrm>
            <a:off x="7309669" y="4801774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5004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13</a:t>
            </a:r>
            <a:r>
              <a:rPr kumimoji="1" lang="ko-KR" altLang="en-US" dirty="0"/>
              <a:t>번째 줄 실행 후 메모리 구조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2CD291-EBCC-5DDA-6C2C-E5E903A88A10}"/>
              </a:ext>
            </a:extLst>
          </p:cNvPr>
          <p:cNvSpPr/>
          <p:nvPr/>
        </p:nvSpPr>
        <p:spPr>
          <a:xfrm>
            <a:off x="3180522" y="2707555"/>
            <a:ext cx="6470374" cy="1101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ED3D48-A83F-BE57-CC14-4FC8B843A32E}"/>
              </a:ext>
            </a:extLst>
          </p:cNvPr>
          <p:cNvSpPr/>
          <p:nvPr/>
        </p:nvSpPr>
        <p:spPr>
          <a:xfrm>
            <a:off x="3180522" y="3809544"/>
            <a:ext cx="3235187" cy="2683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009A7A-4522-5758-F8E9-5CCE3F9436CE}"/>
              </a:ext>
            </a:extLst>
          </p:cNvPr>
          <p:cNvSpPr/>
          <p:nvPr/>
        </p:nvSpPr>
        <p:spPr>
          <a:xfrm>
            <a:off x="6415709" y="3809543"/>
            <a:ext cx="3235187" cy="2683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8DC31B-FCD3-54D7-E6B8-A0F4260DAF86}"/>
              </a:ext>
            </a:extLst>
          </p:cNvPr>
          <p:cNvGrpSpPr/>
          <p:nvPr/>
        </p:nvGrpSpPr>
        <p:grpSpPr>
          <a:xfrm>
            <a:off x="3339548" y="2769764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BC4BAA-B9D1-36C8-9A26-5215AD1AF02E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88D996-B05C-CAE6-AA22-FF8D656BBCFB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F60C5-3D7D-99DD-6249-95C8129B9B21}"/>
              </a:ext>
            </a:extLst>
          </p:cNvPr>
          <p:cNvSpPr/>
          <p:nvPr/>
        </p:nvSpPr>
        <p:spPr>
          <a:xfrm>
            <a:off x="4581938" y="276976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Driver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F1230C-5714-687F-E4D0-31BB6DD17E1E}"/>
              </a:ext>
            </a:extLst>
          </p:cNvPr>
          <p:cNvSpPr/>
          <p:nvPr/>
        </p:nvSpPr>
        <p:spPr>
          <a:xfrm>
            <a:off x="4581938" y="308113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10E092-0007-F94C-7970-B68C99D684B4}"/>
              </a:ext>
            </a:extLst>
          </p:cNvPr>
          <p:cNvSpPr/>
          <p:nvPr/>
        </p:nvSpPr>
        <p:spPr>
          <a:xfrm>
            <a:off x="4581938" y="339250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u="sng" dirty="0"/>
              <a:t>main(</a:t>
            </a:r>
            <a:r>
              <a:rPr kumimoji="1" lang="en-US" altLang="ko-Kore-KR" sz="1200" u="sng" dirty="0" err="1"/>
              <a:t>args</a:t>
            </a:r>
            <a:r>
              <a:rPr kumimoji="1" lang="en-US" altLang="ko-Kore-KR" sz="1200" u="sng" dirty="0"/>
              <a:t>: String[])</a:t>
            </a:r>
            <a:endParaRPr kumimoji="1" lang="ko-Kore-KR" altLang="en-US" sz="12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1AFFA0-51D2-054C-670C-E616EEC30ABB}"/>
              </a:ext>
            </a:extLst>
          </p:cNvPr>
          <p:cNvSpPr/>
          <p:nvPr/>
        </p:nvSpPr>
        <p:spPr>
          <a:xfrm>
            <a:off x="6314659" y="276976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Animal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093C-53B2-BB58-9B38-52746464CEB1}"/>
              </a:ext>
            </a:extLst>
          </p:cNvPr>
          <p:cNvSpPr/>
          <p:nvPr/>
        </p:nvSpPr>
        <p:spPr>
          <a:xfrm>
            <a:off x="6314659" y="308113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name: String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7DFBB2-AE53-9E44-95AE-6DFA68142E46}"/>
              </a:ext>
            </a:extLst>
          </p:cNvPr>
          <p:cNvSpPr/>
          <p:nvPr/>
        </p:nvSpPr>
        <p:spPr>
          <a:xfrm>
            <a:off x="6314659" y="339250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17AEED-98E6-F82B-7D10-57EFA6CD1BB0}"/>
              </a:ext>
            </a:extLst>
          </p:cNvPr>
          <p:cNvSpPr/>
          <p:nvPr/>
        </p:nvSpPr>
        <p:spPr>
          <a:xfrm>
            <a:off x="8047380" y="276976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Penguin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993BF-DA6B-52C9-E120-1D25B7C5F36A}"/>
              </a:ext>
            </a:extLst>
          </p:cNvPr>
          <p:cNvSpPr/>
          <p:nvPr/>
        </p:nvSpPr>
        <p:spPr>
          <a:xfrm>
            <a:off x="8047380" y="308113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habitat: String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4D84CD-C8D3-5510-95B7-34D300CAD7F7}"/>
              </a:ext>
            </a:extLst>
          </p:cNvPr>
          <p:cNvSpPr/>
          <p:nvPr/>
        </p:nvSpPr>
        <p:spPr>
          <a:xfrm>
            <a:off x="8047380" y="339250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00F728-CCBA-212C-E1DF-CF80B72ED826}"/>
              </a:ext>
            </a:extLst>
          </p:cNvPr>
          <p:cNvSpPr/>
          <p:nvPr/>
        </p:nvSpPr>
        <p:spPr>
          <a:xfrm>
            <a:off x="3612829" y="4292730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AB2C6E-3847-9B90-070B-1F3D047D3925}"/>
              </a:ext>
            </a:extLst>
          </p:cNvPr>
          <p:cNvSpPr/>
          <p:nvPr/>
        </p:nvSpPr>
        <p:spPr>
          <a:xfrm>
            <a:off x="3612828" y="4524158"/>
            <a:ext cx="1789043" cy="1210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2858551-3AF9-A51E-899D-10378CB3E839}"/>
              </a:ext>
            </a:extLst>
          </p:cNvPr>
          <p:cNvSpPr/>
          <p:nvPr/>
        </p:nvSpPr>
        <p:spPr>
          <a:xfrm>
            <a:off x="3719675" y="5316538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875175-89FD-2A58-376A-38A8240E51C0}"/>
              </a:ext>
            </a:extLst>
          </p:cNvPr>
          <p:cNvSpPr/>
          <p:nvPr/>
        </p:nvSpPr>
        <p:spPr>
          <a:xfrm>
            <a:off x="4360749" y="5418704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00DF62A-F8E9-A9CE-AB4E-01F27B4FCBAE}"/>
              </a:ext>
            </a:extLst>
          </p:cNvPr>
          <p:cNvSpPr/>
          <p:nvPr/>
        </p:nvSpPr>
        <p:spPr>
          <a:xfrm>
            <a:off x="3719675" y="4561872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pingu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5CBF60-3379-8325-9BBF-50E0751B5E23}"/>
              </a:ext>
            </a:extLst>
          </p:cNvPr>
          <p:cNvSpPr/>
          <p:nvPr/>
        </p:nvSpPr>
        <p:spPr>
          <a:xfrm>
            <a:off x="4487785" y="466403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024A8F9-BA94-6562-57FC-0B888188E484}"/>
              </a:ext>
            </a:extLst>
          </p:cNvPr>
          <p:cNvSpPr/>
          <p:nvPr/>
        </p:nvSpPr>
        <p:spPr>
          <a:xfrm>
            <a:off x="6552639" y="3882949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4D7D36-630E-3AEE-29D7-C6F7B0410CD2}"/>
              </a:ext>
            </a:extLst>
          </p:cNvPr>
          <p:cNvSpPr/>
          <p:nvPr/>
        </p:nvSpPr>
        <p:spPr>
          <a:xfrm>
            <a:off x="6552639" y="4191062"/>
            <a:ext cx="1514061" cy="472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4D9BB-2564-2B91-EE1D-A452428F40E4}"/>
              </a:ext>
            </a:extLst>
          </p:cNvPr>
          <p:cNvSpPr/>
          <p:nvPr/>
        </p:nvSpPr>
        <p:spPr>
          <a:xfrm>
            <a:off x="6552639" y="4657995"/>
            <a:ext cx="1514061" cy="465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F01317-EEAF-3EAB-EC04-F901C1622ABB}"/>
              </a:ext>
            </a:extLst>
          </p:cNvPr>
          <p:cNvSpPr/>
          <p:nvPr/>
        </p:nvSpPr>
        <p:spPr>
          <a:xfrm>
            <a:off x="8066700" y="3882949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4E0917-BB8E-C288-E904-416C219FFA3D}"/>
              </a:ext>
            </a:extLst>
          </p:cNvPr>
          <p:cNvSpPr/>
          <p:nvPr/>
        </p:nvSpPr>
        <p:spPr>
          <a:xfrm>
            <a:off x="8066700" y="4191062"/>
            <a:ext cx="1514061" cy="472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F90B7B-5674-DCBC-E096-9ABA29B667CD}"/>
              </a:ext>
            </a:extLst>
          </p:cNvPr>
          <p:cNvSpPr/>
          <p:nvPr/>
        </p:nvSpPr>
        <p:spPr>
          <a:xfrm>
            <a:off x="8066700" y="4657995"/>
            <a:ext cx="1514061" cy="465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37B3AD-2FBC-2766-A7CB-EB91DF547734}"/>
              </a:ext>
            </a:extLst>
          </p:cNvPr>
          <p:cNvSpPr/>
          <p:nvPr/>
        </p:nvSpPr>
        <p:spPr>
          <a:xfrm>
            <a:off x="8823730" y="424267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34EB60-12F9-B281-2D9B-0B76D4C865F9}"/>
              </a:ext>
            </a:extLst>
          </p:cNvPr>
          <p:cNvSpPr/>
          <p:nvPr/>
        </p:nvSpPr>
        <p:spPr>
          <a:xfrm>
            <a:off x="7309669" y="442409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9385210-7303-436A-A40C-B24D0198BDB7}"/>
              </a:ext>
            </a:extLst>
          </p:cNvPr>
          <p:cNvSpPr/>
          <p:nvPr/>
        </p:nvSpPr>
        <p:spPr>
          <a:xfrm>
            <a:off x="3719675" y="4940871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pororo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65C488-F506-D1E4-624C-73E818BAFCB1}"/>
              </a:ext>
            </a:extLst>
          </p:cNvPr>
          <p:cNvSpPr/>
          <p:nvPr/>
        </p:nvSpPr>
        <p:spPr>
          <a:xfrm>
            <a:off x="4487785" y="5043036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1A31FB-6631-0A3F-3F79-1DB42C70ED3A}"/>
              </a:ext>
            </a:extLst>
          </p:cNvPr>
          <p:cNvSpPr/>
          <p:nvPr/>
        </p:nvSpPr>
        <p:spPr>
          <a:xfrm>
            <a:off x="6552639" y="520189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32C367-0D01-BABD-C8FA-31061B6DE4E7}"/>
              </a:ext>
            </a:extLst>
          </p:cNvPr>
          <p:cNvSpPr/>
          <p:nvPr/>
        </p:nvSpPr>
        <p:spPr>
          <a:xfrm>
            <a:off x="6552639" y="5510005"/>
            <a:ext cx="1514061" cy="472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949EDF-9BDF-992E-C304-7A029BA7E0B1}"/>
              </a:ext>
            </a:extLst>
          </p:cNvPr>
          <p:cNvSpPr/>
          <p:nvPr/>
        </p:nvSpPr>
        <p:spPr>
          <a:xfrm>
            <a:off x="6552639" y="5976938"/>
            <a:ext cx="1514061" cy="465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75182F-D2D6-D3C7-8E72-74E0B6F1BBE1}"/>
              </a:ext>
            </a:extLst>
          </p:cNvPr>
          <p:cNvSpPr/>
          <p:nvPr/>
        </p:nvSpPr>
        <p:spPr>
          <a:xfrm>
            <a:off x="8066700" y="520189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62D0F-EA7E-DCF5-E1AC-90B3353CD4EB}"/>
              </a:ext>
            </a:extLst>
          </p:cNvPr>
          <p:cNvSpPr/>
          <p:nvPr/>
        </p:nvSpPr>
        <p:spPr>
          <a:xfrm>
            <a:off x="8066700" y="5510005"/>
            <a:ext cx="1514061" cy="472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888884-DD8B-1214-7078-213FE3A77457}"/>
              </a:ext>
            </a:extLst>
          </p:cNvPr>
          <p:cNvSpPr/>
          <p:nvPr/>
        </p:nvSpPr>
        <p:spPr>
          <a:xfrm>
            <a:off x="8066700" y="5976938"/>
            <a:ext cx="1514061" cy="465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067933-83CD-7A5F-01C8-A4A773D3A0FD}"/>
              </a:ext>
            </a:extLst>
          </p:cNvPr>
          <p:cNvSpPr/>
          <p:nvPr/>
        </p:nvSpPr>
        <p:spPr>
          <a:xfrm>
            <a:off x="8637058" y="5597608"/>
            <a:ext cx="864705" cy="1705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“</a:t>
            </a:r>
            <a:r>
              <a:rPr kumimoji="1" lang="ko-KR" altLang="en-US" sz="1200" dirty="0"/>
              <a:t>뽀로로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5C0FF7-1EF0-B6F0-4A45-4E1B5EC098E2}"/>
              </a:ext>
            </a:extLst>
          </p:cNvPr>
          <p:cNvSpPr/>
          <p:nvPr/>
        </p:nvSpPr>
        <p:spPr>
          <a:xfrm>
            <a:off x="7309669" y="5743034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“</a:t>
            </a:r>
            <a:r>
              <a:rPr kumimoji="1" lang="ko-KR" altLang="en-US" sz="1200" dirty="0"/>
              <a:t>남극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7C832E-9D1D-314C-F3E3-C25091102950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999337" y="4038634"/>
            <a:ext cx="3067363" cy="7203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1A174F-D9D0-3C36-D910-C99FD4B2F17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999337" y="5151557"/>
            <a:ext cx="1553302" cy="2060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057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5.</a:t>
            </a:r>
            <a:r>
              <a:rPr kumimoji="1" lang="ko-KR" altLang="en-US" sz="2400" dirty="0"/>
              <a:t> 상속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재사용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확장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13</a:t>
            </a:r>
            <a:r>
              <a:rPr kumimoji="1" lang="ko-KR" altLang="en-US" dirty="0"/>
              <a:t>번째 줄에서 </a:t>
            </a:r>
            <a:r>
              <a:rPr kumimoji="1" lang="en-US" altLang="ko-KR" dirty="0" err="1"/>
              <a:t>pingu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Animal</a:t>
            </a:r>
            <a:r>
              <a:rPr kumimoji="1" lang="ko-KR" altLang="en-US" dirty="0"/>
              <a:t>의 인스턴스로 생성이 되었다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따라서 </a:t>
            </a:r>
            <a:r>
              <a:rPr kumimoji="1" lang="en-US" altLang="ko-KR" dirty="0"/>
              <a:t>Animal</a:t>
            </a:r>
            <a:r>
              <a:rPr kumimoji="1" lang="ko-KR" altLang="en-US" dirty="0"/>
              <a:t>에 존재하는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 속성과 </a:t>
            </a:r>
            <a:r>
              <a:rPr kumimoji="1" lang="en-US" altLang="ko-KR" dirty="0" err="1"/>
              <a:t>showName</a:t>
            </a:r>
            <a:r>
              <a:rPr kumimoji="1" lang="en-US" altLang="ko-KR" dirty="0"/>
              <a:t>()</a:t>
            </a:r>
            <a:r>
              <a:rPr kumimoji="1" lang="ko-KR" altLang="en-US" dirty="0"/>
              <a:t> 메서드만 사용 가능하다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A2AF522A-E884-A92C-9963-49B164F9EB19}"/>
              </a:ext>
            </a:extLst>
          </p:cNvPr>
          <p:cNvSpPr/>
          <p:nvPr/>
        </p:nvSpPr>
        <p:spPr>
          <a:xfrm>
            <a:off x="3245125" y="3709971"/>
            <a:ext cx="7215808" cy="115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객체</a:t>
            </a:r>
            <a:r>
              <a:rPr kumimoji="1" lang="ko-KR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지향적인 명명법을 사용하자</a:t>
            </a:r>
            <a:r>
              <a:rPr kumimoji="1" lang="en-US" altLang="ko-K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!!!</a:t>
            </a:r>
            <a:endParaRPr kumimoji="1" lang="ko-Kore-KR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92948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다형성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사용편의성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 err="1"/>
              <a:t>오버라이딩</a:t>
            </a:r>
            <a:r>
              <a:rPr kumimoji="1" lang="en-US" altLang="ko-KR" dirty="0"/>
              <a:t>(Overriding): </a:t>
            </a:r>
            <a:r>
              <a:rPr kumimoji="1" lang="ko-KR" altLang="en-US" dirty="0"/>
              <a:t>재정의</a:t>
            </a:r>
            <a:r>
              <a:rPr kumimoji="1" lang="en-US" altLang="ko-KR" dirty="0"/>
              <a:t>-</a:t>
            </a:r>
            <a:r>
              <a:rPr kumimoji="1" lang="ko-KR" altLang="en-US" dirty="0"/>
              <a:t>상위클래스의 메서드를 내용만 다르게 정의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오버로딩</a:t>
            </a:r>
            <a:r>
              <a:rPr kumimoji="1" lang="en-US" altLang="ko-KR" dirty="0"/>
              <a:t>(Overloading): </a:t>
            </a:r>
            <a:r>
              <a:rPr kumimoji="1" lang="ko-KR" altLang="en-US" dirty="0"/>
              <a:t>중복정의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같은 메서드 이름으로 인자의 타입이나 개수를 다르게 정의</a:t>
            </a:r>
            <a:r>
              <a:rPr kumimoji="1" lang="en-US" altLang="ko-KR" dirty="0"/>
              <a:t>(</a:t>
            </a:r>
            <a:r>
              <a:rPr kumimoji="1" lang="ko-KR" altLang="en-US" dirty="0"/>
              <a:t>리턴 타입은 상관 없음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예제 코드 공유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4"/>
              </a:rPr>
              <a:t>https://github.com/mazdah/JavaOOPExample_for_Spring</a:t>
            </a:r>
            <a:endParaRPr kumimoji="1" lang="en" altLang="ko-KR" dirty="0"/>
          </a:p>
          <a:p>
            <a:pPr lvl="1"/>
            <a:r>
              <a:rPr lang="en" altLang="ko-Kore-KR" dirty="0"/>
              <a:t>Polymorphism01 </a:t>
            </a:r>
            <a:r>
              <a:rPr lang="ko-KR" altLang="en-US" dirty="0"/>
              <a:t>패키지 참고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06176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8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다형성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사용편의성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Driver.java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B01D01-A506-AD8F-73A2-8A022A167ADB}"/>
              </a:ext>
            </a:extLst>
          </p:cNvPr>
          <p:cNvSpPr/>
          <p:nvPr/>
        </p:nvSpPr>
        <p:spPr>
          <a:xfrm>
            <a:off x="2305875" y="2707555"/>
            <a:ext cx="7394713" cy="1767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828EF-DAAF-2DD6-4E3B-46F58372F383}"/>
              </a:ext>
            </a:extLst>
          </p:cNvPr>
          <p:cNvSpPr/>
          <p:nvPr/>
        </p:nvSpPr>
        <p:spPr>
          <a:xfrm>
            <a:off x="2305875" y="4482550"/>
            <a:ext cx="3896139" cy="18685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607208-0EBC-802A-D310-78151EB971B6}"/>
              </a:ext>
            </a:extLst>
          </p:cNvPr>
          <p:cNvSpPr/>
          <p:nvPr/>
        </p:nvSpPr>
        <p:spPr>
          <a:xfrm>
            <a:off x="6202014" y="4482549"/>
            <a:ext cx="3498575" cy="18685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ABD26B-502C-0C83-622A-2DFFE0B5FCE3}"/>
              </a:ext>
            </a:extLst>
          </p:cNvPr>
          <p:cNvGrpSpPr/>
          <p:nvPr/>
        </p:nvGrpSpPr>
        <p:grpSpPr>
          <a:xfrm>
            <a:off x="2464901" y="2879093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2D5050-3247-7B24-6AB7-B78F6090D5BA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4517FE-DCC3-E698-E59D-003F691063C8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C0B83-5751-E905-C885-3C04ED09C89A}"/>
              </a:ext>
            </a:extLst>
          </p:cNvPr>
          <p:cNvSpPr/>
          <p:nvPr/>
        </p:nvSpPr>
        <p:spPr>
          <a:xfrm>
            <a:off x="3707291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Driver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48840-6EA3-5A92-D4E7-3D67C6BBB5F5}"/>
              </a:ext>
            </a:extLst>
          </p:cNvPr>
          <p:cNvSpPr/>
          <p:nvPr/>
        </p:nvSpPr>
        <p:spPr>
          <a:xfrm>
            <a:off x="3707291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3DF874-660F-99F5-7EAF-56D0CD1E0123}"/>
              </a:ext>
            </a:extLst>
          </p:cNvPr>
          <p:cNvSpPr/>
          <p:nvPr/>
        </p:nvSpPr>
        <p:spPr>
          <a:xfrm>
            <a:off x="3707291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u="sng" dirty="0"/>
              <a:t>main(</a:t>
            </a:r>
            <a:r>
              <a:rPr kumimoji="1" lang="en-US" altLang="ko-Kore-KR" sz="1200" u="sng" dirty="0" err="1"/>
              <a:t>args</a:t>
            </a:r>
            <a:r>
              <a:rPr kumimoji="1" lang="en-US" altLang="ko-Kore-KR" sz="1200" u="sng" dirty="0"/>
              <a:t>: String[])</a:t>
            </a:r>
            <a:endParaRPr kumimoji="1" lang="ko-Kore-KR" altLang="en-US" sz="12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389FE-E6CF-E075-6A45-1BF608B914A8}"/>
              </a:ext>
            </a:extLst>
          </p:cNvPr>
          <p:cNvSpPr/>
          <p:nvPr/>
        </p:nvSpPr>
        <p:spPr>
          <a:xfrm>
            <a:off x="5440012" y="287909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Animal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B1642A-7665-F852-C6FB-02996E508FB9}"/>
              </a:ext>
            </a:extLst>
          </p:cNvPr>
          <p:cNvSpPr/>
          <p:nvPr/>
        </p:nvSpPr>
        <p:spPr>
          <a:xfrm>
            <a:off x="5440012" y="3190462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name: String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056E1F-A842-BCDE-E736-CF2F703038E5}"/>
              </a:ext>
            </a:extLst>
          </p:cNvPr>
          <p:cNvSpPr/>
          <p:nvPr/>
        </p:nvSpPr>
        <p:spPr>
          <a:xfrm>
            <a:off x="5440012" y="3501831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2A0EAB-BC17-D10C-9516-66039B07E7B2}"/>
              </a:ext>
            </a:extLst>
          </p:cNvPr>
          <p:cNvSpPr/>
          <p:nvPr/>
        </p:nvSpPr>
        <p:spPr>
          <a:xfrm>
            <a:off x="7172733" y="2879093"/>
            <a:ext cx="2418525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Penguin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7E1529-7E6C-6CF3-92C0-4567DB7EEC7D}"/>
              </a:ext>
            </a:extLst>
          </p:cNvPr>
          <p:cNvSpPr/>
          <p:nvPr/>
        </p:nvSpPr>
        <p:spPr>
          <a:xfrm>
            <a:off x="7172733" y="3190462"/>
            <a:ext cx="2418525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habitat: String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40CF4B-B2FC-BFD7-6090-64329DFE6162}"/>
              </a:ext>
            </a:extLst>
          </p:cNvPr>
          <p:cNvSpPr/>
          <p:nvPr/>
        </p:nvSpPr>
        <p:spPr>
          <a:xfrm>
            <a:off x="7172733" y="3501831"/>
            <a:ext cx="2418525" cy="767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>
                <a:solidFill>
                  <a:schemeClr val="bg2">
                    <a:lumMod val="50000"/>
                  </a:schemeClr>
                </a:solidFill>
              </a:rPr>
              <a:t>showName</a:t>
            </a:r>
            <a:r>
              <a:rPr kumimoji="1" lang="en-US" altLang="ko-Kore-KR" sz="1200" dirty="0">
                <a:solidFill>
                  <a:schemeClr val="bg2">
                    <a:lumMod val="50000"/>
                  </a:schemeClr>
                </a:solidFill>
              </a:rPr>
              <a:t>(): void</a:t>
            </a:r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: String): void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8F60AE-BCA6-FCE5-93B7-06D6DE570329}"/>
              </a:ext>
            </a:extLst>
          </p:cNvPr>
          <p:cNvSpPr/>
          <p:nvPr/>
        </p:nvSpPr>
        <p:spPr>
          <a:xfrm>
            <a:off x="2738182" y="4809564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8D4BD3-01C6-26BB-FCEC-135BB97D338D}"/>
              </a:ext>
            </a:extLst>
          </p:cNvPr>
          <p:cNvSpPr/>
          <p:nvPr/>
        </p:nvSpPr>
        <p:spPr>
          <a:xfrm>
            <a:off x="2738181" y="5040993"/>
            <a:ext cx="1789043" cy="881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473F86C-65EC-9C1D-0CA7-18CF77D54C10}"/>
              </a:ext>
            </a:extLst>
          </p:cNvPr>
          <p:cNvSpPr/>
          <p:nvPr/>
        </p:nvSpPr>
        <p:spPr>
          <a:xfrm>
            <a:off x="2845028" y="5485505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5AD4BE-1028-E46B-4E1E-2211865A0748}"/>
              </a:ext>
            </a:extLst>
          </p:cNvPr>
          <p:cNvSpPr/>
          <p:nvPr/>
        </p:nvSpPr>
        <p:spPr>
          <a:xfrm>
            <a:off x="3486102" y="5587671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DC57443-8568-900E-026E-C21782E7F166}"/>
              </a:ext>
            </a:extLst>
          </p:cNvPr>
          <p:cNvSpPr/>
          <p:nvPr/>
        </p:nvSpPr>
        <p:spPr>
          <a:xfrm>
            <a:off x="2845028" y="5078706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pororo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35CF9F-D329-82A6-C804-EBDD4D9C6844}"/>
              </a:ext>
            </a:extLst>
          </p:cNvPr>
          <p:cNvSpPr/>
          <p:nvPr/>
        </p:nvSpPr>
        <p:spPr>
          <a:xfrm>
            <a:off x="3613138" y="5180871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37C7CD-13FB-9CB0-ED1F-54D2F015476A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025300" y="4704554"/>
            <a:ext cx="2358373" cy="571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01FBE3-494A-7898-7D92-BA198C25155D}"/>
              </a:ext>
            </a:extLst>
          </p:cNvPr>
          <p:cNvSpPr/>
          <p:nvPr/>
        </p:nvSpPr>
        <p:spPr>
          <a:xfrm>
            <a:off x="6383673" y="4548869"/>
            <a:ext cx="171284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E8B783-F9BD-490A-2F36-9B4343E2978B}"/>
              </a:ext>
            </a:extLst>
          </p:cNvPr>
          <p:cNvSpPr/>
          <p:nvPr/>
        </p:nvSpPr>
        <p:spPr>
          <a:xfrm>
            <a:off x="6383673" y="4856982"/>
            <a:ext cx="171284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E210CA-D542-5191-F98F-A1A22A5AE74A}"/>
              </a:ext>
            </a:extLst>
          </p:cNvPr>
          <p:cNvSpPr/>
          <p:nvPr/>
        </p:nvSpPr>
        <p:spPr>
          <a:xfrm>
            <a:off x="6383673" y="5449900"/>
            <a:ext cx="1712841" cy="7998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)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7B2BF1-EA7D-AFE8-E6FB-CD7338C15CDC}"/>
              </a:ext>
            </a:extLst>
          </p:cNvPr>
          <p:cNvSpPr/>
          <p:nvPr/>
        </p:nvSpPr>
        <p:spPr>
          <a:xfrm>
            <a:off x="8096515" y="4548869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D46750-7B54-A990-781C-1956FBA3091E}"/>
              </a:ext>
            </a:extLst>
          </p:cNvPr>
          <p:cNvSpPr/>
          <p:nvPr/>
        </p:nvSpPr>
        <p:spPr>
          <a:xfrm>
            <a:off x="8096515" y="4856982"/>
            <a:ext cx="1514061" cy="5929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FE27DC-FFB6-59B9-9244-0D30EF5B0D00}"/>
              </a:ext>
            </a:extLst>
          </p:cNvPr>
          <p:cNvSpPr/>
          <p:nvPr/>
        </p:nvSpPr>
        <p:spPr>
          <a:xfrm>
            <a:off x="8096515" y="5449900"/>
            <a:ext cx="1514061" cy="7998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2346FA-4EF4-13AA-EAD9-B67BBFCEEA75}"/>
              </a:ext>
            </a:extLst>
          </p:cNvPr>
          <p:cNvSpPr/>
          <p:nvPr/>
        </p:nvSpPr>
        <p:spPr>
          <a:xfrm>
            <a:off x="8853545" y="490859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17D07A-2302-F9C4-66D6-AE24D1EC42A8}"/>
              </a:ext>
            </a:extLst>
          </p:cNvPr>
          <p:cNvSpPr/>
          <p:nvPr/>
        </p:nvSpPr>
        <p:spPr>
          <a:xfrm>
            <a:off x="7140704" y="5229157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83EDAC-D5A3-3315-9C95-8A00555DFE61}"/>
              </a:ext>
            </a:extLst>
          </p:cNvPr>
          <p:cNvSpPr/>
          <p:nvPr/>
        </p:nvSpPr>
        <p:spPr>
          <a:xfrm>
            <a:off x="6713565" y="5498220"/>
            <a:ext cx="2589458" cy="25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10163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273248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다형성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사용편의성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Driver.java</a:t>
            </a:r>
            <a:r>
              <a:rPr kumimoji="1" lang="ko-KR" altLang="en-US" dirty="0"/>
              <a:t> </a:t>
            </a:r>
            <a:r>
              <a:rPr kumimoji="1" lang="en-US" altLang="ko-KR" dirty="0"/>
              <a:t>14</a:t>
            </a:r>
            <a:r>
              <a:rPr kumimoji="1" lang="ko-KR" altLang="en-US" dirty="0"/>
              <a:t>번째 줄 실행 후 메모리 상태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B01D01-A506-AD8F-73A2-8A022A167ADB}"/>
              </a:ext>
            </a:extLst>
          </p:cNvPr>
          <p:cNvSpPr/>
          <p:nvPr/>
        </p:nvSpPr>
        <p:spPr>
          <a:xfrm>
            <a:off x="2305875" y="2280177"/>
            <a:ext cx="7394713" cy="15337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828EF-DAAF-2DD6-4E3B-46F58372F383}"/>
              </a:ext>
            </a:extLst>
          </p:cNvPr>
          <p:cNvSpPr/>
          <p:nvPr/>
        </p:nvSpPr>
        <p:spPr>
          <a:xfrm>
            <a:off x="2305875" y="3813888"/>
            <a:ext cx="3896139" cy="28652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607208-0EBC-802A-D310-78151EB971B6}"/>
              </a:ext>
            </a:extLst>
          </p:cNvPr>
          <p:cNvSpPr/>
          <p:nvPr/>
        </p:nvSpPr>
        <p:spPr>
          <a:xfrm>
            <a:off x="6202014" y="3813887"/>
            <a:ext cx="3498575" cy="28652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ABD26B-502C-0C83-622A-2DFFE0B5FCE3}"/>
              </a:ext>
            </a:extLst>
          </p:cNvPr>
          <p:cNvGrpSpPr/>
          <p:nvPr/>
        </p:nvGrpSpPr>
        <p:grpSpPr>
          <a:xfrm>
            <a:off x="2464901" y="2352325"/>
            <a:ext cx="1023730" cy="659493"/>
            <a:chOff x="9581322" y="2902226"/>
            <a:chExt cx="1023730" cy="659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2D5050-3247-7B24-6AB7-B78F6090D5BA}"/>
                </a:ext>
              </a:extLst>
            </p:cNvPr>
            <p:cNvSpPr/>
            <p:nvPr/>
          </p:nvSpPr>
          <p:spPr>
            <a:xfrm>
              <a:off x="9581322" y="2902226"/>
              <a:ext cx="596348" cy="125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4517FE-DCC3-E698-E59D-003F691063C8}"/>
                </a:ext>
              </a:extLst>
            </p:cNvPr>
            <p:cNvSpPr/>
            <p:nvPr/>
          </p:nvSpPr>
          <p:spPr>
            <a:xfrm>
              <a:off x="9581322" y="3033202"/>
              <a:ext cx="1023730" cy="5285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Java.lang</a:t>
              </a:r>
              <a:endParaRPr kumimoji="1" lang="ko-Kore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C0B83-5751-E905-C885-3C04ED09C89A}"/>
              </a:ext>
            </a:extLst>
          </p:cNvPr>
          <p:cNvSpPr/>
          <p:nvPr/>
        </p:nvSpPr>
        <p:spPr>
          <a:xfrm>
            <a:off x="3707291" y="2352325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Driver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48840-6EA3-5A92-D4E7-3D67C6BBB5F5}"/>
              </a:ext>
            </a:extLst>
          </p:cNvPr>
          <p:cNvSpPr/>
          <p:nvPr/>
        </p:nvSpPr>
        <p:spPr>
          <a:xfrm>
            <a:off x="3707291" y="266369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3DF874-660F-99F5-7EAF-56D0CD1E0123}"/>
              </a:ext>
            </a:extLst>
          </p:cNvPr>
          <p:cNvSpPr/>
          <p:nvPr/>
        </p:nvSpPr>
        <p:spPr>
          <a:xfrm>
            <a:off x="3707291" y="297506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u="sng" dirty="0"/>
              <a:t>main(</a:t>
            </a:r>
            <a:r>
              <a:rPr kumimoji="1" lang="en-US" altLang="ko-Kore-KR" sz="1200" u="sng" dirty="0" err="1"/>
              <a:t>args</a:t>
            </a:r>
            <a:r>
              <a:rPr kumimoji="1" lang="en-US" altLang="ko-Kore-KR" sz="1200" u="sng" dirty="0"/>
              <a:t>: String[])</a:t>
            </a:r>
            <a:endParaRPr kumimoji="1" lang="ko-Kore-KR" altLang="en-US" sz="1200" u="sng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389FE-E6CF-E075-6A45-1BF608B914A8}"/>
              </a:ext>
            </a:extLst>
          </p:cNvPr>
          <p:cNvSpPr/>
          <p:nvPr/>
        </p:nvSpPr>
        <p:spPr>
          <a:xfrm>
            <a:off x="5440012" y="2352325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Animal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B1642A-7665-F852-C6FB-02996E508FB9}"/>
              </a:ext>
            </a:extLst>
          </p:cNvPr>
          <p:cNvSpPr/>
          <p:nvPr/>
        </p:nvSpPr>
        <p:spPr>
          <a:xfrm>
            <a:off x="5440012" y="2663694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name: String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056E1F-A842-BCDE-E736-CF2F703038E5}"/>
              </a:ext>
            </a:extLst>
          </p:cNvPr>
          <p:cNvSpPr/>
          <p:nvPr/>
        </p:nvSpPr>
        <p:spPr>
          <a:xfrm>
            <a:off x="5440012" y="2975063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2A0EAB-BC17-D10C-9516-66039B07E7B2}"/>
              </a:ext>
            </a:extLst>
          </p:cNvPr>
          <p:cNvSpPr/>
          <p:nvPr/>
        </p:nvSpPr>
        <p:spPr>
          <a:xfrm>
            <a:off x="7172733" y="2352325"/>
            <a:ext cx="2418525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Penguin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7E1529-7E6C-6CF3-92C0-4567DB7EEC7D}"/>
              </a:ext>
            </a:extLst>
          </p:cNvPr>
          <p:cNvSpPr/>
          <p:nvPr/>
        </p:nvSpPr>
        <p:spPr>
          <a:xfrm>
            <a:off x="7172733" y="2663694"/>
            <a:ext cx="2418525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habitat: String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40CF4B-B2FC-BFD7-6090-64329DFE6162}"/>
              </a:ext>
            </a:extLst>
          </p:cNvPr>
          <p:cNvSpPr/>
          <p:nvPr/>
        </p:nvSpPr>
        <p:spPr>
          <a:xfrm>
            <a:off x="7172733" y="2975063"/>
            <a:ext cx="2418525" cy="767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>
                <a:solidFill>
                  <a:schemeClr val="bg2">
                    <a:lumMod val="50000"/>
                  </a:schemeClr>
                </a:solidFill>
              </a:rPr>
              <a:t>showName</a:t>
            </a:r>
            <a:r>
              <a:rPr kumimoji="1" lang="en-US" altLang="ko-Kore-KR" sz="1200" dirty="0">
                <a:solidFill>
                  <a:schemeClr val="bg2">
                    <a:lumMod val="50000"/>
                  </a:schemeClr>
                </a:solidFill>
              </a:rPr>
              <a:t>(): void</a:t>
            </a:r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: String): void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 : void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8F60AE-BCA6-FCE5-93B7-06D6DE570329}"/>
              </a:ext>
            </a:extLst>
          </p:cNvPr>
          <p:cNvSpPr/>
          <p:nvPr/>
        </p:nvSpPr>
        <p:spPr>
          <a:xfrm>
            <a:off x="2738182" y="4382186"/>
            <a:ext cx="1789043" cy="22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main() </a:t>
            </a:r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프레임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8D4BD3-01C6-26BB-FCEC-135BB97D338D}"/>
              </a:ext>
            </a:extLst>
          </p:cNvPr>
          <p:cNvSpPr/>
          <p:nvPr/>
        </p:nvSpPr>
        <p:spPr>
          <a:xfrm>
            <a:off x="2738181" y="4623553"/>
            <a:ext cx="1789043" cy="1208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473F86C-65EC-9C1D-0CA7-18CF77D54C10}"/>
              </a:ext>
            </a:extLst>
          </p:cNvPr>
          <p:cNvSpPr/>
          <p:nvPr/>
        </p:nvSpPr>
        <p:spPr>
          <a:xfrm>
            <a:off x="2845028" y="5435809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args</a:t>
            </a:r>
            <a:r>
              <a:rPr kumimoji="1" lang="en-US" altLang="ko-Kore-KR" dirty="0"/>
              <a:t>     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5AD4BE-1028-E46B-4E1E-2211865A0748}"/>
              </a:ext>
            </a:extLst>
          </p:cNvPr>
          <p:cNvSpPr/>
          <p:nvPr/>
        </p:nvSpPr>
        <p:spPr>
          <a:xfrm>
            <a:off x="3486102" y="5537975"/>
            <a:ext cx="805069" cy="1789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DC57443-8568-900E-026E-C21782E7F166}"/>
              </a:ext>
            </a:extLst>
          </p:cNvPr>
          <p:cNvSpPr/>
          <p:nvPr/>
        </p:nvSpPr>
        <p:spPr>
          <a:xfrm>
            <a:off x="2845028" y="502901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pororo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35CF9F-D329-82A6-C804-EBDD4D9C6844}"/>
              </a:ext>
            </a:extLst>
          </p:cNvPr>
          <p:cNvSpPr/>
          <p:nvPr/>
        </p:nvSpPr>
        <p:spPr>
          <a:xfrm>
            <a:off x="3613138" y="5131175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01FBE3-494A-7898-7D92-BA198C25155D}"/>
              </a:ext>
            </a:extLst>
          </p:cNvPr>
          <p:cNvSpPr/>
          <p:nvPr/>
        </p:nvSpPr>
        <p:spPr>
          <a:xfrm>
            <a:off x="6383673" y="3853138"/>
            <a:ext cx="171284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E8B783-F9BD-490A-2F36-9B4343E2978B}"/>
              </a:ext>
            </a:extLst>
          </p:cNvPr>
          <p:cNvSpPr/>
          <p:nvPr/>
        </p:nvSpPr>
        <p:spPr>
          <a:xfrm>
            <a:off x="6383673" y="4161251"/>
            <a:ext cx="1712841" cy="429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E210CA-D542-5191-F98F-A1A22A5AE74A}"/>
              </a:ext>
            </a:extLst>
          </p:cNvPr>
          <p:cNvSpPr/>
          <p:nvPr/>
        </p:nvSpPr>
        <p:spPr>
          <a:xfrm>
            <a:off x="6383673" y="4595141"/>
            <a:ext cx="1712841" cy="590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)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7B2BF1-EA7D-AFE8-E6FB-CD7338C15CDC}"/>
              </a:ext>
            </a:extLst>
          </p:cNvPr>
          <p:cNvSpPr/>
          <p:nvPr/>
        </p:nvSpPr>
        <p:spPr>
          <a:xfrm>
            <a:off x="8096515" y="3853138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D46750-7B54-A990-781C-1956FBA3091E}"/>
              </a:ext>
            </a:extLst>
          </p:cNvPr>
          <p:cNvSpPr/>
          <p:nvPr/>
        </p:nvSpPr>
        <p:spPr>
          <a:xfrm>
            <a:off x="8096515" y="4161251"/>
            <a:ext cx="1514061" cy="429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FE27DC-FFB6-59B9-9244-0D30EF5B0D00}"/>
              </a:ext>
            </a:extLst>
          </p:cNvPr>
          <p:cNvSpPr/>
          <p:nvPr/>
        </p:nvSpPr>
        <p:spPr>
          <a:xfrm>
            <a:off x="8096515" y="4595141"/>
            <a:ext cx="1514061" cy="590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ko-Kore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2346FA-4EF4-13AA-EAD9-B67BBFCEEA75}"/>
              </a:ext>
            </a:extLst>
          </p:cNvPr>
          <p:cNvSpPr/>
          <p:nvPr/>
        </p:nvSpPr>
        <p:spPr>
          <a:xfrm>
            <a:off x="8853545" y="4212866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17D07A-2302-F9C4-66D6-AE24D1EC42A8}"/>
              </a:ext>
            </a:extLst>
          </p:cNvPr>
          <p:cNvSpPr/>
          <p:nvPr/>
        </p:nvSpPr>
        <p:spPr>
          <a:xfrm>
            <a:off x="7140704" y="4344585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null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83EDAC-D5A3-3315-9C95-8A00555DFE61}"/>
              </a:ext>
            </a:extLst>
          </p:cNvPr>
          <p:cNvSpPr/>
          <p:nvPr/>
        </p:nvSpPr>
        <p:spPr>
          <a:xfrm>
            <a:off x="6713565" y="4643461"/>
            <a:ext cx="2589458" cy="2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E98655C-E278-D093-2F00-A44051987867}"/>
              </a:ext>
            </a:extLst>
          </p:cNvPr>
          <p:cNvSpPr/>
          <p:nvPr/>
        </p:nvSpPr>
        <p:spPr>
          <a:xfrm>
            <a:off x="2845028" y="4639920"/>
            <a:ext cx="1575352" cy="353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 err="1"/>
              <a:t>pingu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B13260-58AA-C810-E3EB-C2501BF5BCCD}"/>
              </a:ext>
            </a:extLst>
          </p:cNvPr>
          <p:cNvSpPr/>
          <p:nvPr/>
        </p:nvSpPr>
        <p:spPr>
          <a:xfrm>
            <a:off x="3613138" y="4742085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ko-Kore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37C7CD-13FB-9CB0-ED1F-54D2F015476A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065104" y="4008823"/>
            <a:ext cx="4031410" cy="7998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F56C49-062B-014B-0BFF-339A3E99DF45}"/>
              </a:ext>
            </a:extLst>
          </p:cNvPr>
          <p:cNvSpPr/>
          <p:nvPr/>
        </p:nvSpPr>
        <p:spPr>
          <a:xfrm>
            <a:off x="6373734" y="5244616"/>
            <a:ext cx="171284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Penguin</a:t>
            </a:r>
            <a:endParaRPr kumimoji="1" lang="ko-Kore-KR" altLang="en-US" sz="1200" u="sng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EF702F-7254-6B19-57AD-6118099B57C8}"/>
              </a:ext>
            </a:extLst>
          </p:cNvPr>
          <p:cNvSpPr/>
          <p:nvPr/>
        </p:nvSpPr>
        <p:spPr>
          <a:xfrm>
            <a:off x="6373734" y="5552729"/>
            <a:ext cx="1712841" cy="429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/>
              <a:t>habitat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B26AFA-6EA9-99D0-CBC2-51BC3E81A16F}"/>
              </a:ext>
            </a:extLst>
          </p:cNvPr>
          <p:cNvSpPr/>
          <p:nvPr/>
        </p:nvSpPr>
        <p:spPr>
          <a:xfrm>
            <a:off x="6373734" y="5986619"/>
            <a:ext cx="1712841" cy="590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ko-Kore-KR" sz="1200" dirty="0"/>
          </a:p>
          <a:p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yourName</a:t>
            </a:r>
            <a:r>
              <a:rPr kumimoji="1" lang="en-US" altLang="ko-Kore-KR" sz="1200" dirty="0"/>
              <a:t>)</a:t>
            </a:r>
          </a:p>
          <a:p>
            <a:r>
              <a:rPr kumimoji="1" lang="en-US" altLang="ko-Kore-KR" sz="1200" dirty="0" err="1"/>
              <a:t>showHabitat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72E0620-C3DD-84AF-ED8E-0E434C6357A6}"/>
              </a:ext>
            </a:extLst>
          </p:cNvPr>
          <p:cNvSpPr/>
          <p:nvPr/>
        </p:nvSpPr>
        <p:spPr>
          <a:xfrm>
            <a:off x="8086576" y="5244616"/>
            <a:ext cx="1514061" cy="3113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 Animal</a:t>
            </a:r>
            <a:endParaRPr kumimoji="1" lang="ko-Kore-KR" altLang="en-US" sz="1200" u="sng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017A92-8071-8CB6-1C30-20BF606C6C3D}"/>
              </a:ext>
            </a:extLst>
          </p:cNvPr>
          <p:cNvSpPr/>
          <p:nvPr/>
        </p:nvSpPr>
        <p:spPr>
          <a:xfrm>
            <a:off x="8086576" y="5552729"/>
            <a:ext cx="1514061" cy="4296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sz="1200" dirty="0"/>
              <a:t>name </a:t>
            </a:r>
            <a:endParaRPr kumimoji="1" lang="ko-Kore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044CD12-4A9F-6E49-A6AA-2A62048301F3}"/>
              </a:ext>
            </a:extLst>
          </p:cNvPr>
          <p:cNvSpPr/>
          <p:nvPr/>
        </p:nvSpPr>
        <p:spPr>
          <a:xfrm>
            <a:off x="8086576" y="5986619"/>
            <a:ext cx="1514061" cy="590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1F078C-75A2-E58F-19BE-3D7C1AE698A4}"/>
              </a:ext>
            </a:extLst>
          </p:cNvPr>
          <p:cNvSpPr/>
          <p:nvPr/>
        </p:nvSpPr>
        <p:spPr>
          <a:xfrm>
            <a:off x="8696740" y="5604344"/>
            <a:ext cx="824900" cy="1847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200" dirty="0"/>
              <a:t>“</a:t>
            </a:r>
            <a:r>
              <a:rPr kumimoji="1" lang="ko-KR" altLang="en-US" sz="1200" dirty="0"/>
              <a:t>뽀로로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F9A4BBB-443D-477A-5D2B-CC5AC8C6DD1D}"/>
              </a:ext>
            </a:extLst>
          </p:cNvPr>
          <p:cNvSpPr/>
          <p:nvPr/>
        </p:nvSpPr>
        <p:spPr>
          <a:xfrm>
            <a:off x="7130765" y="5736063"/>
            <a:ext cx="678033" cy="206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ore-KR" sz="1200" dirty="0"/>
              <a:t>“</a:t>
            </a:r>
            <a:r>
              <a:rPr kumimoji="1" lang="ko-KR" altLang="en-US" sz="1200" dirty="0"/>
              <a:t>남극</a:t>
            </a:r>
            <a:r>
              <a:rPr kumimoji="1" lang="en-US" altLang="ko-KR" sz="1200" dirty="0"/>
              <a:t>”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EF9D18-9F79-1340-9EFB-D36DF6D33F99}"/>
              </a:ext>
            </a:extLst>
          </p:cNvPr>
          <p:cNvSpPr/>
          <p:nvPr/>
        </p:nvSpPr>
        <p:spPr>
          <a:xfrm>
            <a:off x="6703626" y="6034939"/>
            <a:ext cx="2589458" cy="2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showName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D3639E7-9175-6211-C774-5778D4A4412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095486" y="5234158"/>
            <a:ext cx="2278248" cy="1661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066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6.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다형성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사용편의성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sz="2800" dirty="0">
                <a:solidFill>
                  <a:srgbClr val="FF0000"/>
                </a:solidFill>
              </a:rPr>
              <a:t>“</a:t>
            </a:r>
            <a:r>
              <a:rPr kumimoji="1" lang="ko-KR" altLang="en-US" sz="2800" dirty="0">
                <a:solidFill>
                  <a:srgbClr val="FF0000"/>
                </a:solidFill>
              </a:rPr>
              <a:t>상위 클래스 타입의 객체 참조 변수를 사용하더라도 하위 클래스에서 </a:t>
            </a:r>
            <a:r>
              <a:rPr kumimoji="1" lang="ko-KR" altLang="en-US" sz="2800" dirty="0" err="1">
                <a:solidFill>
                  <a:srgbClr val="FF0000"/>
                </a:solidFill>
              </a:rPr>
              <a:t>오버라이딩한</a:t>
            </a:r>
            <a:r>
              <a:rPr kumimoji="1" lang="ko-KR" altLang="en-US" sz="2800" dirty="0">
                <a:solidFill>
                  <a:srgbClr val="FF0000"/>
                </a:solidFill>
              </a:rPr>
              <a:t> 메서드가 호출된다</a:t>
            </a:r>
            <a:r>
              <a:rPr kumimoji="1" lang="en-US" altLang="ko-KR" sz="2800" dirty="0">
                <a:solidFill>
                  <a:srgbClr val="FF0000"/>
                </a:solidFill>
              </a:rPr>
              <a:t>!!!”</a:t>
            </a:r>
          </a:p>
        </p:txBody>
      </p:sp>
    </p:spTree>
    <p:extLst>
      <p:ext uri="{BB962C8B-B14F-4D97-AF65-F5344CB8AC3E}">
        <p14:creationId xmlns:p14="http://schemas.microsoft.com/office/powerpoint/2010/main" val="6024403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7.</a:t>
            </a:r>
            <a:r>
              <a:rPr kumimoji="1" lang="ko-KR" altLang="en-US" sz="2400" dirty="0"/>
              <a:t> 캡슐화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정보 은닉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F0507F-FCF3-FE91-A6B1-49B29E73BC52}"/>
              </a:ext>
            </a:extLst>
          </p:cNvPr>
          <p:cNvSpPr/>
          <p:nvPr/>
        </p:nvSpPr>
        <p:spPr>
          <a:xfrm>
            <a:off x="2872409" y="2832652"/>
            <a:ext cx="3081130" cy="36602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B3E116-9370-F336-311F-3B1A234FC45C}"/>
              </a:ext>
            </a:extLst>
          </p:cNvPr>
          <p:cNvSpPr/>
          <p:nvPr/>
        </p:nvSpPr>
        <p:spPr>
          <a:xfrm>
            <a:off x="2872409" y="2445027"/>
            <a:ext cx="1620078" cy="3876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package One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503408-310E-9733-8992-09191A495053}"/>
              </a:ext>
            </a:extLst>
          </p:cNvPr>
          <p:cNvSpPr/>
          <p:nvPr/>
        </p:nvSpPr>
        <p:spPr>
          <a:xfrm>
            <a:off x="6599808" y="2832652"/>
            <a:ext cx="3081130" cy="36602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D7CC30-2967-7E95-EC06-A0FFD2585BAA}"/>
              </a:ext>
            </a:extLst>
          </p:cNvPr>
          <p:cNvSpPr/>
          <p:nvPr/>
        </p:nvSpPr>
        <p:spPr>
          <a:xfrm>
            <a:off x="6599808" y="2445027"/>
            <a:ext cx="1620078" cy="3876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package Two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905D72-6756-D0B8-4C6F-7A5E235C3F6B}"/>
              </a:ext>
            </a:extLst>
          </p:cNvPr>
          <p:cNvSpPr/>
          <p:nvPr/>
        </p:nvSpPr>
        <p:spPr>
          <a:xfrm>
            <a:off x="4446656" y="3006585"/>
            <a:ext cx="1367735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Class A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373A10-5321-C952-6CCD-E11EDBE1B01F}"/>
              </a:ext>
            </a:extLst>
          </p:cNvPr>
          <p:cNvSpPr/>
          <p:nvPr/>
        </p:nvSpPr>
        <p:spPr>
          <a:xfrm>
            <a:off x="4446656" y="3274942"/>
            <a:ext cx="1367735" cy="8845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/>
              <a:t>-</a:t>
            </a:r>
            <a:r>
              <a:rPr kumimoji="1" lang="en-US" altLang="ko-Kore-KR" sz="1200" dirty="0" err="1"/>
              <a:t>pri</a:t>
            </a:r>
            <a:endParaRPr kumimoji="1" lang="en-US" altLang="ko-Kore-KR" sz="1200" dirty="0"/>
          </a:p>
          <a:p>
            <a:r>
              <a:rPr kumimoji="1" lang="en-US" altLang="ko-Kore-KR" sz="1200" dirty="0"/>
              <a:t>~def</a:t>
            </a:r>
          </a:p>
          <a:p>
            <a:r>
              <a:rPr kumimoji="1" lang="en-US" altLang="ko-Kore-KR" sz="1200" dirty="0"/>
              <a:t>#pro</a:t>
            </a:r>
          </a:p>
          <a:p>
            <a:r>
              <a:rPr kumimoji="1" lang="en-US" altLang="ko-Kore-KR" sz="1200" dirty="0"/>
              <a:t>+pub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578338-339F-4747-5BF4-2EA3FB17FEDA}"/>
              </a:ext>
            </a:extLst>
          </p:cNvPr>
          <p:cNvSpPr/>
          <p:nvPr/>
        </p:nvSpPr>
        <p:spPr>
          <a:xfrm>
            <a:off x="4446656" y="4159525"/>
            <a:ext cx="1367735" cy="4770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runSomeThing</a:t>
            </a:r>
            <a:r>
              <a:rPr kumimoji="1" lang="en-US" altLang="ko-Kore-KR" sz="1200" dirty="0"/>
              <a:t>()</a:t>
            </a:r>
          </a:p>
          <a:p>
            <a:r>
              <a:rPr kumimoji="1" lang="en-US" altLang="ko-Kore-KR" sz="1200" u="sng" dirty="0" err="1"/>
              <a:t>runStaticThing</a:t>
            </a:r>
            <a:r>
              <a:rPr kumimoji="1" lang="en-US" altLang="ko-Kore-KR" sz="1200" u="sng" dirty="0"/>
              <a:t>()</a:t>
            </a:r>
            <a:endParaRPr kumimoji="1" lang="ko-Kore-KR" altLang="en-US" sz="1200" u="sng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DF1044-2313-5BC4-A39F-3A44CFD9C3D0}"/>
              </a:ext>
            </a:extLst>
          </p:cNvPr>
          <p:cNvSpPr/>
          <p:nvPr/>
        </p:nvSpPr>
        <p:spPr>
          <a:xfrm>
            <a:off x="3021496" y="5347250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Class B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17F330-F559-4A09-49EF-82F5867E310B}"/>
              </a:ext>
            </a:extLst>
          </p:cNvPr>
          <p:cNvSpPr/>
          <p:nvPr/>
        </p:nvSpPr>
        <p:spPr>
          <a:xfrm>
            <a:off x="3021496" y="5615607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8BB34C-4362-A54C-B5A9-468826B324C5}"/>
              </a:ext>
            </a:extLst>
          </p:cNvPr>
          <p:cNvSpPr/>
          <p:nvPr/>
        </p:nvSpPr>
        <p:spPr>
          <a:xfrm>
            <a:off x="3021496" y="5885769"/>
            <a:ext cx="1321904" cy="4770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runSomeThing</a:t>
            </a:r>
            <a:r>
              <a:rPr kumimoji="1" lang="en-US" altLang="ko-Kore-KR" sz="1200" dirty="0"/>
              <a:t>()</a:t>
            </a:r>
          </a:p>
          <a:p>
            <a:r>
              <a:rPr kumimoji="1" lang="en-US" altLang="ko-Kore-KR" sz="1200" u="sng" dirty="0" err="1"/>
              <a:t>runStaticThing</a:t>
            </a:r>
            <a:r>
              <a:rPr kumimoji="1" lang="en-US" altLang="ko-Kore-KR" sz="1200" u="sng" dirty="0"/>
              <a:t>()</a:t>
            </a:r>
            <a:endParaRPr kumimoji="1" lang="ko-Kore-KR" altLang="en-US" sz="1200" u="sng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FB3C53-B6FA-921B-D786-A088B6B8C927}"/>
              </a:ext>
            </a:extLst>
          </p:cNvPr>
          <p:cNvSpPr/>
          <p:nvPr/>
        </p:nvSpPr>
        <p:spPr>
          <a:xfrm>
            <a:off x="4492487" y="5347250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Class AA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78B0E5-55E8-42DB-6C30-B66153A2246D}"/>
              </a:ext>
            </a:extLst>
          </p:cNvPr>
          <p:cNvSpPr/>
          <p:nvPr/>
        </p:nvSpPr>
        <p:spPr>
          <a:xfrm>
            <a:off x="4492487" y="5615607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9F5624-F834-1A58-79E0-AA82EDFCAC22}"/>
              </a:ext>
            </a:extLst>
          </p:cNvPr>
          <p:cNvSpPr/>
          <p:nvPr/>
        </p:nvSpPr>
        <p:spPr>
          <a:xfrm>
            <a:off x="4492487" y="5885769"/>
            <a:ext cx="1321904" cy="4770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runSomeThing</a:t>
            </a:r>
            <a:r>
              <a:rPr kumimoji="1" lang="en-US" altLang="ko-Kore-KR" sz="1200" dirty="0"/>
              <a:t>()</a:t>
            </a:r>
          </a:p>
          <a:p>
            <a:r>
              <a:rPr kumimoji="1" lang="en-US" altLang="ko-Kore-KR" sz="1200" u="sng" dirty="0" err="1"/>
              <a:t>runStaticThing</a:t>
            </a:r>
            <a:r>
              <a:rPr kumimoji="1" lang="en-US" altLang="ko-Kore-KR" sz="1200" u="sng" dirty="0"/>
              <a:t>()</a:t>
            </a:r>
            <a:endParaRPr kumimoji="1" lang="ko-Kore-KR" altLang="en-US" sz="1200" u="sng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A352BA-1CC8-86A9-C844-DC6DC49146F0}"/>
              </a:ext>
            </a:extLst>
          </p:cNvPr>
          <p:cNvSpPr/>
          <p:nvPr/>
        </p:nvSpPr>
        <p:spPr>
          <a:xfrm>
            <a:off x="6788426" y="5367128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Class AB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AB1BF9-99C1-3B22-070F-A9A417F3E04E}"/>
              </a:ext>
            </a:extLst>
          </p:cNvPr>
          <p:cNvSpPr/>
          <p:nvPr/>
        </p:nvSpPr>
        <p:spPr>
          <a:xfrm>
            <a:off x="6788426" y="5635485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878384-4B0C-D168-6D8B-A77C12AAE66F}"/>
              </a:ext>
            </a:extLst>
          </p:cNvPr>
          <p:cNvSpPr/>
          <p:nvPr/>
        </p:nvSpPr>
        <p:spPr>
          <a:xfrm>
            <a:off x="6788426" y="5905647"/>
            <a:ext cx="1321904" cy="4770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runSomeThing</a:t>
            </a:r>
            <a:r>
              <a:rPr kumimoji="1" lang="en-US" altLang="ko-Kore-KR" sz="1200" dirty="0"/>
              <a:t>()</a:t>
            </a:r>
          </a:p>
          <a:p>
            <a:r>
              <a:rPr kumimoji="1" lang="en-US" altLang="ko-Kore-KR" sz="1200" u="sng" dirty="0" err="1"/>
              <a:t>runStaticThing</a:t>
            </a:r>
            <a:r>
              <a:rPr kumimoji="1" lang="en-US" altLang="ko-Kore-KR" sz="1200" u="sng" dirty="0"/>
              <a:t>()</a:t>
            </a:r>
            <a:endParaRPr kumimoji="1" lang="ko-Kore-KR" altLang="en-US" sz="1200" u="sng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4E0528-1343-6A3D-8BB1-201AA95C6644}"/>
              </a:ext>
            </a:extLst>
          </p:cNvPr>
          <p:cNvSpPr/>
          <p:nvPr/>
        </p:nvSpPr>
        <p:spPr>
          <a:xfrm>
            <a:off x="8239539" y="5387006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Class C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DF8516-0F01-5F25-AC67-81500783A43C}"/>
              </a:ext>
            </a:extLst>
          </p:cNvPr>
          <p:cNvSpPr/>
          <p:nvPr/>
        </p:nvSpPr>
        <p:spPr>
          <a:xfrm>
            <a:off x="8239539" y="5655363"/>
            <a:ext cx="1321904" cy="268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ore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B7C2C0-CF1D-7E08-9265-57F2F3848332}"/>
              </a:ext>
            </a:extLst>
          </p:cNvPr>
          <p:cNvSpPr/>
          <p:nvPr/>
        </p:nvSpPr>
        <p:spPr>
          <a:xfrm>
            <a:off x="8239539" y="5925525"/>
            <a:ext cx="1321904" cy="4770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runSomeThing</a:t>
            </a:r>
            <a:r>
              <a:rPr kumimoji="1" lang="en-US" altLang="ko-Kore-KR" sz="1200" dirty="0"/>
              <a:t>()</a:t>
            </a:r>
          </a:p>
          <a:p>
            <a:r>
              <a:rPr kumimoji="1" lang="en-US" altLang="ko-Kore-KR" sz="1200" u="sng" dirty="0" err="1"/>
              <a:t>runStaticThing</a:t>
            </a:r>
            <a:r>
              <a:rPr kumimoji="1" lang="en-US" altLang="ko-Kore-KR" sz="1200" u="sng" dirty="0"/>
              <a:t>()</a:t>
            </a:r>
            <a:endParaRPr kumimoji="1" lang="ko-Kore-KR" altLang="en-US" sz="1200" u="sng" dirty="0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5852353A-2056-A8B5-0CB2-9D3DFB069873}"/>
              </a:ext>
            </a:extLst>
          </p:cNvPr>
          <p:cNvSpPr/>
          <p:nvPr/>
        </p:nvSpPr>
        <p:spPr>
          <a:xfrm>
            <a:off x="5058904" y="4649930"/>
            <a:ext cx="189069" cy="26835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D1FC52CB-CF32-9C37-7FA7-D6AD371DFDE5}"/>
              </a:ext>
            </a:extLst>
          </p:cNvPr>
          <p:cNvCxnSpPr>
            <a:cxnSpLocks/>
            <a:stCxn id="28" idx="3"/>
            <a:endCxn id="19" idx="0"/>
          </p:cNvCxnSpPr>
          <p:nvPr/>
        </p:nvCxnSpPr>
        <p:spPr>
          <a:xfrm>
            <a:off x="5153439" y="4918286"/>
            <a:ext cx="0" cy="428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B3653A5C-5388-6EC2-38EC-71D2ACFAF3D2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 rot="16200000" flipH="1">
            <a:off x="6076987" y="3994737"/>
            <a:ext cx="448842" cy="22959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489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7.</a:t>
            </a:r>
            <a:r>
              <a:rPr kumimoji="1" lang="ko-KR" altLang="en-US" sz="2400" dirty="0"/>
              <a:t> 캡슐화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정보 은닉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protect</a:t>
            </a:r>
            <a:r>
              <a:rPr kumimoji="1" lang="ko-KR" altLang="en-US" dirty="0"/>
              <a:t>는 자신과 상속 관계에 있는 서브 클래스 뿐만 아니라 같은 패키지의 </a:t>
            </a:r>
            <a:r>
              <a:rPr kumimoji="1" lang="ko-KR" altLang="en-US" dirty="0" err="1"/>
              <a:t>클래스들에서도</a:t>
            </a:r>
            <a:r>
              <a:rPr kumimoji="1" lang="ko-KR" altLang="en-US" dirty="0"/>
              <a:t> 접근 가능하다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서로 다른 </a:t>
            </a:r>
            <a:r>
              <a:rPr kumimoji="1" lang="en-US" altLang="ko-KR" dirty="0"/>
              <a:t>jar</a:t>
            </a:r>
            <a:r>
              <a:rPr kumimoji="1" lang="ko-KR" altLang="en-US" dirty="0"/>
              <a:t> 파일에 묶여 있어도 같은 패키지명이 존재한다면 서로 다른 </a:t>
            </a:r>
            <a:r>
              <a:rPr kumimoji="1" lang="en-US" altLang="ko-KR" dirty="0"/>
              <a:t>jar</a:t>
            </a:r>
            <a:r>
              <a:rPr kumimoji="1" lang="ko-KR" altLang="en-US" dirty="0"/>
              <a:t> 파일 내의 동일한 패키지 아래 있는 클래스나 객체의 </a:t>
            </a:r>
            <a:r>
              <a:rPr kumimoji="1" lang="en-US" altLang="ko-KR" dirty="0"/>
              <a:t>public, default, protected</a:t>
            </a:r>
            <a:r>
              <a:rPr kumimoji="1" lang="ko-KR" altLang="en-US" dirty="0"/>
              <a:t> 멤버에 자유롭게 접근 가능하다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상속을 받지 않았다면 객체 멤버는 객체를 생성한 후 객체 참조 변수를 이용해 접근해야 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정적 멤버는 클래스명</a:t>
            </a:r>
            <a:r>
              <a:rPr kumimoji="1" lang="en-US" altLang="ko-KR" dirty="0"/>
              <a:t>.</a:t>
            </a:r>
            <a:r>
              <a:rPr kumimoji="1" lang="ko-KR" altLang="en-US" dirty="0"/>
              <a:t>정적멤버 형식으로 접근하는 것을 권장한다</a:t>
            </a:r>
            <a:r>
              <a:rPr kumimoji="1" lang="en-US" altLang="ko-KR" dirty="0"/>
              <a:t>(</a:t>
            </a:r>
            <a:r>
              <a:rPr kumimoji="1" lang="ko-KR" altLang="en-US" dirty="0"/>
              <a:t>정적멤버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this.</a:t>
            </a:r>
            <a:r>
              <a:rPr kumimoji="1" lang="ko-KR" altLang="en-US" dirty="0" err="1"/>
              <a:t>정적멤로</a:t>
            </a:r>
            <a:r>
              <a:rPr kumimoji="1" lang="ko-KR" altLang="en-US" dirty="0"/>
              <a:t> 사용하는 것은 권장하지 않음</a:t>
            </a:r>
            <a:r>
              <a:rPr kumimoji="1" lang="en-US" altLang="ko-KR" dirty="0"/>
              <a:t>).</a:t>
            </a:r>
          </a:p>
          <a:p>
            <a:pPr marL="7429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예제 코드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4"/>
              </a:rPr>
              <a:t>https://github.com/mazdah/</a:t>
            </a:r>
            <a:r>
              <a:rPr kumimoji="1" lang="en" altLang="ko-KR" dirty="0" err="1">
                <a:hlinkClick r:id="rId4"/>
              </a:rPr>
              <a:t>JavaOOPExample_for_Spring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842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b="1" dirty="0"/>
              <a:t>객체 지향의 </a:t>
            </a:r>
            <a:r>
              <a:rPr kumimoji="1" lang="en-US" altLang="ko-KR" b="1" dirty="0"/>
              <a:t>4</a:t>
            </a:r>
            <a:r>
              <a:rPr kumimoji="1" lang="ko-KR" altLang="en-US" b="1" dirty="0"/>
              <a:t>대 특성을 누군가에게 설명할 수 있는가</a:t>
            </a:r>
            <a:r>
              <a:rPr kumimoji="1" lang="en-US" altLang="ko-KR" b="1" dirty="0"/>
              <a:t>?</a:t>
            </a:r>
            <a:br>
              <a:rPr kumimoji="1" lang="en-US" altLang="ko-KR" b="1" dirty="0"/>
            </a:br>
            <a:r>
              <a:rPr kumimoji="1" lang="ko-KR" altLang="en-US" dirty="0"/>
              <a:t>우리가 객체 지향 언어를 온전히 사용하기 위해서는 그 본질이 </a:t>
            </a:r>
            <a:r>
              <a:rPr kumimoji="1" lang="ko-KR" altLang="en-US" dirty="0" err="1"/>
              <a:t>녹아있는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객체 지향의 </a:t>
            </a:r>
            <a:r>
              <a:rPr kumimoji="1" lang="en-US" altLang="ko-KR" b="1" dirty="0">
                <a:solidFill>
                  <a:srgbClr val="FF0000"/>
                </a:solidFill>
              </a:rPr>
              <a:t>4</a:t>
            </a:r>
            <a:r>
              <a:rPr kumimoji="1" lang="ko-KR" altLang="en-US" b="1" dirty="0">
                <a:solidFill>
                  <a:srgbClr val="FF0000"/>
                </a:solidFill>
              </a:rPr>
              <a:t>대 특성은 제대로 이해해야 한다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  <a:br>
              <a:rPr kumimoji="1" lang="en-US" altLang="ko-KR" b="1" dirty="0">
                <a:solidFill>
                  <a:srgbClr val="FF0000"/>
                </a:solidFill>
              </a:rPr>
            </a:br>
            <a:br>
              <a:rPr kumimoji="1" lang="en-US" altLang="ko-KR" dirty="0"/>
            </a:br>
            <a:r>
              <a:rPr kumimoji="1" lang="ko-KR" altLang="en-US" b="1" dirty="0"/>
              <a:t>스프링 프레임워크는 사상이면서 또 단일 제품이다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ko-KR" altLang="en-US" dirty="0"/>
              <a:t>현존 개발 사상과 개발 지원 제품 중 스프링이 가장 선두에 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b="1" dirty="0">
                <a:solidFill>
                  <a:srgbClr val="FF0000"/>
                </a:solidFill>
              </a:rPr>
              <a:t>스프링은 객체 지향의 기반 위에</a:t>
            </a:r>
            <a:r>
              <a:rPr kumimoji="1" lang="ko-KR" altLang="en-US" dirty="0"/>
              <a:t> 굳건히 서있다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4703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7.</a:t>
            </a:r>
            <a:r>
              <a:rPr kumimoji="1" lang="ko-KR" altLang="en-US" sz="2400" dirty="0"/>
              <a:t> 캡슐화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정보 은닉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클래스명을 통해 정적 멤버에 접근하는 경우와 </a:t>
            </a:r>
            <a:r>
              <a:rPr kumimoji="1" lang="ko-KR" altLang="en-US" dirty="0" err="1"/>
              <a:t>객체참조변수명을</a:t>
            </a:r>
            <a:r>
              <a:rPr kumimoji="1" lang="ko-KR" altLang="en-US" dirty="0"/>
              <a:t> 통해 정적 멤버에 접근하는 경우의 메모리 구조 비교</a:t>
            </a:r>
            <a:endParaRPr kumimoji="1"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7CB680-DA23-4757-81D6-D4FB41B61317}"/>
              </a:ext>
            </a:extLst>
          </p:cNvPr>
          <p:cNvSpPr/>
          <p:nvPr/>
        </p:nvSpPr>
        <p:spPr>
          <a:xfrm>
            <a:off x="2851355" y="3191304"/>
            <a:ext cx="2290916" cy="2743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ko-Kore-KR" altLang="en-US" dirty="0"/>
              <a:t>코드</a:t>
            </a:r>
            <a:r>
              <a:rPr kumimoji="1" lang="ko-KR" altLang="en-US" dirty="0"/>
              <a:t> 실행 영역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F8CFDD-7CDA-3E6E-93DB-A3B313BE105A}"/>
              </a:ext>
            </a:extLst>
          </p:cNvPr>
          <p:cNvSpPr/>
          <p:nvPr/>
        </p:nvSpPr>
        <p:spPr>
          <a:xfrm>
            <a:off x="3165987" y="4188542"/>
            <a:ext cx="1661651" cy="422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사람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인구수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851FAD-0549-3211-B1FD-C4E1D3976FD2}"/>
              </a:ext>
            </a:extLst>
          </p:cNvPr>
          <p:cNvSpPr/>
          <p:nvPr/>
        </p:nvSpPr>
        <p:spPr>
          <a:xfrm>
            <a:off x="3165986" y="5024283"/>
            <a:ext cx="1661651" cy="422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홍길동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인구수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25DA43-E30B-A1A5-F71D-6FBEF21BDBB7}"/>
              </a:ext>
            </a:extLst>
          </p:cNvPr>
          <p:cNvSpPr/>
          <p:nvPr/>
        </p:nvSpPr>
        <p:spPr>
          <a:xfrm>
            <a:off x="5663381" y="3191304"/>
            <a:ext cx="3795251" cy="13666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265D33-F758-178E-BA51-AB8026DB39BC}"/>
              </a:ext>
            </a:extLst>
          </p:cNvPr>
          <p:cNvSpPr/>
          <p:nvPr/>
        </p:nvSpPr>
        <p:spPr>
          <a:xfrm>
            <a:off x="5663381" y="4567820"/>
            <a:ext cx="2330245" cy="13666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CB168D-1B70-41E8-E113-8EBE580DDC1F}"/>
              </a:ext>
            </a:extLst>
          </p:cNvPr>
          <p:cNvSpPr/>
          <p:nvPr/>
        </p:nvSpPr>
        <p:spPr>
          <a:xfrm>
            <a:off x="7998542" y="4567820"/>
            <a:ext cx="1460090" cy="13666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F42C99-FAF4-95E0-05B8-4101AFD8679D}"/>
              </a:ext>
            </a:extLst>
          </p:cNvPr>
          <p:cNvSpPr/>
          <p:nvPr/>
        </p:nvSpPr>
        <p:spPr>
          <a:xfrm>
            <a:off x="6292645" y="3352800"/>
            <a:ext cx="1248697" cy="353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사람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6EB915-888B-8B8D-6E9D-609C643E0335}"/>
              </a:ext>
            </a:extLst>
          </p:cNvPr>
          <p:cNvSpPr/>
          <p:nvPr/>
        </p:nvSpPr>
        <p:spPr>
          <a:xfrm>
            <a:off x="6292644" y="3691276"/>
            <a:ext cx="1248697" cy="353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400" u="sng" dirty="0"/>
              <a:t>인구수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C354E3-8228-7227-8A71-EE5007FB77C9}"/>
              </a:ext>
            </a:extLst>
          </p:cNvPr>
          <p:cNvSpPr/>
          <p:nvPr/>
        </p:nvSpPr>
        <p:spPr>
          <a:xfrm>
            <a:off x="6292644" y="4029752"/>
            <a:ext cx="1248697" cy="353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F62D8C-1D70-037C-05B3-99B34D7C5A69}"/>
              </a:ext>
            </a:extLst>
          </p:cNvPr>
          <p:cNvSpPr/>
          <p:nvPr/>
        </p:nvSpPr>
        <p:spPr>
          <a:xfrm>
            <a:off x="5919017" y="4817806"/>
            <a:ext cx="1803091" cy="2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메소드</a:t>
            </a:r>
            <a:r>
              <a:rPr kumimoji="1" lang="ko-KR" altLang="en-US" sz="1200" dirty="0"/>
              <a:t> 스택 프레임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7D3EDA-1900-6061-552B-B25868B17530}"/>
              </a:ext>
            </a:extLst>
          </p:cNvPr>
          <p:cNvSpPr/>
          <p:nvPr/>
        </p:nvSpPr>
        <p:spPr>
          <a:xfrm>
            <a:off x="5919017" y="5093110"/>
            <a:ext cx="1803091" cy="698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FF8F89F-20AE-7EB5-CBFB-D5D73AF37BCA}"/>
              </a:ext>
            </a:extLst>
          </p:cNvPr>
          <p:cNvSpPr/>
          <p:nvPr/>
        </p:nvSpPr>
        <p:spPr>
          <a:xfrm>
            <a:off x="5997677" y="5270090"/>
            <a:ext cx="1641988" cy="334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400" dirty="0"/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00CC40-0E8E-AAF3-E2BF-1021C58DC507}"/>
              </a:ext>
            </a:extLst>
          </p:cNvPr>
          <p:cNvSpPr/>
          <p:nvPr/>
        </p:nvSpPr>
        <p:spPr>
          <a:xfrm>
            <a:off x="6813754" y="5319250"/>
            <a:ext cx="747251" cy="232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B66BAA-2EE7-A239-7846-D9286F1AF22B}"/>
              </a:ext>
            </a:extLst>
          </p:cNvPr>
          <p:cNvSpPr/>
          <p:nvPr/>
        </p:nvSpPr>
        <p:spPr>
          <a:xfrm>
            <a:off x="8111613" y="4729316"/>
            <a:ext cx="1248697" cy="353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사람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5047B-B306-7300-2B5A-BF124D52A12A}"/>
              </a:ext>
            </a:extLst>
          </p:cNvPr>
          <p:cNvSpPr/>
          <p:nvPr/>
        </p:nvSpPr>
        <p:spPr>
          <a:xfrm>
            <a:off x="8111612" y="5067792"/>
            <a:ext cx="1248697" cy="353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ore-KR" altLang="en-US" sz="1400" u="sng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340F55-6481-F58B-2D56-50BC27E95C43}"/>
              </a:ext>
            </a:extLst>
          </p:cNvPr>
          <p:cNvSpPr/>
          <p:nvPr/>
        </p:nvSpPr>
        <p:spPr>
          <a:xfrm>
            <a:off x="8111612" y="5406268"/>
            <a:ext cx="1248697" cy="353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FE754D8-F566-9341-D4F4-6BBA67ACFA96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4827638" y="3868257"/>
            <a:ext cx="1465006" cy="53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A34EE91-D457-8D5B-54AB-CEF489AA776B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4827637" y="5235677"/>
            <a:ext cx="1170040" cy="20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E2F952D-4159-C5B3-E566-ED0BAA6D3B8A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7270953" y="4906297"/>
            <a:ext cx="840660" cy="51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926E28-39B4-087F-DA8E-77795FE5157E}"/>
              </a:ext>
            </a:extLst>
          </p:cNvPr>
          <p:cNvCxnSpPr>
            <a:cxnSpLocks/>
            <a:stCxn id="41" idx="0"/>
            <a:endCxn id="34" idx="3"/>
          </p:cNvCxnSpPr>
          <p:nvPr/>
        </p:nvCxnSpPr>
        <p:spPr>
          <a:xfrm flipH="1" flipV="1">
            <a:off x="7541341" y="3868257"/>
            <a:ext cx="1194621" cy="86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845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참조 변수의 복사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기본 자료형 변수를 복사하는 경우 </a:t>
            </a:r>
            <a:r>
              <a:rPr kumimoji="1" lang="en-US" altLang="ko-KR" dirty="0"/>
              <a:t>Call by Value</a:t>
            </a:r>
            <a:r>
              <a:rPr kumimoji="1" lang="ko-KR" altLang="en-US" dirty="0"/>
              <a:t>에 의해 값이 복사되어 두 개의 변수는 서로 영향을 주지 않는다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객체 참조 변수를 복사하는 경우는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기본 자료형과 마찬가지로 복사는 이루어지나 복사된 값이 객체의 주소이다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따라서 참조하고 있는 객체의 변화에 함께 영향을 받는다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각각의 변수는 별개의 변수로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을 대입해보면 알 수 있다</a:t>
            </a:r>
            <a:r>
              <a:rPr kumimoji="1" lang="en-US" altLang="ko-KR" dirty="0"/>
              <a:t>(</a:t>
            </a:r>
            <a:r>
              <a:rPr kumimoji="1" lang="ko-KR" altLang="en-US" dirty="0"/>
              <a:t>원본에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을 할당한다고 해서 복사본도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이 되지는 않는다</a:t>
            </a:r>
            <a:r>
              <a:rPr kumimoji="1" lang="en-US" altLang="ko-K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032204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25B739-DA10-DCFA-1D67-D3DE34D4D565}"/>
              </a:ext>
            </a:extLst>
          </p:cNvPr>
          <p:cNvSpPr/>
          <p:nvPr/>
        </p:nvSpPr>
        <p:spPr>
          <a:xfrm>
            <a:off x="2500635" y="2562437"/>
            <a:ext cx="1156966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참조 변수의 복사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6FF95D-CC1F-D5F4-B025-032B5AA12995}"/>
              </a:ext>
            </a:extLst>
          </p:cNvPr>
          <p:cNvSpPr/>
          <p:nvPr/>
        </p:nvSpPr>
        <p:spPr>
          <a:xfrm>
            <a:off x="2500634" y="2375015"/>
            <a:ext cx="2299966" cy="187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93299A-68A1-656F-DF2C-BCE1D6829F5C}"/>
              </a:ext>
            </a:extLst>
          </p:cNvPr>
          <p:cNvSpPr/>
          <p:nvPr/>
        </p:nvSpPr>
        <p:spPr>
          <a:xfrm>
            <a:off x="3657601" y="2562437"/>
            <a:ext cx="1142999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C1E15C-C80F-438F-FC11-33A804D2266D}"/>
              </a:ext>
            </a:extLst>
          </p:cNvPr>
          <p:cNvSpPr/>
          <p:nvPr/>
        </p:nvSpPr>
        <p:spPr>
          <a:xfrm>
            <a:off x="4939034" y="2562437"/>
            <a:ext cx="1156966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E99F63-7B80-0C3A-7755-601BA1F0576E}"/>
              </a:ext>
            </a:extLst>
          </p:cNvPr>
          <p:cNvSpPr/>
          <p:nvPr/>
        </p:nvSpPr>
        <p:spPr>
          <a:xfrm>
            <a:off x="4974852" y="2620260"/>
            <a:ext cx="1071451" cy="92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75850B-03C5-38C0-D29E-A48BE7659C92}"/>
              </a:ext>
            </a:extLst>
          </p:cNvPr>
          <p:cNvSpPr/>
          <p:nvPr/>
        </p:nvSpPr>
        <p:spPr>
          <a:xfrm>
            <a:off x="4976038" y="2620259"/>
            <a:ext cx="1064264" cy="33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algn="ctr"/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프레임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BF69454-E4CE-7B14-DB3E-D2B48A954B39}"/>
              </a:ext>
            </a:extLst>
          </p:cNvPr>
          <p:cNvSpPr/>
          <p:nvPr/>
        </p:nvSpPr>
        <p:spPr>
          <a:xfrm>
            <a:off x="5006381" y="3256364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D4D6B-BF23-918C-51ED-060D423DEE40}"/>
              </a:ext>
            </a:extLst>
          </p:cNvPr>
          <p:cNvSpPr/>
          <p:nvPr/>
        </p:nvSpPr>
        <p:spPr>
          <a:xfrm>
            <a:off x="5501361" y="3256363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A42F7C-30AC-732D-057E-0E9DBE5C0B59}"/>
              </a:ext>
            </a:extLst>
          </p:cNvPr>
          <p:cNvSpPr/>
          <p:nvPr/>
        </p:nvSpPr>
        <p:spPr>
          <a:xfrm>
            <a:off x="4939033" y="2375015"/>
            <a:ext cx="2299966" cy="187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8395FE-511D-A78C-7B95-BF77B4B4840B}"/>
              </a:ext>
            </a:extLst>
          </p:cNvPr>
          <p:cNvSpPr/>
          <p:nvPr/>
        </p:nvSpPr>
        <p:spPr>
          <a:xfrm>
            <a:off x="6096000" y="2562437"/>
            <a:ext cx="1142999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3D828A-CFB9-9399-0784-AAEA3E383C2F}"/>
              </a:ext>
            </a:extLst>
          </p:cNvPr>
          <p:cNvSpPr/>
          <p:nvPr/>
        </p:nvSpPr>
        <p:spPr>
          <a:xfrm>
            <a:off x="7377433" y="2562437"/>
            <a:ext cx="1156966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9A9C40B-677B-E712-0EA4-09A3A7DF5934}"/>
              </a:ext>
            </a:extLst>
          </p:cNvPr>
          <p:cNvSpPr/>
          <p:nvPr/>
        </p:nvSpPr>
        <p:spPr>
          <a:xfrm>
            <a:off x="7377432" y="2375015"/>
            <a:ext cx="2299966" cy="187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4C8DF5-D68B-E24A-F066-E467EECED5D5}"/>
              </a:ext>
            </a:extLst>
          </p:cNvPr>
          <p:cNvSpPr/>
          <p:nvPr/>
        </p:nvSpPr>
        <p:spPr>
          <a:xfrm>
            <a:off x="8534399" y="2562437"/>
            <a:ext cx="1142999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11B255-9503-8095-C312-70295CEF5147}"/>
              </a:ext>
            </a:extLst>
          </p:cNvPr>
          <p:cNvSpPr/>
          <p:nvPr/>
        </p:nvSpPr>
        <p:spPr>
          <a:xfrm>
            <a:off x="5013470" y="2992405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BD14456-CD21-61E3-B3B7-82DB0001A991}"/>
              </a:ext>
            </a:extLst>
          </p:cNvPr>
          <p:cNvSpPr/>
          <p:nvPr/>
        </p:nvSpPr>
        <p:spPr>
          <a:xfrm>
            <a:off x="5508450" y="2992404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C33AFEE-4890-9AE5-39CE-8FC4B9D6ACB2}"/>
              </a:ext>
            </a:extLst>
          </p:cNvPr>
          <p:cNvSpPr/>
          <p:nvPr/>
        </p:nvSpPr>
        <p:spPr>
          <a:xfrm>
            <a:off x="2543393" y="2620260"/>
            <a:ext cx="1071451" cy="92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D464D7B-CCC5-1531-650C-7E93ECCAC9A8}"/>
              </a:ext>
            </a:extLst>
          </p:cNvPr>
          <p:cNvSpPr/>
          <p:nvPr/>
        </p:nvSpPr>
        <p:spPr>
          <a:xfrm>
            <a:off x="2544579" y="2620259"/>
            <a:ext cx="1064264" cy="33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algn="ctr"/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프레임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D65CFEC-772C-CD16-E518-6E9B8DC0D6FB}"/>
              </a:ext>
            </a:extLst>
          </p:cNvPr>
          <p:cNvSpPr/>
          <p:nvPr/>
        </p:nvSpPr>
        <p:spPr>
          <a:xfrm>
            <a:off x="2574922" y="3256364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082B0C-4A6F-BEF8-FAC8-200D4073318D}"/>
              </a:ext>
            </a:extLst>
          </p:cNvPr>
          <p:cNvSpPr/>
          <p:nvPr/>
        </p:nvSpPr>
        <p:spPr>
          <a:xfrm>
            <a:off x="3069902" y="3256363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7BAF13D-0BB1-5029-836F-AC964DE3336A}"/>
              </a:ext>
            </a:extLst>
          </p:cNvPr>
          <p:cNvSpPr/>
          <p:nvPr/>
        </p:nvSpPr>
        <p:spPr>
          <a:xfrm>
            <a:off x="7420191" y="2613983"/>
            <a:ext cx="1071451" cy="92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A6DF6D9-AF0C-BBB6-5F20-35CC3B1039CF}"/>
              </a:ext>
            </a:extLst>
          </p:cNvPr>
          <p:cNvSpPr/>
          <p:nvPr/>
        </p:nvSpPr>
        <p:spPr>
          <a:xfrm>
            <a:off x="7421377" y="2613982"/>
            <a:ext cx="1064264" cy="33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algn="ctr"/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프레임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2CE25E9-9483-CAC2-15BC-18A20E826B0D}"/>
              </a:ext>
            </a:extLst>
          </p:cNvPr>
          <p:cNvSpPr/>
          <p:nvPr/>
        </p:nvSpPr>
        <p:spPr>
          <a:xfrm>
            <a:off x="7451720" y="3250087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E3CD963-6D56-7389-D7B3-94919B6A7863}"/>
              </a:ext>
            </a:extLst>
          </p:cNvPr>
          <p:cNvSpPr/>
          <p:nvPr/>
        </p:nvSpPr>
        <p:spPr>
          <a:xfrm>
            <a:off x="7946700" y="3250086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6FACFC-BCBC-91BA-80FC-D8F6924DB82C}"/>
              </a:ext>
            </a:extLst>
          </p:cNvPr>
          <p:cNvSpPr/>
          <p:nvPr/>
        </p:nvSpPr>
        <p:spPr>
          <a:xfrm>
            <a:off x="7458809" y="2986128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C2D17B4-7D51-041C-5228-1D3F153FC163}"/>
              </a:ext>
            </a:extLst>
          </p:cNvPr>
          <p:cNvSpPr/>
          <p:nvPr/>
        </p:nvSpPr>
        <p:spPr>
          <a:xfrm>
            <a:off x="7953789" y="2986127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6DDA6A-DD60-97A7-BE33-89643A09E1A9}"/>
              </a:ext>
            </a:extLst>
          </p:cNvPr>
          <p:cNvSpPr/>
          <p:nvPr/>
        </p:nvSpPr>
        <p:spPr>
          <a:xfrm>
            <a:off x="2500635" y="3971838"/>
            <a:ext cx="1156966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834D75C-948D-AE32-4BD9-004FBF09881E}"/>
              </a:ext>
            </a:extLst>
          </p:cNvPr>
          <p:cNvSpPr/>
          <p:nvPr/>
        </p:nvSpPr>
        <p:spPr>
          <a:xfrm>
            <a:off x="2500634" y="3784416"/>
            <a:ext cx="2299966" cy="187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2E73F33-32D0-FDCB-CD8C-0030AD352E75}"/>
              </a:ext>
            </a:extLst>
          </p:cNvPr>
          <p:cNvSpPr/>
          <p:nvPr/>
        </p:nvSpPr>
        <p:spPr>
          <a:xfrm>
            <a:off x="3657601" y="3971838"/>
            <a:ext cx="1142999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7AF312A-2AE4-557D-3AE5-69C26198FF70}"/>
              </a:ext>
            </a:extLst>
          </p:cNvPr>
          <p:cNvSpPr/>
          <p:nvPr/>
        </p:nvSpPr>
        <p:spPr>
          <a:xfrm>
            <a:off x="2543393" y="4029661"/>
            <a:ext cx="1071451" cy="92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0E1C616-1361-41D6-F968-F3CF331C9167}"/>
              </a:ext>
            </a:extLst>
          </p:cNvPr>
          <p:cNvSpPr/>
          <p:nvPr/>
        </p:nvSpPr>
        <p:spPr>
          <a:xfrm>
            <a:off x="2544579" y="4029660"/>
            <a:ext cx="1064264" cy="33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algn="ctr"/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프레임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2EC825B-66AC-65E7-B1FC-1A1027ABDB63}"/>
              </a:ext>
            </a:extLst>
          </p:cNvPr>
          <p:cNvSpPr/>
          <p:nvPr/>
        </p:nvSpPr>
        <p:spPr>
          <a:xfrm>
            <a:off x="2574922" y="4665765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ref_a</a:t>
            </a:r>
            <a:endParaRPr kumimoji="1" lang="ko-Kore-KR" altLang="en-US" sz="10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3C9DC73-0C62-34EC-32DC-A8E621642EB8}"/>
              </a:ext>
            </a:extLst>
          </p:cNvPr>
          <p:cNvSpPr/>
          <p:nvPr/>
        </p:nvSpPr>
        <p:spPr>
          <a:xfrm>
            <a:off x="3069902" y="4665764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86BC492-8529-AA9C-A17C-E22608FD9B54}"/>
              </a:ext>
            </a:extLst>
          </p:cNvPr>
          <p:cNvSpPr/>
          <p:nvPr/>
        </p:nvSpPr>
        <p:spPr>
          <a:xfrm>
            <a:off x="2574922" y="4392199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ref_b</a:t>
            </a:r>
            <a:endParaRPr kumimoji="1" lang="ko-Kore-KR" altLang="en-US" sz="10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BB49D57-9EDE-715A-B818-1B6180086557}"/>
              </a:ext>
            </a:extLst>
          </p:cNvPr>
          <p:cNvSpPr/>
          <p:nvPr/>
        </p:nvSpPr>
        <p:spPr>
          <a:xfrm>
            <a:off x="3069902" y="4392198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6AFC46C-17FD-2621-3ECB-A6359B0C87AB}"/>
              </a:ext>
            </a:extLst>
          </p:cNvPr>
          <p:cNvSpPr/>
          <p:nvPr/>
        </p:nvSpPr>
        <p:spPr>
          <a:xfrm>
            <a:off x="3707298" y="4023383"/>
            <a:ext cx="1052051" cy="21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:Animal</a:t>
            </a:r>
            <a:endParaRPr kumimoji="1" lang="ko-Kore-KR" altLang="en-US" sz="1200" u="sng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66278F8-401F-415A-3BF5-DB62191823B6}"/>
              </a:ext>
            </a:extLst>
          </p:cNvPr>
          <p:cNvSpPr/>
          <p:nvPr/>
        </p:nvSpPr>
        <p:spPr>
          <a:xfrm>
            <a:off x="3707298" y="4233683"/>
            <a:ext cx="1052051" cy="425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5BC97A5-20C4-4B24-A45D-FF30AB230FBC}"/>
              </a:ext>
            </a:extLst>
          </p:cNvPr>
          <p:cNvSpPr/>
          <p:nvPr/>
        </p:nvSpPr>
        <p:spPr>
          <a:xfrm>
            <a:off x="3707298" y="4659486"/>
            <a:ext cx="1052051" cy="28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u="sng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43BAB07-44FA-25EA-6B67-93B70D57939F}"/>
              </a:ext>
            </a:extLst>
          </p:cNvPr>
          <p:cNvSpPr/>
          <p:nvPr/>
        </p:nvSpPr>
        <p:spPr>
          <a:xfrm>
            <a:off x="3731888" y="4273987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age</a:t>
            </a:r>
            <a:endParaRPr kumimoji="1" lang="ko-Kore-KR" altLang="en-US" sz="10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6CA9DF6-F2A2-5FEC-6CA1-B1594E7A93ED}"/>
              </a:ext>
            </a:extLst>
          </p:cNvPr>
          <p:cNvSpPr/>
          <p:nvPr/>
        </p:nvSpPr>
        <p:spPr>
          <a:xfrm>
            <a:off x="4226868" y="4273986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10</a:t>
            </a:r>
            <a:endParaRPr kumimoji="1" lang="ko-Kore-KR" altLang="en-US" sz="10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36CE4D3-DF43-CCC9-7967-45DD534CC083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3564882" y="4128533"/>
            <a:ext cx="142416" cy="3829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B3853DB-5EDD-8D40-A6DC-C329C1096409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3564882" y="4128533"/>
            <a:ext cx="142416" cy="6362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B010608-AC28-921F-4102-8B26FE2C381A}"/>
              </a:ext>
            </a:extLst>
          </p:cNvPr>
          <p:cNvSpPr/>
          <p:nvPr/>
        </p:nvSpPr>
        <p:spPr>
          <a:xfrm>
            <a:off x="7377433" y="3971838"/>
            <a:ext cx="1156966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81EF950-E49A-4F74-B4BD-B379872B36E1}"/>
              </a:ext>
            </a:extLst>
          </p:cNvPr>
          <p:cNvSpPr/>
          <p:nvPr/>
        </p:nvSpPr>
        <p:spPr>
          <a:xfrm>
            <a:off x="7377432" y="3784416"/>
            <a:ext cx="2299966" cy="187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C7B2BD5-3A78-0887-C2A9-10FB6666A338}"/>
              </a:ext>
            </a:extLst>
          </p:cNvPr>
          <p:cNvSpPr/>
          <p:nvPr/>
        </p:nvSpPr>
        <p:spPr>
          <a:xfrm>
            <a:off x="8534399" y="3971838"/>
            <a:ext cx="1142999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109BA00-B3DD-213E-6AE3-71C9E26184A0}"/>
              </a:ext>
            </a:extLst>
          </p:cNvPr>
          <p:cNvSpPr/>
          <p:nvPr/>
        </p:nvSpPr>
        <p:spPr>
          <a:xfrm>
            <a:off x="7420191" y="4029661"/>
            <a:ext cx="1071451" cy="92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9E5017F-3B1C-598B-ACC2-9BBB24919D2D}"/>
              </a:ext>
            </a:extLst>
          </p:cNvPr>
          <p:cNvSpPr/>
          <p:nvPr/>
        </p:nvSpPr>
        <p:spPr>
          <a:xfrm>
            <a:off x="7421377" y="4029660"/>
            <a:ext cx="1064264" cy="33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algn="ctr"/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프레임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C91EB29-7FA0-A2D2-486A-BFDDFEEAEED5}"/>
              </a:ext>
            </a:extLst>
          </p:cNvPr>
          <p:cNvSpPr/>
          <p:nvPr/>
        </p:nvSpPr>
        <p:spPr>
          <a:xfrm>
            <a:off x="7451720" y="4665765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ref_a</a:t>
            </a:r>
            <a:endParaRPr kumimoji="1" lang="ko-Kore-KR" altLang="en-US" sz="10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26418B0-C0CC-392D-676E-FBA548554724}"/>
              </a:ext>
            </a:extLst>
          </p:cNvPr>
          <p:cNvSpPr/>
          <p:nvPr/>
        </p:nvSpPr>
        <p:spPr>
          <a:xfrm>
            <a:off x="7946700" y="4665764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4D9D9E5-B516-95BB-8F31-76945808C196}"/>
              </a:ext>
            </a:extLst>
          </p:cNvPr>
          <p:cNvSpPr/>
          <p:nvPr/>
        </p:nvSpPr>
        <p:spPr>
          <a:xfrm>
            <a:off x="7451720" y="4392199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ref_b</a:t>
            </a:r>
            <a:endParaRPr kumimoji="1" lang="ko-Kore-KR" altLang="en-US" sz="10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C1243A1-030E-1E9D-3F13-F1A54DFD4526}"/>
              </a:ext>
            </a:extLst>
          </p:cNvPr>
          <p:cNvSpPr/>
          <p:nvPr/>
        </p:nvSpPr>
        <p:spPr>
          <a:xfrm>
            <a:off x="7946700" y="4392198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A2F446E-ED98-B90E-0ECD-32D5D6D484CE}"/>
              </a:ext>
            </a:extLst>
          </p:cNvPr>
          <p:cNvSpPr/>
          <p:nvPr/>
        </p:nvSpPr>
        <p:spPr>
          <a:xfrm>
            <a:off x="8584096" y="4023383"/>
            <a:ext cx="1052051" cy="21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:Animal</a:t>
            </a:r>
            <a:endParaRPr kumimoji="1" lang="ko-Kore-KR" altLang="en-US" sz="1200" u="sng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6A6CE93-AEB4-BF4E-DCC2-FF0FC7289EBA}"/>
              </a:ext>
            </a:extLst>
          </p:cNvPr>
          <p:cNvSpPr/>
          <p:nvPr/>
        </p:nvSpPr>
        <p:spPr>
          <a:xfrm>
            <a:off x="8584096" y="4233683"/>
            <a:ext cx="1052051" cy="425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2A25ABD-A85A-2683-AD3B-718709E6219C}"/>
              </a:ext>
            </a:extLst>
          </p:cNvPr>
          <p:cNvSpPr/>
          <p:nvPr/>
        </p:nvSpPr>
        <p:spPr>
          <a:xfrm>
            <a:off x="8584096" y="4659486"/>
            <a:ext cx="1052051" cy="28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u="sng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DA42226-F78C-155D-D388-04EE76086F35}"/>
              </a:ext>
            </a:extLst>
          </p:cNvPr>
          <p:cNvSpPr/>
          <p:nvPr/>
        </p:nvSpPr>
        <p:spPr>
          <a:xfrm>
            <a:off x="8608686" y="4273987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age</a:t>
            </a:r>
            <a:endParaRPr kumimoji="1" lang="ko-Kore-KR" altLang="en-US" sz="10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4CCF587-5820-AE55-B7CA-A30E657BCCFE}"/>
              </a:ext>
            </a:extLst>
          </p:cNvPr>
          <p:cNvSpPr/>
          <p:nvPr/>
        </p:nvSpPr>
        <p:spPr>
          <a:xfrm>
            <a:off x="9103666" y="4273986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20</a:t>
            </a:r>
            <a:endParaRPr kumimoji="1" lang="ko-Kore-KR" altLang="en-US" sz="10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B727D32-4177-5A5A-01BC-851AB96F4E69}"/>
              </a:ext>
            </a:extLst>
          </p:cNvPr>
          <p:cNvCxnSpPr>
            <a:cxnSpLocks/>
            <a:stCxn id="144" idx="3"/>
            <a:endCxn id="145" idx="1"/>
          </p:cNvCxnSpPr>
          <p:nvPr/>
        </p:nvCxnSpPr>
        <p:spPr>
          <a:xfrm flipV="1">
            <a:off x="8441680" y="4128533"/>
            <a:ext cx="142416" cy="3829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88AE504-49D9-0BE5-1821-4345636D0BC9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8441680" y="4128533"/>
            <a:ext cx="142416" cy="6362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D315ABF-95DD-2A00-0CDC-56BFA38E1E68}"/>
              </a:ext>
            </a:extLst>
          </p:cNvPr>
          <p:cNvSpPr/>
          <p:nvPr/>
        </p:nvSpPr>
        <p:spPr>
          <a:xfrm>
            <a:off x="2500635" y="5400531"/>
            <a:ext cx="1156966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B582B89-9CBF-31C6-3791-5FFA2ABC56C4}"/>
              </a:ext>
            </a:extLst>
          </p:cNvPr>
          <p:cNvSpPr/>
          <p:nvPr/>
        </p:nvSpPr>
        <p:spPr>
          <a:xfrm>
            <a:off x="2500634" y="5213109"/>
            <a:ext cx="2299966" cy="187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B3F2C29-8688-6E69-D3D0-F613F58C5F6D}"/>
              </a:ext>
            </a:extLst>
          </p:cNvPr>
          <p:cNvSpPr/>
          <p:nvPr/>
        </p:nvSpPr>
        <p:spPr>
          <a:xfrm>
            <a:off x="3657601" y="5400531"/>
            <a:ext cx="1142999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B104F16-4A6E-5E73-3CB4-DC6699E2494F}"/>
              </a:ext>
            </a:extLst>
          </p:cNvPr>
          <p:cNvSpPr/>
          <p:nvPr/>
        </p:nvSpPr>
        <p:spPr>
          <a:xfrm>
            <a:off x="2543393" y="5458354"/>
            <a:ext cx="1071451" cy="92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3C9B515-BBCA-DB4C-249B-50AAAD669D1B}"/>
              </a:ext>
            </a:extLst>
          </p:cNvPr>
          <p:cNvSpPr/>
          <p:nvPr/>
        </p:nvSpPr>
        <p:spPr>
          <a:xfrm>
            <a:off x="2544579" y="5458353"/>
            <a:ext cx="1064264" cy="33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algn="ctr"/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프레임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61382BE-254E-8A75-B0A2-11CF3C1BB5D2}"/>
              </a:ext>
            </a:extLst>
          </p:cNvPr>
          <p:cNvSpPr/>
          <p:nvPr/>
        </p:nvSpPr>
        <p:spPr>
          <a:xfrm>
            <a:off x="2574922" y="6094458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ref_a</a:t>
            </a:r>
            <a:endParaRPr kumimoji="1" lang="ko-Kore-KR" altLang="en-US" sz="10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C09719B-02FE-BD70-4C1A-0D789F89E9F8}"/>
              </a:ext>
            </a:extLst>
          </p:cNvPr>
          <p:cNvSpPr/>
          <p:nvPr/>
        </p:nvSpPr>
        <p:spPr>
          <a:xfrm>
            <a:off x="3069902" y="6094457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100</a:t>
            </a:r>
            <a:endParaRPr kumimoji="1" lang="ko-Kore-KR" altLang="en-US" sz="10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863A510-7017-6B06-0A14-52F431275499}"/>
              </a:ext>
            </a:extLst>
          </p:cNvPr>
          <p:cNvSpPr/>
          <p:nvPr/>
        </p:nvSpPr>
        <p:spPr>
          <a:xfrm>
            <a:off x="2574922" y="5820892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ref_b</a:t>
            </a:r>
            <a:endParaRPr kumimoji="1" lang="ko-Kore-KR" altLang="en-US" sz="10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05DDEF9-8C67-6219-2554-1A1CC037597C}"/>
              </a:ext>
            </a:extLst>
          </p:cNvPr>
          <p:cNvSpPr/>
          <p:nvPr/>
        </p:nvSpPr>
        <p:spPr>
          <a:xfrm>
            <a:off x="3069902" y="5820891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100</a:t>
            </a:r>
            <a:endParaRPr kumimoji="1" lang="ko-Kore-KR" altLang="en-US" sz="10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9C32246-A45E-0AA4-6ACE-E1E961522E7A}"/>
              </a:ext>
            </a:extLst>
          </p:cNvPr>
          <p:cNvSpPr/>
          <p:nvPr/>
        </p:nvSpPr>
        <p:spPr>
          <a:xfrm>
            <a:off x="3707298" y="5452076"/>
            <a:ext cx="1052051" cy="21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:Animal</a:t>
            </a:r>
            <a:endParaRPr kumimoji="1" lang="ko-Kore-KR" altLang="en-US" sz="1200" u="sng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3B7F061-F7EB-B939-C1CA-7B04A4A18712}"/>
              </a:ext>
            </a:extLst>
          </p:cNvPr>
          <p:cNvSpPr/>
          <p:nvPr/>
        </p:nvSpPr>
        <p:spPr>
          <a:xfrm>
            <a:off x="3707298" y="5662376"/>
            <a:ext cx="1052051" cy="425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65425FE-6B22-2F3B-95DA-B637E8183EFD}"/>
              </a:ext>
            </a:extLst>
          </p:cNvPr>
          <p:cNvSpPr/>
          <p:nvPr/>
        </p:nvSpPr>
        <p:spPr>
          <a:xfrm>
            <a:off x="3707298" y="6088179"/>
            <a:ext cx="1052051" cy="28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u="sng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2CFEDD2-C7AD-D7D8-21C0-114DBC7FEAB9}"/>
              </a:ext>
            </a:extLst>
          </p:cNvPr>
          <p:cNvSpPr/>
          <p:nvPr/>
        </p:nvSpPr>
        <p:spPr>
          <a:xfrm>
            <a:off x="3731888" y="5702680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age</a:t>
            </a:r>
            <a:endParaRPr kumimoji="1" lang="ko-Kore-KR" altLang="en-US" sz="1000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0C37B4C-7CBA-0ACA-8134-40D6CAF2FFD9}"/>
              </a:ext>
            </a:extLst>
          </p:cNvPr>
          <p:cNvSpPr/>
          <p:nvPr/>
        </p:nvSpPr>
        <p:spPr>
          <a:xfrm>
            <a:off x="4226868" y="5702679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10</a:t>
            </a:r>
            <a:endParaRPr kumimoji="1" lang="ko-Kore-KR" altLang="en-US" sz="10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A7E6848-8BF5-3BE0-6263-D590A3E9C612}"/>
              </a:ext>
            </a:extLst>
          </p:cNvPr>
          <p:cNvSpPr/>
          <p:nvPr/>
        </p:nvSpPr>
        <p:spPr>
          <a:xfrm>
            <a:off x="7377433" y="5400531"/>
            <a:ext cx="1156966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AF7E633-8C06-F0BF-7F14-18151FB6FE6C}"/>
              </a:ext>
            </a:extLst>
          </p:cNvPr>
          <p:cNvSpPr/>
          <p:nvPr/>
        </p:nvSpPr>
        <p:spPr>
          <a:xfrm>
            <a:off x="7377432" y="5213109"/>
            <a:ext cx="2299966" cy="187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2F91537-983E-C5EB-5C90-8E96A46827FC}"/>
              </a:ext>
            </a:extLst>
          </p:cNvPr>
          <p:cNvSpPr/>
          <p:nvPr/>
        </p:nvSpPr>
        <p:spPr>
          <a:xfrm>
            <a:off x="8534399" y="5400531"/>
            <a:ext cx="1142999" cy="1030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0BCB99F-70D0-AB7E-AB47-8CCE84FE4A8C}"/>
              </a:ext>
            </a:extLst>
          </p:cNvPr>
          <p:cNvSpPr/>
          <p:nvPr/>
        </p:nvSpPr>
        <p:spPr>
          <a:xfrm>
            <a:off x="7420191" y="5458354"/>
            <a:ext cx="1071451" cy="92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A322C58-CBE1-FE8B-E4E6-7A0AD6AE3A63}"/>
              </a:ext>
            </a:extLst>
          </p:cNvPr>
          <p:cNvSpPr/>
          <p:nvPr/>
        </p:nvSpPr>
        <p:spPr>
          <a:xfrm>
            <a:off x="7421377" y="5458353"/>
            <a:ext cx="1064264" cy="33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main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algn="ctr"/>
            <a:r>
              <a:rPr kumimoji="1" lang="ko-Kore-KR" altLang="en-US" sz="1200" dirty="0"/>
              <a:t>스택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프레임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4A0B058-396A-3D94-BEDA-568B8D98D423}"/>
              </a:ext>
            </a:extLst>
          </p:cNvPr>
          <p:cNvSpPr/>
          <p:nvPr/>
        </p:nvSpPr>
        <p:spPr>
          <a:xfrm>
            <a:off x="7451720" y="6094458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ref_a</a:t>
            </a:r>
            <a:endParaRPr kumimoji="1" lang="ko-Kore-KR" altLang="en-US" sz="10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A4F9CC7-B610-E9E1-EE38-551B539637A9}"/>
              </a:ext>
            </a:extLst>
          </p:cNvPr>
          <p:cNvSpPr/>
          <p:nvPr/>
        </p:nvSpPr>
        <p:spPr>
          <a:xfrm>
            <a:off x="7946700" y="6094457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100</a:t>
            </a:r>
            <a:endParaRPr kumimoji="1" lang="ko-Kore-KR" altLang="en-US" sz="10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44C6893-16E3-2FA4-3801-56BE8AD6537F}"/>
              </a:ext>
            </a:extLst>
          </p:cNvPr>
          <p:cNvSpPr/>
          <p:nvPr/>
        </p:nvSpPr>
        <p:spPr>
          <a:xfrm>
            <a:off x="7451720" y="5820892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ref_b</a:t>
            </a:r>
            <a:endParaRPr kumimoji="1" lang="ko-Kore-KR" altLang="en-US" sz="10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D5619E3-7681-66AA-C9EC-9162A98E903C}"/>
              </a:ext>
            </a:extLst>
          </p:cNvPr>
          <p:cNvSpPr/>
          <p:nvPr/>
        </p:nvSpPr>
        <p:spPr>
          <a:xfrm>
            <a:off x="7946700" y="5820891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100</a:t>
            </a:r>
            <a:endParaRPr kumimoji="1" lang="ko-Kore-KR" altLang="en-US" sz="10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EFF0163-C067-CCEB-98BC-119C6A16A239}"/>
              </a:ext>
            </a:extLst>
          </p:cNvPr>
          <p:cNvSpPr/>
          <p:nvPr/>
        </p:nvSpPr>
        <p:spPr>
          <a:xfrm>
            <a:off x="8584096" y="5452076"/>
            <a:ext cx="1052051" cy="21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u="sng" dirty="0"/>
              <a:t>:Animal</a:t>
            </a:r>
            <a:endParaRPr kumimoji="1" lang="ko-Kore-KR" altLang="en-US" sz="1200" u="sng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1711DAB-DA49-E2A9-2BAF-F930DEC3AC50}"/>
              </a:ext>
            </a:extLst>
          </p:cNvPr>
          <p:cNvSpPr/>
          <p:nvPr/>
        </p:nvSpPr>
        <p:spPr>
          <a:xfrm>
            <a:off x="8584096" y="5662376"/>
            <a:ext cx="1052051" cy="425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1EB1DEB-F9FE-DBF9-8EFA-5B5739B17F43}"/>
              </a:ext>
            </a:extLst>
          </p:cNvPr>
          <p:cNvSpPr/>
          <p:nvPr/>
        </p:nvSpPr>
        <p:spPr>
          <a:xfrm>
            <a:off x="8584096" y="6088179"/>
            <a:ext cx="1052051" cy="28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u="sng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28336B03-DC1A-366A-78B2-D925841941D2}"/>
              </a:ext>
            </a:extLst>
          </p:cNvPr>
          <p:cNvSpPr/>
          <p:nvPr/>
        </p:nvSpPr>
        <p:spPr>
          <a:xfrm>
            <a:off x="8608686" y="5702680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age</a:t>
            </a:r>
            <a:endParaRPr kumimoji="1" lang="ko-Kore-KR" altLang="en-US" sz="1000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0F8DEB4-72F5-5B5F-1A72-1B85BF13FE78}"/>
              </a:ext>
            </a:extLst>
          </p:cNvPr>
          <p:cNvSpPr/>
          <p:nvPr/>
        </p:nvSpPr>
        <p:spPr>
          <a:xfrm>
            <a:off x="9103666" y="5702679"/>
            <a:ext cx="494980" cy="2385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20</a:t>
            </a:r>
            <a:endParaRPr kumimoji="1" lang="ko-Kore-KR" altLang="en-US" sz="1000" dirty="0"/>
          </a:p>
        </p:txBody>
      </p:sp>
      <p:cxnSp>
        <p:nvCxnSpPr>
          <p:cNvPr id="187" name="구부러진 연결선[U] 186">
            <a:extLst>
              <a:ext uri="{FF2B5EF4-FFF2-40B4-BE49-F238E27FC236}">
                <a16:creationId xmlns:a16="http://schemas.microsoft.com/office/drawing/2014/main" id="{536BCD7D-241F-8F2F-B843-65A1A4834BDA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4759349" y="5190231"/>
            <a:ext cx="567760" cy="36699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17F53F2-DE8A-5020-7F5D-D38F42E71B29}"/>
              </a:ext>
            </a:extLst>
          </p:cNvPr>
          <p:cNvSpPr txBox="1"/>
          <p:nvPr/>
        </p:nvSpPr>
        <p:spPr>
          <a:xfrm>
            <a:off x="5324787" y="5057151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메모리 </a:t>
            </a:r>
            <a:r>
              <a:rPr kumimoji="1" lang="en-US" altLang="ko-KR" sz="1200" dirty="0"/>
              <a:t>100</a:t>
            </a:r>
            <a:r>
              <a:rPr kumimoji="1" lang="ko-KR" altLang="en-US" sz="1200" dirty="0"/>
              <a:t>번지에 위치</a:t>
            </a:r>
            <a:endParaRPr kumimoji="1" lang="ko-Kore-KR" altLang="en-US" sz="1200" dirty="0"/>
          </a:p>
        </p:txBody>
      </p:sp>
      <p:cxnSp>
        <p:nvCxnSpPr>
          <p:cNvPr id="190" name="구부러진 연결선[U] 189">
            <a:extLst>
              <a:ext uri="{FF2B5EF4-FFF2-40B4-BE49-F238E27FC236}">
                <a16:creationId xmlns:a16="http://schemas.microsoft.com/office/drawing/2014/main" id="{C8B40F9F-C9E0-D67B-C67D-04D4E5CF49C3}"/>
              </a:ext>
            </a:extLst>
          </p:cNvPr>
          <p:cNvCxnSpPr>
            <a:cxnSpLocks/>
            <a:stCxn id="177" idx="1"/>
            <a:endCxn id="189" idx="3"/>
          </p:cNvCxnSpPr>
          <p:nvPr/>
        </p:nvCxnSpPr>
        <p:spPr>
          <a:xfrm rot="10800000">
            <a:off x="7046734" y="5195652"/>
            <a:ext cx="1537363" cy="361575"/>
          </a:xfrm>
          <a:prstGeom prst="curvedConnector3">
            <a:avLst>
              <a:gd name="adj1" fmla="val 5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7739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8.</a:t>
            </a:r>
            <a:r>
              <a:rPr kumimoji="1" lang="ko-KR" altLang="en-US" sz="2400" dirty="0"/>
              <a:t> 참조 변수의 복사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기본 자료형 변수는 값을 값 자체로 판단한다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참조 자료형 변수는 값을 주소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포인터로 판단한다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ko-KR" altLang="en-US" dirty="0"/>
              <a:t>기본 자료형 변수를 복사할 때나 참조 자료형 변수를 복사할 때 일어나는 일은 같다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가지고 있는 값을 그대로 복사해서 넘겨준다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33770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9411282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 </a:t>
            </a:r>
            <a:r>
              <a:rPr kumimoji="1" lang="ko-KR" altLang="en-US" dirty="0"/>
              <a:t>자바와 객체 지향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502242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1171B-1780-3FA7-B89A-44474E24AE59}"/>
              </a:ext>
            </a:extLst>
          </p:cNvPr>
          <p:cNvSpPr txBox="1"/>
          <p:nvPr/>
        </p:nvSpPr>
        <p:spPr>
          <a:xfrm>
            <a:off x="2653747" y="1690693"/>
            <a:ext cx="8398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9.</a:t>
            </a:r>
            <a:r>
              <a:rPr kumimoji="1" lang="ko-KR" altLang="en-US" sz="2400" dirty="0"/>
              <a:t> 정리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자바 키워드와 </a:t>
            </a:r>
            <a:r>
              <a:rPr kumimoji="1" lang="en-US" altLang="ko-KR" sz="2400" dirty="0"/>
              <a:t>OOP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대 특성</a:t>
            </a:r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new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private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protected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public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extends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static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R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0134917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7431-336E-042A-D824-C51160E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자바가 확장한 객체 지향</a:t>
            </a:r>
            <a:endParaRPr kumimoji="1" lang="en-US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26696A-6BE8-539F-78AB-4D217478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22" y="-422413"/>
            <a:ext cx="11163514" cy="77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2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12088</TotalTime>
  <Words>5464</Words>
  <Application>Microsoft Macintosh PowerPoint</Application>
  <PresentationFormat>와이드스크린</PresentationFormat>
  <Paragraphs>1403</Paragraphs>
  <Slides>95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100" baseType="lpstr">
      <vt:lpstr>맑은 고딕</vt:lpstr>
      <vt:lpstr>Arial</vt:lpstr>
      <vt:lpstr>Calibri</vt:lpstr>
      <vt:lpstr>Calibri Light</vt:lpstr>
      <vt:lpstr>Office 테마</vt:lpstr>
      <vt:lpstr>스프링 입문을 위한 자바 객체 지향의 원리와 이해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02. 자바와 절차적/ 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02. 자바와 절차적/구조적 프로그래밍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03. 자바와 객체 지향</vt:lpstr>
      <vt:lpstr>04. 자바가 확장한 객체 지향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입문을 위한 자바 객체 지향의 원리와 이해</dc:title>
  <dc:creator>우 형준</dc:creator>
  <cp:lastModifiedBy>우 형준</cp:lastModifiedBy>
  <cp:revision>106</cp:revision>
  <dcterms:created xsi:type="dcterms:W3CDTF">2022-08-07T22:35:42Z</dcterms:created>
  <dcterms:modified xsi:type="dcterms:W3CDTF">2022-09-14T08:13:01Z</dcterms:modified>
</cp:coreProperties>
</file>