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C1DC4-8C02-C02E-FF9B-E8511E07E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998638-DA5B-14A9-AB42-207335336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85A7C-C3AB-5C18-BA05-E2FF6729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2022. 8. 8.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FFBE9-1C31-914A-0B83-73EC0DEF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5A6F7-3002-DFE4-1B30-43103028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67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BC1E7-2BB7-D421-859D-19ABAD5B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4F7FD9-1A2F-5A79-5CFD-25DB0C86A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566AA-2BA5-10CB-6DD0-11E71508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2022. 8. 8.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BB01B-B6B1-62A3-9A89-C24DC02E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B7112-BBDE-CD5A-D25E-0FDE70CE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040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0F1168-9FF2-18E1-EFF8-E0C52704B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1995F1-9964-BEE5-DCEA-B34918B7C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5E75E-10E1-108B-52E9-15E11929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2022. 8. 8.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B4CE7-D0C3-8007-0CAC-91F91EFC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CF824-CF72-4952-5DCD-FC99C2F1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833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04295-92E9-A54D-7B2F-0EF5FD3B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34A8E-EA2D-7427-BA84-40B0B1C2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7933F-709F-2320-B774-973A293A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2022. 8. 8.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CA819-37DE-A060-9A74-8ABA2168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00739-2914-CF3D-0973-4B6F7758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775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4477D-7C83-A657-5B67-9D09FE60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CE9AE-5599-F7E1-2300-3E9E608C2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B0392-F0ED-3173-0DAE-F034856B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2022. 8. 8.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354CA-ABBD-5914-CA75-ACA47C72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09160-2BB4-7886-82FD-DD858126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05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FADDC-04C7-7A9F-58F0-BBDDE489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F5371-A9A4-2E4B-EBD1-17ABF61C3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FE0155-440A-2355-8A8F-D50E32215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02D9EC-B133-3086-A2BF-03F71401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2022. 8. 8.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3E9C0-A6AD-EE79-CB03-7140DF6A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13E721-33A4-5BDB-21A2-09B97971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061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A92E4-A4FD-95EB-A31D-60317791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57684-D70D-0C3A-E444-C57767F58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878483-6056-99DE-3294-7F547507C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39A47-8FFF-C518-B6BE-553D72772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85401F-F0AC-DC3C-3C09-3392B3CC9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DF69A3-2C0D-441A-4C82-D10097E1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2022. 8. 8.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BBFE9A-A0A2-8233-6DB4-7F48F775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177DD1-16BF-6E9A-BB89-7428ED4A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612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90ADC-4828-4F4B-F3E1-87B8698D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8D5068-DE51-A195-7E28-D42AF1DF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2022. 8. 8.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D09FD3-480A-483A-D1AC-47A3C2B7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681BC4-C66E-E759-EB83-77D5505B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652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56AF5F-7E1B-ECDA-3EAE-34E85490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2022. 8. 8.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DBF01F-7C72-844A-4374-6A11587A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9AEED2-0500-4819-5B1D-B52C076B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754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3BFAB-0F40-2252-75E4-A04A733A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96BF1-E7F2-2943-F80B-54854B16F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6C1F83-8EA4-03D5-210F-F8759D3F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F86AE-30AB-1712-B24D-E8D2273F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2022. 8. 8.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8CF5C1-F814-6BDE-BA92-2917DB60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FA43A0-D227-871A-9D65-90E923E7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880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82CFA-15A8-F0F1-BBF3-4E3334A9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B1DF97-C826-AEC4-AC3D-A6485BDBA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79739F-FF26-3D01-F594-2F4BB1B95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AB8D5B-C2BA-DD3F-0EFE-7670E706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EC9-1362-0846-A163-E849B20B24CF}" type="datetimeFigureOut">
              <a:rPr kumimoji="1" lang="ko-Kore-KR" altLang="en-US" smtClean="0"/>
              <a:t>2022. 8. 8.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B83169-3B44-521C-B0AD-F860286A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CB6B67-EFE7-76F0-9D49-5E1B316B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932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B7746C-A7EC-E4AB-B40D-A9337CE1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70251-952A-284D-8D0C-808E8365A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1E216-0AC6-4E44-D6F7-B5A1431B4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CEC9-1362-0846-A163-E849B20B24CF}" type="datetimeFigureOut">
              <a:rPr kumimoji="1" lang="ko-Kore-KR" altLang="en-US" smtClean="0"/>
              <a:t>2022. 8. 8.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7E299-6A5E-F8BF-8E4B-524A20D8F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899D7-93EA-3630-EA71-D29A2B295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F248-DF57-D348-B974-6A22622A28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128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www.pngall.com/settings-png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pixabay.com/en/pc-computer-pc-tower-calculator-189255/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pixabay.com/en/windows-windows-icon-windows-logo-3384024/" TargetMode="External"/><Relationship Id="rId5" Type="http://schemas.openxmlformats.org/officeDocument/2006/relationships/hyperlink" Target="https://pixabay.com/vectors/cogwheel-gear-gearwheel-cog-145804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s://www.pngall.com/os-x-png" TargetMode="External"/><Relationship Id="rId14" Type="http://schemas.openxmlformats.org/officeDocument/2006/relationships/hyperlink" Target="https://creativecommons.org/licenses/by-nc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6977C1-BD26-3C40-A4AF-4AD133E9C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kumimoji="1" lang="ko-KR" altLang="en-US" sz="4000" dirty="0">
                <a:solidFill>
                  <a:schemeClr val="tx2"/>
                </a:solidFill>
              </a:rPr>
              <a:t>스프링 입문을 위한 자바 객체 지향의 원리와 이해</a:t>
            </a:r>
            <a:endParaRPr kumimoji="1" lang="ko-Kore-KR" altLang="en-US" sz="40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3B6E47-CDEB-A082-B008-9EAB03A00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36" b="22229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88FF5D8F-D2B5-D435-64AD-B9BD6A728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endParaRPr kumimoji="1" lang="ko-Kore-KR" alt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4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767431-336E-042A-D824-C51160EF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ko-Kore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01.</a:t>
            </a:r>
            <a:r>
              <a:rPr kumimoji="1"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사람을 사랑한 기술</a:t>
            </a:r>
            <a:endParaRPr kumimoji="1" lang="en-US" alt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26696A-6BE8-539F-78AB-4D217478B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022" y="-422413"/>
            <a:ext cx="11163514" cy="77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9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1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r>
              <a:rPr kumimoji="1" lang="ko-Kore-KR" altLang="en-US" sz="2400" dirty="0"/>
              <a:t>신기술은</a:t>
            </a:r>
            <a:r>
              <a:rPr kumimoji="1" lang="ko-KR" altLang="en-US" sz="2400" dirty="0"/>
              <a:t> 이전 기술의 어깨를 딛고</a:t>
            </a:r>
            <a:br>
              <a:rPr kumimoji="1" lang="en-US" altLang="ko-KR" sz="2400" dirty="0"/>
            </a:br>
            <a:br>
              <a:rPr kumimoji="1" lang="en-US" altLang="ko-KR" sz="2400" dirty="0"/>
            </a:br>
            <a:r>
              <a:rPr kumimoji="1" lang="ko-KR" altLang="en-US" dirty="0"/>
              <a:t>모든 기술은 과거의 유산이다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이전 기술의 의미를 어느 정도는 </a:t>
            </a:r>
            <a:r>
              <a:rPr kumimoji="1" lang="ko-KR" altLang="en-US" dirty="0" err="1"/>
              <a:t>알아둘</a:t>
            </a:r>
            <a:r>
              <a:rPr kumimoji="1" lang="ko-KR" altLang="en-US" dirty="0"/>
              <a:t> 필요가 있다</a:t>
            </a:r>
            <a:r>
              <a:rPr kumimoji="1"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sz="2400" dirty="0"/>
          </a:p>
          <a:p>
            <a:r>
              <a:rPr kumimoji="1" lang="en-US" altLang="ko-KR" sz="2400" dirty="0"/>
              <a:t>2.</a:t>
            </a:r>
            <a:r>
              <a:rPr kumimoji="1" lang="ko-KR" altLang="en-US" sz="2400" dirty="0"/>
              <a:t> 기계어에서 객체 지향 프로그래밍 언어로</a:t>
            </a:r>
            <a:br>
              <a:rPr kumimoji="1" lang="en-US" altLang="ko-KR" sz="2400" dirty="0"/>
            </a:br>
            <a:br>
              <a:rPr kumimoji="1" lang="en-US" altLang="ko-KR" sz="2400" dirty="0"/>
            </a:br>
            <a:r>
              <a:rPr kumimoji="1" lang="ko-KR" altLang="en-US" b="1" dirty="0"/>
              <a:t>기계어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과 </a:t>
            </a:r>
            <a:r>
              <a:rPr kumimoji="1" lang="en-US" altLang="ko-KR" b="1" dirty="0"/>
              <a:t>1</a:t>
            </a:r>
            <a:r>
              <a:rPr kumimoji="1" lang="ko-KR" altLang="en-US" b="1" dirty="0"/>
              <a:t>의 행진 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 너무나 비인간적인 언어</a:t>
            </a:r>
            <a:br>
              <a:rPr kumimoji="1" lang="en-US" altLang="ko-KR" b="1" dirty="0"/>
            </a:br>
            <a:r>
              <a:rPr kumimoji="1" lang="ko-KR" altLang="en-US" dirty="0"/>
              <a:t>기계어는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마다 다르다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b="1" dirty="0"/>
              <a:t>어셈블리어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과 </a:t>
            </a:r>
            <a:r>
              <a:rPr kumimoji="1" lang="en-US" altLang="ko-KR" b="1" dirty="0"/>
              <a:t>1</a:t>
            </a:r>
            <a:r>
              <a:rPr kumimoji="1" lang="ko-KR" altLang="en-US" b="1" dirty="0"/>
              <a:t>의 행진을 벗어나 인간 지향으로 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 기계어 </a:t>
            </a:r>
            <a:r>
              <a:rPr kumimoji="1" lang="ko-KR" altLang="en-US" b="1" dirty="0" err="1"/>
              <a:t>니모닉</a:t>
            </a:r>
            <a:br>
              <a:rPr kumimoji="1" lang="en-US" altLang="ko-KR" dirty="0"/>
            </a:br>
            <a:r>
              <a:rPr kumimoji="1" lang="ko-KR" altLang="en-US" dirty="0"/>
              <a:t>어셈블리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니모닉</a:t>
            </a:r>
            <a:r>
              <a:rPr kumimoji="1" lang="en-US" altLang="ko-KR" dirty="0"/>
              <a:t>(Mnemonic, </a:t>
            </a:r>
            <a:r>
              <a:rPr kumimoji="1" lang="ko-KR" altLang="en-US" dirty="0"/>
              <a:t>연상기호</a:t>
            </a:r>
            <a:r>
              <a:rPr kumimoji="1" lang="en-US" altLang="ko-KR" dirty="0"/>
              <a:t>)</a:t>
            </a:r>
            <a:r>
              <a:rPr kumimoji="1" lang="ko-KR" altLang="en-US" dirty="0"/>
              <a:t>과 기계어의 일대일 매칭 </a:t>
            </a:r>
            <a:r>
              <a:rPr kumimoji="1" lang="ko-KR" altLang="en-US" dirty="0" err="1"/>
              <a:t>코드표</a:t>
            </a:r>
            <a:br>
              <a:rPr kumimoji="1" lang="en-US" altLang="ko-KR" dirty="0"/>
            </a:br>
            <a:r>
              <a:rPr kumimoji="1" lang="ko-KR" altLang="en-US" dirty="0"/>
              <a:t>어셈블리어는 여전히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마다 달랐다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45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ko-KR" b="1" dirty="0"/>
              <a:t>C</a:t>
            </a:r>
            <a:r>
              <a:rPr kumimoji="1" lang="ko-KR" altLang="en-US" b="1" dirty="0"/>
              <a:t>언어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강력한 </a:t>
            </a:r>
            <a:r>
              <a:rPr kumimoji="1" lang="ko-KR" altLang="en-US" b="1" dirty="0" err="1"/>
              <a:t>이식성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One Source Multi Object Use Anywhere</a:t>
            </a:r>
            <a:br>
              <a:rPr kumimoji="1" lang="en-US" altLang="ko-KR" dirty="0"/>
            </a:br>
            <a:r>
              <a:rPr kumimoji="1" lang="ko-KR" altLang="en-US" dirty="0"/>
              <a:t>하나의 소스로 각 기계에 맞는 컴파일러로 컴파일 하기만 하면 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One Source: </a:t>
            </a:r>
            <a:r>
              <a:rPr kumimoji="1" lang="ko-KR" altLang="en-US" dirty="0"/>
              <a:t>하나의 </a:t>
            </a:r>
            <a:r>
              <a:rPr kumimoji="1" lang="en-US" altLang="ko-KR" dirty="0"/>
              <a:t>C </a:t>
            </a:r>
            <a:r>
              <a:rPr kumimoji="1" lang="ko-KR" altLang="en-US" dirty="0"/>
              <a:t>소스 파일만 작성</a:t>
            </a:r>
            <a:br>
              <a:rPr kumimoji="1" lang="en-US" altLang="ko-KR" dirty="0"/>
            </a:br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Multi Object: </a:t>
            </a:r>
            <a:r>
              <a:rPr kumimoji="1" lang="ko-KR" altLang="en-US" dirty="0"/>
              <a:t>기종마다 하나씩 기계어 목적 파일을 생성</a:t>
            </a:r>
            <a:br>
              <a:rPr kumimoji="1" lang="en-US" altLang="ko-KR" dirty="0"/>
            </a:br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Use Anywhere: </a:t>
            </a:r>
            <a:r>
              <a:rPr kumimoji="1" lang="ko-KR" altLang="en-US" dirty="0"/>
              <a:t>모든 컴퓨터에서 실행 가능</a:t>
            </a:r>
            <a:br>
              <a:rPr kumimoji="1" lang="en-US" altLang="ko-KR" dirty="0"/>
            </a:br>
            <a:r>
              <a:rPr kumimoji="1" lang="ko-KR" altLang="en-US" dirty="0"/>
              <a:t>하지만 기계의 특성에 따라 소스를 변경해야 하는 작업이 필요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b="1" dirty="0"/>
              <a:t>C++</a:t>
            </a:r>
            <a:r>
              <a:rPr kumimoji="1" lang="ko-KR" altLang="en-US" b="1" dirty="0"/>
              <a:t> 언어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정말 인간적인 프로그래밍 방법론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객체 지향</a:t>
            </a:r>
            <a:br>
              <a:rPr kumimoji="1" lang="en-US" altLang="ko-KR" dirty="0"/>
            </a:br>
            <a:r>
              <a:rPr kumimoji="1" lang="en-US" altLang="ko-KR" dirty="0"/>
              <a:t>C++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 </a:t>
            </a:r>
            <a:r>
              <a:rPr kumimoji="1" lang="ko-KR" altLang="en-US" dirty="0"/>
              <a:t>언어에 객체 지향 개념을 도입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하지만 객체 없는 프로그래밍도 가능</a:t>
            </a:r>
            <a:br>
              <a:rPr kumimoji="1" lang="en-US" altLang="ko-KR" dirty="0"/>
            </a:b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789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b="1" dirty="0"/>
              <a:t>자바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진정한 객체 지향 언어</a:t>
            </a:r>
            <a:br>
              <a:rPr kumimoji="1" lang="en-US" altLang="ko-KR" dirty="0"/>
            </a:br>
            <a:r>
              <a:rPr kumimoji="1" lang="ko-KR" altLang="en-US" dirty="0"/>
              <a:t>자바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Write One Use Anywhere</a:t>
            </a:r>
            <a:br>
              <a:rPr kumimoji="1" lang="en-US" altLang="ko-KR" dirty="0"/>
            </a:br>
            <a:r>
              <a:rPr kumimoji="1" lang="ko-KR" altLang="en-US" dirty="0"/>
              <a:t>각 기종용 </a:t>
            </a:r>
            <a:r>
              <a:rPr kumimoji="1" lang="en-US" altLang="ko-KR" dirty="0"/>
              <a:t>JRE</a:t>
            </a:r>
            <a:r>
              <a:rPr kumimoji="1" lang="ko-KR" altLang="en-US" dirty="0"/>
              <a:t>만 설치되어 있다면 자바 컴파일러로 </a:t>
            </a:r>
            <a:r>
              <a:rPr kumimoji="1" lang="ko-KR" altLang="en-US" dirty="0" err="1"/>
              <a:t>컴파일된</a:t>
            </a:r>
            <a:r>
              <a:rPr kumimoji="1" lang="ko-KR" altLang="en-US" dirty="0"/>
              <a:t> 오브젝트 파일만 해당 기종으로 옮기면 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en-US" altLang="ko-KR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7AC21AB-742A-16C6-B141-133D95AB8315}"/>
              </a:ext>
            </a:extLst>
          </p:cNvPr>
          <p:cNvGrpSpPr/>
          <p:nvPr/>
        </p:nvGrpSpPr>
        <p:grpSpPr>
          <a:xfrm>
            <a:off x="2545492" y="2844002"/>
            <a:ext cx="7926021" cy="3120355"/>
            <a:chOff x="2190715" y="2843068"/>
            <a:chExt cx="7926021" cy="31203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7A06368-E48C-F1E2-A8C5-6CEB9E39DA35}"/>
                </a:ext>
              </a:extLst>
            </p:cNvPr>
            <p:cNvSpPr/>
            <p:nvPr/>
          </p:nvSpPr>
          <p:spPr>
            <a:xfrm>
              <a:off x="2190715" y="3638182"/>
              <a:ext cx="1401418" cy="17051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자바</a:t>
              </a:r>
              <a:endParaRPr kumimoji="1" lang="en-US" altLang="ko-KR" dirty="0"/>
            </a:p>
            <a:p>
              <a:pPr algn="ctr"/>
              <a:r>
                <a:rPr kumimoji="1" lang="ko-KR" altLang="en-US" dirty="0"/>
                <a:t>소스 파일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  <a:p>
              <a:pPr algn="ctr"/>
              <a:r>
                <a:rPr kumimoji="1" lang="en-US" altLang="ko-Kore-KR" dirty="0"/>
                <a:t>a = 1 + 3;</a:t>
              </a:r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506F729-7C79-C23F-B60B-4FFF35FB7059}"/>
                </a:ext>
              </a:extLst>
            </p:cNvPr>
            <p:cNvSpPr/>
            <p:nvPr/>
          </p:nvSpPr>
          <p:spPr>
            <a:xfrm>
              <a:off x="4901565" y="3638182"/>
              <a:ext cx="1401418" cy="17051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자바</a:t>
              </a:r>
              <a:endParaRPr kumimoji="1" lang="en-US" altLang="ko-KR" dirty="0"/>
            </a:p>
            <a:p>
              <a:pPr algn="ctr"/>
              <a:r>
                <a:rPr kumimoji="1" lang="ko-KR" altLang="en-US" dirty="0"/>
                <a:t>목적 파일</a:t>
              </a:r>
              <a:endParaRPr kumimoji="1" lang="en-US" altLang="ko-KR" dirty="0"/>
            </a:p>
            <a:p>
              <a:pPr algn="ctr"/>
              <a:endParaRPr kumimoji="1" lang="en-US" altLang="ko-Kore-KR" dirty="0"/>
            </a:p>
            <a:p>
              <a:pPr algn="ctr"/>
              <a:r>
                <a:rPr kumimoji="1" lang="en-US" altLang="ko-Kore-KR" dirty="0"/>
                <a:t>0100…1101</a:t>
              </a:r>
              <a:endParaRPr kumimoji="1" lang="ko-Kore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C8CB320-74F2-C158-713A-6C7981525F80}"/>
                </a:ext>
              </a:extLst>
            </p:cNvPr>
            <p:cNvSpPr/>
            <p:nvPr/>
          </p:nvSpPr>
          <p:spPr>
            <a:xfrm>
              <a:off x="7275443" y="2843068"/>
              <a:ext cx="2802835" cy="123242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Mac OS</a:t>
              </a:r>
            </a:p>
            <a:p>
              <a:pPr algn="ctr"/>
              <a:endParaRPr kumimoji="1" lang="en-US" altLang="ko-Kore-KR" dirty="0"/>
            </a:p>
            <a:p>
              <a:pPr algn="ctr"/>
              <a:endParaRPr kumimoji="1" lang="en-US" altLang="ko-Kore-KR" dirty="0"/>
            </a:p>
            <a:p>
              <a:pPr algn="ctr"/>
              <a:endParaRPr kumimoji="1" lang="ko-Kore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EBA067-D691-2D17-F9D0-C8901FE8D3E4}"/>
                </a:ext>
              </a:extLst>
            </p:cNvPr>
            <p:cNvSpPr/>
            <p:nvPr/>
          </p:nvSpPr>
          <p:spPr>
            <a:xfrm>
              <a:off x="7275443" y="4730998"/>
              <a:ext cx="2802835" cy="12324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Windows OS</a:t>
              </a:r>
            </a:p>
            <a:p>
              <a:pPr algn="ctr"/>
              <a:endParaRPr kumimoji="1" lang="en-US" altLang="ko-Kore-KR" dirty="0"/>
            </a:p>
            <a:p>
              <a:pPr algn="ctr"/>
              <a:endParaRPr kumimoji="1" lang="en-US" altLang="ko-Kore-KR" dirty="0"/>
            </a:p>
            <a:p>
              <a:pPr algn="ctr"/>
              <a:endParaRPr kumimoji="1" lang="ko-Kore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AEB9321-5F48-3CE1-B8A9-B659198E8ED6}"/>
                </a:ext>
              </a:extLst>
            </p:cNvPr>
            <p:cNvSpPr/>
            <p:nvPr/>
          </p:nvSpPr>
          <p:spPr>
            <a:xfrm>
              <a:off x="7434469" y="3269972"/>
              <a:ext cx="1858617" cy="7156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Mac OS</a:t>
              </a:r>
              <a:r>
                <a:rPr kumimoji="1" lang="ko-KR" altLang="en-US" sz="1400" dirty="0"/>
                <a:t>용</a:t>
              </a:r>
              <a:r>
                <a:rPr kumimoji="1" lang="en-US" altLang="ko-KR" sz="1400" dirty="0"/>
                <a:t> JRE</a:t>
              </a:r>
            </a:p>
            <a:p>
              <a:pPr algn="ctr"/>
              <a:endParaRPr kumimoji="1" lang="en-US" altLang="ko-KR" sz="1400" dirty="0"/>
            </a:p>
            <a:p>
              <a:pPr algn="ctr"/>
              <a:endParaRPr kumimoji="1" lang="en-US" altLang="ko-KR" sz="14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8E55F4F-B632-42CB-E69D-F799B5F5F138}"/>
                </a:ext>
              </a:extLst>
            </p:cNvPr>
            <p:cNvSpPr/>
            <p:nvPr/>
          </p:nvSpPr>
          <p:spPr>
            <a:xfrm>
              <a:off x="7434470" y="5163789"/>
              <a:ext cx="1858616" cy="7156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Windows OS</a:t>
              </a:r>
              <a:r>
                <a:rPr kumimoji="1" lang="ko-KR" altLang="en-US" sz="1400" dirty="0"/>
                <a:t>용</a:t>
              </a:r>
              <a:r>
                <a:rPr kumimoji="1" lang="en-US" altLang="ko-KR" sz="1400" dirty="0"/>
                <a:t> JRE</a:t>
              </a:r>
            </a:p>
            <a:p>
              <a:pPr algn="ctr"/>
              <a:endParaRPr kumimoji="1" lang="en-US" altLang="ko-KR" sz="1400" dirty="0"/>
            </a:p>
            <a:p>
              <a:pPr algn="ctr"/>
              <a:endParaRPr kumimoji="1" lang="en-US" altLang="ko-KR" sz="1400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0D6C563-04A0-DBB6-89A2-7F4E2EB1F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7517452" y="3503267"/>
              <a:ext cx="427943" cy="47180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0554946-0CE9-06E1-E054-1B99E535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7517451" y="5407600"/>
              <a:ext cx="427943" cy="47180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A4640E-97BD-5E35-1670-6CCF08F9E516}"/>
                </a:ext>
              </a:extLst>
            </p:cNvPr>
            <p:cNvSpPr txBox="1"/>
            <p:nvPr/>
          </p:nvSpPr>
          <p:spPr>
            <a:xfrm>
              <a:off x="7859337" y="3549444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>
                  <a:solidFill>
                    <a:schemeClr val="bg1"/>
                  </a:solidFill>
                </a:rPr>
                <a:t>자바 </a:t>
              </a:r>
              <a:endParaRPr kumimoji="1" lang="en-US" altLang="ko-KR" sz="1100" dirty="0">
                <a:solidFill>
                  <a:schemeClr val="bg1"/>
                </a:solidFill>
              </a:endParaRPr>
            </a:p>
            <a:p>
              <a:r>
                <a:rPr kumimoji="1" lang="ko-KR" altLang="en-US" sz="1100" dirty="0" err="1">
                  <a:solidFill>
                    <a:schemeClr val="bg1"/>
                  </a:solidFill>
                </a:rPr>
                <a:t>실행기</a:t>
              </a:r>
              <a:endParaRPr kumimoji="1" lang="ko-Kore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131121-DA20-A6BF-09E7-4DF8147EB6C0}"/>
                </a:ext>
              </a:extLst>
            </p:cNvPr>
            <p:cNvSpPr txBox="1"/>
            <p:nvPr/>
          </p:nvSpPr>
          <p:spPr>
            <a:xfrm>
              <a:off x="7859338" y="5448519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>
                  <a:solidFill>
                    <a:schemeClr val="bg1"/>
                  </a:solidFill>
                </a:rPr>
                <a:t>자바 </a:t>
              </a:r>
              <a:endParaRPr kumimoji="1" lang="en-US" altLang="ko-KR" sz="1100" dirty="0">
                <a:solidFill>
                  <a:schemeClr val="bg1"/>
                </a:solidFill>
              </a:endParaRPr>
            </a:p>
            <a:p>
              <a:r>
                <a:rPr kumimoji="1" lang="ko-KR" altLang="en-US" sz="1100" dirty="0" err="1">
                  <a:solidFill>
                    <a:schemeClr val="bg1"/>
                  </a:solidFill>
                </a:rPr>
                <a:t>실행기</a:t>
              </a:r>
              <a:endParaRPr kumimoji="1" lang="ko-Kore-KR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8" name="그림 17" descr="텍스트, 모니터, 컴퓨터, 전자기기이(가) 표시된 사진&#10;&#10;자동 생성된 설명">
              <a:extLst>
                <a:ext uri="{FF2B5EF4-FFF2-40B4-BE49-F238E27FC236}">
                  <a16:creationId xmlns:a16="http://schemas.microsoft.com/office/drawing/2014/main" id="{1023ADF2-2DAD-DCA5-F0F5-39057840B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8514599" y="3523726"/>
              <a:ext cx="313066" cy="430887"/>
            </a:xfrm>
            <a:prstGeom prst="rect">
              <a:avLst/>
            </a:prstGeom>
          </p:spPr>
        </p:pic>
        <p:pic>
          <p:nvPicPr>
            <p:cNvPr id="19" name="그림 18" descr="텍스트, 모니터, 컴퓨터, 전자기기이(가) 표시된 사진&#10;&#10;자동 생성된 설명">
              <a:extLst>
                <a:ext uri="{FF2B5EF4-FFF2-40B4-BE49-F238E27FC236}">
                  <a16:creationId xmlns:a16="http://schemas.microsoft.com/office/drawing/2014/main" id="{471D29BC-A122-756F-A83E-2A7AFDB79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8514599" y="5428059"/>
              <a:ext cx="313066" cy="43088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479F92-A248-2C80-9115-88FCCD759020}"/>
                </a:ext>
              </a:extLst>
            </p:cNvPr>
            <p:cNvSpPr txBox="1"/>
            <p:nvPr/>
          </p:nvSpPr>
          <p:spPr>
            <a:xfrm>
              <a:off x="8821437" y="3608364"/>
              <a:ext cx="4299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>
                  <a:solidFill>
                    <a:schemeClr val="bg1"/>
                  </a:solidFill>
                </a:rPr>
                <a:t>JVM</a:t>
              </a:r>
              <a:endParaRPr kumimoji="1" lang="ko-Kore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9F2CAFC-0368-75CE-D555-E726766DC958}"/>
                </a:ext>
              </a:extLst>
            </p:cNvPr>
            <p:cNvSpPr txBox="1"/>
            <p:nvPr/>
          </p:nvSpPr>
          <p:spPr>
            <a:xfrm>
              <a:off x="8821437" y="5529000"/>
              <a:ext cx="4299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>
                  <a:solidFill>
                    <a:schemeClr val="bg1"/>
                  </a:solidFill>
                </a:rPr>
                <a:t>JVM</a:t>
              </a:r>
              <a:endParaRPr kumimoji="1" lang="ko-Kore-KR" alt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D10FB35-33AC-83DF-C0DF-99B2A2AA3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9279251" y="3105817"/>
              <a:ext cx="837485" cy="837485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F59CA79-D9DB-5B01-1E3F-AF82BEF48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9254826" y="5082950"/>
              <a:ext cx="796456" cy="796456"/>
            </a:xfrm>
            <a:prstGeom prst="rect">
              <a:avLst/>
            </a:prstGeom>
          </p:spPr>
        </p:pic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097EF4D-2696-B705-D2F4-61CDD07C3C06}"/>
                </a:ext>
              </a:extLst>
            </p:cNvPr>
            <p:cNvCxnSpPr>
              <a:cxnSpLocks/>
              <a:stCxn id="3" idx="3"/>
              <a:endCxn id="7" idx="1"/>
            </p:cNvCxnSpPr>
            <p:nvPr/>
          </p:nvCxnSpPr>
          <p:spPr>
            <a:xfrm>
              <a:off x="3592133" y="4490771"/>
              <a:ext cx="1309432" cy="0"/>
            </a:xfrm>
            <a:prstGeom prst="straightConnector1">
              <a:avLst/>
            </a:prstGeom>
            <a:ln w="444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[E] 33">
              <a:extLst>
                <a:ext uri="{FF2B5EF4-FFF2-40B4-BE49-F238E27FC236}">
                  <a16:creationId xmlns:a16="http://schemas.microsoft.com/office/drawing/2014/main" id="{03B89725-9CC3-E8A4-4F30-E4A7D6C684BA}"/>
                </a:ext>
              </a:extLst>
            </p:cNvPr>
            <p:cNvCxnSpPr>
              <a:cxnSpLocks/>
              <a:stCxn id="7" idx="3"/>
              <a:endCxn id="13" idx="1"/>
            </p:cNvCxnSpPr>
            <p:nvPr/>
          </p:nvCxnSpPr>
          <p:spPr>
            <a:xfrm flipV="1">
              <a:off x="6302983" y="3739170"/>
              <a:ext cx="1214469" cy="751601"/>
            </a:xfrm>
            <a:prstGeom prst="bentConnector3">
              <a:avLst/>
            </a:prstGeom>
            <a:ln w="444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[E] 35">
              <a:extLst>
                <a:ext uri="{FF2B5EF4-FFF2-40B4-BE49-F238E27FC236}">
                  <a16:creationId xmlns:a16="http://schemas.microsoft.com/office/drawing/2014/main" id="{A70F4590-93ED-A0CB-AAB4-7807C610D3E0}"/>
                </a:ext>
              </a:extLst>
            </p:cNvPr>
            <p:cNvCxnSpPr>
              <a:cxnSpLocks/>
              <a:stCxn id="7" idx="3"/>
              <a:endCxn id="14" idx="1"/>
            </p:cNvCxnSpPr>
            <p:nvPr/>
          </p:nvCxnSpPr>
          <p:spPr>
            <a:xfrm>
              <a:off x="6302983" y="4490771"/>
              <a:ext cx="1214468" cy="1152732"/>
            </a:xfrm>
            <a:prstGeom prst="bentConnector3">
              <a:avLst/>
            </a:prstGeom>
            <a:ln w="444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BF91E3-A942-FB06-7C3A-73FBD7E13B85}"/>
                </a:ext>
              </a:extLst>
            </p:cNvPr>
            <p:cNvSpPr txBox="1"/>
            <p:nvPr/>
          </p:nvSpPr>
          <p:spPr>
            <a:xfrm>
              <a:off x="3592133" y="4126458"/>
              <a:ext cx="1301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/>
                <a:t>자바 컴파일러</a:t>
              </a:r>
              <a:endParaRPr kumimoji="1" lang="ko-Kore-KR" altLang="en-US" sz="1400" dirty="0"/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0F34D45-2EE2-556E-E02A-5934F255E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929105" y="3523726"/>
              <a:ext cx="628331" cy="628331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52A837B-803F-B6FA-5A19-8A51EB85262E}"/>
              </a:ext>
            </a:extLst>
          </p:cNvPr>
          <p:cNvSpPr txBox="1"/>
          <p:nvPr/>
        </p:nvSpPr>
        <p:spPr>
          <a:xfrm>
            <a:off x="8353168" y="6881962"/>
            <a:ext cx="10106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900"/>
              <a:t>알 수 없는 작성자 님의 </a:t>
            </a:r>
            <a:r>
              <a:rPr lang="ko-Kore-KR" altLang="en-US" sz="900">
                <a:hlinkClick r:id="rId13" tooltip="https://www.pngall.com/settings-png"/>
              </a:rPr>
              <a:t>이 사진</a:t>
            </a:r>
            <a:r>
              <a:rPr lang="ko-Kore-KR" altLang="en-US" sz="900"/>
              <a:t>에는 </a:t>
            </a:r>
            <a:r>
              <a:rPr lang="ko-Kore-KR" altLang="en-US" sz="900">
                <a:hlinkClick r:id="rId14" tooltip="https://creativecommons.org/licenses/by-nc/3.0/"/>
              </a:rPr>
              <a:t>CC BY-NC</a:t>
            </a:r>
            <a:r>
              <a:rPr lang="ko-Kore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98813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b="1" dirty="0"/>
              <a:t>신기술은 이전 기술의 어깨를 딛고 개발자를 위해 발전한다</a:t>
            </a:r>
            <a:r>
              <a:rPr kumimoji="1" lang="en-US" altLang="ko-KR" b="1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언어의 발전은 인간에게 더 친화적인 방향으로 진행되었다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b="1" dirty="0"/>
              <a:t>신기술이 역사 속에서 환영만 받는 것은 아니다</a:t>
            </a:r>
            <a:r>
              <a:rPr kumimoji="1" lang="en-US" altLang="ko-KR" b="1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C: </a:t>
            </a:r>
            <a:r>
              <a:rPr kumimoji="1" lang="ko-KR" altLang="en-US" dirty="0"/>
              <a:t>기계어나 어셈블리에 비해 느림</a:t>
            </a:r>
            <a:br>
              <a:rPr kumimoji="1" lang="en-US" altLang="ko-KR" dirty="0"/>
            </a:br>
            <a:r>
              <a:rPr kumimoji="1" lang="en-US" altLang="ko-KR" dirty="0"/>
              <a:t>C++: </a:t>
            </a:r>
            <a:r>
              <a:rPr kumimoji="1" lang="ko-KR" altLang="en-US" dirty="0"/>
              <a:t>객체 지향이라는 새로운 패러다임에 대한 저항</a:t>
            </a:r>
            <a:br>
              <a:rPr kumimoji="1" lang="en-US" altLang="ko-KR" dirty="0"/>
            </a:br>
            <a:r>
              <a:rPr kumimoji="1" lang="en-US" altLang="ko-KR" dirty="0"/>
              <a:t>JAVA: </a:t>
            </a:r>
            <a:r>
              <a:rPr kumimoji="1" lang="ko-KR" altLang="en-US" dirty="0"/>
              <a:t>가상 환경으로 인한 속도 저하와 리소스 소모</a:t>
            </a:r>
            <a:r>
              <a:rPr kumimoji="1"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694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3.</a:t>
            </a:r>
            <a:r>
              <a:rPr kumimoji="1" lang="ko-KR" altLang="en-US" sz="2400" dirty="0"/>
              <a:t> 짧은 글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긴 생각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pPr lvl="1"/>
            <a:r>
              <a:rPr kumimoji="1" lang="en-US" altLang="ko-KR" b="1" dirty="0"/>
              <a:t>UML</a:t>
            </a:r>
            <a:r>
              <a:rPr kumimoji="1" lang="ko-KR" altLang="en-US" b="1" dirty="0"/>
              <a:t>을 대하는 자세</a:t>
            </a:r>
            <a:br>
              <a:rPr kumimoji="1" lang="en-US" altLang="ko-KR" b="1" dirty="0"/>
            </a:br>
            <a:r>
              <a:rPr kumimoji="1" lang="en-US" altLang="ko-KR" dirty="0"/>
              <a:t>UML</a:t>
            </a:r>
            <a:r>
              <a:rPr kumimoji="1" lang="ko-KR" altLang="en-US" dirty="0"/>
              <a:t>은 의사소통의 도구이며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표기 방법론일 뿐이다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이상도 이하도 아니다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b="1" dirty="0"/>
              <a:t>당신은 </a:t>
            </a:r>
            <a:r>
              <a:rPr kumimoji="1" lang="en-US" altLang="ko-KR" b="1" dirty="0"/>
              <a:t>CBD, SOA</a:t>
            </a:r>
            <a:r>
              <a:rPr kumimoji="1" lang="ko-KR" altLang="en-US" b="1" dirty="0"/>
              <a:t>가 어려운가</a:t>
            </a:r>
            <a:r>
              <a:rPr kumimoji="1" lang="en-US" altLang="ko-KR" b="1" dirty="0"/>
              <a:t>?</a:t>
            </a:r>
            <a:br>
              <a:rPr kumimoji="1" lang="en-US" altLang="ko-KR" b="1" dirty="0"/>
            </a:br>
            <a:r>
              <a:rPr kumimoji="1" lang="en-US" altLang="ko-KR" dirty="0"/>
              <a:t>CBD(Component Based Development): </a:t>
            </a:r>
            <a:r>
              <a:rPr kumimoji="1" lang="ko-KR" altLang="en-US" dirty="0" err="1"/>
              <a:t>컴폰넌트</a:t>
            </a:r>
            <a:r>
              <a:rPr kumimoji="1" lang="ko-KR" altLang="en-US" dirty="0"/>
              <a:t> 기반 개발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개발 방법론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dirty="0"/>
              <a:t>SOA(Service Oriented Architecture): </a:t>
            </a:r>
            <a:r>
              <a:rPr kumimoji="1" lang="ko-KR" altLang="en-US" dirty="0"/>
              <a:t>서비스 지향 아키텍처</a:t>
            </a:r>
            <a:r>
              <a:rPr kumimoji="1" lang="en-US" altLang="ko-KR" dirty="0"/>
              <a:t>.</a:t>
            </a:r>
            <a:r>
              <a:rPr kumimoji="1" lang="ko-KR" altLang="en-US" dirty="0"/>
              <a:t> 현실 업무를 기준으로 개발하자는 사상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사상</a:t>
            </a:r>
            <a:r>
              <a:rPr kumimoji="1" lang="en-US" altLang="ko-KR" dirty="0"/>
              <a:t>(</a:t>
            </a:r>
            <a:r>
              <a:rPr kumimoji="1" lang="ko-KR" altLang="en-US" dirty="0"/>
              <a:t>기법</a:t>
            </a:r>
            <a:r>
              <a:rPr kumimoji="1" lang="en-US" altLang="ko-KR" dirty="0"/>
              <a:t>)</a:t>
            </a:r>
            <a:r>
              <a:rPr kumimoji="1" lang="ko-KR" altLang="en-US" dirty="0"/>
              <a:t>과 제품은 별개다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본질을 잘 살펴 취사선택 하는 것이 중요</a:t>
            </a:r>
            <a:r>
              <a:rPr kumimoji="1"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926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0D07-BD4D-07C1-8DEA-5C770CB9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92" y="365125"/>
            <a:ext cx="8808308" cy="1325563"/>
          </a:xfrm>
        </p:spPr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1.</a:t>
            </a:r>
            <a:r>
              <a:rPr kumimoji="1" lang="ko-KR" altLang="en-US" dirty="0"/>
              <a:t> 사람을 사랑한 기술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015BC8F-3C8F-F645-CCC4-05DB5002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7" r="12586"/>
          <a:stretch/>
        </p:blipFill>
        <p:spPr>
          <a:xfrm>
            <a:off x="838200" y="365125"/>
            <a:ext cx="1422898" cy="1325563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5EC18E-F152-FAFC-A0B9-B07A05A94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8" t="29370" r="9681" b="30450"/>
          <a:stretch/>
        </p:blipFill>
        <p:spPr>
          <a:xfrm>
            <a:off x="9735065" y="5964357"/>
            <a:ext cx="1618735" cy="528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CE96-2D70-57BD-2F57-9074E133C261}"/>
              </a:ext>
            </a:extLst>
          </p:cNvPr>
          <p:cNvSpPr txBox="1"/>
          <p:nvPr/>
        </p:nvSpPr>
        <p:spPr>
          <a:xfrm>
            <a:off x="2653748" y="1690688"/>
            <a:ext cx="7951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ko-KR" altLang="en-US" b="1" dirty="0"/>
              <a:t>객체 지향의 </a:t>
            </a:r>
            <a:r>
              <a:rPr kumimoji="1" lang="en-US" altLang="ko-KR" b="1" dirty="0"/>
              <a:t>4</a:t>
            </a:r>
            <a:r>
              <a:rPr kumimoji="1" lang="ko-KR" altLang="en-US" b="1" dirty="0"/>
              <a:t>대 특성을 누군가에게 설명할 수 있는가</a:t>
            </a:r>
            <a:r>
              <a:rPr kumimoji="1" lang="en-US" altLang="ko-KR" b="1" dirty="0"/>
              <a:t>?</a:t>
            </a:r>
            <a:br>
              <a:rPr kumimoji="1" lang="en-US" altLang="ko-KR" b="1" dirty="0"/>
            </a:br>
            <a:r>
              <a:rPr kumimoji="1" lang="ko-KR" altLang="en-US" dirty="0"/>
              <a:t>우리가 객체 지향 언어를 온전히 사용하기 위해서는 그 본질이 </a:t>
            </a:r>
            <a:r>
              <a:rPr kumimoji="1" lang="ko-KR" altLang="en-US" dirty="0" err="1"/>
              <a:t>녹아있는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객체 지향의 </a:t>
            </a:r>
            <a:r>
              <a:rPr kumimoji="1" lang="en-US" altLang="ko-KR" b="1" dirty="0">
                <a:solidFill>
                  <a:srgbClr val="FF0000"/>
                </a:solidFill>
              </a:rPr>
              <a:t>4</a:t>
            </a:r>
            <a:r>
              <a:rPr kumimoji="1" lang="ko-KR" altLang="en-US" b="1" dirty="0">
                <a:solidFill>
                  <a:srgbClr val="FF0000"/>
                </a:solidFill>
              </a:rPr>
              <a:t>대 특성은 제대로 이해해야 한다</a:t>
            </a:r>
            <a:r>
              <a:rPr kumimoji="1" lang="en-US" altLang="ko-KR" b="1" dirty="0">
                <a:solidFill>
                  <a:srgbClr val="FF0000"/>
                </a:solidFill>
              </a:rPr>
              <a:t>.</a:t>
            </a:r>
            <a:br>
              <a:rPr kumimoji="1" lang="en-US" altLang="ko-KR" b="1" dirty="0">
                <a:solidFill>
                  <a:srgbClr val="FF0000"/>
                </a:solidFill>
              </a:rPr>
            </a:br>
            <a:br>
              <a:rPr kumimoji="1" lang="en-US" altLang="ko-KR" dirty="0"/>
            </a:br>
            <a:r>
              <a:rPr kumimoji="1" lang="ko-KR" altLang="en-US" b="1" dirty="0"/>
              <a:t>스프링 프레임워크는 사상이면서 또 단일 제품이다</a:t>
            </a:r>
            <a:r>
              <a:rPr kumimoji="1" lang="en-US" altLang="ko-KR" b="1" dirty="0"/>
              <a:t>.</a:t>
            </a:r>
            <a:br>
              <a:rPr kumimoji="1" lang="en-US" altLang="ko-KR" b="1" dirty="0"/>
            </a:br>
            <a:r>
              <a:rPr kumimoji="1" lang="ko-KR" altLang="en-US" dirty="0"/>
              <a:t>현존 개발 사상과 개발 지원 제품 중 스프링이 가장 선두에 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b="1" dirty="0">
                <a:solidFill>
                  <a:srgbClr val="FF0000"/>
                </a:solidFill>
              </a:rPr>
              <a:t>스프링은 객체 지향의 기반 위에</a:t>
            </a:r>
            <a:r>
              <a:rPr kumimoji="1" lang="ko-KR" altLang="en-US" dirty="0"/>
              <a:t> 굳건히 서있다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947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5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767431-336E-042A-D824-C51160EF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ko-Kore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01.</a:t>
            </a:r>
            <a:r>
              <a:rPr kumimoji="1"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자바와 절차적</a:t>
            </a:r>
            <a:r>
              <a:rPr kumimoji="1"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</a:t>
            </a:r>
            <a:br>
              <a:rPr kumimoji="1"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ko-KR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구조적 프로그래밍</a:t>
            </a:r>
            <a:endParaRPr kumimoji="1" lang="en-US" alt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26696A-6BE8-539F-78AB-4D217478B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022" y="-422413"/>
            <a:ext cx="11163514" cy="77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4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505</Words>
  <Application>Microsoft Macintosh PowerPoint</Application>
  <PresentationFormat>와이드스크린</PresentationFormat>
  <Paragraphs>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스프링 입문을 위한 자바 객체 지향의 원리와 이해</vt:lpstr>
      <vt:lpstr>01. 사람을 사랑한 기술</vt:lpstr>
      <vt:lpstr>01. 사람을 사랑한 기술</vt:lpstr>
      <vt:lpstr>01. 사람을 사랑한 기술</vt:lpstr>
      <vt:lpstr>01. 사람을 사랑한 기술</vt:lpstr>
      <vt:lpstr>01. 사람을 사랑한 기술</vt:lpstr>
      <vt:lpstr>01. 사람을 사랑한 기술</vt:lpstr>
      <vt:lpstr>01. 사람을 사랑한 기술</vt:lpstr>
      <vt:lpstr>01. 자바와 절차적/ 구조적 프로그래밍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입문을 위한 자바 객체 지향의 원리와 이해</dc:title>
  <dc:creator>우 형준</dc:creator>
  <cp:lastModifiedBy>우 형준</cp:lastModifiedBy>
  <cp:revision>8</cp:revision>
  <dcterms:created xsi:type="dcterms:W3CDTF">2022-08-07T22:35:42Z</dcterms:created>
  <dcterms:modified xsi:type="dcterms:W3CDTF">2022-08-08T00:35:41Z</dcterms:modified>
</cp:coreProperties>
</file>