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94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6" r:id="rId62"/>
    <p:sldId id="317" r:id="rId63"/>
    <p:sldId id="318" r:id="rId64"/>
    <p:sldId id="319" r:id="rId65"/>
    <p:sldId id="321" r:id="rId66"/>
    <p:sldId id="320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1DC4-8C02-C02E-FF9B-E8511E07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98638-DA5B-14A9-AB42-207335336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85A7C-C3AB-5C18-BA05-E2FF672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FBE9-1C31-914A-0B83-73EC0DEF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5A6F7-3002-DFE4-1B30-4310302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67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BC1E7-2BB7-D421-859D-19ABAD5B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4F7FD9-1A2F-5A79-5CFD-25DB0C86A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566AA-2BA5-10CB-6DD0-11E71508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BB01B-B6B1-62A3-9A89-C24DC02E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B7112-BBDE-CD5A-D25E-0FDE70CE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4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F1168-9FF2-18E1-EFF8-E0C52704B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995F1-9964-BEE5-DCEA-B34918B7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5E75E-10E1-108B-52E9-15E11929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B4CE7-D0C3-8007-0CAC-91F91EFC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CF824-CF72-4952-5DCD-FC99C2F1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833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4295-92E9-A54D-7B2F-0EF5FD3B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34A8E-EA2D-7427-BA84-40B0B1C2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7933F-709F-2320-B774-973A293A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CA819-37DE-A060-9A74-8ABA2168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00739-2914-CF3D-0973-4B6F7758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775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4477D-7C83-A657-5B67-9D09FE60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CE9AE-5599-F7E1-2300-3E9E608C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B0392-F0ED-3173-0DAE-F034856B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354CA-ABBD-5914-CA75-ACA47C7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09160-2BB4-7886-82FD-DD85812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05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FADDC-04C7-7A9F-58F0-BBDDE489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F5371-A9A4-2E4B-EBD1-17ABF61C3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E0155-440A-2355-8A8F-D50E3221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2D9EC-B133-3086-A2BF-03F71401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3E9C0-A6AD-EE79-CB03-7140DF6A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3E721-33A4-5BDB-21A2-09B97971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61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A92E4-A4FD-95EB-A31D-60317791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57684-D70D-0C3A-E444-C57767F5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78483-6056-99DE-3294-7F547507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39A47-8FFF-C518-B6BE-553D7277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5401F-F0AC-DC3C-3C09-3392B3CC9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DF69A3-2C0D-441A-4C82-D10097E1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BBFE9A-A0A2-8233-6DB4-7F48F775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177DD1-16BF-6E9A-BB89-7428ED4A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612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90ADC-4828-4F4B-F3E1-87B8698D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8D5068-DE51-A195-7E28-D42AF1DF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09FD3-480A-483A-D1AC-47A3C2B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681BC4-C66E-E759-EB83-77D5505B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65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6AF5F-7E1B-ECDA-3EAE-34E85490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DBF01F-7C72-844A-4374-6A11587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AEED2-0500-4819-5B1D-B52C076B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75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3BFAB-0F40-2252-75E4-A04A733A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96BF1-E7F2-2943-F80B-54854B16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C1F83-8EA4-03D5-210F-F8759D3F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F86AE-30AB-1712-B24D-E8D2273F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CF5C1-F814-6BDE-BA92-2917DB60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A43A0-D227-871A-9D65-90E923E7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8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2CFA-15A8-F0F1-BBF3-4E3334A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B1DF97-C826-AEC4-AC3D-A6485BDBA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9739F-FF26-3D01-F594-2F4BB1B9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B8D5B-C2BA-DD3F-0EFE-7670E706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83169-3B44-521C-B0AD-F860286A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CB6B67-EFE7-76F0-9D49-5E1B316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32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B7746C-A7EC-E4AB-B40D-A9337CE1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70251-952A-284D-8D0C-808E8365A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1E216-0AC6-4E44-D6F7-B5A1431B4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EC9-1362-0846-A163-E849B20B24CF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7E299-6A5E-F8BF-8E4B-524A20D8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899D7-93EA-3630-EA71-D29A2B295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2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pngall.com/settings-png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pixabay.com/en/pc-computer-pc-tower-calculator-189255/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pixabay.com/en/windows-windows-icon-windows-logo-3384024/" TargetMode="External"/><Relationship Id="rId5" Type="http://schemas.openxmlformats.org/officeDocument/2006/relationships/hyperlink" Target="https://pixabay.com/vectors/cogwheel-gear-gearwheel-cog-145804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www.pngall.com/os-x-png" TargetMode="External"/><Relationship Id="rId14" Type="http://schemas.openxmlformats.org/officeDocument/2006/relationships/hyperlink" Target="https://creativecommons.org/licenses/by-nc/3.0/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zdah/JavaOOPExample_for_Spring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6977C1-BD26-3C40-A4AF-4AD133E9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kumimoji="1" lang="ko-KR" altLang="en-US" sz="4000" dirty="0">
                <a:solidFill>
                  <a:schemeClr val="tx2"/>
                </a:solidFill>
              </a:rPr>
              <a:t>스프링 입문을 위한 자바 객체 지향의 원리와 이해</a:t>
            </a:r>
            <a:endParaRPr kumimoji="1" lang="ko-Kore-KR" altLang="en-US" sz="40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B6E47-CDEB-A082-B008-9EAB03A00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36" b="22229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88FF5D8F-D2B5-D435-64AD-B9BD6A72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kumimoji="1" lang="ko-Kore-KR" alt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4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자바와 절차적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b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구조적 프로그래밍</a:t>
            </a:r>
            <a:endParaRPr kumimoji="1" lang="en-US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4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프로그래밍 </a:t>
            </a:r>
            <a:r>
              <a:rPr kumimoji="1" lang="ko-KR" altLang="en-US" dirty="0" err="1"/>
              <a:t>언어로서의</a:t>
            </a:r>
            <a:r>
              <a:rPr kumimoji="1" lang="ko-KR" altLang="en-US" dirty="0"/>
              <a:t> 자바가 변수를 메모리에 저장하는 방식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메서드가 어떻게 호출되며 메모리에 어떤 변화를 일으키는지에 대해 학습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933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자바 프로그램의 개발과 구동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JVM(Java Virtual Machine)</a:t>
            </a:r>
            <a:r>
              <a:rPr kumimoji="1" lang="ko-KR" altLang="en-US" dirty="0"/>
              <a:t>의 존재와 역할을 아는 것이 자바 개발 환경을 이해하는데 필수적이다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실제 배포는 </a:t>
            </a:r>
            <a:r>
              <a:rPr kumimoji="1" lang="en-US" altLang="ko-KR" dirty="0"/>
              <a:t>JDK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JRE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포함하고 다시 </a:t>
            </a:r>
            <a:r>
              <a:rPr kumimoji="1" lang="en-US" altLang="ko-KR" dirty="0"/>
              <a:t>JRE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을 포함하는 형태이다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921ADEC-52DB-C378-C908-D9838B3FB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84298"/>
              </p:ext>
            </p:extLst>
          </p:nvPr>
        </p:nvGraphicFramePr>
        <p:xfrm>
          <a:off x="3273590" y="3016251"/>
          <a:ext cx="671161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827">
                  <a:extLst>
                    <a:ext uri="{9D8B030D-6E8A-4147-A177-3AD203B41FA5}">
                      <a16:colId xmlns:a16="http://schemas.microsoft.com/office/drawing/2014/main" val="1591086588"/>
                    </a:ext>
                  </a:extLst>
                </a:gridCol>
                <a:gridCol w="1967948">
                  <a:extLst>
                    <a:ext uri="{9D8B030D-6E8A-4147-A177-3AD203B41FA5}">
                      <a16:colId xmlns:a16="http://schemas.microsoft.com/office/drawing/2014/main" val="580752876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79069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현실</a:t>
                      </a:r>
                      <a:r>
                        <a:rPr lang="ko-KR" altLang="en-US" sz="1400" dirty="0"/>
                        <a:t> 세계</a:t>
                      </a:r>
                      <a:endParaRPr lang="ko-Kore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400" dirty="0"/>
                        <a:t>가상</a:t>
                      </a:r>
                      <a:r>
                        <a:rPr lang="ko-KR" altLang="en-US" sz="1400" dirty="0"/>
                        <a:t> 세계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자바 월드</a:t>
                      </a:r>
                      <a:r>
                        <a:rPr lang="en-US" altLang="ko-KR" sz="1400" dirty="0"/>
                        <a:t>)</a:t>
                      </a:r>
                      <a:endParaRPr lang="ko-Kore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6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소프트웨어</a:t>
                      </a:r>
                      <a:r>
                        <a:rPr lang="ko-KR" altLang="en-US" sz="1400" dirty="0"/>
                        <a:t> 개발 도구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JDK – </a:t>
                      </a:r>
                      <a:r>
                        <a:rPr lang="ko-Kore-KR" altLang="en-US" sz="1400" dirty="0"/>
                        <a:t>자바</a:t>
                      </a:r>
                      <a:r>
                        <a:rPr lang="ko-KR" altLang="en-US" sz="1400" dirty="0"/>
                        <a:t> 개발 도구</a:t>
                      </a:r>
                      <a:endParaRPr lang="ko-Kore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JVM</a:t>
                      </a:r>
                      <a:r>
                        <a:rPr lang="ko-KR" altLang="en-US" sz="1400" dirty="0"/>
                        <a:t>용 소프트웨어 개발 도구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24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JRE – </a:t>
                      </a:r>
                      <a:r>
                        <a:rPr lang="ko-Kore-KR" altLang="en-US" sz="1400" dirty="0"/>
                        <a:t>자바</a:t>
                      </a:r>
                      <a:r>
                        <a:rPr lang="ko-KR" altLang="en-US" sz="1400" dirty="0"/>
                        <a:t> 실행 환경</a:t>
                      </a:r>
                      <a:endParaRPr lang="ko-Kore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JVM</a:t>
                      </a:r>
                      <a:r>
                        <a:rPr lang="ko-Kore-KR" altLang="en-US" sz="1400" dirty="0"/>
                        <a:t>용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OS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5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하드웨어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 물리적 컴퓨터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JVM – </a:t>
                      </a:r>
                      <a:r>
                        <a:rPr lang="ko-Kore-KR" altLang="en-US" sz="1400" dirty="0"/>
                        <a:t>자바</a:t>
                      </a:r>
                      <a:r>
                        <a:rPr lang="ko-KR" altLang="en-US" sz="1400" dirty="0"/>
                        <a:t> 가상 기계</a:t>
                      </a:r>
                      <a:endParaRPr lang="ko-Kore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가상의</a:t>
                      </a:r>
                      <a:r>
                        <a:rPr lang="ko-KR" altLang="en-US" sz="1400" dirty="0"/>
                        <a:t> 컴퓨터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7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4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객체 지향 프로그램의 메모리 사용 방식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7D15E9-0E7F-9C10-877A-CB5BDCE8B9F5}"/>
              </a:ext>
            </a:extLst>
          </p:cNvPr>
          <p:cNvSpPr/>
          <p:nvPr/>
        </p:nvSpPr>
        <p:spPr>
          <a:xfrm>
            <a:off x="3250097" y="2365512"/>
            <a:ext cx="3379304" cy="13616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코드</a:t>
            </a:r>
            <a:r>
              <a:rPr kumimoji="1" lang="ko-KR" altLang="en-US" dirty="0"/>
              <a:t> 실행 영역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7B818D-E7CE-745A-93D2-4F94B4F30340}"/>
              </a:ext>
            </a:extLst>
          </p:cNvPr>
          <p:cNvSpPr/>
          <p:nvPr/>
        </p:nvSpPr>
        <p:spPr>
          <a:xfrm>
            <a:off x="6629400" y="2365512"/>
            <a:ext cx="3379304" cy="675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스태틱</a:t>
            </a:r>
            <a:r>
              <a:rPr kumimoji="1" lang="en-US" altLang="ko-Kore-KR" dirty="0"/>
              <a:t>(Static)</a:t>
            </a:r>
            <a:r>
              <a:rPr kumimoji="1" lang="ko-KR" altLang="en-US" dirty="0"/>
              <a:t> 영역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F34B1-7CB8-C8D4-3AA1-EB225E6F1E6C}"/>
              </a:ext>
            </a:extLst>
          </p:cNvPr>
          <p:cNvSpPr/>
          <p:nvPr/>
        </p:nvSpPr>
        <p:spPr>
          <a:xfrm>
            <a:off x="6629400" y="3051312"/>
            <a:ext cx="1689652" cy="6758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스택</a:t>
            </a:r>
            <a:r>
              <a:rPr kumimoji="1" lang="en-US" altLang="ko-Kore-KR" dirty="0"/>
              <a:t>(Stack)</a:t>
            </a:r>
          </a:p>
          <a:p>
            <a:pPr algn="ctr"/>
            <a:r>
              <a:rPr kumimoji="1" lang="ko-Kore-KR" altLang="en-US" dirty="0"/>
              <a:t>영역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82B413-A6AA-59E8-85F1-0E232F8D99D9}"/>
              </a:ext>
            </a:extLst>
          </p:cNvPr>
          <p:cNvSpPr/>
          <p:nvPr/>
        </p:nvSpPr>
        <p:spPr>
          <a:xfrm>
            <a:off x="8319052" y="3051312"/>
            <a:ext cx="1689652" cy="675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힙</a:t>
            </a:r>
            <a:r>
              <a:rPr kumimoji="1" lang="en-US" altLang="ko-Kore-KR" dirty="0"/>
              <a:t>(Heap)</a:t>
            </a:r>
          </a:p>
          <a:p>
            <a:pPr algn="ctr"/>
            <a:r>
              <a:rPr kumimoji="1" lang="ko-Kore-KR" altLang="en-US" dirty="0"/>
              <a:t>영역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3975F4-180C-7202-840E-9E8F595A1BE5}"/>
              </a:ext>
            </a:extLst>
          </p:cNvPr>
          <p:cNvSpPr/>
          <p:nvPr/>
        </p:nvSpPr>
        <p:spPr>
          <a:xfrm>
            <a:off x="6629400" y="2290852"/>
            <a:ext cx="3488635" cy="1515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EB6971-8D91-33C5-A4B3-2BA464DEBCF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8373717" y="3806687"/>
            <a:ext cx="1" cy="95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FA784-3D3A-6475-3792-9EBCD5165C6C}"/>
              </a:ext>
            </a:extLst>
          </p:cNvPr>
          <p:cNvSpPr txBox="1"/>
          <p:nvPr/>
        </p:nvSpPr>
        <p:spPr>
          <a:xfrm>
            <a:off x="7420571" y="476272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저장 영역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16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자바에 존재하는 절차적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구조적 프로그래밍의 유산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절차적 프로그래밍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goto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쓰지 말라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자바에서 </a:t>
            </a:r>
            <a:r>
              <a:rPr kumimoji="1" lang="en-US" altLang="ko-KR" dirty="0" err="1"/>
              <a:t>goto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예약어이며</a:t>
            </a:r>
            <a:r>
              <a:rPr kumimoji="1" lang="ko-KR" altLang="en-US" dirty="0"/>
              <a:t> 공식 문서에서 </a:t>
            </a:r>
            <a:r>
              <a:rPr kumimoji="1" lang="en-US" altLang="ko-KR" dirty="0"/>
              <a:t>not used</a:t>
            </a:r>
            <a:r>
              <a:rPr kumimoji="1" lang="ko-KR" altLang="en-US" dirty="0"/>
              <a:t>로 되어 있다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구조적 프로그래밍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함수를 사용하라</a:t>
            </a:r>
            <a:r>
              <a:rPr kumimoji="1" lang="en-US" altLang="ko-KR" dirty="0"/>
              <a:t>!</a:t>
            </a:r>
            <a:r>
              <a:rPr kumimoji="1" lang="ko-KR" altLang="en-US" dirty="0"/>
              <a:t> 전역 변수보다는 지역 변수를 사용하라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함수와 메서드의 차이</a:t>
            </a:r>
            <a:r>
              <a:rPr kumimoji="1" lang="en-US" altLang="ko-KR" dirty="0"/>
              <a:t>:</a:t>
            </a:r>
            <a:r>
              <a:rPr kumimoji="1" lang="ko-KR" altLang="en-US" dirty="0"/>
              <a:t> 메서드는 반드시 클래스 정의 안에 존재해야 한다</a:t>
            </a:r>
            <a:r>
              <a:rPr kumimoji="1" lang="en-US" altLang="ko-KR" dirty="0"/>
              <a:t>!</a:t>
            </a:r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961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3.</a:t>
            </a:r>
            <a:r>
              <a:rPr kumimoji="1" lang="ko-KR" altLang="en-US" sz="2400" dirty="0"/>
              <a:t> 다시 보는 </a:t>
            </a:r>
            <a:r>
              <a:rPr kumimoji="1" lang="en-US" altLang="ko-KR" sz="2400" dirty="0"/>
              <a:t>main()</a:t>
            </a:r>
            <a:r>
              <a:rPr kumimoji="1" lang="ko-KR" altLang="en-US" sz="2400" dirty="0"/>
              <a:t> 메서드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메서드 스택 프레임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main() </a:t>
            </a:r>
            <a:r>
              <a:rPr kumimoji="1" lang="ko-KR" altLang="en-US" dirty="0"/>
              <a:t>메서드는 프로그램이 실행되는 시작점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메모리의 역할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805DC-C1A6-ABF1-1006-7B9B8A0EE298}"/>
              </a:ext>
            </a:extLst>
          </p:cNvPr>
          <p:cNvSpPr/>
          <p:nvPr/>
        </p:nvSpPr>
        <p:spPr>
          <a:xfrm>
            <a:off x="3180522" y="3355412"/>
            <a:ext cx="5227982" cy="675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스태틱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클래스들의 놀이터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B4A307-805A-3F17-9D2A-136BD79D4164}"/>
              </a:ext>
            </a:extLst>
          </p:cNvPr>
          <p:cNvSpPr/>
          <p:nvPr/>
        </p:nvSpPr>
        <p:spPr>
          <a:xfrm>
            <a:off x="3180522" y="4041212"/>
            <a:ext cx="2613991" cy="6758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스택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영역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ore-KR" altLang="en-US" dirty="0"/>
              <a:t>메서드들의</a:t>
            </a:r>
            <a:r>
              <a:rPr kumimoji="1" lang="ko-KR" altLang="en-US" dirty="0"/>
              <a:t> 놀이터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3BFC8A-3FE0-9B54-C5AE-1791938DAEE7}"/>
              </a:ext>
            </a:extLst>
          </p:cNvPr>
          <p:cNvSpPr/>
          <p:nvPr/>
        </p:nvSpPr>
        <p:spPr>
          <a:xfrm>
            <a:off x="5794513" y="4041212"/>
            <a:ext cx="2613991" cy="675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힙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영역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ore-KR" altLang="en-US" dirty="0"/>
              <a:t>객체들의</a:t>
            </a:r>
            <a:r>
              <a:rPr kumimoji="1" lang="ko-KR" altLang="en-US" dirty="0"/>
              <a:t> 놀이터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39C22-9EBA-2487-7C16-D65E87A9A28B}"/>
              </a:ext>
            </a:extLst>
          </p:cNvPr>
          <p:cNvSpPr txBox="1"/>
          <p:nvPr/>
        </p:nvSpPr>
        <p:spPr>
          <a:xfrm>
            <a:off x="3180523" y="5138530"/>
            <a:ext cx="6221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dirty="0"/>
              <a:t> Start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dirty="0"/>
              <a:t>(String[]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 err="1"/>
              <a:t>System.</a:t>
            </a:r>
            <a:r>
              <a:rPr kumimoji="1" lang="en-US" altLang="ko-Kore-KR" dirty="0" err="1">
                <a:solidFill>
                  <a:srgbClr val="7030A0"/>
                </a:solidFill>
              </a:rPr>
              <a:t>out</a:t>
            </a:r>
            <a:r>
              <a:rPr kumimoji="1" lang="en-US" altLang="ko-Kore-KR" dirty="0" err="1"/>
              <a:t>.println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chemeClr val="accent2">
                    <a:lumMod val="75000"/>
                  </a:schemeClr>
                </a:solidFill>
              </a:rPr>
              <a:t>“Hello OOP!!!”</a:t>
            </a:r>
            <a:r>
              <a:rPr kumimoji="1" lang="en-US" altLang="ko-Kore-KR" dirty="0"/>
              <a:t>);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505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자바 프로그램</a:t>
            </a:r>
            <a:r>
              <a:rPr kumimoji="1" lang="en-US" altLang="ko-KR" dirty="0"/>
              <a:t>(Start class)</a:t>
            </a:r>
            <a:r>
              <a:rPr kumimoji="1" lang="ko-KR" altLang="en-US" dirty="0"/>
              <a:t>의 실행 과정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 err="1"/>
              <a:t>java.lang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패키지를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/>
              <a:t>import</a:t>
            </a:r>
            <a:r>
              <a:rPr kumimoji="1" lang="ko-KR" altLang="en-US" dirty="0"/>
              <a:t>된 패키지를 메모리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ko-KR" altLang="en-US" dirty="0"/>
              <a:t>프로그램상의 모든 </a:t>
            </a:r>
            <a:r>
              <a:rPr kumimoji="1" lang="ko-KR" altLang="en-US" dirty="0">
                <a:solidFill>
                  <a:srgbClr val="FF0000"/>
                </a:solidFill>
              </a:rPr>
              <a:t>클래스</a:t>
            </a:r>
            <a:r>
              <a:rPr kumimoji="1" lang="ko-KR" altLang="en-US" dirty="0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메모리의 </a:t>
            </a:r>
            <a:r>
              <a:rPr kumimoji="1" lang="ko-KR" altLang="en-US" dirty="0" err="1">
                <a:solidFill>
                  <a:srgbClr val="FF0000"/>
                </a:solidFill>
              </a:rPr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805DC-C1A6-ABF1-1006-7B9B8A0EE298}"/>
              </a:ext>
            </a:extLst>
          </p:cNvPr>
          <p:cNvSpPr/>
          <p:nvPr/>
        </p:nvSpPr>
        <p:spPr>
          <a:xfrm>
            <a:off x="3180522" y="2655183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B4A307-805A-3F17-9D2A-136BD79D4164}"/>
              </a:ext>
            </a:extLst>
          </p:cNvPr>
          <p:cNvSpPr/>
          <p:nvPr/>
        </p:nvSpPr>
        <p:spPr>
          <a:xfrm>
            <a:off x="3180522" y="3526955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3BFC8A-3FE0-9B54-C5AE-1791938DAEE7}"/>
              </a:ext>
            </a:extLst>
          </p:cNvPr>
          <p:cNvSpPr/>
          <p:nvPr/>
        </p:nvSpPr>
        <p:spPr>
          <a:xfrm>
            <a:off x="5794513" y="3526955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618985-8DB4-FBAC-C3DA-6BFAF4AE683B}"/>
              </a:ext>
            </a:extLst>
          </p:cNvPr>
          <p:cNvGrpSpPr/>
          <p:nvPr/>
        </p:nvGrpSpPr>
        <p:grpSpPr>
          <a:xfrm>
            <a:off x="3776870" y="2772696"/>
            <a:ext cx="1023730" cy="659493"/>
            <a:chOff x="9581322" y="2902226"/>
            <a:chExt cx="1023730" cy="6594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52A18-BE60-5EC6-B94C-13AB3019BCD5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E0EFBB-A36D-7E6D-3C7C-7AB8A201A6D3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36345D-4AC6-E266-D232-921437EFA18F}"/>
              </a:ext>
            </a:extLst>
          </p:cNvPr>
          <p:cNvSpPr/>
          <p:nvPr/>
        </p:nvSpPr>
        <p:spPr>
          <a:xfrm>
            <a:off x="3180522" y="5167312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5CBE0-B74D-3776-18BD-BF54FF0AD85A}"/>
              </a:ext>
            </a:extLst>
          </p:cNvPr>
          <p:cNvSpPr/>
          <p:nvPr/>
        </p:nvSpPr>
        <p:spPr>
          <a:xfrm>
            <a:off x="3180522" y="6039084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3C8E19-ED8C-6B70-31C5-E0A08167A33E}"/>
              </a:ext>
            </a:extLst>
          </p:cNvPr>
          <p:cNvSpPr/>
          <p:nvPr/>
        </p:nvSpPr>
        <p:spPr>
          <a:xfrm>
            <a:off x="5794513" y="6039084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B01359-D370-3A1D-9AAC-1C8E05F1448C}"/>
              </a:ext>
            </a:extLst>
          </p:cNvPr>
          <p:cNvGrpSpPr/>
          <p:nvPr/>
        </p:nvGrpSpPr>
        <p:grpSpPr>
          <a:xfrm>
            <a:off x="3776870" y="5284825"/>
            <a:ext cx="1023730" cy="659493"/>
            <a:chOff x="9581322" y="2902226"/>
            <a:chExt cx="1023730" cy="6594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6B0CDD-7D8A-BBAE-DEA6-10F2E56FE93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A93BFF-7AE5-5CF5-AF11-9E37DE99E267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7EB547-C22E-B51E-F0D6-5AA85AD463E1}"/>
              </a:ext>
            </a:extLst>
          </p:cNvPr>
          <p:cNvGrpSpPr/>
          <p:nvPr/>
        </p:nvGrpSpPr>
        <p:grpSpPr>
          <a:xfrm>
            <a:off x="6096000" y="5250139"/>
            <a:ext cx="1618734" cy="723996"/>
            <a:chOff x="6096000" y="5250139"/>
            <a:chExt cx="1618734" cy="72399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9D1767-613C-0A5E-4F98-4FDE7ED5FED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5BC6DA-B048-31CB-4F3A-CE0E7DEC1B42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9458BB-5F2D-C7FF-B97D-9DEC2DD2C503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090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자바 프로그램의 실행 과정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 err="1"/>
              <a:t>java.lang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패키지를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/>
              <a:t>import</a:t>
            </a:r>
            <a:r>
              <a:rPr kumimoji="1" lang="ko-KR" altLang="en-US" dirty="0"/>
              <a:t>된 패키지를 메모리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ko-KR" altLang="en-US" dirty="0"/>
              <a:t>프로그램상의 모든 </a:t>
            </a:r>
            <a:r>
              <a:rPr kumimoji="1" lang="ko-KR" altLang="en-US" dirty="0">
                <a:solidFill>
                  <a:srgbClr val="FF0000"/>
                </a:solidFill>
              </a:rPr>
              <a:t>클래스</a:t>
            </a:r>
            <a:r>
              <a:rPr kumimoji="1" lang="ko-KR" altLang="en-US" dirty="0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메모리의 </a:t>
            </a:r>
            <a:r>
              <a:rPr kumimoji="1" lang="ko-KR" altLang="en-US" dirty="0" err="1">
                <a:solidFill>
                  <a:srgbClr val="FF0000"/>
                </a:solidFill>
              </a:rPr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805DC-C1A6-ABF1-1006-7B9B8A0EE298}"/>
              </a:ext>
            </a:extLst>
          </p:cNvPr>
          <p:cNvSpPr/>
          <p:nvPr/>
        </p:nvSpPr>
        <p:spPr>
          <a:xfrm>
            <a:off x="3180522" y="2655183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B4A307-805A-3F17-9D2A-136BD79D4164}"/>
              </a:ext>
            </a:extLst>
          </p:cNvPr>
          <p:cNvSpPr/>
          <p:nvPr/>
        </p:nvSpPr>
        <p:spPr>
          <a:xfrm>
            <a:off x="3180522" y="3526955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3BFC8A-3FE0-9B54-C5AE-1791938DAEE7}"/>
              </a:ext>
            </a:extLst>
          </p:cNvPr>
          <p:cNvSpPr/>
          <p:nvPr/>
        </p:nvSpPr>
        <p:spPr>
          <a:xfrm>
            <a:off x="5794513" y="3526955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618985-8DB4-FBAC-C3DA-6BFAF4AE683B}"/>
              </a:ext>
            </a:extLst>
          </p:cNvPr>
          <p:cNvGrpSpPr/>
          <p:nvPr/>
        </p:nvGrpSpPr>
        <p:grpSpPr>
          <a:xfrm>
            <a:off x="3776870" y="2772696"/>
            <a:ext cx="1023730" cy="659493"/>
            <a:chOff x="9581322" y="2902226"/>
            <a:chExt cx="1023730" cy="6594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52A18-BE60-5EC6-B94C-13AB3019BCD5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E0EFBB-A36D-7E6D-3C7C-7AB8A201A6D3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36345D-4AC6-E266-D232-921437EFA18F}"/>
              </a:ext>
            </a:extLst>
          </p:cNvPr>
          <p:cNvSpPr/>
          <p:nvPr/>
        </p:nvSpPr>
        <p:spPr>
          <a:xfrm>
            <a:off x="3180522" y="5167312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5CBE0-B74D-3776-18BD-BF54FF0AD85A}"/>
              </a:ext>
            </a:extLst>
          </p:cNvPr>
          <p:cNvSpPr/>
          <p:nvPr/>
        </p:nvSpPr>
        <p:spPr>
          <a:xfrm>
            <a:off x="3180522" y="6039084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3C8E19-ED8C-6B70-31C5-E0A08167A33E}"/>
              </a:ext>
            </a:extLst>
          </p:cNvPr>
          <p:cNvSpPr/>
          <p:nvPr/>
        </p:nvSpPr>
        <p:spPr>
          <a:xfrm>
            <a:off x="5794513" y="6039084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B01359-D370-3A1D-9AAC-1C8E05F1448C}"/>
              </a:ext>
            </a:extLst>
          </p:cNvPr>
          <p:cNvGrpSpPr/>
          <p:nvPr/>
        </p:nvGrpSpPr>
        <p:grpSpPr>
          <a:xfrm>
            <a:off x="3776870" y="5284825"/>
            <a:ext cx="1023730" cy="659493"/>
            <a:chOff x="9581322" y="2902226"/>
            <a:chExt cx="1023730" cy="6594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6B0CDD-7D8A-BBAE-DEA6-10F2E56FE93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A93BFF-7AE5-5CF5-AF11-9E37DE99E267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7EB547-C22E-B51E-F0D6-5AA85AD463E1}"/>
              </a:ext>
            </a:extLst>
          </p:cNvPr>
          <p:cNvGrpSpPr/>
          <p:nvPr/>
        </p:nvGrpSpPr>
        <p:grpSpPr>
          <a:xfrm>
            <a:off x="6096000" y="5250139"/>
            <a:ext cx="1618734" cy="723996"/>
            <a:chOff x="6096000" y="5250139"/>
            <a:chExt cx="1618734" cy="72399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9D1767-613C-0A5E-4F98-4FDE7ED5FED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5BC6DA-B048-31CB-4F3A-CE0E7DEC1B42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9458BB-5F2D-C7FF-B97D-9DEC2DD2C503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73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700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스택 프레임이 스택 영역에 할당</a:t>
            </a:r>
            <a:r>
              <a:rPr kumimoji="1" lang="en-US" altLang="ko-KR" dirty="0"/>
              <a:t>(</a:t>
            </a:r>
            <a:r>
              <a:rPr kumimoji="1" lang="ko-KR" altLang="en-US" dirty="0"/>
              <a:t>클래스가 아닌 여는 중괄호를 만날 때마다 스택 프레임이 하나씩 생성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메서드 인자 </a:t>
            </a:r>
            <a:r>
              <a:rPr kumimoji="1" lang="en-US" altLang="ko-KR" dirty="0" err="1"/>
              <a:t>args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저장할 변수 공간을 스택 프레임 맨 밑에 확보</a:t>
            </a:r>
            <a:r>
              <a:rPr kumimoji="1" lang="en-US" altLang="ko-KR" dirty="0"/>
              <a:t> </a:t>
            </a:r>
            <a:r>
              <a:rPr kumimoji="1" lang="ko-KR" altLang="en-US" dirty="0"/>
              <a:t>후 첫 코드 실행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36345D-4AC6-E266-D232-921437EFA18F}"/>
              </a:ext>
            </a:extLst>
          </p:cNvPr>
          <p:cNvSpPr/>
          <p:nvPr/>
        </p:nvSpPr>
        <p:spPr>
          <a:xfrm>
            <a:off x="3180522" y="2424119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5CBE0-B74D-3776-18BD-BF54FF0AD85A}"/>
              </a:ext>
            </a:extLst>
          </p:cNvPr>
          <p:cNvSpPr/>
          <p:nvPr/>
        </p:nvSpPr>
        <p:spPr>
          <a:xfrm>
            <a:off x="3180522" y="3295891"/>
            <a:ext cx="2613991" cy="9481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3C8E19-ED8C-6B70-31C5-E0A08167A33E}"/>
              </a:ext>
            </a:extLst>
          </p:cNvPr>
          <p:cNvSpPr/>
          <p:nvPr/>
        </p:nvSpPr>
        <p:spPr>
          <a:xfrm>
            <a:off x="5794513" y="3295891"/>
            <a:ext cx="2613991" cy="9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B01359-D370-3A1D-9AAC-1C8E05F1448C}"/>
              </a:ext>
            </a:extLst>
          </p:cNvPr>
          <p:cNvGrpSpPr/>
          <p:nvPr/>
        </p:nvGrpSpPr>
        <p:grpSpPr>
          <a:xfrm>
            <a:off x="3776870" y="2541632"/>
            <a:ext cx="1023730" cy="659493"/>
            <a:chOff x="9581322" y="2902226"/>
            <a:chExt cx="1023730" cy="6594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6B0CDD-7D8A-BBAE-DEA6-10F2E56FE93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A93BFF-7AE5-5CF5-AF11-9E37DE99E267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7EB547-C22E-B51E-F0D6-5AA85AD463E1}"/>
              </a:ext>
            </a:extLst>
          </p:cNvPr>
          <p:cNvGrpSpPr/>
          <p:nvPr/>
        </p:nvGrpSpPr>
        <p:grpSpPr>
          <a:xfrm>
            <a:off x="6096000" y="2506946"/>
            <a:ext cx="1618734" cy="723996"/>
            <a:chOff x="6096000" y="5250139"/>
            <a:chExt cx="1618734" cy="72399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9D1767-613C-0A5E-4F98-4FDE7ED5FED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5BC6DA-B048-31CB-4F3A-CE0E7DEC1B42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9458BB-5F2D-C7FF-B97D-9DEC2DD2C503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72062B3-B5E7-A036-CD7C-90FF6799D5BC}"/>
              </a:ext>
            </a:extLst>
          </p:cNvPr>
          <p:cNvGrpSpPr/>
          <p:nvPr/>
        </p:nvGrpSpPr>
        <p:grpSpPr>
          <a:xfrm>
            <a:off x="3478696" y="3380211"/>
            <a:ext cx="1789044" cy="787453"/>
            <a:chOff x="3478696" y="3380211"/>
            <a:chExt cx="1789044" cy="7874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231B49-D5FF-B5B0-5F2D-F5DFAFE4A45F}"/>
                </a:ext>
              </a:extLst>
            </p:cNvPr>
            <p:cNvSpPr/>
            <p:nvPr/>
          </p:nvSpPr>
          <p:spPr>
            <a:xfrm>
              <a:off x="3478697" y="3380211"/>
              <a:ext cx="1789043" cy="224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main() </a:t>
              </a:r>
              <a:r>
                <a:rPr kumimoji="1" lang="ko-Kore-KR" altLang="en-US" sz="1200" dirty="0"/>
                <a:t>스택</a:t>
              </a:r>
              <a:r>
                <a:rPr kumimoji="1" lang="ko-KR" altLang="en-US" sz="1200" dirty="0"/>
                <a:t> 프레임</a:t>
              </a:r>
              <a:endParaRPr kumimoji="1" lang="ko-Kore-KR" altLang="en-US" sz="12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5887FA2-E04C-9287-74DD-319B3618CA12}"/>
                </a:ext>
              </a:extLst>
            </p:cNvPr>
            <p:cNvSpPr/>
            <p:nvPr/>
          </p:nvSpPr>
          <p:spPr>
            <a:xfrm>
              <a:off x="3478696" y="3611640"/>
              <a:ext cx="1789043" cy="55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7B918-A002-FC9D-D340-33BEE66FFCCE}"/>
              </a:ext>
            </a:extLst>
          </p:cNvPr>
          <p:cNvSpPr/>
          <p:nvPr/>
        </p:nvSpPr>
        <p:spPr>
          <a:xfrm>
            <a:off x="3180522" y="4863795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50B81-7548-1C22-3CBC-ABEECCCEEF52}"/>
              </a:ext>
            </a:extLst>
          </p:cNvPr>
          <p:cNvSpPr/>
          <p:nvPr/>
        </p:nvSpPr>
        <p:spPr>
          <a:xfrm>
            <a:off x="3180522" y="5735567"/>
            <a:ext cx="2613991" cy="9481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AB9FAF-F71A-7A6F-DDB3-2B12CB933381}"/>
              </a:ext>
            </a:extLst>
          </p:cNvPr>
          <p:cNvSpPr/>
          <p:nvPr/>
        </p:nvSpPr>
        <p:spPr>
          <a:xfrm>
            <a:off x="5794513" y="5735567"/>
            <a:ext cx="2613991" cy="9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CB5CDF-D17C-9C02-E39F-5BEC90D9E97E}"/>
              </a:ext>
            </a:extLst>
          </p:cNvPr>
          <p:cNvGrpSpPr/>
          <p:nvPr/>
        </p:nvGrpSpPr>
        <p:grpSpPr>
          <a:xfrm>
            <a:off x="3776870" y="4981308"/>
            <a:ext cx="1023730" cy="659493"/>
            <a:chOff x="9581322" y="2902226"/>
            <a:chExt cx="1023730" cy="6594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873407D-BD04-AAC2-27A3-81687F99EE0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9CFC6CC-9DF8-43BF-F26C-ABE04B2BB935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ECBA69B-BD8E-89B4-8E7D-E84FB2E31E7C}"/>
              </a:ext>
            </a:extLst>
          </p:cNvPr>
          <p:cNvGrpSpPr/>
          <p:nvPr/>
        </p:nvGrpSpPr>
        <p:grpSpPr>
          <a:xfrm>
            <a:off x="6096000" y="4946622"/>
            <a:ext cx="1618734" cy="723996"/>
            <a:chOff x="6096000" y="5250139"/>
            <a:chExt cx="1618734" cy="72399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B68B6B-C39B-7E01-7B49-2CA27A6E7D47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0E366A7-91BD-86E2-3A14-0E9D7885415F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416D224-10A3-537D-FDC6-96CC2AFE860D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BA6D28-4325-0068-C075-1838AF6DCA17}"/>
              </a:ext>
            </a:extLst>
          </p:cNvPr>
          <p:cNvSpPr/>
          <p:nvPr/>
        </p:nvSpPr>
        <p:spPr>
          <a:xfrm>
            <a:off x="3478697" y="581988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3C0D9B-B275-CFDE-1F2D-A9C4D126C8C4}"/>
              </a:ext>
            </a:extLst>
          </p:cNvPr>
          <p:cNvSpPr/>
          <p:nvPr/>
        </p:nvSpPr>
        <p:spPr>
          <a:xfrm>
            <a:off x="3478696" y="6051316"/>
            <a:ext cx="1789043" cy="55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033DD405-3F44-9A16-CFBB-CC8CE874F5D2}"/>
              </a:ext>
            </a:extLst>
          </p:cNvPr>
          <p:cNvSpPr/>
          <p:nvPr/>
        </p:nvSpPr>
        <p:spPr>
          <a:xfrm>
            <a:off x="3592996" y="613960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EBBF67-D4C5-037A-032C-C4CF1A4A31EE}"/>
              </a:ext>
            </a:extLst>
          </p:cNvPr>
          <p:cNvSpPr/>
          <p:nvPr/>
        </p:nvSpPr>
        <p:spPr>
          <a:xfrm>
            <a:off x="4234070" y="624177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09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700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ore-KR" dirty="0" err="1">
                <a:solidFill>
                  <a:schemeClr val="accent5">
                    <a:lumMod val="75000"/>
                  </a:schemeClr>
                </a:solidFill>
              </a:rPr>
              <a:t>System.out.println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chemeClr val="accent2">
                    <a:lumMod val="75000"/>
                  </a:schemeClr>
                </a:solidFill>
              </a:rPr>
              <a:t>“Hello OOP!!!”</a:t>
            </a:r>
            <a:r>
              <a:rPr kumimoji="1" lang="en-US" altLang="ko-Kore-KR" dirty="0"/>
              <a:t>); </a:t>
            </a:r>
            <a:r>
              <a:rPr kumimoji="1" lang="ko-KR" altLang="en-US" dirty="0"/>
              <a:t>코드는 코드 실행 영역에서 실행되므로 데이터 저장 영역 메모리의 변화는 없다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여는 중괄호로 스택 프레임이 생성되고 닫는 중괄호로 스택 프레임이 제거된다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main()</a:t>
            </a:r>
            <a:r>
              <a:rPr kumimoji="1" lang="ko-KR" altLang="en-US" dirty="0"/>
              <a:t>메서드 종료 후의 메모리 상태는 아래와 같다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main() </a:t>
            </a:r>
            <a:r>
              <a:rPr kumimoji="1" lang="ko-KR" altLang="en-US" dirty="0"/>
              <a:t>메서드 종료 후 </a:t>
            </a:r>
            <a:r>
              <a:rPr kumimoji="1" lang="en-US" altLang="ko-KR" dirty="0"/>
              <a:t>JRE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을 종료하고 </a:t>
            </a:r>
            <a:r>
              <a:rPr kumimoji="1" lang="en-US" altLang="ko-KR" dirty="0"/>
              <a:t>JRE </a:t>
            </a:r>
            <a:r>
              <a:rPr kumimoji="1" lang="ko-KR" altLang="en-US" dirty="0"/>
              <a:t>자체도 운영체제  상의 메모리에서 사라진다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4B7F4E-87A5-4D0D-5926-CE794674656C}"/>
              </a:ext>
            </a:extLst>
          </p:cNvPr>
          <p:cNvSpPr/>
          <p:nvPr/>
        </p:nvSpPr>
        <p:spPr>
          <a:xfrm>
            <a:off x="3180522" y="3139732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5345E-4627-1848-D987-BB15A2014D4A}"/>
              </a:ext>
            </a:extLst>
          </p:cNvPr>
          <p:cNvSpPr/>
          <p:nvPr/>
        </p:nvSpPr>
        <p:spPr>
          <a:xfrm>
            <a:off x="3180522" y="4011504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304712-86C6-E31C-0BD3-557E3A3954DD}"/>
              </a:ext>
            </a:extLst>
          </p:cNvPr>
          <p:cNvSpPr/>
          <p:nvPr/>
        </p:nvSpPr>
        <p:spPr>
          <a:xfrm>
            <a:off x="5794513" y="4011504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7DCDAC-1FAF-3D43-B130-4A70F7FBC22E}"/>
              </a:ext>
            </a:extLst>
          </p:cNvPr>
          <p:cNvGrpSpPr/>
          <p:nvPr/>
        </p:nvGrpSpPr>
        <p:grpSpPr>
          <a:xfrm>
            <a:off x="3776870" y="3257245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614AC8-7402-E78A-7059-B5DECC05256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731360-FF7E-7B0C-6D6B-D175FF7515BD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D27D0A-85F1-CE0C-BD0B-AA464F2C989D}"/>
              </a:ext>
            </a:extLst>
          </p:cNvPr>
          <p:cNvGrpSpPr/>
          <p:nvPr/>
        </p:nvGrpSpPr>
        <p:grpSpPr>
          <a:xfrm>
            <a:off x="6096000" y="3222559"/>
            <a:ext cx="1618734" cy="723996"/>
            <a:chOff x="6096000" y="5250139"/>
            <a:chExt cx="1618734" cy="72399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589A5E-801B-5DBB-9279-85599A1265E5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FCA31DE-052B-6637-623F-68BD61BDFD6B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FDC389C-EAE8-A041-CE69-AC58E429078E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83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01.</a:t>
            </a:r>
            <a:r>
              <a:rPr kumimoji="1"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사람을 사랑한 기술</a:t>
            </a:r>
            <a:endParaRPr kumimoji="1" lang="en-US" alt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변수</a:t>
            </a:r>
            <a:r>
              <a:rPr kumimoji="1" lang="en-US" altLang="ko-KR" sz="2400" dirty="0"/>
              <a:t>!</a:t>
            </a:r>
            <a:r>
              <a:rPr kumimoji="1" lang="ko-KR" altLang="en-US" sz="2400" dirty="0"/>
              <a:t> 너 어디 </a:t>
            </a:r>
            <a:r>
              <a:rPr kumimoji="1" lang="ko-KR" altLang="en-US" sz="2400" dirty="0" err="1"/>
              <a:t>있니</a:t>
            </a:r>
            <a:r>
              <a:rPr kumimoji="1" lang="en-US" altLang="ko-KR" sz="2400" dirty="0"/>
              <a:t>?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2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39C22-9EBA-2487-7C16-D65E87A9A28B}"/>
              </a:ext>
            </a:extLst>
          </p:cNvPr>
          <p:cNvSpPr txBox="1"/>
          <p:nvPr/>
        </p:nvSpPr>
        <p:spPr>
          <a:xfrm>
            <a:off x="3180523" y="2126983"/>
            <a:ext cx="6221894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dirty="0"/>
              <a:t> Start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dirty="0"/>
              <a:t>(String[]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kumimoji="1" lang="en-US" altLang="ko-Kore-KR" dirty="0" err="1"/>
              <a:t>i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;</a:t>
            </a: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= 10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double </a:t>
            </a:r>
            <a:r>
              <a:rPr kumimoji="1" lang="en-US" altLang="ko-Kore-KR" dirty="0"/>
              <a:t>d = 20.0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4863795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5735567"/>
            <a:ext cx="2613991" cy="9481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5735567"/>
            <a:ext cx="2613991" cy="9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4981308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4946622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581988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6051316"/>
            <a:ext cx="1789043" cy="55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613960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624177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034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3</a:t>
            </a:r>
            <a:r>
              <a:rPr kumimoji="1" lang="ko-KR" altLang="en-US" dirty="0"/>
              <a:t>행 실행 후 메모리 상태</a:t>
            </a:r>
            <a:r>
              <a:rPr kumimoji="1" lang="en-US" altLang="ko-KR" dirty="0"/>
              <a:t>: main() </a:t>
            </a:r>
            <a:r>
              <a:rPr kumimoji="1" lang="ko-KR" altLang="en-US" dirty="0"/>
              <a:t>메서드 안에서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가 선언되었으므로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 스택 프레임 안에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가 위치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아직 값은 알 수 없음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2349197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3220969"/>
            <a:ext cx="2613991" cy="1370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3220969"/>
            <a:ext cx="2613991" cy="1370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2466710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2432024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3305289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3536718"/>
            <a:ext cx="1789043" cy="94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402257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4124740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77CBC2-A11A-6CF3-7B56-5D5EF5A43800}"/>
              </a:ext>
            </a:extLst>
          </p:cNvPr>
          <p:cNvSpPr/>
          <p:nvPr/>
        </p:nvSpPr>
        <p:spPr>
          <a:xfrm>
            <a:off x="3592996" y="361577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FB161-09CB-5D92-2A8E-C3EEAAD709AB}"/>
              </a:ext>
            </a:extLst>
          </p:cNvPr>
          <p:cNvSpPr/>
          <p:nvPr/>
        </p:nvSpPr>
        <p:spPr>
          <a:xfrm>
            <a:off x="4234070" y="3717941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35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4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2080844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2952616"/>
            <a:ext cx="2613991" cy="1370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2952616"/>
            <a:ext cx="2613991" cy="1370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2163671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303693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3268365"/>
            <a:ext cx="1789043" cy="94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375422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3856387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77CBC2-A11A-6CF3-7B56-5D5EF5A43800}"/>
              </a:ext>
            </a:extLst>
          </p:cNvPr>
          <p:cNvSpPr/>
          <p:nvPr/>
        </p:nvSpPr>
        <p:spPr>
          <a:xfrm>
            <a:off x="3592996" y="334742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FB161-09CB-5D92-2A8E-C3EEAAD709AB}"/>
              </a:ext>
            </a:extLst>
          </p:cNvPr>
          <p:cNvSpPr/>
          <p:nvPr/>
        </p:nvSpPr>
        <p:spPr>
          <a:xfrm>
            <a:off x="4234070" y="3449588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017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 줄 실행 후 메모리 상태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행은 변수 선언과 변수에 값을 할당하는 두 개의 명령문이 한 줄에 있는 것이다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2080844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2952616"/>
            <a:ext cx="2613991" cy="18417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2952616"/>
            <a:ext cx="2613991" cy="1841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2163671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303693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3268364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418160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428376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77CBC2-A11A-6CF3-7B56-5D5EF5A43800}"/>
              </a:ext>
            </a:extLst>
          </p:cNvPr>
          <p:cNvSpPr/>
          <p:nvPr/>
        </p:nvSpPr>
        <p:spPr>
          <a:xfrm>
            <a:off x="3592996" y="3774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FB161-09CB-5D92-2A8E-C3EEAAD709AB}"/>
              </a:ext>
            </a:extLst>
          </p:cNvPr>
          <p:cNvSpPr/>
          <p:nvPr/>
        </p:nvSpPr>
        <p:spPr>
          <a:xfrm>
            <a:off x="4234070" y="3876967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0E0414-4090-D8EF-44AD-DC6BBCB4D30A}"/>
              </a:ext>
            </a:extLst>
          </p:cNvPr>
          <p:cNvSpPr/>
          <p:nvPr/>
        </p:nvSpPr>
        <p:spPr>
          <a:xfrm>
            <a:off x="3592996" y="336668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d     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F9BF9C-B4F0-05F6-181A-D2F9C0A63B47}"/>
              </a:ext>
            </a:extLst>
          </p:cNvPr>
          <p:cNvSpPr/>
          <p:nvPr/>
        </p:nvSpPr>
        <p:spPr>
          <a:xfrm>
            <a:off x="4234070" y="3468852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20.0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8172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블록 구문과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블록 스택 프레임</a:t>
            </a:r>
            <a:endParaRPr kumimoji="1"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39C22-9EBA-2487-7C16-D65E87A9A28B}"/>
              </a:ext>
            </a:extLst>
          </p:cNvPr>
          <p:cNvSpPr txBox="1"/>
          <p:nvPr/>
        </p:nvSpPr>
        <p:spPr>
          <a:xfrm>
            <a:off x="3180523" y="2126983"/>
            <a:ext cx="6221894" cy="45243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dirty="0"/>
              <a:t> Start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dirty="0"/>
              <a:t>(String[]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0B0F0"/>
                </a:solidFill>
              </a:rPr>
              <a:t>10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int </a:t>
            </a:r>
            <a:r>
              <a:rPr kumimoji="1" lang="en-US" altLang="ko-KR" dirty="0"/>
              <a:t>k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0B0F0"/>
                </a:solidFill>
              </a:rPr>
              <a:t>20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if 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== </a:t>
            </a:r>
            <a:r>
              <a:rPr kumimoji="1" lang="en-US" altLang="ko-Kore-KR" dirty="0">
                <a:solidFill>
                  <a:srgbClr val="00B0F0"/>
                </a:solidFill>
              </a:rPr>
              <a:t>10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dirty="0"/>
              <a:t> m = k + </a:t>
            </a:r>
            <a:r>
              <a:rPr kumimoji="1" lang="en-US" altLang="ko-Kore-KR" dirty="0">
                <a:solidFill>
                  <a:srgbClr val="00B0F0"/>
                </a:solidFill>
              </a:rPr>
              <a:t>5</a:t>
            </a:r>
            <a:r>
              <a:rPr kumimoji="1" lang="en-US" altLang="ko-Kore-KR" dirty="0"/>
              <a:t>;</a:t>
            </a:r>
          </a:p>
          <a:p>
            <a:r>
              <a:rPr kumimoji="1" lang="en-US" altLang="ko-Kore-KR" dirty="0"/>
              <a:t>            k = m;</a:t>
            </a:r>
          </a:p>
          <a:p>
            <a:r>
              <a:rPr kumimoji="1" lang="en-US" altLang="ko-Kore-KR" dirty="0"/>
              <a:t>        }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else </a:t>
            </a:r>
            <a:r>
              <a:rPr kumimoji="1" lang="en-US" altLang="ko-Kore-KR" dirty="0"/>
              <a:t>{</a:t>
            </a:r>
          </a:p>
          <a:p>
            <a:r>
              <a:rPr kumimoji="1" lang="en-US" altLang="ko-Kore-KR" dirty="0"/>
              <a:t>    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dirty="0"/>
              <a:t> p = k + </a:t>
            </a:r>
            <a:r>
              <a:rPr kumimoji="1" lang="en-US" altLang="ko-Kore-KR" dirty="0">
                <a:solidFill>
                  <a:srgbClr val="00B0F0"/>
                </a:solidFill>
              </a:rPr>
              <a:t>10</a:t>
            </a:r>
            <a:r>
              <a:rPr kumimoji="1" lang="en-US" altLang="ko-Kore-KR" dirty="0"/>
              <a:t>;</a:t>
            </a:r>
          </a:p>
          <a:p>
            <a:r>
              <a:rPr kumimoji="1" lang="en-US" altLang="ko-Kore-KR" dirty="0"/>
              <a:t>            k = p;</a:t>
            </a:r>
          </a:p>
          <a:p>
            <a:r>
              <a:rPr kumimoji="1" lang="en-US" altLang="ko-Kore-KR" dirty="0"/>
              <a:t>        }</a:t>
            </a:r>
          </a:p>
          <a:p>
            <a:endParaRPr kumimoji="1" lang="en-US" altLang="ko-Kore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dirty="0">
                <a:solidFill>
                  <a:schemeClr val="accent6">
                    <a:lumMod val="75000"/>
                  </a:schemeClr>
                </a:solidFill>
              </a:rPr>
              <a:t>// k = m + p;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7822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080844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2952616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2952616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163671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03693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268364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418160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428376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3774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3876967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336668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3468852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7372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 </a:t>
            </a:r>
            <a:r>
              <a:rPr kumimoji="1" lang="en-US" altLang="ko-KR" dirty="0"/>
              <a:t>if </a:t>
            </a:r>
            <a:r>
              <a:rPr kumimoji="1" lang="ko-KR" altLang="en-US" dirty="0"/>
              <a:t>블록 실행 후 메모리 상태</a:t>
            </a:r>
            <a:r>
              <a:rPr kumimoji="1" lang="en-US" altLang="ko-KR" dirty="0"/>
              <a:t>. If </a:t>
            </a:r>
            <a:r>
              <a:rPr kumimoji="1" lang="ko-KR" altLang="en-US" dirty="0"/>
              <a:t>조건문이 참이므로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스택 프레임 안에 </a:t>
            </a:r>
            <a:r>
              <a:rPr kumimoji="1" lang="en-US" altLang="ko-KR" dirty="0"/>
              <a:t>if </a:t>
            </a:r>
            <a:r>
              <a:rPr kumimoji="1" lang="ko-KR" altLang="en-US" dirty="0"/>
              <a:t>블록의 스택 프레임이 만들어진다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518165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3389936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3389936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635678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600992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474257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705685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568240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578457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5275609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5377775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486749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496966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B3A1ED-8114-8762-B7B1-78A8DF9C4347}"/>
              </a:ext>
            </a:extLst>
          </p:cNvPr>
          <p:cNvSpPr/>
          <p:nvPr/>
        </p:nvSpPr>
        <p:spPr>
          <a:xfrm>
            <a:off x="3596311" y="3808487"/>
            <a:ext cx="1553816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C76125-32FC-0ACD-0427-A8538E5F9C0B}"/>
              </a:ext>
            </a:extLst>
          </p:cNvPr>
          <p:cNvSpPr/>
          <p:nvPr/>
        </p:nvSpPr>
        <p:spPr>
          <a:xfrm>
            <a:off x="3596310" y="4039915"/>
            <a:ext cx="1553816" cy="70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307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7</a:t>
            </a:r>
            <a:r>
              <a:rPr kumimoji="1" lang="ko-KR" altLang="en-US" dirty="0"/>
              <a:t>행은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문장이 하나의 줄에 표시된 것이므로 다음의 과정을 거친다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594693" y="2060899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594693" y="2932670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3208684" y="2932670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1191041" y="2178412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3510171" y="2143726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892868" y="3016991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892867" y="3248419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1007167" y="522514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1648241" y="532730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1007167" y="481834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1648241" y="492050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1007167" y="441022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1648241" y="451239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B3A1ED-8114-8762-B7B1-78A8DF9C4347}"/>
              </a:ext>
            </a:extLst>
          </p:cNvPr>
          <p:cNvSpPr/>
          <p:nvPr/>
        </p:nvSpPr>
        <p:spPr>
          <a:xfrm>
            <a:off x="1010482" y="3351221"/>
            <a:ext cx="1553816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C76125-32FC-0ACD-0427-A8538E5F9C0B}"/>
              </a:ext>
            </a:extLst>
          </p:cNvPr>
          <p:cNvSpPr/>
          <p:nvPr/>
        </p:nvSpPr>
        <p:spPr>
          <a:xfrm>
            <a:off x="1010481" y="3582649"/>
            <a:ext cx="1553816" cy="700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0E0F3B-F214-0943-B48E-8CF6963F9A4B}"/>
              </a:ext>
            </a:extLst>
          </p:cNvPr>
          <p:cNvSpPr/>
          <p:nvPr/>
        </p:nvSpPr>
        <p:spPr>
          <a:xfrm>
            <a:off x="6470375" y="2070904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B9EDAE-E932-F558-FD2A-23D1825EB430}"/>
              </a:ext>
            </a:extLst>
          </p:cNvPr>
          <p:cNvSpPr/>
          <p:nvPr/>
        </p:nvSpPr>
        <p:spPr>
          <a:xfrm>
            <a:off x="6470375" y="2942675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96039E-94A6-7F13-C233-B1592C045E14}"/>
              </a:ext>
            </a:extLst>
          </p:cNvPr>
          <p:cNvSpPr/>
          <p:nvPr/>
        </p:nvSpPr>
        <p:spPr>
          <a:xfrm>
            <a:off x="9084366" y="2942675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7A4406-2F90-3552-F9A1-227E40F07A9E}"/>
              </a:ext>
            </a:extLst>
          </p:cNvPr>
          <p:cNvGrpSpPr/>
          <p:nvPr/>
        </p:nvGrpSpPr>
        <p:grpSpPr>
          <a:xfrm>
            <a:off x="7066723" y="2188417"/>
            <a:ext cx="1023730" cy="659493"/>
            <a:chOff x="9581322" y="2902226"/>
            <a:chExt cx="1023730" cy="65949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D629B2F-DCA0-6D86-0F12-D2BAD8AAF11B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FA9496-7C48-4405-2FB9-5A677D205433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FE67A5-58B7-1458-8480-72831E207990}"/>
              </a:ext>
            </a:extLst>
          </p:cNvPr>
          <p:cNvGrpSpPr/>
          <p:nvPr/>
        </p:nvGrpSpPr>
        <p:grpSpPr>
          <a:xfrm>
            <a:off x="9385853" y="2153731"/>
            <a:ext cx="1618734" cy="723996"/>
            <a:chOff x="6096000" y="5250139"/>
            <a:chExt cx="1618734" cy="72399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2F9AD58-9FEB-82EA-88FB-45C0EDE7696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24ECA93-26CC-8CD7-E650-99B38D0873F4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72415E7-37FC-431D-09C4-6E9014572667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211F84-681E-0F83-AA19-0C4CF55F2D32}"/>
              </a:ext>
            </a:extLst>
          </p:cNvPr>
          <p:cNvSpPr/>
          <p:nvPr/>
        </p:nvSpPr>
        <p:spPr>
          <a:xfrm>
            <a:off x="6768550" y="3026996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DA971E-D3AD-58BC-6FB9-889EEF8C0282}"/>
              </a:ext>
            </a:extLst>
          </p:cNvPr>
          <p:cNvSpPr/>
          <p:nvPr/>
        </p:nvSpPr>
        <p:spPr>
          <a:xfrm>
            <a:off x="6768549" y="3258424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1C1DD67-C124-E91E-879C-390840B6395B}"/>
              </a:ext>
            </a:extLst>
          </p:cNvPr>
          <p:cNvSpPr/>
          <p:nvPr/>
        </p:nvSpPr>
        <p:spPr>
          <a:xfrm>
            <a:off x="6882849" y="523514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8EA3DA-95B9-1CEE-A2B8-81760F93E7E7}"/>
              </a:ext>
            </a:extLst>
          </p:cNvPr>
          <p:cNvSpPr/>
          <p:nvPr/>
        </p:nvSpPr>
        <p:spPr>
          <a:xfrm>
            <a:off x="7523923" y="533731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9E00B4E-A707-6607-1CC9-1A9BC338021E}"/>
              </a:ext>
            </a:extLst>
          </p:cNvPr>
          <p:cNvSpPr/>
          <p:nvPr/>
        </p:nvSpPr>
        <p:spPr>
          <a:xfrm>
            <a:off x="6882849" y="482834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84D79C-3877-9C32-E040-A23FE04A7412}"/>
              </a:ext>
            </a:extLst>
          </p:cNvPr>
          <p:cNvSpPr/>
          <p:nvPr/>
        </p:nvSpPr>
        <p:spPr>
          <a:xfrm>
            <a:off x="7523923" y="493051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AAFBC42B-96E5-BF71-58B6-E16730D88538}"/>
              </a:ext>
            </a:extLst>
          </p:cNvPr>
          <p:cNvSpPr/>
          <p:nvPr/>
        </p:nvSpPr>
        <p:spPr>
          <a:xfrm>
            <a:off x="6882849" y="442023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200A64-98A8-3121-7936-3A5B8F5E4E30}"/>
              </a:ext>
            </a:extLst>
          </p:cNvPr>
          <p:cNvSpPr/>
          <p:nvPr/>
        </p:nvSpPr>
        <p:spPr>
          <a:xfrm>
            <a:off x="7523923" y="452239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837B90-619A-F31A-B0BC-B6CA1424E0AE}"/>
              </a:ext>
            </a:extLst>
          </p:cNvPr>
          <p:cNvSpPr/>
          <p:nvPr/>
        </p:nvSpPr>
        <p:spPr>
          <a:xfrm>
            <a:off x="6886164" y="3361226"/>
            <a:ext cx="1553816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E47ABD-8489-C19D-3210-CF4C25124333}"/>
              </a:ext>
            </a:extLst>
          </p:cNvPr>
          <p:cNvSpPr/>
          <p:nvPr/>
        </p:nvSpPr>
        <p:spPr>
          <a:xfrm>
            <a:off x="6886163" y="3592654"/>
            <a:ext cx="1553816" cy="700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196EDD0-AA74-2473-097E-118E6172D2E5}"/>
              </a:ext>
            </a:extLst>
          </p:cNvPr>
          <p:cNvSpPr/>
          <p:nvPr/>
        </p:nvSpPr>
        <p:spPr>
          <a:xfrm>
            <a:off x="1106558" y="3843698"/>
            <a:ext cx="13467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B66A64-B5DA-A17E-DBE2-0E4CD35FB48C}"/>
              </a:ext>
            </a:extLst>
          </p:cNvPr>
          <p:cNvSpPr/>
          <p:nvPr/>
        </p:nvSpPr>
        <p:spPr>
          <a:xfrm>
            <a:off x="1747633" y="3945864"/>
            <a:ext cx="644342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EE540306-C55C-5343-4A16-5E885D7A73DB}"/>
              </a:ext>
            </a:extLst>
          </p:cNvPr>
          <p:cNvSpPr/>
          <p:nvPr/>
        </p:nvSpPr>
        <p:spPr>
          <a:xfrm>
            <a:off x="6982240" y="3845875"/>
            <a:ext cx="13467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8FB983-D696-C9D1-18D5-FBFDDD9E53B0}"/>
              </a:ext>
            </a:extLst>
          </p:cNvPr>
          <p:cNvSpPr/>
          <p:nvPr/>
        </p:nvSpPr>
        <p:spPr>
          <a:xfrm>
            <a:off x="7623315" y="3948041"/>
            <a:ext cx="644342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542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8</a:t>
            </a:r>
            <a:r>
              <a:rPr kumimoji="1" lang="ko-KR" altLang="en-US" dirty="0"/>
              <a:t>행 실행 후 메모리 상태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056050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173563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138877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01214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243570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522029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532245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481349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491566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440537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450754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B3A1ED-8114-8762-B7B1-78A8DF9C4347}"/>
              </a:ext>
            </a:extLst>
          </p:cNvPr>
          <p:cNvSpPr/>
          <p:nvPr/>
        </p:nvSpPr>
        <p:spPr>
          <a:xfrm>
            <a:off x="3596311" y="3346372"/>
            <a:ext cx="1553816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C76125-32FC-0ACD-0427-A8538E5F9C0B}"/>
              </a:ext>
            </a:extLst>
          </p:cNvPr>
          <p:cNvSpPr/>
          <p:nvPr/>
        </p:nvSpPr>
        <p:spPr>
          <a:xfrm>
            <a:off x="3596310" y="3577800"/>
            <a:ext cx="1553816" cy="700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1E68F22-3BE1-294E-F18A-AD1559DFDDDC}"/>
              </a:ext>
            </a:extLst>
          </p:cNvPr>
          <p:cNvSpPr/>
          <p:nvPr/>
        </p:nvSpPr>
        <p:spPr>
          <a:xfrm>
            <a:off x="3699842" y="3831021"/>
            <a:ext cx="13467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EACF77-77F1-3E8E-6F10-85743A7A4CAE}"/>
              </a:ext>
            </a:extLst>
          </p:cNvPr>
          <p:cNvSpPr/>
          <p:nvPr/>
        </p:nvSpPr>
        <p:spPr>
          <a:xfrm>
            <a:off x="4340917" y="3933187"/>
            <a:ext cx="644342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8581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9</a:t>
            </a:r>
            <a:r>
              <a:rPr kumimoji="1" lang="ko-KR" altLang="en-US" dirty="0"/>
              <a:t>행 실행 후 메모리 상태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056050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173563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138877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01214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243570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522029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532245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481349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491566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440537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450754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17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1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ko-Kore-KR" altLang="en-US" sz="2400" dirty="0"/>
              <a:t>신기술은</a:t>
            </a:r>
            <a:r>
              <a:rPr kumimoji="1" lang="ko-KR" altLang="en-US" sz="2400" dirty="0"/>
              <a:t> 이전 기술의 어깨를 딛고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kumimoji="1" lang="ko-KR" altLang="en-US" dirty="0"/>
              <a:t>모든 기술은 과거의 유산이다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이전 기술의 의미를 어느 정도는 </a:t>
            </a:r>
            <a:r>
              <a:rPr kumimoji="1" lang="ko-KR" altLang="en-US" dirty="0" err="1"/>
              <a:t>알아둘</a:t>
            </a:r>
            <a:r>
              <a:rPr kumimoji="1" lang="ko-KR" altLang="en-US" dirty="0"/>
              <a:t> 필요가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45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14</a:t>
            </a:r>
            <a:r>
              <a:rPr kumimoji="1" lang="ko-KR" altLang="en-US" dirty="0"/>
              <a:t>행의 주석을 풀고 실행하게 되면 </a:t>
            </a:r>
            <a:r>
              <a:rPr kumimoji="1" lang="en-US" altLang="ko-KR" dirty="0"/>
              <a:t>9</a:t>
            </a:r>
            <a:r>
              <a:rPr kumimoji="1" lang="ko-KR" altLang="en-US" dirty="0"/>
              <a:t>행 실행 후 </a:t>
            </a:r>
            <a:r>
              <a:rPr kumimoji="1" lang="en-US" altLang="ko-KR" dirty="0"/>
              <a:t>m </a:t>
            </a:r>
            <a:r>
              <a:rPr kumimoji="1" lang="ko-KR" altLang="en-US" dirty="0"/>
              <a:t>변수와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변수가 더이상 존재하지 않기 때문에 변수를 찾을 수 없다는 오류가 발생하게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200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지역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스택 프레임에 갇혔어요</a:t>
            </a:r>
            <a:r>
              <a:rPr kumimoji="1" lang="en-US" altLang="ko-KR" sz="2400" dirty="0"/>
              <a:t>!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b="1" dirty="0"/>
              <a:t>지역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스택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스택 프레임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생명주기가 관리 됨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클래스 멤버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영역에서 생명주기가 관리 됨</a:t>
            </a:r>
            <a:r>
              <a:rPr kumimoji="1" lang="en-US" altLang="ko-KR" dirty="0"/>
              <a:t>(JVM</a:t>
            </a:r>
            <a:r>
              <a:rPr kumimoji="1" lang="ko-KR" altLang="en-US" dirty="0"/>
              <a:t>이 종료될 때까지 사라지지 않음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b="1" dirty="0"/>
              <a:t>객체 멤버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힙에서</a:t>
            </a:r>
            <a:r>
              <a:rPr kumimoji="1" lang="ko-KR" altLang="en-US" dirty="0"/>
              <a:t> 생명 주기가 관리 됨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컬렉터에</a:t>
            </a:r>
            <a:r>
              <a:rPr kumimoji="1" lang="ko-KR" altLang="en-US" dirty="0"/>
              <a:t> 의해 사라짐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>
                <a:solidFill>
                  <a:srgbClr val="FF0000"/>
                </a:solidFill>
              </a:rPr>
              <a:t>“</a:t>
            </a:r>
            <a:r>
              <a:rPr kumimoji="1" lang="ko-KR" altLang="en-US" dirty="0">
                <a:solidFill>
                  <a:srgbClr val="FF0000"/>
                </a:solidFill>
              </a:rPr>
              <a:t>외부 스택 프레임에서 내부 스택 프레임의 변수에 접근하는 것은 불가능하나 그 역은 가능하다</a:t>
            </a:r>
            <a:r>
              <a:rPr kumimoji="1" lang="en-US" altLang="ko-KR" dirty="0">
                <a:solidFill>
                  <a:srgbClr val="FF0000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143843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7.</a:t>
            </a:r>
            <a:r>
              <a:rPr kumimoji="1" lang="ko-KR" altLang="en-US" sz="2400" dirty="0"/>
              <a:t> 메서드 호출과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메서드 스택 프레임</a:t>
            </a:r>
            <a:r>
              <a:rPr kumimoji="1" lang="en-US" altLang="ko-KR" sz="24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757C6-B5A2-74C2-59F1-9B84EA302D75}"/>
              </a:ext>
            </a:extLst>
          </p:cNvPr>
          <p:cNvSpPr txBox="1"/>
          <p:nvPr/>
        </p:nvSpPr>
        <p:spPr>
          <a:xfrm>
            <a:off x="3180523" y="2126983"/>
            <a:ext cx="6221894" cy="45243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Start</a:t>
            </a:r>
            <a:r>
              <a:rPr kumimoji="1" lang="en-US" altLang="ko-KR" sz="1600" dirty="0"/>
              <a:t>4</a:t>
            </a:r>
            <a:r>
              <a:rPr kumimoji="1" lang="en-US" altLang="ko-Kore-KR" sz="1600" dirty="0"/>
              <a:t> {</a:t>
            </a:r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kumimoji="1" lang="en-US" altLang="ko-KR" sz="1600" dirty="0"/>
              <a:t>k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5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int </a:t>
            </a:r>
            <a:r>
              <a:rPr kumimoji="1" lang="en-US" altLang="ko-KR" sz="1600" dirty="0"/>
              <a:t>m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sz="1600" dirty="0"/>
              <a:t>m = square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(k);</a:t>
            </a:r>
            <a:endParaRPr kumimoji="1" lang="en-US" altLang="ko-Kore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ko-Kore-KR" sz="1600" dirty="0"/>
              <a:t>    }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private static int</a:t>
            </a:r>
            <a:r>
              <a:rPr kumimoji="1" lang="en-US" altLang="ko-Kore-KR" sz="1600" dirty="0"/>
              <a:t> square(int k)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sz="1600" dirty="0"/>
              <a:t> result;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k = </a:t>
            </a:r>
            <a:r>
              <a:rPr kumimoji="1" lang="en-US" altLang="ko-Kore-KR" sz="1600" dirty="0">
                <a:solidFill>
                  <a:srgbClr val="00B0F0"/>
                </a:solidFill>
              </a:rPr>
              <a:t>25</a:t>
            </a:r>
            <a:r>
              <a:rPr kumimoji="1" lang="en-US" altLang="ko-Kore-KR" sz="1600" dirty="0"/>
              <a:t>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result = k;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return result;</a:t>
            </a:r>
          </a:p>
          <a:p>
            <a:r>
              <a:rPr kumimoji="1" lang="en-US" altLang="ko-Kore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9169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5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5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3469555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3700983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461421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471638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4207420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430958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3799305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3901471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210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11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797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12</a:t>
            </a:r>
            <a:r>
              <a:rPr kumimoji="1" lang="ko-KR" altLang="en-US" dirty="0"/>
              <a:t>행 실행 후 메모리 상태 </a:t>
            </a:r>
            <a:r>
              <a:rPr kumimoji="1" lang="en-US" altLang="ko-KR" dirty="0"/>
              <a:t>(main()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k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square()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k</a:t>
            </a:r>
            <a:r>
              <a:rPr kumimoji="1" lang="ko-KR" altLang="en-US" dirty="0"/>
              <a:t>는 별도의 변수 공간이다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97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14</a:t>
            </a:r>
            <a:r>
              <a:rPr kumimoji="1" lang="ko-KR" altLang="en-US" dirty="0"/>
              <a:t>행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16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0872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5"/>
            <a:ext cx="2613991" cy="1782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5"/>
            <a:ext cx="2613991" cy="1782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3489219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3720647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463388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473604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422708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432925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381896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392113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9771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main()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square()</a:t>
            </a:r>
            <a:r>
              <a:rPr kumimoji="1" lang="ko-KR" altLang="en-US" dirty="0"/>
              <a:t>는 서로의 변수에 접근할 수 없다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FFD76472-74AC-527F-B9FC-0A355373B455}"/>
              </a:ext>
            </a:extLst>
          </p:cNvPr>
          <p:cNvCxnSpPr>
            <a:cxnSpLocks/>
            <a:stCxn id="25" idx="1"/>
            <a:endCxn id="18" idx="1"/>
          </p:cNvCxnSpPr>
          <p:nvPr/>
        </p:nvCxnSpPr>
        <p:spPr>
          <a:xfrm rot="10800000" flipV="1">
            <a:off x="3478696" y="4350047"/>
            <a:ext cx="12700" cy="1667575"/>
          </a:xfrm>
          <a:prstGeom prst="bentConnector3">
            <a:avLst>
              <a:gd name="adj1" fmla="val 27290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D70E0D0-0F89-7A35-789C-72BF3753821B}"/>
              </a:ext>
            </a:extLst>
          </p:cNvPr>
          <p:cNvCxnSpPr>
            <a:cxnSpLocks/>
            <a:stCxn id="18" idx="3"/>
            <a:endCxn id="25" idx="3"/>
          </p:cNvCxnSpPr>
          <p:nvPr/>
        </p:nvCxnSpPr>
        <p:spPr>
          <a:xfrm flipV="1">
            <a:off x="5267739" y="4350048"/>
            <a:ext cx="12700" cy="1667575"/>
          </a:xfrm>
          <a:prstGeom prst="bentConnector3">
            <a:avLst>
              <a:gd name="adj1" fmla="val 257419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822E0F-6D83-F1EE-32DA-33F17ADA888E}"/>
              </a:ext>
            </a:extLst>
          </p:cNvPr>
          <p:cNvSpPr txBox="1"/>
          <p:nvPr/>
        </p:nvSpPr>
        <p:spPr>
          <a:xfrm>
            <a:off x="2237634" y="494782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접근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불가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D97DE2-1404-4B2E-37AC-B1814AE19BEE}"/>
              </a:ext>
            </a:extLst>
          </p:cNvPr>
          <p:cNvSpPr txBox="1"/>
          <p:nvPr/>
        </p:nvSpPr>
        <p:spPr>
          <a:xfrm>
            <a:off x="5633943" y="495091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접근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불가</a:t>
            </a:r>
          </a:p>
        </p:txBody>
      </p:sp>
    </p:spTree>
    <p:extLst>
      <p:ext uri="{BB962C8B-B14F-4D97-AF65-F5344CB8AC3E}">
        <p14:creationId xmlns:p14="http://schemas.microsoft.com/office/powerpoint/2010/main" val="1127941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동일한 메서드를 여러 번 호출하면 매번 다른 스택 프레임이 생성되며 따라서 메서드 내의 지역 변수도 완전히 별개이다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자바에서 메서드를 호출하면서 인자로 전달하는 방식은 변수의 값을 복제하여 전달하는 </a:t>
            </a:r>
            <a:r>
              <a:rPr kumimoji="1" lang="en-US" altLang="ko-KR" dirty="0"/>
              <a:t>Call By Value</a:t>
            </a:r>
            <a:r>
              <a:rPr kumimoji="1" lang="ko-KR" altLang="en-US" dirty="0"/>
              <a:t> 방식이다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메서드 간에 값을 주고 받는 방법은 메서드 인자와 메서드 </a:t>
            </a:r>
            <a:r>
              <a:rPr kumimoji="1" lang="ko-KR" altLang="en-US" dirty="0" err="1"/>
              <a:t>반환값으로만</a:t>
            </a:r>
            <a:r>
              <a:rPr kumimoji="1" lang="ko-KR" altLang="en-US" dirty="0"/>
              <a:t> 가능하며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전역 변수도 가능하나 가급적 사용하지 않는 것이 좋다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기계어에서 객체 지향 프로그래밍 언어로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kumimoji="1" lang="ko-KR" altLang="en-US" b="1" dirty="0"/>
              <a:t>기계어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의 행진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너무나 비인간적인 언어</a:t>
            </a:r>
            <a:br>
              <a:rPr kumimoji="1" lang="en-US" altLang="ko-KR" b="1" dirty="0"/>
            </a:br>
            <a:r>
              <a:rPr kumimoji="1" lang="ko-KR" altLang="en-US" dirty="0"/>
              <a:t>기계어는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마다 다르다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어셈블리어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의 행진을 벗어나 인간 지향으로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기계어 </a:t>
            </a:r>
            <a:r>
              <a:rPr kumimoji="1" lang="ko-KR" altLang="en-US" b="1" dirty="0" err="1"/>
              <a:t>니모닉</a:t>
            </a:r>
            <a:br>
              <a:rPr kumimoji="1" lang="en-US" altLang="ko-KR" dirty="0"/>
            </a:br>
            <a:r>
              <a:rPr kumimoji="1" lang="ko-KR" altLang="en-US" dirty="0"/>
              <a:t>어셈블리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니모닉</a:t>
            </a:r>
            <a:r>
              <a:rPr kumimoji="1" lang="en-US" altLang="ko-KR" dirty="0"/>
              <a:t>(Mnemonic, </a:t>
            </a:r>
            <a:r>
              <a:rPr kumimoji="1" lang="ko-KR" altLang="en-US" dirty="0"/>
              <a:t>연상기호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기계어의 일대일 매칭 </a:t>
            </a:r>
            <a:r>
              <a:rPr kumimoji="1" lang="ko-KR" altLang="en-US" dirty="0" err="1"/>
              <a:t>코드표</a:t>
            </a:r>
            <a:br>
              <a:rPr kumimoji="1" lang="en-US" altLang="ko-KR" dirty="0"/>
            </a:br>
            <a:r>
              <a:rPr kumimoji="1" lang="ko-KR" altLang="en-US" dirty="0"/>
              <a:t>어셈블리어는 여전히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마다 달랐다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355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전역 변수를 이용하여 </a:t>
            </a:r>
            <a:br>
              <a:rPr kumimoji="1" lang="en-US" altLang="ko-KR" dirty="0"/>
            </a:br>
            <a:r>
              <a:rPr kumimoji="1" lang="ko-KR" altLang="en-US" dirty="0"/>
              <a:t>메서드 간에 값을 </a:t>
            </a:r>
            <a:br>
              <a:rPr kumimoji="1" lang="en-US" altLang="ko-KR" dirty="0"/>
            </a:br>
            <a:r>
              <a:rPr kumimoji="1" lang="ko-KR" altLang="en-US" dirty="0"/>
              <a:t>공유할 수 있다</a:t>
            </a:r>
            <a:r>
              <a:rPr kumimoji="1" lang="en-US" altLang="ko-KR" dirty="0"/>
              <a:t>.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94BAF-2298-234B-0483-7AC1CA796E4F}"/>
              </a:ext>
            </a:extLst>
          </p:cNvPr>
          <p:cNvSpPr txBox="1"/>
          <p:nvPr/>
        </p:nvSpPr>
        <p:spPr>
          <a:xfrm>
            <a:off x="5903844" y="2357391"/>
            <a:ext cx="3706221" cy="42780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Start</a:t>
            </a:r>
            <a:r>
              <a:rPr kumimoji="1" lang="en-US" altLang="ko-KR" sz="1600" dirty="0"/>
              <a:t>5</a:t>
            </a:r>
            <a:r>
              <a:rPr kumimoji="1" lang="en-US" altLang="ko-Kore-KR" sz="1600" dirty="0"/>
              <a:t>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static int </a:t>
            </a:r>
            <a:r>
              <a:rPr kumimoji="1" lang="en-US" altLang="ko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R" sz="1600" dirty="0"/>
              <a:t>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55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int </a:t>
            </a:r>
            <a:r>
              <a:rPr kumimoji="1" lang="en-US" altLang="ko-KR" sz="1600" dirty="0"/>
              <a:t>k = fun(</a:t>
            </a:r>
            <a:r>
              <a:rPr kumimoji="1" lang="en-US" altLang="ko-KR" sz="1600" dirty="0">
                <a:solidFill>
                  <a:srgbClr val="00B0F0"/>
                </a:solidFill>
              </a:rPr>
              <a:t>5</a:t>
            </a:r>
            <a:r>
              <a:rPr kumimoji="1" lang="en-US" altLang="ko-KR" sz="1600" dirty="0"/>
              <a:t>, </a:t>
            </a:r>
            <a:r>
              <a:rPr kumimoji="1" lang="en-US" altLang="ko-KR" sz="1600" dirty="0">
                <a:solidFill>
                  <a:srgbClr val="00B0F0"/>
                </a:solidFill>
              </a:rPr>
              <a:t>7</a:t>
            </a:r>
            <a:r>
              <a:rPr kumimoji="1" lang="en-US" altLang="ko-KR" sz="1600" dirty="0"/>
              <a:t>)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sz="1600" dirty="0" err="1"/>
              <a:t>System.</a:t>
            </a:r>
            <a:r>
              <a:rPr kumimoji="1" lang="en-US" altLang="ko-Kore-KR" sz="1600" dirty="0" err="1">
                <a:solidFill>
                  <a:srgbClr val="7030A0"/>
                </a:solidFill>
              </a:rPr>
              <a:t>out</a:t>
            </a:r>
            <a:r>
              <a:rPr kumimoji="1" lang="en-US" altLang="ko-Kore-KR" sz="1600" dirty="0" err="1"/>
              <a:t>.println</a:t>
            </a:r>
            <a:r>
              <a:rPr kumimoji="1" lang="en-US" altLang="ko-Kore-KR" sz="1600" dirty="0"/>
              <a:t>(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ore-KR" sz="1600" dirty="0"/>
              <a:t>);</a:t>
            </a:r>
            <a:endParaRPr kumimoji="1" lang="en-US" altLang="ko-Kore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ko-Kore-KR" sz="1600" dirty="0"/>
              <a:t>    }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private static int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fun</a:t>
            </a:r>
            <a:r>
              <a:rPr kumimoji="1" lang="en-US" altLang="ko-Kore-KR" sz="1600" dirty="0"/>
              <a:t>(</a:t>
            </a:r>
            <a:r>
              <a:rPr kumimoji="1" lang="en-US" altLang="ko-Kore-KR" sz="1600" dirty="0">
                <a:solidFill>
                  <a:srgbClr val="0070C0"/>
                </a:solidFill>
              </a:rPr>
              <a:t>int</a:t>
            </a:r>
            <a:r>
              <a:rPr kumimoji="1" lang="en-US" altLang="ko-Kore-KR" sz="1600" dirty="0"/>
              <a:t> m, </a:t>
            </a:r>
            <a:r>
              <a:rPr kumimoji="1" lang="en-US" altLang="ko-Kore-KR" sz="1600" dirty="0">
                <a:solidFill>
                  <a:srgbClr val="0070C0"/>
                </a:solidFill>
              </a:rPr>
              <a:t>int</a:t>
            </a:r>
            <a:r>
              <a:rPr kumimoji="1" lang="en-US" altLang="ko-Kore-KR" sz="1600" dirty="0"/>
              <a:t> p)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ore-KR" sz="1600" dirty="0"/>
              <a:t> = m + p;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return m - p;</a:t>
            </a:r>
          </a:p>
          <a:p>
            <a:r>
              <a:rPr kumimoji="1" lang="en-US" altLang="ko-Kore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503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C45369-0632-2D1D-CF0B-46A1594CA443}"/>
              </a:ext>
            </a:extLst>
          </p:cNvPr>
          <p:cNvSpPr/>
          <p:nvPr/>
        </p:nvSpPr>
        <p:spPr>
          <a:xfrm>
            <a:off x="487018" y="2356124"/>
            <a:ext cx="5227982" cy="1767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CA7A8B-72F9-62B7-1D33-BBE648FCE674}"/>
              </a:ext>
            </a:extLst>
          </p:cNvPr>
          <p:cNvSpPr/>
          <p:nvPr/>
        </p:nvSpPr>
        <p:spPr>
          <a:xfrm>
            <a:off x="487018" y="4137597"/>
            <a:ext cx="2613991" cy="517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879566-E62D-FC70-A4F7-B8194F547805}"/>
              </a:ext>
            </a:extLst>
          </p:cNvPr>
          <p:cNvSpPr/>
          <p:nvPr/>
        </p:nvSpPr>
        <p:spPr>
          <a:xfrm>
            <a:off x="3101009" y="4137597"/>
            <a:ext cx="2613991" cy="517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D55A26-F74B-57D8-C398-49389990132C}"/>
              </a:ext>
            </a:extLst>
          </p:cNvPr>
          <p:cNvGrpSpPr/>
          <p:nvPr/>
        </p:nvGrpSpPr>
        <p:grpSpPr>
          <a:xfrm>
            <a:off x="1083366" y="2473638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B8CBC22-AE29-8764-3840-07F9B91DC9C3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6D199E-2C97-DA9F-405B-A9FE7D4A5752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4D893-2E9F-C5C1-5338-00A3BCB5A1CF}"/>
              </a:ext>
            </a:extLst>
          </p:cNvPr>
          <p:cNvSpPr/>
          <p:nvPr/>
        </p:nvSpPr>
        <p:spPr>
          <a:xfrm>
            <a:off x="3402496" y="2438952"/>
            <a:ext cx="1618734" cy="24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FB093-DAB0-D87C-B90C-20CAA7F2697E}"/>
              </a:ext>
            </a:extLst>
          </p:cNvPr>
          <p:cNvSpPr/>
          <p:nvPr/>
        </p:nvSpPr>
        <p:spPr>
          <a:xfrm>
            <a:off x="3402496" y="2680284"/>
            <a:ext cx="1618734" cy="618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1A09B3-AF2E-77CC-3451-60DD455CFF81}"/>
              </a:ext>
            </a:extLst>
          </p:cNvPr>
          <p:cNvSpPr/>
          <p:nvPr/>
        </p:nvSpPr>
        <p:spPr>
          <a:xfrm>
            <a:off x="3402496" y="3299299"/>
            <a:ext cx="1618734" cy="666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501209C0-8425-F97D-E8FD-5D7BA0A77F93}"/>
              </a:ext>
            </a:extLst>
          </p:cNvPr>
          <p:cNvSpPr/>
          <p:nvPr/>
        </p:nvSpPr>
        <p:spPr>
          <a:xfrm>
            <a:off x="3426000" y="282304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0ADD0F-2F99-0DE0-C18E-10DBEBA13586}"/>
              </a:ext>
            </a:extLst>
          </p:cNvPr>
          <p:cNvSpPr/>
          <p:nvPr/>
        </p:nvSpPr>
        <p:spPr>
          <a:xfrm>
            <a:off x="4150080" y="292521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0</a:t>
            </a:r>
            <a:endParaRPr kumimoji="1" lang="ko-Kore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6311348" y="2356124"/>
            <a:ext cx="5227982" cy="1767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6311348" y="4137597"/>
            <a:ext cx="2613991" cy="120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8925339" y="4137597"/>
            <a:ext cx="2613991" cy="120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6907696" y="247363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9226826" y="2438952"/>
            <a:ext cx="1618734" cy="24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9226826" y="2680284"/>
            <a:ext cx="1618734" cy="618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9226826" y="3299299"/>
            <a:ext cx="1618734" cy="666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9250330" y="282304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9974410" y="292521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55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6609522" y="427726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6609521" y="4508695"/>
            <a:ext cx="1789043" cy="5702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7FDF836-247B-0974-45B9-3781FD8B525B}"/>
              </a:ext>
            </a:extLst>
          </p:cNvPr>
          <p:cNvSpPr/>
          <p:nvPr/>
        </p:nvSpPr>
        <p:spPr>
          <a:xfrm>
            <a:off x="6723821" y="4607016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45D818-3190-72D8-CA47-603E49E9A9C4}"/>
              </a:ext>
            </a:extLst>
          </p:cNvPr>
          <p:cNvSpPr/>
          <p:nvPr/>
        </p:nvSpPr>
        <p:spPr>
          <a:xfrm>
            <a:off x="7364895" y="4709182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8F5F8-12A4-86DC-BDBB-05774B153363}"/>
              </a:ext>
            </a:extLst>
          </p:cNvPr>
          <p:cNvSpPr txBox="1"/>
          <p:nvPr/>
        </p:nvSpPr>
        <p:spPr>
          <a:xfrm>
            <a:off x="636104" y="4888086"/>
            <a:ext cx="449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static </a:t>
            </a:r>
            <a:r>
              <a:rPr kumimoji="1" lang="ko-KR" altLang="en-US" dirty="0"/>
              <a:t>변수는 클래스가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 영역에 생성 시</a:t>
            </a:r>
            <a:endParaRPr kumimoji="1" lang="en-US" altLang="ko-KR" dirty="0"/>
          </a:p>
          <a:p>
            <a:r>
              <a:rPr kumimoji="1" lang="ko-KR" altLang="en-US" dirty="0"/>
              <a:t>클래스 내부에 공간이 만들어져 저장된다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E93D4-210A-BAE6-9EC0-5590454659BD}"/>
              </a:ext>
            </a:extLst>
          </p:cNvPr>
          <p:cNvSpPr txBox="1"/>
          <p:nvPr/>
        </p:nvSpPr>
        <p:spPr>
          <a:xfrm>
            <a:off x="6311348" y="5426056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번째 줄 실행 직후 메모리 상태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9388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55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4D108-71F2-7323-CDD3-92C37EA995B8}"/>
              </a:ext>
            </a:extLst>
          </p:cNvPr>
          <p:cNvSpPr/>
          <p:nvPr/>
        </p:nvSpPr>
        <p:spPr>
          <a:xfrm>
            <a:off x="2951921" y="3888048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fun()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C244D4-1CBD-EF16-6196-DFED977E137A}"/>
              </a:ext>
            </a:extLst>
          </p:cNvPr>
          <p:cNvSpPr/>
          <p:nvPr/>
        </p:nvSpPr>
        <p:spPr>
          <a:xfrm>
            <a:off x="2951920" y="4119476"/>
            <a:ext cx="1789043" cy="1342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924ED01-18B8-CC69-0190-A8B5BA25F681}"/>
              </a:ext>
            </a:extLst>
          </p:cNvPr>
          <p:cNvSpPr/>
          <p:nvPr/>
        </p:nvSpPr>
        <p:spPr>
          <a:xfrm>
            <a:off x="3066220" y="4217798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p     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53344D-8C8A-5B89-6256-A318C5681BF3}"/>
              </a:ext>
            </a:extLst>
          </p:cNvPr>
          <p:cNvSpPr/>
          <p:nvPr/>
        </p:nvSpPr>
        <p:spPr>
          <a:xfrm>
            <a:off x="3707294" y="431996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7</a:t>
            </a:r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BC2DAB0-965E-127C-D029-761B6365EBE4}"/>
              </a:ext>
            </a:extLst>
          </p:cNvPr>
          <p:cNvSpPr/>
          <p:nvPr/>
        </p:nvSpPr>
        <p:spPr>
          <a:xfrm>
            <a:off x="3066220" y="4615363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m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9318F0-DDF8-7CC0-9D70-F5FADAD34351}"/>
              </a:ext>
            </a:extLst>
          </p:cNvPr>
          <p:cNvSpPr/>
          <p:nvPr/>
        </p:nvSpPr>
        <p:spPr>
          <a:xfrm>
            <a:off x="3707294" y="4717529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E77D49E-5239-E069-C60E-1FA561119247}"/>
              </a:ext>
            </a:extLst>
          </p:cNvPr>
          <p:cNvSpPr/>
          <p:nvPr/>
        </p:nvSpPr>
        <p:spPr>
          <a:xfrm>
            <a:off x="3058768" y="501361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200" dirty="0" err="1"/>
              <a:t>반환값</a:t>
            </a:r>
            <a:r>
              <a:rPr kumimoji="1" lang="en-US" altLang="ko-Kore-KR" sz="1200" dirty="0"/>
              <a:t>     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08C359-E739-A98E-EED4-7CA800B1E080}"/>
              </a:ext>
            </a:extLst>
          </p:cNvPr>
          <p:cNvSpPr/>
          <p:nvPr/>
        </p:nvSpPr>
        <p:spPr>
          <a:xfrm>
            <a:off x="3699842" y="5115776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3437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  <a:p>
            <a:r>
              <a:rPr kumimoji="1" lang="en-US" altLang="ko-KR" dirty="0"/>
              <a:t>fun()</a:t>
            </a:r>
            <a:r>
              <a:rPr kumimoji="1" lang="ko-KR" altLang="en-US" dirty="0"/>
              <a:t> 메서드 호출 후 </a:t>
            </a:r>
            <a:r>
              <a:rPr kumimoji="1" lang="en-US" altLang="ko-KR" dirty="0"/>
              <a:t>fun()</a:t>
            </a:r>
            <a:r>
              <a:rPr kumimoji="1" lang="ko-KR" altLang="en-US" dirty="0"/>
              <a:t> 메서드</a:t>
            </a:r>
            <a:endParaRPr kumimoji="1" lang="en-US" altLang="ko-KR" dirty="0"/>
          </a:p>
          <a:p>
            <a:r>
              <a:rPr kumimoji="1" lang="ko-KR" altLang="en-US" dirty="0"/>
              <a:t>스택 프레임 및 인자와 </a:t>
            </a:r>
            <a:r>
              <a:rPr kumimoji="1" lang="ko-KR" altLang="en-US" dirty="0" err="1"/>
              <a:t>반환값</a:t>
            </a:r>
            <a:endParaRPr kumimoji="1" lang="en-US" altLang="ko-KR" dirty="0"/>
          </a:p>
          <a:p>
            <a:r>
              <a:rPr kumimoji="1" lang="ko-KR" altLang="en-US" dirty="0"/>
              <a:t>저장 변수 공간 생성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6805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12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4D108-71F2-7323-CDD3-92C37EA995B8}"/>
              </a:ext>
            </a:extLst>
          </p:cNvPr>
          <p:cNvSpPr/>
          <p:nvPr/>
        </p:nvSpPr>
        <p:spPr>
          <a:xfrm>
            <a:off x="2951921" y="3888048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fun()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C244D4-1CBD-EF16-6196-DFED977E137A}"/>
              </a:ext>
            </a:extLst>
          </p:cNvPr>
          <p:cNvSpPr/>
          <p:nvPr/>
        </p:nvSpPr>
        <p:spPr>
          <a:xfrm>
            <a:off x="2951920" y="4119476"/>
            <a:ext cx="1789043" cy="1342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924ED01-18B8-CC69-0190-A8B5BA25F681}"/>
              </a:ext>
            </a:extLst>
          </p:cNvPr>
          <p:cNvSpPr/>
          <p:nvPr/>
        </p:nvSpPr>
        <p:spPr>
          <a:xfrm>
            <a:off x="3066220" y="4217798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p     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53344D-8C8A-5B89-6256-A318C5681BF3}"/>
              </a:ext>
            </a:extLst>
          </p:cNvPr>
          <p:cNvSpPr/>
          <p:nvPr/>
        </p:nvSpPr>
        <p:spPr>
          <a:xfrm>
            <a:off x="3707294" y="431996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7</a:t>
            </a:r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BC2DAB0-965E-127C-D029-761B6365EBE4}"/>
              </a:ext>
            </a:extLst>
          </p:cNvPr>
          <p:cNvSpPr/>
          <p:nvPr/>
        </p:nvSpPr>
        <p:spPr>
          <a:xfrm>
            <a:off x="3066220" y="4615363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m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9318F0-DDF8-7CC0-9D70-F5FADAD34351}"/>
              </a:ext>
            </a:extLst>
          </p:cNvPr>
          <p:cNvSpPr/>
          <p:nvPr/>
        </p:nvSpPr>
        <p:spPr>
          <a:xfrm>
            <a:off x="3707294" y="4717529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E77D49E-5239-E069-C60E-1FA561119247}"/>
              </a:ext>
            </a:extLst>
          </p:cNvPr>
          <p:cNvSpPr/>
          <p:nvPr/>
        </p:nvSpPr>
        <p:spPr>
          <a:xfrm>
            <a:off x="3058768" y="501361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200" dirty="0" err="1"/>
              <a:t>반환값</a:t>
            </a:r>
            <a:r>
              <a:rPr kumimoji="1" lang="en-US" altLang="ko-Kore-KR" sz="1200" dirty="0"/>
              <a:t>     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08C359-E739-A98E-EED4-7CA800B1E080}"/>
              </a:ext>
            </a:extLst>
          </p:cNvPr>
          <p:cNvSpPr/>
          <p:nvPr/>
        </p:nvSpPr>
        <p:spPr>
          <a:xfrm>
            <a:off x="3699842" y="5115776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3222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13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  <a:p>
            <a:r>
              <a:rPr kumimoji="1" lang="en-US" altLang="ko-KR" dirty="0"/>
              <a:t>fun()</a:t>
            </a:r>
            <a:r>
              <a:rPr kumimoji="1" lang="ko-KR" altLang="en-US" dirty="0"/>
              <a:t> 메서드의 덧셈 결과가 </a:t>
            </a:r>
            <a:endParaRPr kumimoji="1" lang="en-US" altLang="ko-KR" dirty="0"/>
          </a:p>
          <a:p>
            <a:r>
              <a:rPr kumimoji="1" lang="en-US" altLang="ko-Kore-KR" dirty="0"/>
              <a:t>share</a:t>
            </a:r>
            <a:r>
              <a:rPr kumimoji="1" lang="ko-KR" altLang="en-US" dirty="0"/>
              <a:t> 변수에 할당됨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3275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12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4D108-71F2-7323-CDD3-92C37EA995B8}"/>
              </a:ext>
            </a:extLst>
          </p:cNvPr>
          <p:cNvSpPr/>
          <p:nvPr/>
        </p:nvSpPr>
        <p:spPr>
          <a:xfrm>
            <a:off x="2951921" y="3888048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fun()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C244D4-1CBD-EF16-6196-DFED977E137A}"/>
              </a:ext>
            </a:extLst>
          </p:cNvPr>
          <p:cNvSpPr/>
          <p:nvPr/>
        </p:nvSpPr>
        <p:spPr>
          <a:xfrm>
            <a:off x="2951920" y="4119476"/>
            <a:ext cx="1789043" cy="1342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924ED01-18B8-CC69-0190-A8B5BA25F681}"/>
              </a:ext>
            </a:extLst>
          </p:cNvPr>
          <p:cNvSpPr/>
          <p:nvPr/>
        </p:nvSpPr>
        <p:spPr>
          <a:xfrm>
            <a:off x="3066220" y="421779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p     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53344D-8C8A-5B89-6256-A318C5681BF3}"/>
              </a:ext>
            </a:extLst>
          </p:cNvPr>
          <p:cNvSpPr/>
          <p:nvPr/>
        </p:nvSpPr>
        <p:spPr>
          <a:xfrm>
            <a:off x="3707294" y="431996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7</a:t>
            </a:r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BC2DAB0-965E-127C-D029-761B6365EBE4}"/>
              </a:ext>
            </a:extLst>
          </p:cNvPr>
          <p:cNvSpPr/>
          <p:nvPr/>
        </p:nvSpPr>
        <p:spPr>
          <a:xfrm>
            <a:off x="3066220" y="461536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m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9318F0-DDF8-7CC0-9D70-F5FADAD34351}"/>
              </a:ext>
            </a:extLst>
          </p:cNvPr>
          <p:cNvSpPr/>
          <p:nvPr/>
        </p:nvSpPr>
        <p:spPr>
          <a:xfrm>
            <a:off x="3707294" y="471752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E77D49E-5239-E069-C60E-1FA561119247}"/>
              </a:ext>
            </a:extLst>
          </p:cNvPr>
          <p:cNvSpPr/>
          <p:nvPr/>
        </p:nvSpPr>
        <p:spPr>
          <a:xfrm>
            <a:off x="3058768" y="5013610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200" dirty="0" err="1"/>
              <a:t>반환값</a:t>
            </a:r>
            <a:r>
              <a:rPr kumimoji="1" lang="en-US" altLang="ko-Kore-KR" sz="1200" dirty="0"/>
              <a:t>     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08C359-E739-A98E-EED4-7CA800B1E080}"/>
              </a:ext>
            </a:extLst>
          </p:cNvPr>
          <p:cNvSpPr/>
          <p:nvPr/>
        </p:nvSpPr>
        <p:spPr>
          <a:xfrm>
            <a:off x="3699842" y="511577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-2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067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12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-2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2885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번째 줄 중괄호가 닫히면</a:t>
            </a:r>
            <a:endParaRPr kumimoji="1" lang="en-US" altLang="ko-KR" dirty="0"/>
          </a:p>
          <a:p>
            <a:r>
              <a:rPr kumimoji="1" lang="en-US" altLang="ko-KR" dirty="0"/>
              <a:t>fun()</a:t>
            </a:r>
            <a:r>
              <a:rPr kumimoji="1" lang="ko-KR" altLang="en-US" dirty="0"/>
              <a:t> 메서드 스택 프레임은</a:t>
            </a:r>
            <a:endParaRPr kumimoji="1" lang="en-US" altLang="ko-KR" dirty="0"/>
          </a:p>
          <a:p>
            <a:r>
              <a:rPr kumimoji="1" lang="ko-KR" altLang="en-US" dirty="0"/>
              <a:t>사라지고 </a:t>
            </a:r>
            <a:r>
              <a:rPr kumimoji="1" lang="en-US" altLang="ko-KR" dirty="0"/>
              <a:t>7</a:t>
            </a:r>
            <a:r>
              <a:rPr kumimoji="1" lang="ko-KR" altLang="en-US" dirty="0"/>
              <a:t>번째 줄로 이동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share</a:t>
            </a:r>
            <a:r>
              <a:rPr kumimoji="1" lang="ko-KR" altLang="en-US" dirty="0"/>
              <a:t> 값을 출력하고</a:t>
            </a:r>
            <a:endParaRPr kumimoji="1" lang="en-US" altLang="ko-KR" dirty="0"/>
          </a:p>
          <a:p>
            <a:r>
              <a:rPr kumimoji="1" lang="en-US" altLang="ko-KR" dirty="0"/>
              <a:t>main()</a:t>
            </a:r>
            <a:r>
              <a:rPr kumimoji="1" lang="ko-KR" altLang="en-US" dirty="0"/>
              <a:t> 메서드도 종료되면</a:t>
            </a:r>
            <a:endParaRPr kumimoji="1" lang="en-US" altLang="ko-KR" dirty="0"/>
          </a:p>
          <a:p>
            <a:r>
              <a:rPr kumimoji="1" lang="ko-KR" altLang="en-US" dirty="0"/>
              <a:t>모든 메모리 반환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149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b="1" dirty="0"/>
              <a:t>지역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스택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스택 프레임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종속적인 변수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전역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스택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스택 프레임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독립적인 변수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전역 변수는 여러 메서드에서 접근이 가능하므로 많은 메서드에서 전역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변수에 접근하여 값을 변경할 경우 전역 변수에 저장된 값을 파악하기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쉽지 않다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전역 변수는 가급적 피해야 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>
                <a:solidFill>
                  <a:srgbClr val="FF0000"/>
                </a:solidFill>
              </a:rPr>
              <a:t>읽기 전용의 전역 상수는 적극 추천</a:t>
            </a:r>
            <a:r>
              <a:rPr kumimoji="1" lang="en-US" altLang="ko-K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8461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9.</a:t>
            </a:r>
            <a:r>
              <a:rPr kumimoji="1" lang="ko-KR" altLang="en-US" sz="2400" dirty="0"/>
              <a:t> 멀티 스레드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멀티 프로세스의 이해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b="1" dirty="0"/>
              <a:t>멀티 스레드</a:t>
            </a:r>
            <a:r>
              <a:rPr kumimoji="1" lang="en-US" altLang="ko-KR" b="1" dirty="0"/>
              <a:t>(Multi Thread)</a:t>
            </a:r>
            <a:r>
              <a:rPr kumimoji="1" lang="en-US" altLang="ko-KR" dirty="0"/>
              <a:t>:</a:t>
            </a:r>
            <a:r>
              <a:rPr kumimoji="1" lang="ko-KR" altLang="en-US" dirty="0"/>
              <a:t> 메모리의 스택 영역을 스레드 개수만큼 분할해서 사용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스태틱과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 공유 가능</a:t>
            </a:r>
            <a:r>
              <a:rPr kumimoji="1" lang="en-US" altLang="ko-KR" dirty="0"/>
              <a:t>.</a:t>
            </a:r>
            <a:r>
              <a:rPr kumimoji="1" lang="ko-KR" altLang="en-US" dirty="0"/>
              <a:t> 메모리 </a:t>
            </a:r>
            <a:r>
              <a:rPr kumimoji="1" lang="ko-KR" altLang="en-US" dirty="0" err="1"/>
              <a:t>사용장</a:t>
            </a:r>
            <a:r>
              <a:rPr kumimoji="1" lang="ko-KR" altLang="en-US" dirty="0"/>
              <a:t> 적음</a:t>
            </a:r>
            <a:endParaRPr kumimoji="1" lang="en-US" altLang="ko-KR" dirty="0"/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b="1" dirty="0"/>
              <a:t>멀티 프로세스</a:t>
            </a:r>
            <a:r>
              <a:rPr kumimoji="1" lang="en-US" altLang="ko-KR" b="1" dirty="0"/>
              <a:t>(Multi Process):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 구조 자체가 다수 생성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각각의 메모리 공간은 서로 참조 불가</a:t>
            </a:r>
            <a:r>
              <a:rPr kumimoji="1" lang="en-US" altLang="ko-KR" dirty="0"/>
              <a:t>.</a:t>
            </a:r>
            <a:r>
              <a:rPr kumimoji="1" lang="ko-KR" altLang="en-US" dirty="0"/>
              <a:t> 메모리 사용량 큼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29C334-00C9-21B2-6321-A366AE8651CA}"/>
              </a:ext>
            </a:extLst>
          </p:cNvPr>
          <p:cNvSpPr/>
          <p:nvPr/>
        </p:nvSpPr>
        <p:spPr>
          <a:xfrm>
            <a:off x="3600651" y="2983350"/>
            <a:ext cx="5227982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스태틱</a:t>
            </a:r>
            <a:r>
              <a:rPr kumimoji="1" lang="ko-KR" altLang="en-US" dirty="0"/>
              <a:t> 영역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476960-FD69-4D41-9157-FB7DC44F398A}"/>
              </a:ext>
            </a:extLst>
          </p:cNvPr>
          <p:cNvSpPr/>
          <p:nvPr/>
        </p:nvSpPr>
        <p:spPr>
          <a:xfrm>
            <a:off x="3600651" y="3446724"/>
            <a:ext cx="2613991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–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메서드들의</a:t>
            </a:r>
            <a:r>
              <a:rPr kumimoji="1" lang="ko-KR" altLang="en-US" sz="1400" dirty="0"/>
              <a:t> 놀이터</a:t>
            </a:r>
            <a:endParaRPr kumimoji="1" lang="en-US" altLang="ko-KR" sz="1400" dirty="0"/>
          </a:p>
          <a:p>
            <a:pPr algn="ctr"/>
            <a:endParaRPr kumimoji="1" lang="en-US" altLang="ko-Kore-KR" sz="1400" dirty="0"/>
          </a:p>
          <a:p>
            <a:pPr algn="ctr"/>
            <a:endParaRPr kumimoji="1"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F8948-C6D1-16A0-061D-315C7E8B887D}"/>
              </a:ext>
            </a:extLst>
          </p:cNvPr>
          <p:cNvSpPr/>
          <p:nvPr/>
        </p:nvSpPr>
        <p:spPr>
          <a:xfrm>
            <a:off x="6214642" y="3446724"/>
            <a:ext cx="2613991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  <a:p>
            <a:pPr algn="ctr"/>
            <a:endParaRPr kumimoji="1" lang="en-US" altLang="ko-Kore-KR" sz="1400" dirty="0"/>
          </a:p>
          <a:p>
            <a:pPr algn="ctr"/>
            <a:endParaRPr kumimoji="1"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6C8182-7598-5CF9-E0B6-5DDA9DFB8561}"/>
              </a:ext>
            </a:extLst>
          </p:cNvPr>
          <p:cNvSpPr/>
          <p:nvPr/>
        </p:nvSpPr>
        <p:spPr>
          <a:xfrm>
            <a:off x="3590307" y="3729314"/>
            <a:ext cx="1315325" cy="432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스레드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A86B84-0251-1178-6005-787711E2743F}"/>
              </a:ext>
            </a:extLst>
          </p:cNvPr>
          <p:cNvSpPr/>
          <p:nvPr/>
        </p:nvSpPr>
        <p:spPr>
          <a:xfrm>
            <a:off x="4887766" y="3729314"/>
            <a:ext cx="1315325" cy="432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EDCAA7-FFE3-BE62-B598-E9CBAF2CF167}"/>
              </a:ext>
            </a:extLst>
          </p:cNvPr>
          <p:cNvSpPr/>
          <p:nvPr/>
        </p:nvSpPr>
        <p:spPr>
          <a:xfrm>
            <a:off x="3143449" y="4898652"/>
            <a:ext cx="1898106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스태틱</a:t>
            </a:r>
            <a:r>
              <a:rPr kumimoji="1" lang="ko-KR" altLang="en-US" sz="1400" dirty="0"/>
              <a:t> 영역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775F5-7D75-F090-92EC-6DBD8424B2E5}"/>
              </a:ext>
            </a:extLst>
          </p:cNvPr>
          <p:cNvSpPr/>
          <p:nvPr/>
        </p:nvSpPr>
        <p:spPr>
          <a:xfrm>
            <a:off x="3143450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94DF1E-B7FC-16B4-43E2-5995EC008E55}"/>
              </a:ext>
            </a:extLst>
          </p:cNvPr>
          <p:cNvSpPr/>
          <p:nvPr/>
        </p:nvSpPr>
        <p:spPr>
          <a:xfrm>
            <a:off x="4092502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F8E394-F7E0-CBA3-3B87-869D6938993D}"/>
              </a:ext>
            </a:extLst>
          </p:cNvPr>
          <p:cNvSpPr/>
          <p:nvPr/>
        </p:nvSpPr>
        <p:spPr>
          <a:xfrm>
            <a:off x="5267782" y="4898652"/>
            <a:ext cx="1898106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스태틱</a:t>
            </a:r>
            <a:r>
              <a:rPr kumimoji="1" lang="ko-KR" altLang="en-US" sz="1400" dirty="0"/>
              <a:t> 영역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0245C7-0177-D71A-A4FF-5F6638B79729}"/>
              </a:ext>
            </a:extLst>
          </p:cNvPr>
          <p:cNvSpPr/>
          <p:nvPr/>
        </p:nvSpPr>
        <p:spPr>
          <a:xfrm>
            <a:off x="5267783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AFC9C1-16A7-1FD5-94CF-11AB85759C6F}"/>
              </a:ext>
            </a:extLst>
          </p:cNvPr>
          <p:cNvSpPr/>
          <p:nvPr/>
        </p:nvSpPr>
        <p:spPr>
          <a:xfrm>
            <a:off x="6216835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54EFF-480F-79B2-8D5D-68E47CDBB187}"/>
              </a:ext>
            </a:extLst>
          </p:cNvPr>
          <p:cNvSpPr/>
          <p:nvPr/>
        </p:nvSpPr>
        <p:spPr>
          <a:xfrm>
            <a:off x="7392115" y="4898652"/>
            <a:ext cx="1898106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스태틱</a:t>
            </a:r>
            <a:r>
              <a:rPr kumimoji="1" lang="ko-KR" altLang="en-US" sz="1400" dirty="0"/>
              <a:t> 영역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772A2B-1FD1-66D0-E869-C1A1F0046B43}"/>
              </a:ext>
            </a:extLst>
          </p:cNvPr>
          <p:cNvSpPr/>
          <p:nvPr/>
        </p:nvSpPr>
        <p:spPr>
          <a:xfrm>
            <a:off x="7392116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503CDB-7A13-E36C-0305-951B6AB22197}"/>
              </a:ext>
            </a:extLst>
          </p:cNvPr>
          <p:cNvSpPr/>
          <p:nvPr/>
        </p:nvSpPr>
        <p:spPr>
          <a:xfrm>
            <a:off x="8341168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280269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9.</a:t>
            </a:r>
            <a:r>
              <a:rPr kumimoji="1" lang="ko-KR" altLang="en-US" sz="2400" dirty="0"/>
              <a:t> 멀티 스레드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멀티 프로세스의 이해</a:t>
            </a:r>
            <a:endParaRPr kumimoji="1"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563FA-3D4C-EEE4-2AC3-C5D7A1DB8D94}"/>
              </a:ext>
            </a:extLst>
          </p:cNvPr>
          <p:cNvSpPr txBox="1"/>
          <p:nvPr/>
        </p:nvSpPr>
        <p:spPr>
          <a:xfrm>
            <a:off x="2653748" y="2436904"/>
            <a:ext cx="4015409" cy="25545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Start</a:t>
            </a:r>
            <a:r>
              <a:rPr kumimoji="1" lang="en-US" altLang="ko-KR" sz="1600" dirty="0"/>
              <a:t>6 extends Thread</a:t>
            </a:r>
            <a:r>
              <a:rPr kumimoji="1" lang="en-US" altLang="ko-Kore-KR" sz="1600" dirty="0"/>
              <a:t>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static int </a:t>
            </a:r>
            <a:r>
              <a:rPr kumimoji="1" lang="en-US" altLang="ko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R" sz="1600" dirty="0"/>
              <a:t>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Start6 t1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new Start6()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Start6 t2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new Start6()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t1.start();</a:t>
            </a: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t2.start();</a:t>
            </a:r>
            <a:endParaRPr kumimoji="1" lang="en-US" altLang="ko-Kore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ko-Kore-KR" sz="1600" dirty="0"/>
              <a:t>    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3832F-7B05-CBD4-1579-0F89968115C2}"/>
              </a:ext>
            </a:extLst>
          </p:cNvPr>
          <p:cNvSpPr txBox="1"/>
          <p:nvPr/>
        </p:nvSpPr>
        <p:spPr>
          <a:xfrm>
            <a:off x="6858000" y="2436904"/>
            <a:ext cx="4015409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run</a:t>
            </a:r>
            <a:r>
              <a:rPr kumimoji="1" lang="en-US" altLang="ko-Kore-KR" sz="1600" dirty="0"/>
              <a:t>()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for (int count = 0; count &lt; 10; count++) {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    </a:t>
            </a:r>
            <a:r>
              <a:rPr kumimoji="1" lang="en-US" altLang="ko-Kore-KR" sz="1600" dirty="0" err="1">
                <a:solidFill>
                  <a:srgbClr val="7030A0"/>
                </a:solidFill>
              </a:rPr>
              <a:t>System.out.println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(share++);</a:t>
            </a:r>
          </a:p>
          <a:p>
            <a:endParaRPr kumimoji="1" lang="en-US" altLang="ko-Kore-KR" sz="1600" dirty="0">
              <a:solidFill>
                <a:srgbClr val="7030A0"/>
              </a:solidFill>
            </a:endParaRP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    try { sleep(1000); }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    catch(</a:t>
            </a:r>
            <a:r>
              <a:rPr kumimoji="1" lang="en-US" altLang="ko-Kore-KR" sz="1600" dirty="0" err="1">
                <a:solidFill>
                  <a:srgbClr val="7030A0"/>
                </a:solidFill>
              </a:rPr>
              <a:t>InterruptedException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 e) {}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}</a:t>
            </a:r>
            <a:endParaRPr kumimoji="1" lang="en-US" altLang="ko-Kore-KR" sz="1600" dirty="0"/>
          </a:p>
          <a:p>
            <a:r>
              <a:rPr kumimoji="1" lang="en-US" altLang="ko-Kore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513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IntelliJ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이용해 </a:t>
            </a:r>
            <a:r>
              <a:rPr kumimoji="1" lang="en-US" altLang="ko-KR" sz="2400" dirty="0"/>
              <a:t>T</a:t>
            </a:r>
            <a:r>
              <a:rPr kumimoji="1" lang="ko-KR" altLang="en-US" sz="2400" dirty="0"/>
              <a:t> 메모리 영역 엿보기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번째 줄 줄 번호 오른쪽을 클릭하여 </a:t>
            </a:r>
            <a:r>
              <a:rPr kumimoji="1" lang="en-US" altLang="ko-KR" dirty="0" err="1"/>
              <a:t>braek</a:t>
            </a:r>
            <a:r>
              <a:rPr kumimoji="1" lang="en-US" altLang="ko-KR" dirty="0"/>
              <a:t> point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찍은 후 </a:t>
            </a:r>
            <a:r>
              <a:rPr kumimoji="1" lang="ko-KR" altLang="en-US" dirty="0" err="1"/>
              <a:t>툴바의</a:t>
            </a:r>
            <a:r>
              <a:rPr kumimoji="1" lang="ko-KR" altLang="en-US" dirty="0"/>
              <a:t> 디버그</a:t>
            </a:r>
            <a:endParaRPr kumimoji="1" lang="en-US" altLang="ko-KR" dirty="0"/>
          </a:p>
          <a:p>
            <a:pPr lvl="1"/>
            <a:r>
              <a:rPr kumimoji="1" lang="ko-KR" altLang="en-US" dirty="0">
                <a:latin typeface="+mn-ea"/>
              </a:rPr>
              <a:t>버튼 클릭 혹은 소스 코드에 우측 버튼 클릭 후 디버그 메뉴 선택</a:t>
            </a:r>
            <a:endParaRPr kumimoji="1" lang="en-US" altLang="ko-KR" dirty="0">
              <a:latin typeface="+mn-ea"/>
            </a:endParaRPr>
          </a:p>
          <a:p>
            <a:pPr lvl="1"/>
            <a:endParaRPr kumimoji="1" lang="en-US" altLang="ko-KR" dirty="0">
              <a:latin typeface="+mn-ea"/>
            </a:endParaRPr>
          </a:p>
          <a:p>
            <a:pPr lvl="1"/>
            <a:r>
              <a:rPr kumimoji="1" lang="ko-KR" altLang="en-US" dirty="0">
                <a:latin typeface="+mn-ea"/>
              </a:rPr>
              <a:t>이후 디버그 창에서 </a:t>
            </a:r>
            <a:r>
              <a:rPr kumimoji="1" lang="en-US" altLang="ko-KR" dirty="0">
                <a:latin typeface="+mn-ea"/>
              </a:rPr>
              <a:t>step into</a:t>
            </a:r>
            <a:r>
              <a:rPr kumimoji="1" lang="ko-KR" altLang="en-US" dirty="0">
                <a:latin typeface="+mn-ea"/>
              </a:rPr>
              <a:t> 버튼 눌러 진행</a:t>
            </a:r>
            <a:endParaRPr kumimoji="1" lang="en-US" altLang="ko-KR" dirty="0">
              <a:latin typeface="+mn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5D5038B-34B7-F1E2-EEB4-EEE95A1B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748" y="3847839"/>
            <a:ext cx="4729093" cy="13115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AA77FD-3F00-1F94-8A4A-D4D098FC7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056" y="5167626"/>
            <a:ext cx="4729093" cy="130613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B647EC2-2BF2-A05E-5F87-25296283950B}"/>
              </a:ext>
            </a:extLst>
          </p:cNvPr>
          <p:cNvSpPr/>
          <p:nvPr/>
        </p:nvSpPr>
        <p:spPr>
          <a:xfrm>
            <a:off x="4399005" y="4040659"/>
            <a:ext cx="210065" cy="22242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48346D3-3046-4FF0-D209-3CFD91116EDF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4578307" y="3629680"/>
            <a:ext cx="1146632" cy="4435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1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b="1" dirty="0"/>
              <a:t>C</a:t>
            </a:r>
            <a:r>
              <a:rPr kumimoji="1" lang="ko-KR" altLang="en-US" b="1" dirty="0"/>
              <a:t>언어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강력한 </a:t>
            </a:r>
            <a:r>
              <a:rPr kumimoji="1" lang="ko-KR" altLang="en-US" b="1" dirty="0" err="1"/>
              <a:t>이식성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One Source Multi Object Use Anywhere</a:t>
            </a:r>
            <a:br>
              <a:rPr kumimoji="1" lang="en-US" altLang="ko-KR" dirty="0"/>
            </a:br>
            <a:r>
              <a:rPr kumimoji="1" lang="ko-KR" altLang="en-US" dirty="0"/>
              <a:t>하나의 소스로 각 기계에 맞는 컴파일러로 컴파일 하기만 하면 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One Source: </a:t>
            </a:r>
            <a:r>
              <a:rPr kumimoji="1" lang="ko-KR" altLang="en-US" dirty="0"/>
              <a:t>하나의 </a:t>
            </a:r>
            <a:r>
              <a:rPr kumimoji="1" lang="en-US" altLang="ko-KR" dirty="0"/>
              <a:t>C </a:t>
            </a:r>
            <a:r>
              <a:rPr kumimoji="1" lang="ko-KR" altLang="en-US" dirty="0"/>
              <a:t>소스 파일만 작성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 Object: </a:t>
            </a:r>
            <a:r>
              <a:rPr kumimoji="1" lang="ko-KR" altLang="en-US" dirty="0"/>
              <a:t>기종마다 하나씩 기계어 목적 파일을 생성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 Anywhere: </a:t>
            </a:r>
            <a:r>
              <a:rPr kumimoji="1" lang="ko-KR" altLang="en-US" dirty="0"/>
              <a:t>모든 컴퓨터에서 실행 가능</a:t>
            </a:r>
            <a:br>
              <a:rPr kumimoji="1" lang="en-US" altLang="ko-KR" dirty="0"/>
            </a:br>
            <a:r>
              <a:rPr kumimoji="1" lang="ko-KR" altLang="en-US" dirty="0"/>
              <a:t>하지만 기계의 특성에 따라 소스를 변경해야 하는 작업이 필요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b="1" dirty="0"/>
              <a:t>C++</a:t>
            </a:r>
            <a:r>
              <a:rPr kumimoji="1" lang="ko-KR" altLang="en-US" b="1" dirty="0"/>
              <a:t> 언어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정말 인간적인 프로그래밍 방법론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객체 지향</a:t>
            </a:r>
            <a:br>
              <a:rPr kumimoji="1" lang="en-US" altLang="ko-KR" dirty="0"/>
            </a:br>
            <a:r>
              <a:rPr kumimoji="1" lang="en-US" altLang="ko-KR" dirty="0"/>
              <a:t>C++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 </a:t>
            </a:r>
            <a:r>
              <a:rPr kumimoji="1" lang="ko-KR" altLang="en-US" dirty="0"/>
              <a:t>언어에 객체 지향 개념을 도입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객체 없는 프로그래밍도 가능</a:t>
            </a:r>
            <a:br>
              <a:rPr kumimoji="1" lang="en-US" altLang="ko-KR" dirty="0"/>
            </a:b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893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01034E3-9AC9-D67B-8DD9-D86E511E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748" y="2288277"/>
            <a:ext cx="4729093" cy="13799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IntelliJ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이용해 </a:t>
            </a:r>
            <a:r>
              <a:rPr kumimoji="1" lang="en-US" altLang="ko-KR" sz="2400" dirty="0"/>
              <a:t>T</a:t>
            </a:r>
            <a:r>
              <a:rPr kumimoji="1" lang="ko-KR" altLang="en-US" sz="2400" dirty="0"/>
              <a:t> 메모리 영역 엿보기</a:t>
            </a:r>
            <a:endParaRPr kumimoji="1" lang="en-US" altLang="ko-KR" sz="2400" dirty="0"/>
          </a:p>
        </p:txBody>
      </p:sp>
      <p:pic>
        <p:nvPicPr>
          <p:cNvPr id="13" name="그림 1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25A1B675-EC5C-A570-0D3D-9F71A72E5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151" y="3632375"/>
            <a:ext cx="4729085" cy="141872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4D87CAA-4D03-DEB3-35BD-5C7B3CFD4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4846" y="5051101"/>
            <a:ext cx="4729085" cy="12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03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6977CC3-26A9-5E02-078A-74617D3E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7" y="2214799"/>
            <a:ext cx="4819396" cy="14290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IntelliJ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이용해 </a:t>
            </a:r>
            <a:r>
              <a:rPr kumimoji="1" lang="en-US" altLang="ko-KR" sz="2400" dirty="0"/>
              <a:t>T</a:t>
            </a:r>
            <a:r>
              <a:rPr kumimoji="1" lang="ko-KR" altLang="en-US" sz="2400" dirty="0"/>
              <a:t> 메모리 영역 엿보기</a:t>
            </a:r>
            <a:endParaRPr kumimoji="1" lang="en-US" altLang="ko-KR" sz="2400" dirty="0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3EE96B9-0E84-BE0D-793B-AA9EFB1D5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302" y="3643894"/>
            <a:ext cx="4819396" cy="1451165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78736D4-D005-798B-BE59-F1C51292B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435" y="5095059"/>
            <a:ext cx="4819396" cy="13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3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11.</a:t>
            </a:r>
            <a:r>
              <a:rPr kumimoji="1" lang="ko-KR" altLang="en-US" sz="2400" dirty="0"/>
              <a:t> 정리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객체 지향은 절차적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구조적 프로그래밍의  </a:t>
            </a:r>
            <a:endParaRPr kumimoji="1" lang="en-US" altLang="ko-KR" sz="2400" dirty="0"/>
          </a:p>
          <a:p>
            <a:r>
              <a:rPr kumimoji="1" lang="ko-KR" altLang="en-US" sz="2400" dirty="0"/>
              <a:t>                    어깨를 딛고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객체 지향 프로그래밍은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프로그래밍을 계승한 것</a:t>
            </a:r>
            <a:endParaRPr kumimoji="1" lang="en-US" altLang="ko-KR" dirty="0"/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dirty="0" err="1"/>
              <a:t>힙</a:t>
            </a:r>
            <a:r>
              <a:rPr kumimoji="1" lang="ko-KR" altLang="en-US" dirty="0"/>
              <a:t> 영역은 객체가 상주하는 구역이며 객체 지향 프로그래밍을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프로그래밍과 </a:t>
            </a:r>
            <a:r>
              <a:rPr kumimoji="1" lang="ko-KR" altLang="en-US" dirty="0" err="1"/>
              <a:t>구분지어주는</a:t>
            </a:r>
            <a:r>
              <a:rPr kumimoji="1" lang="ko-KR" altLang="en-US" dirty="0"/>
              <a:t> 영역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정리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 err="1">
                <a:solidFill>
                  <a:srgbClr val="FF0000"/>
                </a:solidFill>
              </a:rPr>
              <a:t>스태틱</a:t>
            </a:r>
            <a:r>
              <a:rPr kumimoji="1" lang="en-US" altLang="ko-KR" dirty="0">
                <a:solidFill>
                  <a:srgbClr val="FF0000"/>
                </a:solidFill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</a:rPr>
              <a:t> 클래스의 놀이터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스택</a:t>
            </a:r>
            <a:r>
              <a:rPr kumimoji="1" lang="en-US" altLang="ko-KR" dirty="0">
                <a:solidFill>
                  <a:srgbClr val="FF0000"/>
                </a:solidFill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</a:rPr>
              <a:t> 메서드의 놀이터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kumimoji="1" lang="ko-KR" altLang="en-US" dirty="0" err="1">
                <a:solidFill>
                  <a:srgbClr val="FF0000"/>
                </a:solidFill>
              </a:rPr>
              <a:t>힙</a:t>
            </a:r>
            <a:r>
              <a:rPr kumimoji="1" lang="en-US" altLang="ko-KR" dirty="0">
                <a:solidFill>
                  <a:srgbClr val="FF0000"/>
                </a:solidFill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</a:rPr>
              <a:t> 객체의 놀이터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43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자바와 객체 지향</a:t>
            </a:r>
            <a:endParaRPr kumimoji="1" lang="en-US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1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객체 지향은 인간 지향이다</a:t>
            </a:r>
            <a:r>
              <a:rPr kumimoji="1" lang="en-US" altLang="ko-KR" sz="2400" dirty="0"/>
              <a:t>.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사람이 주변 사물을 인지하는 방식대로 프로그래밍을 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 지향을 이해하기 위한 큰 그림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세상에 존재하는 모든 것은 객체</a:t>
            </a:r>
            <a:r>
              <a:rPr kumimoji="1" lang="en-US" altLang="ko-KR" dirty="0"/>
              <a:t>(Object)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각각의 사물은 고유하다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사물은 속성을 갖는다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사물은 행위를 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사물을 분류</a:t>
            </a:r>
            <a:r>
              <a:rPr kumimoji="1" lang="en-US" altLang="ko-KR" dirty="0"/>
              <a:t>(Class)</a:t>
            </a:r>
            <a:r>
              <a:rPr kumimoji="1" lang="ko-KR" altLang="en-US" dirty="0"/>
              <a:t>하여 이해하는 것이 인간의 </a:t>
            </a:r>
            <a:r>
              <a:rPr kumimoji="1" lang="ko-KR" altLang="en-US" dirty="0" err="1"/>
              <a:t>인지법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 지향은 직관적이다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객체 지향의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대 특성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캡</a:t>
            </a:r>
            <a:r>
              <a:rPr kumimoji="1" lang="en-US" altLang="ko-KR" sz="2400" dirty="0"/>
              <a:t>!</a:t>
            </a:r>
            <a:r>
              <a:rPr kumimoji="1" lang="ko-KR" altLang="en-US" sz="2400" dirty="0"/>
              <a:t> 상추다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객체 지향의 </a:t>
            </a:r>
            <a:r>
              <a:rPr kumimoji="1" lang="en-US" altLang="ko-KR" dirty="0"/>
              <a:t>4</a:t>
            </a:r>
            <a:r>
              <a:rPr kumimoji="1" lang="ko-KR" altLang="en-US" dirty="0"/>
              <a:t>대 특성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캡슐화</a:t>
            </a:r>
            <a:r>
              <a:rPr kumimoji="1" lang="en-US" altLang="ko-KR" dirty="0"/>
              <a:t>(Encapsulation):</a:t>
            </a:r>
            <a:r>
              <a:rPr kumimoji="1" lang="ko-KR" altLang="en-US" dirty="0"/>
              <a:t> 정보 은닉</a:t>
            </a:r>
            <a:r>
              <a:rPr kumimoji="1" lang="en-US" altLang="ko-KR" dirty="0"/>
              <a:t>(information hiding)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상속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재사용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추상화</a:t>
            </a:r>
            <a:r>
              <a:rPr kumimoji="1" lang="en-US" altLang="ko-KR" dirty="0"/>
              <a:t>(Abstraction):</a:t>
            </a:r>
            <a:r>
              <a:rPr kumimoji="1" lang="ko-KR" altLang="en-US" dirty="0"/>
              <a:t> 모델링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 err="1"/>
              <a:t>다형성</a:t>
            </a:r>
            <a:r>
              <a:rPr kumimoji="1" lang="en-US" altLang="ko-KR" dirty="0"/>
              <a:t>(Polymorphism): </a:t>
            </a:r>
            <a:r>
              <a:rPr kumimoji="1" lang="ko-KR" altLang="en-US" dirty="0"/>
              <a:t>사용 편의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605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3.</a:t>
            </a:r>
            <a:r>
              <a:rPr kumimoji="1" lang="ko-KR" altLang="en-US" sz="2400" dirty="0"/>
              <a:t> 클래스 </a:t>
            </a:r>
            <a:r>
              <a:rPr kumimoji="1" lang="en-US" altLang="ko-KR" sz="2400" dirty="0"/>
              <a:t>vs. </a:t>
            </a:r>
            <a:r>
              <a:rPr kumimoji="1" lang="ko-KR" altLang="en-US" sz="2400" dirty="0"/>
              <a:t>객체 </a:t>
            </a:r>
            <a:r>
              <a:rPr kumimoji="1" lang="en-US" altLang="ko-KR" sz="2400" dirty="0"/>
              <a:t>=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붕어빵틀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vs. </a:t>
            </a:r>
            <a:r>
              <a:rPr kumimoji="1" lang="ko-KR" altLang="en-US" sz="2400" dirty="0"/>
              <a:t>붕어빵 </a:t>
            </a:r>
            <a:r>
              <a:rPr kumimoji="1" lang="en-US" altLang="ko-KR" sz="2400" dirty="0"/>
              <a:t>???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클래스는 분류에 대한 개념이지 실체가 아니다</a:t>
            </a:r>
            <a:r>
              <a:rPr kumimoji="1" lang="en-US" altLang="ko-KR" dirty="0"/>
              <a:t>!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객체는 실체다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3244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>
                <a:solidFill>
                  <a:srgbClr val="FF0000"/>
                </a:solidFill>
              </a:rPr>
              <a:t>추상</a:t>
            </a:r>
            <a:r>
              <a:rPr kumimoji="1" lang="ko-KR" altLang="en-US" dirty="0"/>
              <a:t>의 사전적 의미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여러 가지 사물이나 개념에서</a:t>
            </a:r>
            <a:r>
              <a:rPr kumimoji="1" lang="ko-KR" altLang="en-US" dirty="0">
                <a:solidFill>
                  <a:srgbClr val="FF0000"/>
                </a:solidFill>
              </a:rPr>
              <a:t> 공통되는 특성이나 속성 </a:t>
            </a:r>
            <a:r>
              <a:rPr kumimoji="1" lang="ko-KR" altLang="en-US" dirty="0"/>
              <a:t>따위를 추출하여 파악하는 작용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추상화란 구체적인 것을 분해해서 관찰자가 관심 있는 특성만 가지고 </a:t>
            </a:r>
            <a:r>
              <a:rPr kumimoji="1" lang="ko-KR" altLang="en-US" dirty="0" err="1"/>
              <a:t>재조합하는</a:t>
            </a:r>
            <a:r>
              <a:rPr kumimoji="1" lang="ko-KR" altLang="en-US" dirty="0"/>
              <a:t> 것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세상에 존재하는 유일무이한 사물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클래스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분류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집합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같은 속성과 기능을 가진 객체를 총칭하는 개념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</a:t>
            </a:r>
            <a:r>
              <a:rPr kumimoji="1" lang="en-US" altLang="ko-KR" dirty="0"/>
              <a:t>(object) = </a:t>
            </a:r>
            <a:r>
              <a:rPr kumimoji="1" lang="ko-KR" altLang="en-US" dirty="0"/>
              <a:t>클래스의 인스턴스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7641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애플리케이션 경계</a:t>
            </a:r>
            <a:r>
              <a:rPr kumimoji="1" lang="en-US" altLang="ko-KR" dirty="0"/>
              <a:t>(Context, Domain)</a:t>
            </a:r>
            <a:r>
              <a:rPr kumimoji="1" lang="ko-KR" altLang="en-US" dirty="0"/>
              <a:t>에 따라 클래스의 설계가 달라진다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추상화의 </a:t>
            </a:r>
            <a:r>
              <a:rPr kumimoji="1" lang="en-US" altLang="ko-KR" dirty="0"/>
              <a:t>IT</a:t>
            </a:r>
            <a:r>
              <a:rPr kumimoji="1" lang="ko-KR" altLang="en-US" dirty="0"/>
              <a:t>적 정의</a:t>
            </a:r>
            <a:r>
              <a:rPr kumimoji="1" lang="en-US" altLang="ko-KR" dirty="0"/>
              <a:t>:</a:t>
            </a:r>
            <a:r>
              <a:rPr kumimoji="1" lang="ko-KR" altLang="en-US" dirty="0"/>
              <a:t> 구체적인 것을 분해해서 관심 영역</a:t>
            </a:r>
            <a:r>
              <a:rPr kumimoji="1" lang="en-US" altLang="ko-KR" dirty="0"/>
              <a:t>(</a:t>
            </a:r>
            <a:r>
              <a:rPr kumimoji="1" lang="ko-KR" altLang="en-US" dirty="0"/>
              <a:t>애플리케이션 경계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Application Boundary)</a:t>
            </a:r>
            <a:r>
              <a:rPr kumimoji="1" lang="ko-KR" altLang="en-US" dirty="0"/>
              <a:t>에 있는 특성만 가지고 재조합 하는 것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모델링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사람</a:t>
            </a:r>
            <a:r>
              <a:rPr kumimoji="1" lang="en-US" altLang="ko-KR" dirty="0"/>
              <a:t>(Class)</a:t>
            </a:r>
          </a:p>
          <a:p>
            <a:pPr lvl="1"/>
            <a:r>
              <a:rPr kumimoji="1" lang="ko-KR" altLang="en-US" dirty="0"/>
              <a:t>병원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애플리케이션 경계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에서의 사람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환자</a:t>
            </a:r>
            <a:r>
              <a:rPr kumimoji="1" lang="en-US" altLang="ko-KR" dirty="0"/>
              <a:t>(Class)</a:t>
            </a:r>
          </a:p>
          <a:p>
            <a:pPr lvl="1"/>
            <a:r>
              <a:rPr kumimoji="1" lang="ko-KR" altLang="en-US" dirty="0"/>
              <a:t>은행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애플리케이션 경계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에서의 사람 </a:t>
            </a:r>
            <a:r>
              <a:rPr kumimoji="1" lang="en-US" altLang="ko-KR" dirty="0"/>
              <a:t>=</a:t>
            </a:r>
            <a:r>
              <a:rPr kumimoji="1" lang="ko-KR" altLang="en-US" dirty="0"/>
              <a:t> 고객</a:t>
            </a:r>
            <a:r>
              <a:rPr kumimoji="1" lang="en-US" altLang="ko-KR" dirty="0"/>
              <a:t>(Class)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모델은 실제 사물을 목적에 맞게 관심 있는 특성만을 추출해 표현하는 것</a:t>
            </a:r>
            <a:endParaRPr kumimoji="1" lang="en-US" altLang="ko-KR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93C4C76-62D7-AEB2-CFD9-2AC85463A5E5}"/>
              </a:ext>
            </a:extLst>
          </p:cNvPr>
          <p:cNvSpPr/>
          <p:nvPr/>
        </p:nvSpPr>
        <p:spPr>
          <a:xfrm>
            <a:off x="3130826" y="2842591"/>
            <a:ext cx="7474226" cy="6957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8470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중요한 부분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OOP</a:t>
            </a:r>
            <a:r>
              <a:rPr kumimoji="1" lang="ko-KR" altLang="en-US" dirty="0"/>
              <a:t>의 추상화는 모델링이다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클래스</a:t>
            </a:r>
            <a:r>
              <a:rPr kumimoji="1" lang="en-US" altLang="ko-KR" dirty="0"/>
              <a:t>:</a:t>
            </a:r>
            <a:r>
              <a:rPr kumimoji="1" lang="ko-KR" altLang="en-US" dirty="0"/>
              <a:t>객체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펭귄</a:t>
            </a:r>
            <a:r>
              <a:rPr kumimoji="1" lang="en-US" altLang="ko-KR" dirty="0"/>
              <a:t>:</a:t>
            </a:r>
            <a:r>
              <a:rPr kumimoji="1" lang="ko-KR" altLang="en-US" dirty="0"/>
              <a:t>뽀로로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클래스 설계에서 추상화가 사용된다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클래스 설계를 위해서는 애플리케이션 경계부터 정해야 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객체 지향에서 추상화의 결과는 클래스다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추가 사항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상속을 통한 추상화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구체화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인터페이스를 통한 추상화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다형성을 통한 추상화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446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자바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진정한 객체 지향 언어</a:t>
            </a:r>
            <a:br>
              <a:rPr kumimoji="1" lang="en-US" altLang="ko-KR" dirty="0"/>
            </a:br>
            <a:r>
              <a:rPr kumimoji="1" lang="ko-KR" altLang="en-US" dirty="0"/>
              <a:t>자바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Write One Use Anywhere</a:t>
            </a:r>
            <a:br>
              <a:rPr kumimoji="1" lang="en-US" altLang="ko-KR" dirty="0"/>
            </a:br>
            <a:r>
              <a:rPr kumimoji="1" lang="ko-KR" altLang="en-US" dirty="0"/>
              <a:t>각 기종용 </a:t>
            </a:r>
            <a:r>
              <a:rPr kumimoji="1" lang="en-US" altLang="ko-KR" dirty="0"/>
              <a:t>JRE</a:t>
            </a:r>
            <a:r>
              <a:rPr kumimoji="1" lang="ko-KR" altLang="en-US" dirty="0"/>
              <a:t>만 설치되어 있다면 자바 컴파일러로 </a:t>
            </a:r>
            <a:r>
              <a:rPr kumimoji="1" lang="ko-KR" altLang="en-US" dirty="0" err="1"/>
              <a:t>컴파일된</a:t>
            </a:r>
            <a:r>
              <a:rPr kumimoji="1" lang="ko-KR" altLang="en-US" dirty="0"/>
              <a:t> 오브젝트 파일만 해당 기종으로 옮기면 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AC21AB-742A-16C6-B141-133D95AB8315}"/>
              </a:ext>
            </a:extLst>
          </p:cNvPr>
          <p:cNvGrpSpPr/>
          <p:nvPr/>
        </p:nvGrpSpPr>
        <p:grpSpPr>
          <a:xfrm>
            <a:off x="2545492" y="2844002"/>
            <a:ext cx="7926021" cy="3120355"/>
            <a:chOff x="2190715" y="2843068"/>
            <a:chExt cx="7926021" cy="31203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7A06368-E48C-F1E2-A8C5-6CEB9E39DA35}"/>
                </a:ext>
              </a:extLst>
            </p:cNvPr>
            <p:cNvSpPr/>
            <p:nvPr/>
          </p:nvSpPr>
          <p:spPr>
            <a:xfrm>
              <a:off x="2190715" y="3638182"/>
              <a:ext cx="1401418" cy="170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자바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소스 파일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  <a:p>
              <a:pPr algn="ctr"/>
              <a:r>
                <a:rPr kumimoji="1" lang="en-US" altLang="ko-Kore-KR" dirty="0"/>
                <a:t>a = 1 + 3;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06F729-7C79-C23F-B60B-4FFF35FB7059}"/>
                </a:ext>
              </a:extLst>
            </p:cNvPr>
            <p:cNvSpPr/>
            <p:nvPr/>
          </p:nvSpPr>
          <p:spPr>
            <a:xfrm>
              <a:off x="4901565" y="3638182"/>
              <a:ext cx="1401418" cy="170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자바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목적 파일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  <a:p>
              <a:pPr algn="ctr"/>
              <a:r>
                <a:rPr kumimoji="1" lang="en-US" altLang="ko-Kore-KR" dirty="0"/>
                <a:t>0100…1101</a:t>
              </a:r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8CB320-74F2-C158-713A-6C7981525F80}"/>
                </a:ext>
              </a:extLst>
            </p:cNvPr>
            <p:cNvSpPr/>
            <p:nvPr/>
          </p:nvSpPr>
          <p:spPr>
            <a:xfrm>
              <a:off x="7275443" y="2843068"/>
              <a:ext cx="2802835" cy="12324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 OS</a:t>
              </a:r>
            </a:p>
            <a:p>
              <a:pPr algn="ctr"/>
              <a:endParaRPr kumimoji="1" lang="en-US" altLang="ko-Kore-KR" dirty="0"/>
            </a:p>
            <a:p>
              <a:pPr algn="ctr"/>
              <a:endParaRPr kumimoji="1" lang="en-US" altLang="ko-Kore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EBA067-D691-2D17-F9D0-C8901FE8D3E4}"/>
                </a:ext>
              </a:extLst>
            </p:cNvPr>
            <p:cNvSpPr/>
            <p:nvPr/>
          </p:nvSpPr>
          <p:spPr>
            <a:xfrm>
              <a:off x="7275443" y="4730998"/>
              <a:ext cx="2802835" cy="12324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Windows OS</a:t>
              </a:r>
            </a:p>
            <a:p>
              <a:pPr algn="ctr"/>
              <a:endParaRPr kumimoji="1" lang="en-US" altLang="ko-Kore-KR" dirty="0"/>
            </a:p>
            <a:p>
              <a:pPr algn="ctr"/>
              <a:endParaRPr kumimoji="1" lang="en-US" altLang="ko-Kore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EB9321-5F48-3CE1-B8A9-B659198E8ED6}"/>
                </a:ext>
              </a:extLst>
            </p:cNvPr>
            <p:cNvSpPr/>
            <p:nvPr/>
          </p:nvSpPr>
          <p:spPr>
            <a:xfrm>
              <a:off x="7434469" y="3269972"/>
              <a:ext cx="1858617" cy="7156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Mac OS</a:t>
              </a:r>
              <a:r>
                <a:rPr kumimoji="1" lang="ko-KR" altLang="en-US" sz="1400" dirty="0"/>
                <a:t>용</a:t>
              </a:r>
              <a:r>
                <a:rPr kumimoji="1" lang="en-US" altLang="ko-KR" sz="1400" dirty="0"/>
                <a:t> JRE</a:t>
              </a:r>
            </a:p>
            <a:p>
              <a:pPr algn="ctr"/>
              <a:endParaRPr kumimoji="1" lang="en-US" altLang="ko-KR" sz="1400" dirty="0"/>
            </a:p>
            <a:p>
              <a:pPr algn="ctr"/>
              <a:endParaRPr kumimoji="1" lang="en-US" altLang="ko-KR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8E55F4F-B632-42CB-E69D-F799B5F5F138}"/>
                </a:ext>
              </a:extLst>
            </p:cNvPr>
            <p:cNvSpPr/>
            <p:nvPr/>
          </p:nvSpPr>
          <p:spPr>
            <a:xfrm>
              <a:off x="7434470" y="5163789"/>
              <a:ext cx="1858616" cy="7156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Windows OS</a:t>
              </a:r>
              <a:r>
                <a:rPr kumimoji="1" lang="ko-KR" altLang="en-US" sz="1400" dirty="0"/>
                <a:t>용</a:t>
              </a:r>
              <a:r>
                <a:rPr kumimoji="1" lang="en-US" altLang="ko-KR" sz="1400" dirty="0"/>
                <a:t> JRE</a:t>
              </a:r>
            </a:p>
            <a:p>
              <a:pPr algn="ctr"/>
              <a:endParaRPr kumimoji="1" lang="en-US" altLang="ko-KR" sz="1400" dirty="0"/>
            </a:p>
            <a:p>
              <a:pPr algn="ctr"/>
              <a:endParaRPr kumimoji="1" lang="en-US" altLang="ko-KR" sz="14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0D6C563-04A0-DBB6-89A2-7F4E2EB1F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517452" y="3503267"/>
              <a:ext cx="427943" cy="47180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0554946-0CE9-06E1-E054-1B99E535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517451" y="5407600"/>
              <a:ext cx="427943" cy="47180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A4640E-97BD-5E35-1670-6CCF08F9E516}"/>
                </a:ext>
              </a:extLst>
            </p:cNvPr>
            <p:cNvSpPr txBox="1"/>
            <p:nvPr/>
          </p:nvSpPr>
          <p:spPr>
            <a:xfrm>
              <a:off x="7859337" y="354944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solidFill>
                    <a:schemeClr val="bg1"/>
                  </a:solidFill>
                </a:rPr>
                <a:t>자바 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r>
                <a:rPr kumimoji="1" lang="ko-KR" altLang="en-US" sz="1100" dirty="0" err="1">
                  <a:solidFill>
                    <a:schemeClr val="bg1"/>
                  </a:solidFill>
                </a:rPr>
                <a:t>실행기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131121-DA20-A6BF-09E7-4DF8147EB6C0}"/>
                </a:ext>
              </a:extLst>
            </p:cNvPr>
            <p:cNvSpPr txBox="1"/>
            <p:nvPr/>
          </p:nvSpPr>
          <p:spPr>
            <a:xfrm>
              <a:off x="7859338" y="5448519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solidFill>
                    <a:schemeClr val="bg1"/>
                  </a:solidFill>
                </a:rPr>
                <a:t>자바 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r>
                <a:rPr kumimoji="1" lang="ko-KR" altLang="en-US" sz="1100" dirty="0" err="1">
                  <a:solidFill>
                    <a:schemeClr val="bg1"/>
                  </a:solidFill>
                </a:rPr>
                <a:t>실행기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8" name="그림 17" descr="텍스트, 모니터, 컴퓨터, 전자기기이(가) 표시된 사진&#10;&#10;자동 생성된 설명">
              <a:extLst>
                <a:ext uri="{FF2B5EF4-FFF2-40B4-BE49-F238E27FC236}">
                  <a16:creationId xmlns:a16="http://schemas.microsoft.com/office/drawing/2014/main" id="{1023ADF2-2DAD-DCA5-F0F5-39057840B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514599" y="3523726"/>
              <a:ext cx="313066" cy="430887"/>
            </a:xfrm>
            <a:prstGeom prst="rect">
              <a:avLst/>
            </a:prstGeom>
          </p:spPr>
        </p:pic>
        <p:pic>
          <p:nvPicPr>
            <p:cNvPr id="19" name="그림 18" descr="텍스트, 모니터, 컴퓨터, 전자기기이(가) 표시된 사진&#10;&#10;자동 생성된 설명">
              <a:extLst>
                <a:ext uri="{FF2B5EF4-FFF2-40B4-BE49-F238E27FC236}">
                  <a16:creationId xmlns:a16="http://schemas.microsoft.com/office/drawing/2014/main" id="{471D29BC-A122-756F-A83E-2A7AFDB7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514599" y="5428059"/>
              <a:ext cx="313066" cy="43088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479F92-A248-2C80-9115-88FCCD759020}"/>
                </a:ext>
              </a:extLst>
            </p:cNvPr>
            <p:cNvSpPr txBox="1"/>
            <p:nvPr/>
          </p:nvSpPr>
          <p:spPr>
            <a:xfrm>
              <a:off x="8821437" y="3608364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solidFill>
                    <a:schemeClr val="bg1"/>
                  </a:solidFill>
                </a:rPr>
                <a:t>JVM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F2CAFC-0368-75CE-D555-E726766DC958}"/>
                </a:ext>
              </a:extLst>
            </p:cNvPr>
            <p:cNvSpPr txBox="1"/>
            <p:nvPr/>
          </p:nvSpPr>
          <p:spPr>
            <a:xfrm>
              <a:off x="8821437" y="5529000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solidFill>
                    <a:schemeClr val="bg1"/>
                  </a:solidFill>
                </a:rPr>
                <a:t>JVM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D10FB35-33AC-83DF-C0DF-99B2A2AA3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279251" y="3105817"/>
              <a:ext cx="837485" cy="83748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F59CA79-D9DB-5B01-1E3F-AF82BEF4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9254826" y="5082950"/>
              <a:ext cx="796456" cy="796456"/>
            </a:xfrm>
            <a:prstGeom prst="rect">
              <a:avLst/>
            </a:prstGeom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097EF4D-2696-B705-D2F4-61CDD07C3C06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>
              <a:off x="3592133" y="4490771"/>
              <a:ext cx="1309432" cy="0"/>
            </a:xfrm>
            <a:prstGeom prst="straightConnector1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[E] 33">
              <a:extLst>
                <a:ext uri="{FF2B5EF4-FFF2-40B4-BE49-F238E27FC236}">
                  <a16:creationId xmlns:a16="http://schemas.microsoft.com/office/drawing/2014/main" id="{03B89725-9CC3-E8A4-4F30-E4A7D6C684BA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6302983" y="3739170"/>
              <a:ext cx="1214469" cy="751601"/>
            </a:xfrm>
            <a:prstGeom prst="bentConnector3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[E] 35">
              <a:extLst>
                <a:ext uri="{FF2B5EF4-FFF2-40B4-BE49-F238E27FC236}">
                  <a16:creationId xmlns:a16="http://schemas.microsoft.com/office/drawing/2014/main" id="{A70F4590-93ED-A0CB-AAB4-7807C610D3E0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>
              <a:off x="6302983" y="4490771"/>
              <a:ext cx="1214468" cy="1152732"/>
            </a:xfrm>
            <a:prstGeom prst="bentConnector3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BF91E3-A942-FB06-7C3A-73FBD7E13B85}"/>
                </a:ext>
              </a:extLst>
            </p:cNvPr>
            <p:cNvSpPr txBox="1"/>
            <p:nvPr/>
          </p:nvSpPr>
          <p:spPr>
            <a:xfrm>
              <a:off x="3592133" y="4126458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자바 컴파일러</a:t>
              </a:r>
              <a:endParaRPr kumimoji="1" lang="ko-Kore-KR" altLang="en-US" sz="1400" dirty="0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0F34D45-2EE2-556E-E02A-5934F255E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929105" y="3523726"/>
              <a:ext cx="628331" cy="628331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52A837B-803F-B6FA-5A19-8A51EB85262E}"/>
              </a:ext>
            </a:extLst>
          </p:cNvPr>
          <p:cNvSpPr txBox="1"/>
          <p:nvPr/>
        </p:nvSpPr>
        <p:spPr>
          <a:xfrm>
            <a:off x="8353168" y="6881962"/>
            <a:ext cx="10106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900"/>
              <a:t>알 수 없는 작성자 님의 </a:t>
            </a:r>
            <a:r>
              <a:rPr lang="ko-Kore-KR" altLang="en-US" sz="900">
                <a:hlinkClick r:id="rId13" tooltip="https://www.pngall.com/settings-png"/>
              </a:rPr>
              <a:t>이 사진</a:t>
            </a:r>
            <a:r>
              <a:rPr lang="ko-Kore-KR" altLang="en-US" sz="900"/>
              <a:t>에는 </a:t>
            </a:r>
            <a:r>
              <a:rPr lang="ko-Kore-KR" altLang="en-US" sz="900">
                <a:hlinkClick r:id="rId14" tooltip="https://creativecommons.org/licenses/by-nc/3.0/"/>
              </a:rPr>
              <a:t>CC BY-NC</a:t>
            </a:r>
            <a:r>
              <a:rPr lang="ko-Kore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9881313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자바는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 키워드를 통해 추상화를 지원하고 있다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논리적 설계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개발 환경</a:t>
            </a:r>
            <a:r>
              <a:rPr kumimoji="1" lang="en-US" altLang="ko-KR" dirty="0"/>
              <a:t>(</a:t>
            </a:r>
            <a:r>
              <a:rPr kumimoji="1" lang="ko-KR" altLang="en-US" dirty="0"/>
              <a:t>언어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영향을 받지 않는 설계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물리적 설계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개발 환경에 맞춰진 설계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28B013B-2B16-D401-FA77-D3348AABB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64492"/>
              </p:ext>
            </p:extLst>
          </p:nvPr>
        </p:nvGraphicFramePr>
        <p:xfrm>
          <a:off x="3138616" y="3684272"/>
          <a:ext cx="6399636" cy="207760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199818">
                  <a:extLst>
                    <a:ext uri="{9D8B030D-6E8A-4147-A177-3AD203B41FA5}">
                      <a16:colId xmlns:a16="http://schemas.microsoft.com/office/drawing/2014/main" val="3528095108"/>
                    </a:ext>
                  </a:extLst>
                </a:gridCol>
                <a:gridCol w="3199818">
                  <a:extLst>
                    <a:ext uri="{9D8B030D-6E8A-4147-A177-3AD203B41FA5}">
                      <a16:colId xmlns:a16="http://schemas.microsoft.com/office/drawing/2014/main" val="2459589960"/>
                    </a:ext>
                  </a:extLst>
                </a:gridCol>
              </a:tblGrid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쥐</a:t>
                      </a:r>
                      <a:r>
                        <a:rPr lang="ko-KR" altLang="en-US" dirty="0"/>
                        <a:t> 클래스의 논리적 설계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쥐</a:t>
                      </a:r>
                      <a:r>
                        <a:rPr lang="ko-KR" altLang="en-US" dirty="0"/>
                        <a:t> 클래스의 물리적 설계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42591"/>
                  </a:ext>
                </a:extLst>
              </a:tr>
              <a:tr h="1711841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0414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A9C03AA3-793B-C2F1-28A2-0B3DE218DABE}"/>
              </a:ext>
            </a:extLst>
          </p:cNvPr>
          <p:cNvSpPr/>
          <p:nvPr/>
        </p:nvSpPr>
        <p:spPr>
          <a:xfrm>
            <a:off x="3558746" y="4213654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78A973-7975-62DE-9FA3-8ED6D64582D5}"/>
              </a:ext>
            </a:extLst>
          </p:cNvPr>
          <p:cNvSpPr/>
          <p:nvPr/>
        </p:nvSpPr>
        <p:spPr>
          <a:xfrm>
            <a:off x="3558745" y="4559643"/>
            <a:ext cx="2075935" cy="76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성명</a:t>
            </a:r>
            <a:endParaRPr kumimoji="1" lang="en-US" altLang="ko-Kore-KR" sz="14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나이</a:t>
            </a:r>
            <a:endParaRPr kumimoji="1" lang="en-US" altLang="ko-Kore-KR" sz="14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꼬리</a:t>
            </a:r>
            <a:r>
              <a:rPr kumimoji="1" lang="ko-KR" altLang="en-US" sz="1400" dirty="0">
                <a:solidFill>
                  <a:schemeClr val="tx1"/>
                </a:solidFill>
              </a:rPr>
              <a:t> 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83FEC-6AD2-177E-DB7C-70875088BAD5}"/>
              </a:ext>
            </a:extLst>
          </p:cNvPr>
          <p:cNvSpPr/>
          <p:nvPr/>
        </p:nvSpPr>
        <p:spPr>
          <a:xfrm>
            <a:off x="3558745" y="5329247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울다</a:t>
            </a:r>
            <a:r>
              <a:rPr kumimoji="1" lang="en-US" altLang="ko-Kore-KR" sz="1400" dirty="0">
                <a:solidFill>
                  <a:schemeClr val="tx1"/>
                </a:solidFill>
              </a:rPr>
              <a:t>(</a:t>
            </a:r>
            <a:r>
              <a:rPr kumimoji="1" lang="en-US" altLang="ko-KR" sz="1400" dirty="0">
                <a:solidFill>
                  <a:schemeClr val="tx1"/>
                </a:solidFill>
              </a:rPr>
              <a:t>)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D3E78A-A3E1-C85E-C811-B3D873D3A70F}"/>
              </a:ext>
            </a:extLst>
          </p:cNvPr>
          <p:cNvSpPr/>
          <p:nvPr/>
        </p:nvSpPr>
        <p:spPr>
          <a:xfrm>
            <a:off x="7068065" y="4213654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Mouse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F10F5D-0BDB-BA26-71BE-82C1A1CE1135}"/>
              </a:ext>
            </a:extLst>
          </p:cNvPr>
          <p:cNvSpPr/>
          <p:nvPr/>
        </p:nvSpPr>
        <p:spPr>
          <a:xfrm>
            <a:off x="7068064" y="4559643"/>
            <a:ext cx="2075935" cy="76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+ name: String</a:t>
            </a:r>
          </a:p>
          <a:p>
            <a:r>
              <a:rPr kumimoji="1" lang="en-US" altLang="ko-Kore-KR" sz="1400" dirty="0">
                <a:solidFill>
                  <a:schemeClr val="tx1"/>
                </a:solidFill>
              </a:rPr>
              <a:t>+ age: int</a:t>
            </a:r>
          </a:p>
          <a:p>
            <a:r>
              <a:rPr kumimoji="1" lang="en-US" altLang="ko-Kore-KR" sz="1400" dirty="0">
                <a:solidFill>
                  <a:schemeClr val="tx1"/>
                </a:solidFill>
              </a:rPr>
              <a:t>+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r>
              <a:rPr kumimoji="1" lang="en-US" altLang="ko-Kore-KR" sz="1400" dirty="0">
                <a:solidFill>
                  <a:schemeClr val="tx1"/>
                </a:solidFill>
              </a:rPr>
              <a:t>: int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1CA614-9C27-616A-A6FE-FCEF264651B4}"/>
              </a:ext>
            </a:extLst>
          </p:cNvPr>
          <p:cNvSpPr/>
          <p:nvPr/>
        </p:nvSpPr>
        <p:spPr>
          <a:xfrm>
            <a:off x="7068064" y="5329247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+ sing(): void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7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쥐 클래스에 대한 자바 코드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907F9-E473-7563-686A-1208320344E0}"/>
              </a:ext>
            </a:extLst>
          </p:cNvPr>
          <p:cNvSpPr txBox="1"/>
          <p:nvPr/>
        </p:nvSpPr>
        <p:spPr>
          <a:xfrm>
            <a:off x="3235724" y="2754641"/>
            <a:ext cx="4015409" cy="28007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Package </a:t>
            </a:r>
            <a:r>
              <a:rPr kumimoji="1" lang="en-US" altLang="ko-Kore-KR" sz="1600" dirty="0"/>
              <a:t>abstraction01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Mouse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public </a:t>
            </a:r>
            <a:r>
              <a:rPr kumimoji="1" lang="en-US" altLang="ko-KR" sz="1600" dirty="0"/>
              <a:t>String name;</a:t>
            </a:r>
          </a:p>
          <a:p>
            <a:r>
              <a:rPr kumimoji="1" lang="en-US" altLang="ko-KR" sz="1600" dirty="0">
                <a:solidFill>
                  <a:srgbClr val="0070C0"/>
                </a:solidFill>
              </a:rPr>
              <a:t>    public int </a:t>
            </a:r>
            <a:r>
              <a:rPr kumimoji="1" lang="en-US" altLang="ko-KR" sz="1600" dirty="0"/>
              <a:t>age;</a:t>
            </a:r>
          </a:p>
          <a:p>
            <a:r>
              <a:rPr kumimoji="1" lang="en-US" altLang="ko-KR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public int </a:t>
            </a:r>
            <a:r>
              <a:rPr kumimoji="1" lang="en-US" altLang="ko-KR" sz="1600" dirty="0" err="1"/>
              <a:t>countOfTail</a:t>
            </a:r>
            <a:r>
              <a:rPr kumimoji="1" lang="en-US" altLang="ko-KR" sz="1600" dirty="0"/>
              <a:t>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public void </a:t>
            </a:r>
            <a:r>
              <a:rPr kumimoji="1" lang="en-US" altLang="ko-KR" sz="1600" dirty="0">
                <a:solidFill>
                  <a:srgbClr val="FFC000"/>
                </a:solidFill>
              </a:rPr>
              <a:t>sing</a:t>
            </a:r>
            <a:r>
              <a:rPr kumimoji="1" lang="en-US" altLang="ko-KR" sz="1600" dirty="0"/>
              <a:t>() {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System.</a:t>
            </a:r>
            <a:r>
              <a:rPr kumimoji="1" lang="en-US" altLang="ko-KR" sz="1600" dirty="0" err="1">
                <a:solidFill>
                  <a:srgbClr val="7030A0"/>
                </a:solidFill>
              </a:rPr>
              <a:t>out</a:t>
            </a:r>
            <a:r>
              <a:rPr kumimoji="1" lang="en-US" altLang="ko-KR" sz="1600" dirty="0" err="1"/>
              <a:t>.println</a:t>
            </a:r>
            <a:r>
              <a:rPr kumimoji="1" lang="en-US" altLang="ko-KR" sz="1600" dirty="0"/>
              <a:t>(name + </a:t>
            </a:r>
            <a:r>
              <a:rPr kumimoji="1" lang="en-US" altLang="ko-KR" sz="1600" dirty="0">
                <a:solidFill>
                  <a:schemeClr val="accent2">
                    <a:lumMod val="75000"/>
                  </a:schemeClr>
                </a:solidFill>
              </a:rPr>
              <a:t>“ </a:t>
            </a:r>
            <a:r>
              <a:rPr kumimoji="1" lang="ko-KR" altLang="en-US" sz="1600" dirty="0">
                <a:solidFill>
                  <a:schemeClr val="accent2">
                    <a:lumMod val="75000"/>
                  </a:schemeClr>
                </a:solidFill>
              </a:rPr>
              <a:t>찍찍</a:t>
            </a:r>
            <a:r>
              <a:rPr kumimoji="1" lang="en-US" altLang="ko-KR" sz="1600" dirty="0">
                <a:solidFill>
                  <a:schemeClr val="accent2">
                    <a:lumMod val="75000"/>
                  </a:schemeClr>
                </a:solidFill>
              </a:rPr>
              <a:t>!!!”</a:t>
            </a:r>
            <a:r>
              <a:rPr kumimoji="1" lang="en-US" altLang="ko-KR" sz="1600" dirty="0"/>
              <a:t>);</a:t>
            </a:r>
          </a:p>
          <a:p>
            <a:r>
              <a:rPr kumimoji="1" lang="en-US" altLang="ko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6666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쥐 클래스를 활용할 수 있는 별도의 클래스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907F9-E473-7563-686A-1208320344E0}"/>
              </a:ext>
            </a:extLst>
          </p:cNvPr>
          <p:cNvSpPr txBox="1"/>
          <p:nvPr/>
        </p:nvSpPr>
        <p:spPr>
          <a:xfrm>
            <a:off x="6796825" y="2707223"/>
            <a:ext cx="4227757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       Mouse jerry = </a:t>
            </a:r>
            <a:r>
              <a:rPr kumimoji="1" lang="en-US" altLang="ko-KR" sz="1600" dirty="0">
                <a:solidFill>
                  <a:srgbClr val="7030A0"/>
                </a:solidFill>
              </a:rPr>
              <a:t>new</a:t>
            </a:r>
            <a:r>
              <a:rPr kumimoji="1" lang="en-US" altLang="ko-KR" sz="1600" dirty="0"/>
              <a:t> Mouse();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jerry.name</a:t>
            </a:r>
            <a:r>
              <a:rPr kumimoji="1" lang="en-US" altLang="ko-KR" sz="1600" dirty="0"/>
              <a:t> = “</a:t>
            </a:r>
            <a:r>
              <a:rPr kumimoji="1" lang="ko-KR" altLang="en-US" sz="1600" dirty="0"/>
              <a:t>제리</a:t>
            </a:r>
            <a:r>
              <a:rPr kumimoji="1" lang="en-US" altLang="ko-KR" sz="1600" dirty="0"/>
              <a:t>”;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jerry.age</a:t>
            </a:r>
            <a:r>
              <a:rPr kumimoji="1" lang="en-US" altLang="ko-KR" sz="1600" dirty="0"/>
              <a:t> = 73;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jerry.countOfTail</a:t>
            </a:r>
            <a:r>
              <a:rPr kumimoji="1" lang="en-US" altLang="ko-KR" sz="1600" dirty="0"/>
              <a:t> = 1;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jerry.sing</a:t>
            </a:r>
            <a:r>
              <a:rPr kumimoji="1" lang="en-US" altLang="ko-KR" sz="1600" dirty="0"/>
              <a:t>();</a:t>
            </a:r>
          </a:p>
          <a:p>
            <a:r>
              <a:rPr kumimoji="1" lang="en-US" altLang="ko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09488-B461-4DDF-29AE-605C82C27AE5}"/>
              </a:ext>
            </a:extLst>
          </p:cNvPr>
          <p:cNvSpPr txBox="1"/>
          <p:nvPr/>
        </p:nvSpPr>
        <p:spPr>
          <a:xfrm>
            <a:off x="2086551" y="2707223"/>
            <a:ext cx="4227757" cy="3293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Package </a:t>
            </a:r>
            <a:r>
              <a:rPr kumimoji="1" lang="en-US" altLang="ko-Kore-KR" sz="1600" dirty="0"/>
              <a:t>abstraction01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 err="1"/>
              <a:t>MouseDriver</a:t>
            </a:r>
            <a:r>
              <a:rPr kumimoji="1" lang="en-US" altLang="ko-Kore-KR" sz="1600" dirty="0"/>
              <a:t>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  <a:endParaRPr kumimoji="1" lang="en-US" altLang="ko-KR" sz="1600" dirty="0"/>
          </a:p>
          <a:p>
            <a:r>
              <a:rPr kumimoji="1" lang="en-US" altLang="ko-KR" sz="1600" dirty="0"/>
              <a:t>        Mouse mickey = </a:t>
            </a:r>
            <a:r>
              <a:rPr kumimoji="1" lang="en-US" altLang="ko-KR" sz="1600" dirty="0">
                <a:solidFill>
                  <a:srgbClr val="7030A0"/>
                </a:solidFill>
              </a:rPr>
              <a:t>new</a:t>
            </a:r>
            <a:r>
              <a:rPr kumimoji="1" lang="en-US" altLang="ko-KR" sz="1600" dirty="0"/>
              <a:t> Mouse();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mickey.name</a:t>
            </a:r>
            <a:r>
              <a:rPr kumimoji="1" lang="en-US" altLang="ko-KR" sz="1600" dirty="0"/>
              <a:t> = “</a:t>
            </a:r>
            <a:r>
              <a:rPr kumimoji="1" lang="ko-KR" altLang="en-US" sz="1600" dirty="0"/>
              <a:t>미키</a:t>
            </a:r>
            <a:r>
              <a:rPr kumimoji="1" lang="en-US" altLang="ko-KR" sz="1600" dirty="0"/>
              <a:t>”;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mickey.age</a:t>
            </a:r>
            <a:r>
              <a:rPr kumimoji="1" lang="en-US" altLang="ko-KR" sz="1600" dirty="0"/>
              <a:t> = 85;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mickey.countOfTail</a:t>
            </a:r>
            <a:r>
              <a:rPr kumimoji="1" lang="en-US" altLang="ko-KR" sz="1600" dirty="0"/>
              <a:t> = 1;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mickey.sing</a:t>
            </a:r>
            <a:r>
              <a:rPr kumimoji="1" lang="en-US" altLang="ko-KR" sz="1600" dirty="0"/>
              <a:t>();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mickey = null;</a:t>
            </a:r>
          </a:p>
        </p:txBody>
      </p:sp>
    </p:spTree>
    <p:extLst>
      <p:ext uri="{BB962C8B-B14F-4D97-AF65-F5344CB8AC3E}">
        <p14:creationId xmlns:p14="http://schemas.microsoft.com/office/powerpoint/2010/main" val="2369474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 클래스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번째 줄 직전의 메모리 상태 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BC183D-6B01-924A-C888-DC79747FAEA0}"/>
              </a:ext>
            </a:extLst>
          </p:cNvPr>
          <p:cNvSpPr/>
          <p:nvPr/>
        </p:nvSpPr>
        <p:spPr>
          <a:xfrm>
            <a:off x="3180522" y="2896396"/>
            <a:ext cx="5227982" cy="1914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2E3B95-027D-013C-376F-21D7A7033748}"/>
              </a:ext>
            </a:extLst>
          </p:cNvPr>
          <p:cNvSpPr/>
          <p:nvPr/>
        </p:nvSpPr>
        <p:spPr>
          <a:xfrm>
            <a:off x="3180522" y="4825080"/>
            <a:ext cx="2613991" cy="601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66B953-A417-F04C-53E3-4A77E1E3DC3C}"/>
              </a:ext>
            </a:extLst>
          </p:cNvPr>
          <p:cNvSpPr/>
          <p:nvPr/>
        </p:nvSpPr>
        <p:spPr>
          <a:xfrm>
            <a:off x="5794513" y="4825080"/>
            <a:ext cx="2613991" cy="601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003412-36FB-6825-F522-BA991563F165}"/>
              </a:ext>
            </a:extLst>
          </p:cNvPr>
          <p:cNvGrpSpPr/>
          <p:nvPr/>
        </p:nvGrpSpPr>
        <p:grpSpPr>
          <a:xfrm>
            <a:off x="3776870" y="3013909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CD65E9A-F266-B8F2-1B8E-0EECE46DB0E1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5F21F2-AF9D-BF3E-E7C2-966F7AB2BA0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5279C0-D3E1-4AA2-2879-FFD8403A0462}"/>
              </a:ext>
            </a:extLst>
          </p:cNvPr>
          <p:cNvSpPr/>
          <p:nvPr/>
        </p:nvSpPr>
        <p:spPr>
          <a:xfrm>
            <a:off x="6096000" y="2979222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Mouse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3E70EE-8AC3-8F05-37C5-5AE98921C8A6}"/>
              </a:ext>
            </a:extLst>
          </p:cNvPr>
          <p:cNvSpPr/>
          <p:nvPr/>
        </p:nvSpPr>
        <p:spPr>
          <a:xfrm>
            <a:off x="6096000" y="3322773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1A63DC-1892-F62B-F471-3362030E6E15}"/>
              </a:ext>
            </a:extLst>
          </p:cNvPr>
          <p:cNvSpPr/>
          <p:nvPr/>
        </p:nvSpPr>
        <p:spPr>
          <a:xfrm>
            <a:off x="6096000" y="4321067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62B58F4-E437-638D-68AF-67064963B2B7}"/>
              </a:ext>
            </a:extLst>
          </p:cNvPr>
          <p:cNvGrpSpPr/>
          <p:nvPr/>
        </p:nvGrpSpPr>
        <p:grpSpPr>
          <a:xfrm>
            <a:off x="3776870" y="3838406"/>
            <a:ext cx="1618734" cy="777008"/>
            <a:chOff x="6096000" y="5250139"/>
            <a:chExt cx="1618734" cy="77700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BB48FC3-571C-0943-BA04-87410DAD0C55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6EE6504-8E83-0560-7DC3-AC87DAC191D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668E33A-BF65-A6F6-7A6C-595DADDE338A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B753731-BC58-4E06-F3F3-CF76E287C4D3}"/>
              </a:ext>
            </a:extLst>
          </p:cNvPr>
          <p:cNvSpPr/>
          <p:nvPr/>
        </p:nvSpPr>
        <p:spPr>
          <a:xfrm>
            <a:off x="6145428" y="3404286"/>
            <a:ext cx="1515762" cy="2444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9E6C893-490A-F82F-C139-4259278D2B70}"/>
              </a:ext>
            </a:extLst>
          </p:cNvPr>
          <p:cNvSpPr/>
          <p:nvPr/>
        </p:nvSpPr>
        <p:spPr>
          <a:xfrm>
            <a:off x="6145428" y="3713205"/>
            <a:ext cx="1515762" cy="2444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1C87C09-14AE-3015-D04F-0280287900FC}"/>
              </a:ext>
            </a:extLst>
          </p:cNvPr>
          <p:cNvSpPr/>
          <p:nvPr/>
        </p:nvSpPr>
        <p:spPr>
          <a:xfrm>
            <a:off x="6145428" y="4022124"/>
            <a:ext cx="1515762" cy="2444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countOfTail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16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Mouse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크래스의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name, age, </a:t>
            </a:r>
            <a:r>
              <a:rPr kumimoji="1" lang="en-US" altLang="ko-KR" dirty="0" err="1"/>
              <a:t>countOfTail</a:t>
            </a:r>
            <a:r>
              <a:rPr kumimoji="1" lang="ko-KR" altLang="en-US" dirty="0"/>
              <a:t> 세 속성은 클래스가 아닌 객체에 속한 속성이므로 객체가 </a:t>
            </a:r>
            <a:r>
              <a:rPr kumimoji="1" lang="ko-KR" altLang="en-US" dirty="0" err="1"/>
              <a:t>생성되어야만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영역에 영역이 할당된다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UML</a:t>
            </a:r>
            <a:r>
              <a:rPr kumimoji="1" lang="ko-KR" altLang="en-US" dirty="0"/>
              <a:t> 표기법에서 클래스 멤버는 밑줄을 표시한다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때문에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 메서드에는 밑줄이 있지만 </a:t>
            </a:r>
            <a:r>
              <a:rPr kumimoji="1" lang="en-US" altLang="ko-KR" dirty="0"/>
              <a:t>sing()</a:t>
            </a:r>
            <a:r>
              <a:rPr kumimoji="1" lang="ko-KR" altLang="en-US" dirty="0"/>
              <a:t> 메서드는 밑줄이 없다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클래스 멤버는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 키워드로 표시한다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506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1.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Mouse mickey</a:t>
            </a:r>
            <a:r>
              <a:rPr kumimoji="1" lang="ko-KR" altLang="en-US" b="1" dirty="0"/>
              <a:t>로 </a:t>
            </a:r>
            <a:r>
              <a:rPr kumimoji="1" lang="en-US" altLang="ko-KR" b="1" dirty="0"/>
              <a:t>Mouse</a:t>
            </a:r>
            <a:r>
              <a:rPr kumimoji="1" lang="ko-KR" altLang="en-US" b="1" dirty="0"/>
              <a:t> 타입의 변수 생성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5"/>
            <a:ext cx="2613991" cy="1347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5"/>
            <a:ext cx="2613991" cy="1347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0569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2.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New Mouse() </a:t>
            </a:r>
            <a:r>
              <a:rPr kumimoji="1" lang="ko-KR" altLang="en-US" b="1" dirty="0"/>
              <a:t>구문으로 </a:t>
            </a:r>
            <a:r>
              <a:rPr kumimoji="1" lang="ko-KR" altLang="en-US" b="1" dirty="0" err="1"/>
              <a:t>힙</a:t>
            </a:r>
            <a:r>
              <a:rPr kumimoji="1" lang="ko-KR" altLang="en-US" b="1" dirty="0"/>
              <a:t> 영역에 </a:t>
            </a:r>
            <a:r>
              <a:rPr kumimoji="1" lang="en-US" altLang="ko-KR" b="1" dirty="0"/>
              <a:t>Mouse</a:t>
            </a:r>
            <a:r>
              <a:rPr kumimoji="1" lang="ko-KR" altLang="en-US" b="1" dirty="0"/>
              <a:t> 인스턴스 생성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8269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3.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=</a:t>
            </a:r>
            <a:r>
              <a:rPr kumimoji="1" lang="ko-KR" altLang="en-US" b="1" dirty="0"/>
              <a:t>을 통한 할당으로 </a:t>
            </a:r>
            <a:r>
              <a:rPr kumimoji="1" lang="en-US" altLang="ko-KR" b="1" dirty="0"/>
              <a:t>mickey</a:t>
            </a:r>
            <a:r>
              <a:rPr kumimoji="1" lang="ko-KR" altLang="en-US" b="1" dirty="0"/>
              <a:t> 변수에 </a:t>
            </a:r>
            <a:r>
              <a:rPr kumimoji="1" lang="en-US" altLang="ko-KR" b="1" dirty="0"/>
              <a:t>Mouse</a:t>
            </a:r>
            <a:r>
              <a:rPr kumimoji="1" lang="ko-KR" altLang="en-US" b="1" dirty="0"/>
              <a:t> 인스턴스의 메모리 주소</a:t>
            </a:r>
            <a:r>
              <a:rPr kumimoji="1" lang="en-US" altLang="ko-KR" b="1" dirty="0"/>
              <a:t>(100)</a:t>
            </a:r>
            <a:r>
              <a:rPr kumimoji="1" lang="ko-KR" altLang="en-US" b="1" dirty="0"/>
              <a:t> 할당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100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4700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3.</a:t>
            </a:r>
            <a:r>
              <a:rPr kumimoji="1" lang="ko-KR" altLang="en-US" b="1" dirty="0"/>
              <a:t>의 화살표를 통한 표현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5153281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841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7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2737371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285488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579991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2820197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467819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4909625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35413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45630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494733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049503"/>
            <a:ext cx="678033" cy="206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623697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4967248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5965542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4999384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name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308303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61722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126717" y="5049503"/>
            <a:ext cx="663984" cy="194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미키 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360928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5669041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4795473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1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신기술은 이전 기술의 어깨를 딛고 개발자를 위해 발전한다</a:t>
            </a:r>
            <a:r>
              <a:rPr kumimoji="1" lang="en-US" altLang="ko-KR" b="1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언어의 발전은 인간에게 더 친화적인 방향으로 진행되었다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신기술이 역사 속에서 환영만 받는 것은 아니다</a:t>
            </a:r>
            <a:r>
              <a:rPr kumimoji="1" lang="en-US" altLang="ko-KR" b="1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C: </a:t>
            </a:r>
            <a:r>
              <a:rPr kumimoji="1" lang="ko-KR" altLang="en-US" dirty="0"/>
              <a:t>기계어나 어셈블리에 비해 느림</a:t>
            </a:r>
            <a:br>
              <a:rPr kumimoji="1" lang="en-US" altLang="ko-KR" dirty="0"/>
            </a:br>
            <a:r>
              <a:rPr kumimoji="1" lang="en-US" altLang="ko-KR" dirty="0"/>
              <a:t>C++: </a:t>
            </a:r>
            <a:r>
              <a:rPr kumimoji="1" lang="ko-KR" altLang="en-US" dirty="0"/>
              <a:t>객체 지향이라는 새로운 패러다임에 대한 저항</a:t>
            </a:r>
            <a:br>
              <a:rPr kumimoji="1" lang="en-US" altLang="ko-KR" dirty="0"/>
            </a:br>
            <a:r>
              <a:rPr kumimoji="1" lang="en-US" altLang="ko-KR" dirty="0"/>
              <a:t>JAVA: </a:t>
            </a:r>
            <a:r>
              <a:rPr kumimoji="1" lang="ko-KR" altLang="en-US" dirty="0"/>
              <a:t>가상 환경으로 인한 속도 저하와 리소스 소모</a:t>
            </a:r>
            <a:r>
              <a:rPr kumimoji="1"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9456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8~9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2737371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285488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579991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2820197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467819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4909625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35413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45630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494733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049503"/>
            <a:ext cx="678033" cy="206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623697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4967248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5965542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4999384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name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308303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617222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126717" y="5049503"/>
            <a:ext cx="663984" cy="19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미키 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360928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85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5669041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4795473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87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11</a:t>
            </a:r>
            <a:r>
              <a:rPr kumimoji="1" lang="ko-KR" altLang="en-US" dirty="0"/>
              <a:t>번째 줄에서 </a:t>
            </a:r>
            <a:r>
              <a:rPr kumimoji="1" lang="en-US" altLang="ko-KR" dirty="0"/>
              <a:t>mickey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sing()</a:t>
            </a:r>
            <a:r>
              <a:rPr kumimoji="1" lang="ko-KR" altLang="en-US" dirty="0"/>
              <a:t> 메서드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메모리의 변화는 없으며 메서드의 내용대로 화면에 문자열을 출력한다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0597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13</a:t>
            </a:r>
            <a:r>
              <a:rPr kumimoji="1" lang="ko-KR" altLang="en-US" dirty="0"/>
              <a:t>번째 줄에서 </a:t>
            </a:r>
            <a:r>
              <a:rPr kumimoji="1" lang="en-US" altLang="ko-KR" dirty="0"/>
              <a:t>mickey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을 할당했을 때의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2203BA-8BB0-57CB-012D-DB4DCA91F6C7}"/>
              </a:ext>
            </a:extLst>
          </p:cNvPr>
          <p:cNvSpPr/>
          <p:nvPr/>
        </p:nvSpPr>
        <p:spPr>
          <a:xfrm>
            <a:off x="3180522" y="2737371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B4FB21-F782-CEC6-8EDC-07453030E9CD}"/>
              </a:ext>
            </a:extLst>
          </p:cNvPr>
          <p:cNvSpPr/>
          <p:nvPr/>
        </p:nvSpPr>
        <p:spPr>
          <a:xfrm>
            <a:off x="3180522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40782-C748-0F2A-C556-DEEAA2D70900}"/>
              </a:ext>
            </a:extLst>
          </p:cNvPr>
          <p:cNvSpPr/>
          <p:nvPr/>
        </p:nvSpPr>
        <p:spPr>
          <a:xfrm>
            <a:off x="5794513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970E3E-6EF0-D4E1-B80F-11BC8A1ED314}"/>
              </a:ext>
            </a:extLst>
          </p:cNvPr>
          <p:cNvGrpSpPr/>
          <p:nvPr/>
        </p:nvGrpSpPr>
        <p:grpSpPr>
          <a:xfrm>
            <a:off x="3776870" y="285488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FCBBF4-B6BA-06E5-C7C6-DCFB1A73754C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F6C9CF-848B-C86E-3C22-C63B304FA84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651C04-53A4-397F-0DC7-DA005AD635D0}"/>
              </a:ext>
            </a:extLst>
          </p:cNvPr>
          <p:cNvGrpSpPr/>
          <p:nvPr/>
        </p:nvGrpSpPr>
        <p:grpSpPr>
          <a:xfrm>
            <a:off x="3776870" y="3579991"/>
            <a:ext cx="1618734" cy="777008"/>
            <a:chOff x="6096000" y="5250139"/>
            <a:chExt cx="1618734" cy="77700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C06978-3DA5-43DA-627A-821D3F137E1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43A92E-EA3E-516F-C9E6-D2D516962AD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93E9DA-40A4-E84A-0630-D56932E41E8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0EB48F-301A-EFCE-CB79-17C674F4E94A}"/>
              </a:ext>
            </a:extLst>
          </p:cNvPr>
          <p:cNvGrpSpPr/>
          <p:nvPr/>
        </p:nvGrpSpPr>
        <p:grpSpPr>
          <a:xfrm>
            <a:off x="6096000" y="2820197"/>
            <a:ext cx="1618734" cy="1636191"/>
            <a:chOff x="6096000" y="2979222"/>
            <a:chExt cx="1618734" cy="16361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7ECB21-2935-FAB4-6771-F7FCC8D174A6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11FCC7-ED95-B03E-EC0C-5C0FC6B6FE76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83BEBA-0746-608C-6DBF-79DD25F9D3E4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5815B9C6-F286-4D92-7B69-D4780E78E2AC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E41E9F0-8572-6FBB-E5A9-C7FC5926C57A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6FF922B4-8669-52A4-FDBD-3582A2D1F720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B0AE1-590F-69C3-17B3-962789005F24}"/>
              </a:ext>
            </a:extLst>
          </p:cNvPr>
          <p:cNvSpPr/>
          <p:nvPr/>
        </p:nvSpPr>
        <p:spPr>
          <a:xfrm>
            <a:off x="3592996" y="467819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C4855E-8567-84C0-1CB8-E8407E1C7548}"/>
              </a:ext>
            </a:extLst>
          </p:cNvPr>
          <p:cNvSpPr/>
          <p:nvPr/>
        </p:nvSpPr>
        <p:spPr>
          <a:xfrm>
            <a:off x="3592995" y="4909625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955B425-5407-571E-024A-1303E5C9A04B}"/>
              </a:ext>
            </a:extLst>
          </p:cNvPr>
          <p:cNvSpPr/>
          <p:nvPr/>
        </p:nvSpPr>
        <p:spPr>
          <a:xfrm>
            <a:off x="3699842" y="535413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2DA4AB-9824-3E54-D97C-65C6A58DEA89}"/>
              </a:ext>
            </a:extLst>
          </p:cNvPr>
          <p:cNvSpPr/>
          <p:nvPr/>
        </p:nvSpPr>
        <p:spPr>
          <a:xfrm>
            <a:off x="4340916" y="545630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B78E2FB1-361F-5152-D346-B509D6A5209E}"/>
              </a:ext>
            </a:extLst>
          </p:cNvPr>
          <p:cNvSpPr/>
          <p:nvPr/>
        </p:nvSpPr>
        <p:spPr>
          <a:xfrm>
            <a:off x="3699842" y="4947338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73A780-3208-AEE0-005F-1E87A1CC058B}"/>
              </a:ext>
            </a:extLst>
          </p:cNvPr>
          <p:cNvSpPr/>
          <p:nvPr/>
        </p:nvSpPr>
        <p:spPr>
          <a:xfrm>
            <a:off x="4467952" y="5049503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A30918-F67E-034A-1260-361E40D1AE05}"/>
              </a:ext>
            </a:extLst>
          </p:cNvPr>
          <p:cNvSpPr/>
          <p:nvPr/>
        </p:nvSpPr>
        <p:spPr>
          <a:xfrm>
            <a:off x="6311707" y="4623697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20E30-0363-3F7F-68CF-87253942DE17}"/>
              </a:ext>
            </a:extLst>
          </p:cNvPr>
          <p:cNvSpPr/>
          <p:nvPr/>
        </p:nvSpPr>
        <p:spPr>
          <a:xfrm>
            <a:off x="6311707" y="4967248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CEEB70-5832-E98D-4FE1-2F874EFF3559}"/>
              </a:ext>
            </a:extLst>
          </p:cNvPr>
          <p:cNvSpPr/>
          <p:nvPr/>
        </p:nvSpPr>
        <p:spPr>
          <a:xfrm>
            <a:off x="6311707" y="5965542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D59A931-BE59-1C35-1EDA-810E4577CC7D}"/>
              </a:ext>
            </a:extLst>
          </p:cNvPr>
          <p:cNvSpPr/>
          <p:nvPr/>
        </p:nvSpPr>
        <p:spPr>
          <a:xfrm>
            <a:off x="6361135" y="4999384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name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45C1A51-742C-5197-BC2A-A3129474128C}"/>
              </a:ext>
            </a:extLst>
          </p:cNvPr>
          <p:cNvSpPr/>
          <p:nvPr/>
        </p:nvSpPr>
        <p:spPr>
          <a:xfrm>
            <a:off x="6361135" y="5308303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C34223C0-03EE-F725-1641-63F5584B2E8E}"/>
              </a:ext>
            </a:extLst>
          </p:cNvPr>
          <p:cNvSpPr/>
          <p:nvPr/>
        </p:nvSpPr>
        <p:spPr>
          <a:xfrm>
            <a:off x="6361135" y="561722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729D6C-ED71-F122-3200-0BAACF83DF90}"/>
              </a:ext>
            </a:extLst>
          </p:cNvPr>
          <p:cNvSpPr/>
          <p:nvPr/>
        </p:nvSpPr>
        <p:spPr>
          <a:xfrm>
            <a:off x="7126717" y="5049503"/>
            <a:ext cx="663984" cy="19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미키 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9D0A98-69FA-0645-8971-5D30A5B0603B}"/>
              </a:ext>
            </a:extLst>
          </p:cNvPr>
          <p:cNvSpPr/>
          <p:nvPr/>
        </p:nvSpPr>
        <p:spPr>
          <a:xfrm>
            <a:off x="7345017" y="5360928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85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1132E8-81ED-F067-AFA3-6AF5FC642247}"/>
              </a:ext>
            </a:extLst>
          </p:cNvPr>
          <p:cNvSpPr/>
          <p:nvPr/>
        </p:nvSpPr>
        <p:spPr>
          <a:xfrm>
            <a:off x="7345017" y="5669041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8511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13</a:t>
            </a:r>
            <a:r>
              <a:rPr kumimoji="1" lang="ko-KR" altLang="en-US" dirty="0"/>
              <a:t>번째 줄에서 </a:t>
            </a:r>
            <a:r>
              <a:rPr kumimoji="1" lang="en-US" altLang="ko-KR" dirty="0"/>
              <a:t>mickey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을 할당한 후 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컬렉터가</a:t>
            </a:r>
            <a:r>
              <a:rPr kumimoji="1" lang="ko-KR" altLang="en-US" dirty="0"/>
              <a:t> 메모리를 정리한 후의 메모리 상태 </a:t>
            </a:r>
            <a:r>
              <a:rPr kumimoji="1" lang="en-US" altLang="ko-KR" dirty="0"/>
              <a:t>(</a:t>
            </a:r>
            <a:r>
              <a:rPr kumimoji="1" lang="ko-KR" altLang="en-US" dirty="0"/>
              <a:t>명확한 시점은 알 수 없다</a:t>
            </a:r>
            <a:r>
              <a:rPr kumimoji="1"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2203BA-8BB0-57CB-012D-DB4DCA91F6C7}"/>
              </a:ext>
            </a:extLst>
          </p:cNvPr>
          <p:cNvSpPr/>
          <p:nvPr/>
        </p:nvSpPr>
        <p:spPr>
          <a:xfrm>
            <a:off x="3180522" y="298584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B4FB21-F782-CEC6-8EDC-07453030E9CD}"/>
              </a:ext>
            </a:extLst>
          </p:cNvPr>
          <p:cNvSpPr/>
          <p:nvPr/>
        </p:nvSpPr>
        <p:spPr>
          <a:xfrm>
            <a:off x="3180522" y="4805204"/>
            <a:ext cx="2613991" cy="1327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40782-C748-0F2A-C556-DEEAA2D70900}"/>
              </a:ext>
            </a:extLst>
          </p:cNvPr>
          <p:cNvSpPr/>
          <p:nvPr/>
        </p:nvSpPr>
        <p:spPr>
          <a:xfrm>
            <a:off x="5794513" y="4805204"/>
            <a:ext cx="2613991" cy="1327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970E3E-6EF0-D4E1-B80F-11BC8A1ED314}"/>
              </a:ext>
            </a:extLst>
          </p:cNvPr>
          <p:cNvGrpSpPr/>
          <p:nvPr/>
        </p:nvGrpSpPr>
        <p:grpSpPr>
          <a:xfrm>
            <a:off x="3776870" y="310336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FCBBF4-B6BA-06E5-C7C6-DCFB1A73754C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F6C9CF-848B-C86E-3C22-C63B304FA84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651C04-53A4-397F-0DC7-DA005AD635D0}"/>
              </a:ext>
            </a:extLst>
          </p:cNvPr>
          <p:cNvGrpSpPr/>
          <p:nvPr/>
        </p:nvGrpSpPr>
        <p:grpSpPr>
          <a:xfrm>
            <a:off x="3776870" y="3828469"/>
            <a:ext cx="1618734" cy="777008"/>
            <a:chOff x="6096000" y="5250139"/>
            <a:chExt cx="1618734" cy="77700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C06978-3DA5-43DA-627A-821D3F137E1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43A92E-EA3E-516F-C9E6-D2D516962AD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93E9DA-40A4-E84A-0630-D56932E41E8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0EB48F-301A-EFCE-CB79-17C674F4E94A}"/>
              </a:ext>
            </a:extLst>
          </p:cNvPr>
          <p:cNvGrpSpPr/>
          <p:nvPr/>
        </p:nvGrpSpPr>
        <p:grpSpPr>
          <a:xfrm>
            <a:off x="6096000" y="3068675"/>
            <a:ext cx="1618734" cy="1636191"/>
            <a:chOff x="6096000" y="2979222"/>
            <a:chExt cx="1618734" cy="16361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7ECB21-2935-FAB4-6771-F7FCC8D174A6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11FCC7-ED95-B03E-EC0C-5C0FC6B6FE76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83BEBA-0746-608C-6DBF-79DD25F9D3E4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5815B9C6-F286-4D92-7B69-D4780E78E2AC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E41E9F0-8572-6FBB-E5A9-C7FC5926C57A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6FF922B4-8669-52A4-FDBD-3582A2D1F720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B0AE1-590F-69C3-17B3-962789005F24}"/>
              </a:ext>
            </a:extLst>
          </p:cNvPr>
          <p:cNvSpPr/>
          <p:nvPr/>
        </p:nvSpPr>
        <p:spPr>
          <a:xfrm>
            <a:off x="3592996" y="492667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C4855E-8567-84C0-1CB8-E8407E1C7548}"/>
              </a:ext>
            </a:extLst>
          </p:cNvPr>
          <p:cNvSpPr/>
          <p:nvPr/>
        </p:nvSpPr>
        <p:spPr>
          <a:xfrm>
            <a:off x="3592995" y="515810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955B425-5407-571E-024A-1303E5C9A04B}"/>
              </a:ext>
            </a:extLst>
          </p:cNvPr>
          <p:cNvSpPr/>
          <p:nvPr/>
        </p:nvSpPr>
        <p:spPr>
          <a:xfrm>
            <a:off x="3699842" y="560261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2DA4AB-9824-3E54-D97C-65C6A58DEA89}"/>
              </a:ext>
            </a:extLst>
          </p:cNvPr>
          <p:cNvSpPr/>
          <p:nvPr/>
        </p:nvSpPr>
        <p:spPr>
          <a:xfrm>
            <a:off x="4340916" y="570478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B78E2FB1-361F-5152-D346-B509D6A5209E}"/>
              </a:ext>
            </a:extLst>
          </p:cNvPr>
          <p:cNvSpPr/>
          <p:nvPr/>
        </p:nvSpPr>
        <p:spPr>
          <a:xfrm>
            <a:off x="3699842" y="5195816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73A780-3208-AEE0-005F-1E87A1CC058B}"/>
              </a:ext>
            </a:extLst>
          </p:cNvPr>
          <p:cNvSpPr/>
          <p:nvPr/>
        </p:nvSpPr>
        <p:spPr>
          <a:xfrm>
            <a:off x="4467952" y="529798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5593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아까와는</a:t>
            </a:r>
            <a:r>
              <a:rPr kumimoji="1" lang="ko-KR" altLang="en-US" dirty="0"/>
              <a:t> 다른 </a:t>
            </a:r>
            <a:r>
              <a:rPr kumimoji="1" lang="en-US" altLang="ko-KR" dirty="0"/>
              <a:t>Mouse </a:t>
            </a:r>
            <a:r>
              <a:rPr kumimoji="1" lang="ko-KR" altLang="en-US" dirty="0"/>
              <a:t>객체가 새로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영역에 생성된다</a:t>
            </a:r>
            <a:r>
              <a:rPr kumimoji="1"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5153281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39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19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6944967" y="5407311"/>
            <a:ext cx="845734" cy="194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제리 </a:t>
            </a:r>
            <a:r>
              <a:rPr kumimoji="1" lang="en-US" altLang="ko-KR" sz="1200" dirty="0"/>
              <a:t>“l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73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5153281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56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클래스 멤버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멤버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정적 멤버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객체 멤버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인스턴스 멤버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모든 인스턴스에서 동일한 값을 갖는 멤버가 있다면 이 멤버는 클래스 멤버로 만드는 것이 좋다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정적 메서드를 사용하는 경우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main()</a:t>
            </a:r>
            <a:r>
              <a:rPr kumimoji="1" lang="ko-KR" altLang="en-US" dirty="0"/>
              <a:t> 메서드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객체 생성 여부에 상관 없이 가장 최초에 실행되어야 하므로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정적 변수에 대한 </a:t>
            </a:r>
            <a:r>
              <a:rPr kumimoji="1" lang="en-US" altLang="ko-KR" dirty="0"/>
              <a:t>getter/setter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유틸리티성 메서드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정적 속성은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클래스가 배치되는 즉시 메모리 공간이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할당되나 객체 속성은 객체가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영역에 생성되면 그 때 메모리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공간이 할당된다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20011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클래스 속성과 객체 속성은 기본값을 갖는다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정수형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부동소수점형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논리형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객체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null</a:t>
            </a:r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지역 변수는 명시적으로 초기화 하지 않는다면 쓰레기 값을 갖는다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117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 지향에서의 상속은 재사용과 확장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상위 클래스의 특성을 하위 클래스에서 상속하고 더 필요한 특성을 추가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확장해서 사용할 수 있다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상위 클래스로 갈수록 추상화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일반화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하위 클래스로 갈수록 구체화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특수화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“</a:t>
            </a:r>
            <a:r>
              <a:rPr kumimoji="1" lang="ko-KR" altLang="en-US" dirty="0"/>
              <a:t>하위 클래스는 상위 클래스다</a:t>
            </a:r>
            <a:r>
              <a:rPr kumimoji="1" lang="en-US" altLang="ko-KR" dirty="0"/>
              <a:t>.”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리스코프</a:t>
            </a:r>
            <a:r>
              <a:rPr kumimoji="1" lang="ko-KR" altLang="en-US" b="1" dirty="0">
                <a:solidFill>
                  <a:srgbClr val="FF0000"/>
                </a:solidFill>
              </a:rPr>
              <a:t> 치환 원칙</a:t>
            </a:r>
            <a:r>
              <a:rPr kumimoji="1" lang="en-US" altLang="ko-KR" b="1" dirty="0">
                <a:solidFill>
                  <a:srgbClr val="FF0000"/>
                </a:solidFill>
              </a:rPr>
              <a:t>(LSP)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“</a:t>
            </a:r>
            <a:r>
              <a:rPr kumimoji="1" lang="ko-KR" altLang="en-US" dirty="0"/>
              <a:t>하위 클래스 </a:t>
            </a:r>
            <a:r>
              <a:rPr kumimoji="1" lang="en-US" altLang="ko-KR" b="1" dirty="0">
                <a:solidFill>
                  <a:srgbClr val="FF0000"/>
                </a:solidFill>
              </a:rPr>
              <a:t>is a kind of </a:t>
            </a:r>
            <a:r>
              <a:rPr kumimoji="1" lang="ko-KR" altLang="en-US" dirty="0"/>
              <a:t>상위 클래스</a:t>
            </a:r>
            <a:r>
              <a:rPr kumimoji="1" lang="en-US" altLang="ko-KR" dirty="0"/>
              <a:t>”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“</a:t>
            </a:r>
            <a:r>
              <a:rPr kumimoji="1" lang="ko-KR" altLang="en-US" dirty="0"/>
              <a:t>구현 클래스 </a:t>
            </a:r>
            <a:r>
              <a:rPr kumimoji="1" lang="en-US" altLang="ko-KR" b="1" dirty="0">
                <a:solidFill>
                  <a:srgbClr val="FF0000"/>
                </a:solidFill>
              </a:rPr>
              <a:t>is able to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/>
              <a:t>인터페이스</a:t>
            </a:r>
            <a:r>
              <a:rPr kumimoji="1" lang="en-US" altLang="ko-KR" dirty="0"/>
              <a:t>”</a:t>
            </a:r>
          </a:p>
          <a:p>
            <a:pPr lvl="1"/>
            <a:endParaRPr kumimoji="1" lang="en-US" altLang="ko-KR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836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UML </a:t>
            </a:r>
            <a:r>
              <a:rPr kumimoji="1" lang="ko-KR" altLang="en-US" dirty="0"/>
              <a:t>표기법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3FA340-EDFC-16F9-E406-9E537610C5A1}"/>
              </a:ext>
            </a:extLst>
          </p:cNvPr>
          <p:cNvSpPr/>
          <p:nvPr/>
        </p:nvSpPr>
        <p:spPr>
          <a:xfrm>
            <a:off x="2852530" y="3101009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상위</a:t>
            </a:r>
            <a:r>
              <a:rPr kumimoji="1" lang="ko-KR" altLang="en-US" dirty="0"/>
              <a:t> 클래스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94E090-7A97-0784-AE71-3D7164C9E0DE}"/>
              </a:ext>
            </a:extLst>
          </p:cNvPr>
          <p:cNvSpPr/>
          <p:nvPr/>
        </p:nvSpPr>
        <p:spPr>
          <a:xfrm>
            <a:off x="2852529" y="4919871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하위</a:t>
            </a:r>
            <a:r>
              <a:rPr kumimoji="1" lang="ko-KR" altLang="en-US" dirty="0"/>
              <a:t> 클래스</a:t>
            </a:r>
            <a:endParaRPr kumimoji="1" lang="ko-Kore-KR" altLang="en-US" dirty="0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09948451-8152-1269-071C-40605DDCCB83}"/>
              </a:ext>
            </a:extLst>
          </p:cNvPr>
          <p:cNvSpPr/>
          <p:nvPr/>
        </p:nvSpPr>
        <p:spPr>
          <a:xfrm>
            <a:off x="3651386" y="3820285"/>
            <a:ext cx="181391" cy="1983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920B674-4E94-7120-C525-91A89C51333D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3742082" y="4018602"/>
            <a:ext cx="0" cy="90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132266-FD64-AF29-85FF-0C58C576EFED}"/>
              </a:ext>
            </a:extLst>
          </p:cNvPr>
          <p:cNvSpPr/>
          <p:nvPr/>
        </p:nvSpPr>
        <p:spPr>
          <a:xfrm>
            <a:off x="5521188" y="3101009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인터페이스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24978E-79E6-9B32-F558-44FCEC18B214}"/>
              </a:ext>
            </a:extLst>
          </p:cNvPr>
          <p:cNvSpPr/>
          <p:nvPr/>
        </p:nvSpPr>
        <p:spPr>
          <a:xfrm>
            <a:off x="5521187" y="4919871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sp>
        <p:nvSpPr>
          <p:cNvPr id="16" name="삼각형 15">
            <a:extLst>
              <a:ext uri="{FF2B5EF4-FFF2-40B4-BE49-F238E27FC236}">
                <a16:creationId xmlns:a16="http://schemas.microsoft.com/office/drawing/2014/main" id="{9DC129BF-AF16-6CCE-DF8F-8BAE87925AD1}"/>
              </a:ext>
            </a:extLst>
          </p:cNvPr>
          <p:cNvSpPr/>
          <p:nvPr/>
        </p:nvSpPr>
        <p:spPr>
          <a:xfrm>
            <a:off x="6320044" y="3820285"/>
            <a:ext cx="181391" cy="1983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9DAFD1A-C232-AC3D-2B9E-7238E068CFBE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6410740" y="4018602"/>
            <a:ext cx="0" cy="901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925417-45A7-24C5-302A-61FFF194D6D9}"/>
              </a:ext>
            </a:extLst>
          </p:cNvPr>
          <p:cNvSpPr/>
          <p:nvPr/>
        </p:nvSpPr>
        <p:spPr>
          <a:xfrm>
            <a:off x="7469672" y="4919871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9B702197-7A95-2083-9D5F-91946F05D843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>
            <a:off x="8359225" y="3789548"/>
            <a:ext cx="0" cy="1130323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9064EF9-0A17-79AD-A60C-052A82843A67}"/>
              </a:ext>
            </a:extLst>
          </p:cNvPr>
          <p:cNvSpPr/>
          <p:nvPr/>
        </p:nvSpPr>
        <p:spPr>
          <a:xfrm>
            <a:off x="8179907" y="3425691"/>
            <a:ext cx="358636" cy="3638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A77C12-6DFC-D2CC-A8A5-58D3B0524B11}"/>
              </a:ext>
            </a:extLst>
          </p:cNvPr>
          <p:cNvSpPr txBox="1"/>
          <p:nvPr/>
        </p:nvSpPr>
        <p:spPr>
          <a:xfrm>
            <a:off x="8538543" y="34229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인터페이스</a:t>
            </a:r>
            <a:endParaRPr kumimoji="1" lang="en-US" altLang="ko-Kore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9C1257-843A-C005-0B4E-266F4ACEA8A8}"/>
              </a:ext>
            </a:extLst>
          </p:cNvPr>
          <p:cNvSpPr txBox="1"/>
          <p:nvPr/>
        </p:nvSpPr>
        <p:spPr>
          <a:xfrm>
            <a:off x="3418915" y="58627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645CA0-672F-ACA1-20D6-A14753363662}"/>
              </a:ext>
            </a:extLst>
          </p:cNvPr>
          <p:cNvSpPr txBox="1"/>
          <p:nvPr/>
        </p:nvSpPr>
        <p:spPr>
          <a:xfrm>
            <a:off x="6738728" y="58627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44480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3.</a:t>
            </a:r>
            <a:r>
              <a:rPr kumimoji="1" lang="ko-KR" altLang="en-US" sz="2400" dirty="0"/>
              <a:t> 짧은 글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긴 생각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lvl="1"/>
            <a:r>
              <a:rPr kumimoji="1" lang="en-US" altLang="ko-KR" b="1" dirty="0"/>
              <a:t>UML</a:t>
            </a:r>
            <a:r>
              <a:rPr kumimoji="1" lang="ko-KR" altLang="en-US" b="1" dirty="0"/>
              <a:t>을 대하는 자세</a:t>
            </a:r>
            <a:br>
              <a:rPr kumimoji="1" lang="en-US" altLang="ko-KR" b="1" dirty="0"/>
            </a:br>
            <a:r>
              <a:rPr kumimoji="1" lang="en-US" altLang="ko-KR" dirty="0"/>
              <a:t>UML</a:t>
            </a:r>
            <a:r>
              <a:rPr kumimoji="1" lang="ko-KR" altLang="en-US" dirty="0"/>
              <a:t>은 의사소통의 도구이며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표기 방법론일 뿐이다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이상도 이하도 아니다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당신은 </a:t>
            </a:r>
            <a:r>
              <a:rPr kumimoji="1" lang="en-US" altLang="ko-KR" b="1" dirty="0"/>
              <a:t>CBD, SOA</a:t>
            </a:r>
            <a:r>
              <a:rPr kumimoji="1" lang="ko-KR" altLang="en-US" b="1" dirty="0"/>
              <a:t>가 어려운가</a:t>
            </a:r>
            <a:r>
              <a:rPr kumimoji="1" lang="en-US" altLang="ko-KR" b="1" dirty="0"/>
              <a:t>?</a:t>
            </a:r>
            <a:br>
              <a:rPr kumimoji="1" lang="en-US" altLang="ko-KR" b="1" dirty="0"/>
            </a:br>
            <a:r>
              <a:rPr kumimoji="1" lang="en-US" altLang="ko-KR" dirty="0"/>
              <a:t>CBD(Component Based Development): </a:t>
            </a:r>
            <a:r>
              <a:rPr kumimoji="1" lang="ko-KR" altLang="en-US" dirty="0" err="1"/>
              <a:t>컴폰넌트</a:t>
            </a:r>
            <a:r>
              <a:rPr kumimoji="1" lang="ko-KR" altLang="en-US" dirty="0"/>
              <a:t> 기반 개발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개발 방법론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SOA(Service Oriented Architecture): </a:t>
            </a:r>
            <a:r>
              <a:rPr kumimoji="1" lang="ko-KR" altLang="en-US" dirty="0"/>
              <a:t>서비스 지향 아키텍처</a:t>
            </a:r>
            <a:r>
              <a:rPr kumimoji="1" lang="en-US" altLang="ko-KR" dirty="0"/>
              <a:t>.</a:t>
            </a:r>
            <a:r>
              <a:rPr kumimoji="1" lang="ko-KR" altLang="en-US" dirty="0"/>
              <a:t> 현실 업무를 기준으로 개발하자는 사상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사상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기법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제품은 별개다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본질을 잘 살펴 취사선택 하는 것이 중요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9264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예제 코드 공유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github.com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mazdah</a:t>
            </a:r>
            <a:r>
              <a:rPr kumimoji="1" lang="en" altLang="ko-KR" dirty="0"/>
              <a:t>/</a:t>
            </a:r>
            <a:r>
              <a:rPr kumimoji="1" lang="en" altLang="ko-KR" dirty="0" err="1"/>
              <a:t>JavaOOPExample_for_Spring</a:t>
            </a:r>
            <a:endParaRPr kumimoji="1"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BCC9B2-5992-11D4-BCD4-2136C0834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827" y="2707553"/>
            <a:ext cx="3269569" cy="3689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FA154-2129-8704-F469-75F3288CC58D}"/>
              </a:ext>
            </a:extLst>
          </p:cNvPr>
          <p:cNvSpPr txBox="1"/>
          <p:nvPr/>
        </p:nvSpPr>
        <p:spPr>
          <a:xfrm>
            <a:off x="6547632" y="2706351"/>
            <a:ext cx="399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예제</a:t>
            </a:r>
            <a:r>
              <a:rPr kumimoji="1" lang="ko-KR" altLang="en-US" dirty="0"/>
              <a:t> 코드를 바탕으로 </a:t>
            </a:r>
            <a:r>
              <a:rPr kumimoji="1" lang="en-US" altLang="ko-KR" dirty="0"/>
              <a:t>IntelliJ</a:t>
            </a:r>
            <a:r>
              <a:rPr kumimoji="1" lang="ko-KR" altLang="en-US" dirty="0"/>
              <a:t>에서 그린</a:t>
            </a:r>
            <a:endParaRPr kumimoji="1" lang="en-US" altLang="ko-KR" dirty="0"/>
          </a:p>
          <a:p>
            <a:r>
              <a:rPr kumimoji="1" lang="ko-KR" altLang="en-US" dirty="0"/>
              <a:t>클래스 다이어그램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95413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번째 줄 실행 후 메모리 구조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>
                <a:solidFill>
                  <a:srgbClr val="FF0000"/>
                </a:solidFill>
              </a:rPr>
              <a:t>* 하위 클래스의 인스턴스가 생성될 때는 상위 클래스의 인스턴스도</a:t>
            </a:r>
            <a:br>
              <a:rPr kumimoji="1" lang="en-US" altLang="ko-KR" dirty="0">
                <a:solidFill>
                  <a:srgbClr val="FF0000"/>
                </a:solidFill>
              </a:rPr>
            </a:br>
            <a:r>
              <a:rPr kumimoji="1" lang="ko-KR" altLang="en-US" dirty="0">
                <a:solidFill>
                  <a:srgbClr val="FF0000"/>
                </a:solidFill>
              </a:rPr>
              <a:t>   함께 생성된다</a:t>
            </a:r>
            <a:r>
              <a:rPr kumimoji="1" lang="en-US" altLang="ko-KR" dirty="0">
                <a:solidFill>
                  <a:srgbClr val="FF0000"/>
                </a:solidFill>
              </a:rPr>
              <a:t>(Object </a:t>
            </a:r>
            <a:r>
              <a:rPr kumimoji="1" lang="ko-KR" altLang="en-US" dirty="0">
                <a:solidFill>
                  <a:srgbClr val="FF0000"/>
                </a:solidFill>
              </a:rPr>
              <a:t>클래스 인스턴스는 항상 생성됨</a:t>
            </a:r>
            <a:r>
              <a:rPr kumimoji="1" lang="en-US" altLang="ko-KR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2CD291-EBCC-5DDA-6C2C-E5E903A88A10}"/>
              </a:ext>
            </a:extLst>
          </p:cNvPr>
          <p:cNvSpPr/>
          <p:nvPr/>
        </p:nvSpPr>
        <p:spPr>
          <a:xfrm>
            <a:off x="3180522" y="2707555"/>
            <a:ext cx="6470374" cy="125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ED3D48-A83F-BE57-CC14-4FC8B843A32E}"/>
              </a:ext>
            </a:extLst>
          </p:cNvPr>
          <p:cNvSpPr/>
          <p:nvPr/>
        </p:nvSpPr>
        <p:spPr>
          <a:xfrm>
            <a:off x="3180522" y="3965716"/>
            <a:ext cx="3235187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009A7A-4522-5758-F8E9-5CCE3F9436CE}"/>
              </a:ext>
            </a:extLst>
          </p:cNvPr>
          <p:cNvSpPr/>
          <p:nvPr/>
        </p:nvSpPr>
        <p:spPr>
          <a:xfrm>
            <a:off x="6415709" y="3965715"/>
            <a:ext cx="3235187" cy="1767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8DC31B-FCD3-54D7-E6B8-A0F4260DAF86}"/>
              </a:ext>
            </a:extLst>
          </p:cNvPr>
          <p:cNvGrpSpPr/>
          <p:nvPr/>
        </p:nvGrpSpPr>
        <p:grpSpPr>
          <a:xfrm>
            <a:off x="3339548" y="2879093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BC4BAA-B9D1-36C8-9A26-5215AD1AF02E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88D996-B05C-CAE6-AA22-FF8D656BBCFB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F60C5-3D7D-99DD-6249-95C8129B9B21}"/>
              </a:ext>
            </a:extLst>
          </p:cNvPr>
          <p:cNvSpPr/>
          <p:nvPr/>
        </p:nvSpPr>
        <p:spPr>
          <a:xfrm>
            <a:off x="4581938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F1230C-5714-687F-E4D0-31BB6DD17E1E}"/>
              </a:ext>
            </a:extLst>
          </p:cNvPr>
          <p:cNvSpPr/>
          <p:nvPr/>
        </p:nvSpPr>
        <p:spPr>
          <a:xfrm>
            <a:off x="4581938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10E092-0007-F94C-7970-B68C99D684B4}"/>
              </a:ext>
            </a:extLst>
          </p:cNvPr>
          <p:cNvSpPr/>
          <p:nvPr/>
        </p:nvSpPr>
        <p:spPr>
          <a:xfrm>
            <a:off x="4581938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1AFFA0-51D2-054C-670C-E616EEC30ABB}"/>
              </a:ext>
            </a:extLst>
          </p:cNvPr>
          <p:cNvSpPr/>
          <p:nvPr/>
        </p:nvSpPr>
        <p:spPr>
          <a:xfrm>
            <a:off x="6314659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093C-53B2-BB58-9B38-52746464CEB1}"/>
              </a:ext>
            </a:extLst>
          </p:cNvPr>
          <p:cNvSpPr/>
          <p:nvPr/>
        </p:nvSpPr>
        <p:spPr>
          <a:xfrm>
            <a:off x="6314659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7DFBB2-AE53-9E44-95AE-6DFA68142E46}"/>
              </a:ext>
            </a:extLst>
          </p:cNvPr>
          <p:cNvSpPr/>
          <p:nvPr/>
        </p:nvSpPr>
        <p:spPr>
          <a:xfrm>
            <a:off x="6314659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17AEED-98E6-F82B-7D10-57EFA6CD1BB0}"/>
              </a:ext>
            </a:extLst>
          </p:cNvPr>
          <p:cNvSpPr/>
          <p:nvPr/>
        </p:nvSpPr>
        <p:spPr>
          <a:xfrm>
            <a:off x="8047380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993BF-DA6B-52C9-E120-1D25B7C5F36A}"/>
              </a:ext>
            </a:extLst>
          </p:cNvPr>
          <p:cNvSpPr/>
          <p:nvPr/>
        </p:nvSpPr>
        <p:spPr>
          <a:xfrm>
            <a:off x="8047380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4D84CD-C8D3-5510-95B7-34D300CAD7F7}"/>
              </a:ext>
            </a:extLst>
          </p:cNvPr>
          <p:cNvSpPr/>
          <p:nvPr/>
        </p:nvSpPr>
        <p:spPr>
          <a:xfrm>
            <a:off x="8047380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00F728-CCBA-212C-E1DF-CF80B72ED826}"/>
              </a:ext>
            </a:extLst>
          </p:cNvPr>
          <p:cNvSpPr/>
          <p:nvPr/>
        </p:nvSpPr>
        <p:spPr>
          <a:xfrm>
            <a:off x="3612829" y="4292730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AB2C6E-3847-9B90-070B-1F3D047D3925}"/>
              </a:ext>
            </a:extLst>
          </p:cNvPr>
          <p:cNvSpPr/>
          <p:nvPr/>
        </p:nvSpPr>
        <p:spPr>
          <a:xfrm>
            <a:off x="3612828" y="4524159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2858551-3AF9-A51E-899D-10378CB3E839}"/>
              </a:ext>
            </a:extLst>
          </p:cNvPr>
          <p:cNvSpPr/>
          <p:nvPr/>
        </p:nvSpPr>
        <p:spPr>
          <a:xfrm>
            <a:off x="3719675" y="496867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875175-89FD-2A58-376A-38A8240E51C0}"/>
              </a:ext>
            </a:extLst>
          </p:cNvPr>
          <p:cNvSpPr/>
          <p:nvPr/>
        </p:nvSpPr>
        <p:spPr>
          <a:xfrm>
            <a:off x="4360749" y="5070837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00DF62A-F8E9-A9CE-AB4E-01F27B4FCBAE}"/>
              </a:ext>
            </a:extLst>
          </p:cNvPr>
          <p:cNvSpPr/>
          <p:nvPr/>
        </p:nvSpPr>
        <p:spPr>
          <a:xfrm>
            <a:off x="3719675" y="456187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5CBF60-3379-8325-9BBF-50E0751B5E23}"/>
              </a:ext>
            </a:extLst>
          </p:cNvPr>
          <p:cNvSpPr/>
          <p:nvPr/>
        </p:nvSpPr>
        <p:spPr>
          <a:xfrm>
            <a:off x="4487785" y="466403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7C832E-9D1D-314C-F3E3-C25091102950}"/>
              </a:ext>
            </a:extLst>
          </p:cNvPr>
          <p:cNvCxnSpPr>
            <a:cxnSpLocks/>
          </p:cNvCxnSpPr>
          <p:nvPr/>
        </p:nvCxnSpPr>
        <p:spPr>
          <a:xfrm flipV="1">
            <a:off x="4999337" y="4410007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24A8F9-BA94-6562-57FC-0B888188E484}"/>
              </a:ext>
            </a:extLst>
          </p:cNvPr>
          <p:cNvSpPr/>
          <p:nvPr/>
        </p:nvSpPr>
        <p:spPr>
          <a:xfrm>
            <a:off x="6552639" y="4121486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4D7D36-630E-3AEE-29D7-C6F7B0410CD2}"/>
              </a:ext>
            </a:extLst>
          </p:cNvPr>
          <p:cNvSpPr/>
          <p:nvPr/>
        </p:nvSpPr>
        <p:spPr>
          <a:xfrm>
            <a:off x="6552639" y="4429599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4D9BB-2564-2B91-EE1D-A452428F40E4}"/>
              </a:ext>
            </a:extLst>
          </p:cNvPr>
          <p:cNvSpPr/>
          <p:nvPr/>
        </p:nvSpPr>
        <p:spPr>
          <a:xfrm>
            <a:off x="6552639" y="5022516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F01317-EEAF-3EAB-EC04-F901C1622ABB}"/>
              </a:ext>
            </a:extLst>
          </p:cNvPr>
          <p:cNvSpPr/>
          <p:nvPr/>
        </p:nvSpPr>
        <p:spPr>
          <a:xfrm>
            <a:off x="8066700" y="4121486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4E0917-BB8E-C288-E904-416C219FFA3D}"/>
              </a:ext>
            </a:extLst>
          </p:cNvPr>
          <p:cNvSpPr/>
          <p:nvPr/>
        </p:nvSpPr>
        <p:spPr>
          <a:xfrm>
            <a:off x="8066700" y="4429599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F90B7B-5674-DCBC-E096-9ABA29B667CD}"/>
              </a:ext>
            </a:extLst>
          </p:cNvPr>
          <p:cNvSpPr/>
          <p:nvPr/>
        </p:nvSpPr>
        <p:spPr>
          <a:xfrm>
            <a:off x="8066700" y="5022516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37B3AD-2FBC-2766-A7CB-EB91DF547734}"/>
              </a:ext>
            </a:extLst>
          </p:cNvPr>
          <p:cNvSpPr/>
          <p:nvPr/>
        </p:nvSpPr>
        <p:spPr>
          <a:xfrm>
            <a:off x="8823730" y="4481214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4EB60-12F9-B281-2D9B-0B76D4C865F9}"/>
              </a:ext>
            </a:extLst>
          </p:cNvPr>
          <p:cNvSpPr/>
          <p:nvPr/>
        </p:nvSpPr>
        <p:spPr>
          <a:xfrm>
            <a:off x="7309669" y="4801774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5004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13</a:t>
            </a:r>
            <a:r>
              <a:rPr kumimoji="1" lang="ko-KR" altLang="en-US" dirty="0"/>
              <a:t>번째 줄 실행 후 메모리 구조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2CD291-EBCC-5DDA-6C2C-E5E903A88A10}"/>
              </a:ext>
            </a:extLst>
          </p:cNvPr>
          <p:cNvSpPr/>
          <p:nvPr/>
        </p:nvSpPr>
        <p:spPr>
          <a:xfrm>
            <a:off x="3180522" y="2707555"/>
            <a:ext cx="6470374" cy="1101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ED3D48-A83F-BE57-CC14-4FC8B843A32E}"/>
              </a:ext>
            </a:extLst>
          </p:cNvPr>
          <p:cNvSpPr/>
          <p:nvPr/>
        </p:nvSpPr>
        <p:spPr>
          <a:xfrm>
            <a:off x="3180522" y="3809544"/>
            <a:ext cx="3235187" cy="2683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009A7A-4522-5758-F8E9-5CCE3F9436CE}"/>
              </a:ext>
            </a:extLst>
          </p:cNvPr>
          <p:cNvSpPr/>
          <p:nvPr/>
        </p:nvSpPr>
        <p:spPr>
          <a:xfrm>
            <a:off x="6415709" y="3809543"/>
            <a:ext cx="3235187" cy="2683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8DC31B-FCD3-54D7-E6B8-A0F4260DAF86}"/>
              </a:ext>
            </a:extLst>
          </p:cNvPr>
          <p:cNvGrpSpPr/>
          <p:nvPr/>
        </p:nvGrpSpPr>
        <p:grpSpPr>
          <a:xfrm>
            <a:off x="3339548" y="276976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BC4BAA-B9D1-36C8-9A26-5215AD1AF02E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88D996-B05C-CAE6-AA22-FF8D656BBCFB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F60C5-3D7D-99DD-6249-95C8129B9B21}"/>
              </a:ext>
            </a:extLst>
          </p:cNvPr>
          <p:cNvSpPr/>
          <p:nvPr/>
        </p:nvSpPr>
        <p:spPr>
          <a:xfrm>
            <a:off x="4581938" y="276976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F1230C-5714-687F-E4D0-31BB6DD17E1E}"/>
              </a:ext>
            </a:extLst>
          </p:cNvPr>
          <p:cNvSpPr/>
          <p:nvPr/>
        </p:nvSpPr>
        <p:spPr>
          <a:xfrm>
            <a:off x="4581938" y="308113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10E092-0007-F94C-7970-B68C99D684B4}"/>
              </a:ext>
            </a:extLst>
          </p:cNvPr>
          <p:cNvSpPr/>
          <p:nvPr/>
        </p:nvSpPr>
        <p:spPr>
          <a:xfrm>
            <a:off x="4581938" y="339250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1AFFA0-51D2-054C-670C-E616EEC30ABB}"/>
              </a:ext>
            </a:extLst>
          </p:cNvPr>
          <p:cNvSpPr/>
          <p:nvPr/>
        </p:nvSpPr>
        <p:spPr>
          <a:xfrm>
            <a:off x="6314659" y="276976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093C-53B2-BB58-9B38-52746464CEB1}"/>
              </a:ext>
            </a:extLst>
          </p:cNvPr>
          <p:cNvSpPr/>
          <p:nvPr/>
        </p:nvSpPr>
        <p:spPr>
          <a:xfrm>
            <a:off x="6314659" y="308113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7DFBB2-AE53-9E44-95AE-6DFA68142E46}"/>
              </a:ext>
            </a:extLst>
          </p:cNvPr>
          <p:cNvSpPr/>
          <p:nvPr/>
        </p:nvSpPr>
        <p:spPr>
          <a:xfrm>
            <a:off x="6314659" y="339250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17AEED-98E6-F82B-7D10-57EFA6CD1BB0}"/>
              </a:ext>
            </a:extLst>
          </p:cNvPr>
          <p:cNvSpPr/>
          <p:nvPr/>
        </p:nvSpPr>
        <p:spPr>
          <a:xfrm>
            <a:off x="8047380" y="276976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993BF-DA6B-52C9-E120-1D25B7C5F36A}"/>
              </a:ext>
            </a:extLst>
          </p:cNvPr>
          <p:cNvSpPr/>
          <p:nvPr/>
        </p:nvSpPr>
        <p:spPr>
          <a:xfrm>
            <a:off x="8047380" y="308113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4D84CD-C8D3-5510-95B7-34D300CAD7F7}"/>
              </a:ext>
            </a:extLst>
          </p:cNvPr>
          <p:cNvSpPr/>
          <p:nvPr/>
        </p:nvSpPr>
        <p:spPr>
          <a:xfrm>
            <a:off x="8047380" y="339250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00F728-CCBA-212C-E1DF-CF80B72ED826}"/>
              </a:ext>
            </a:extLst>
          </p:cNvPr>
          <p:cNvSpPr/>
          <p:nvPr/>
        </p:nvSpPr>
        <p:spPr>
          <a:xfrm>
            <a:off x="3612829" y="4292730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AB2C6E-3847-9B90-070B-1F3D047D3925}"/>
              </a:ext>
            </a:extLst>
          </p:cNvPr>
          <p:cNvSpPr/>
          <p:nvPr/>
        </p:nvSpPr>
        <p:spPr>
          <a:xfrm>
            <a:off x="3612828" y="4524158"/>
            <a:ext cx="1789043" cy="1210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2858551-3AF9-A51E-899D-10378CB3E839}"/>
              </a:ext>
            </a:extLst>
          </p:cNvPr>
          <p:cNvSpPr/>
          <p:nvPr/>
        </p:nvSpPr>
        <p:spPr>
          <a:xfrm>
            <a:off x="3719675" y="531653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875175-89FD-2A58-376A-38A8240E51C0}"/>
              </a:ext>
            </a:extLst>
          </p:cNvPr>
          <p:cNvSpPr/>
          <p:nvPr/>
        </p:nvSpPr>
        <p:spPr>
          <a:xfrm>
            <a:off x="4360749" y="541870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00DF62A-F8E9-A9CE-AB4E-01F27B4FCBAE}"/>
              </a:ext>
            </a:extLst>
          </p:cNvPr>
          <p:cNvSpPr/>
          <p:nvPr/>
        </p:nvSpPr>
        <p:spPr>
          <a:xfrm>
            <a:off x="3719675" y="456187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pingu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5CBF60-3379-8325-9BBF-50E0751B5E23}"/>
              </a:ext>
            </a:extLst>
          </p:cNvPr>
          <p:cNvSpPr/>
          <p:nvPr/>
        </p:nvSpPr>
        <p:spPr>
          <a:xfrm>
            <a:off x="4487785" y="466403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24A8F9-BA94-6562-57FC-0B888188E484}"/>
              </a:ext>
            </a:extLst>
          </p:cNvPr>
          <p:cNvSpPr/>
          <p:nvPr/>
        </p:nvSpPr>
        <p:spPr>
          <a:xfrm>
            <a:off x="6552639" y="3882949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4D7D36-630E-3AEE-29D7-C6F7B0410CD2}"/>
              </a:ext>
            </a:extLst>
          </p:cNvPr>
          <p:cNvSpPr/>
          <p:nvPr/>
        </p:nvSpPr>
        <p:spPr>
          <a:xfrm>
            <a:off x="6552639" y="4191062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4D9BB-2564-2B91-EE1D-A452428F40E4}"/>
              </a:ext>
            </a:extLst>
          </p:cNvPr>
          <p:cNvSpPr/>
          <p:nvPr/>
        </p:nvSpPr>
        <p:spPr>
          <a:xfrm>
            <a:off x="6552639" y="4657995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F01317-EEAF-3EAB-EC04-F901C1622ABB}"/>
              </a:ext>
            </a:extLst>
          </p:cNvPr>
          <p:cNvSpPr/>
          <p:nvPr/>
        </p:nvSpPr>
        <p:spPr>
          <a:xfrm>
            <a:off x="8066700" y="3882949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4E0917-BB8E-C288-E904-416C219FFA3D}"/>
              </a:ext>
            </a:extLst>
          </p:cNvPr>
          <p:cNvSpPr/>
          <p:nvPr/>
        </p:nvSpPr>
        <p:spPr>
          <a:xfrm>
            <a:off x="8066700" y="4191062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F90B7B-5674-DCBC-E096-9ABA29B667CD}"/>
              </a:ext>
            </a:extLst>
          </p:cNvPr>
          <p:cNvSpPr/>
          <p:nvPr/>
        </p:nvSpPr>
        <p:spPr>
          <a:xfrm>
            <a:off x="8066700" y="4657995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37B3AD-2FBC-2766-A7CB-EB91DF547734}"/>
              </a:ext>
            </a:extLst>
          </p:cNvPr>
          <p:cNvSpPr/>
          <p:nvPr/>
        </p:nvSpPr>
        <p:spPr>
          <a:xfrm>
            <a:off x="8823730" y="424267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4EB60-12F9-B281-2D9B-0B76D4C865F9}"/>
              </a:ext>
            </a:extLst>
          </p:cNvPr>
          <p:cNvSpPr/>
          <p:nvPr/>
        </p:nvSpPr>
        <p:spPr>
          <a:xfrm>
            <a:off x="7309669" y="442409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9385210-7303-436A-A40C-B24D0198BDB7}"/>
              </a:ext>
            </a:extLst>
          </p:cNvPr>
          <p:cNvSpPr/>
          <p:nvPr/>
        </p:nvSpPr>
        <p:spPr>
          <a:xfrm>
            <a:off x="3719675" y="494087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65C488-F506-D1E4-624C-73E818BAFCB1}"/>
              </a:ext>
            </a:extLst>
          </p:cNvPr>
          <p:cNvSpPr/>
          <p:nvPr/>
        </p:nvSpPr>
        <p:spPr>
          <a:xfrm>
            <a:off x="4487785" y="5043036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1A31FB-6631-0A3F-3F79-1DB42C70ED3A}"/>
              </a:ext>
            </a:extLst>
          </p:cNvPr>
          <p:cNvSpPr/>
          <p:nvPr/>
        </p:nvSpPr>
        <p:spPr>
          <a:xfrm>
            <a:off x="6552639" y="520189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32C367-0D01-BABD-C8FA-31061B6DE4E7}"/>
              </a:ext>
            </a:extLst>
          </p:cNvPr>
          <p:cNvSpPr/>
          <p:nvPr/>
        </p:nvSpPr>
        <p:spPr>
          <a:xfrm>
            <a:off x="6552639" y="5510005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949EDF-9BDF-992E-C304-7A029BA7E0B1}"/>
              </a:ext>
            </a:extLst>
          </p:cNvPr>
          <p:cNvSpPr/>
          <p:nvPr/>
        </p:nvSpPr>
        <p:spPr>
          <a:xfrm>
            <a:off x="6552639" y="5976938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75182F-D2D6-D3C7-8E72-74E0B6F1BBE1}"/>
              </a:ext>
            </a:extLst>
          </p:cNvPr>
          <p:cNvSpPr/>
          <p:nvPr/>
        </p:nvSpPr>
        <p:spPr>
          <a:xfrm>
            <a:off x="8066700" y="520189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62D0F-EA7E-DCF5-E1AC-90B3353CD4EB}"/>
              </a:ext>
            </a:extLst>
          </p:cNvPr>
          <p:cNvSpPr/>
          <p:nvPr/>
        </p:nvSpPr>
        <p:spPr>
          <a:xfrm>
            <a:off x="8066700" y="5510005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888884-DD8B-1214-7078-213FE3A77457}"/>
              </a:ext>
            </a:extLst>
          </p:cNvPr>
          <p:cNvSpPr/>
          <p:nvPr/>
        </p:nvSpPr>
        <p:spPr>
          <a:xfrm>
            <a:off x="8066700" y="5976938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067933-83CD-7A5F-01C8-A4A773D3A0FD}"/>
              </a:ext>
            </a:extLst>
          </p:cNvPr>
          <p:cNvSpPr/>
          <p:nvPr/>
        </p:nvSpPr>
        <p:spPr>
          <a:xfrm>
            <a:off x="8637058" y="5597608"/>
            <a:ext cx="864705" cy="1705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“</a:t>
            </a:r>
            <a:r>
              <a:rPr kumimoji="1" lang="ko-KR" altLang="en-US" sz="1200" dirty="0"/>
              <a:t>뽀로로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5C0FF7-1EF0-B6F0-4A45-4E1B5EC098E2}"/>
              </a:ext>
            </a:extLst>
          </p:cNvPr>
          <p:cNvSpPr/>
          <p:nvPr/>
        </p:nvSpPr>
        <p:spPr>
          <a:xfrm>
            <a:off x="7309669" y="5743034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“</a:t>
            </a:r>
            <a:r>
              <a:rPr kumimoji="1" lang="ko-KR" altLang="en-US" sz="1200" dirty="0"/>
              <a:t>남극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7C832E-9D1D-314C-F3E3-C25091102950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999337" y="4038634"/>
            <a:ext cx="3067363" cy="7203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1A174F-D9D0-3C36-D910-C99FD4B2F17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999337" y="5151557"/>
            <a:ext cx="1553302" cy="2060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057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13</a:t>
            </a:r>
            <a:r>
              <a:rPr kumimoji="1" lang="ko-KR" altLang="en-US" dirty="0"/>
              <a:t>번째 줄에서 </a:t>
            </a:r>
            <a:r>
              <a:rPr kumimoji="1" lang="en-US" altLang="ko-KR" dirty="0" err="1"/>
              <a:t>pingu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Animal</a:t>
            </a:r>
            <a:r>
              <a:rPr kumimoji="1" lang="ko-KR" altLang="en-US" dirty="0"/>
              <a:t>의 인스턴스로 생성이 되었다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따라서 </a:t>
            </a:r>
            <a:r>
              <a:rPr kumimoji="1" lang="en-US" altLang="ko-KR" dirty="0"/>
              <a:t>Animal</a:t>
            </a:r>
            <a:r>
              <a:rPr kumimoji="1" lang="ko-KR" altLang="en-US" dirty="0"/>
              <a:t>에 존재하는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 속성과 </a:t>
            </a:r>
            <a:r>
              <a:rPr kumimoji="1" lang="en-US" altLang="ko-KR" dirty="0" err="1"/>
              <a:t>showName</a:t>
            </a:r>
            <a:r>
              <a:rPr kumimoji="1" lang="en-US" altLang="ko-KR" dirty="0"/>
              <a:t>()</a:t>
            </a:r>
            <a:r>
              <a:rPr kumimoji="1" lang="ko-KR" altLang="en-US" dirty="0"/>
              <a:t> 메서드만 사용 가능하다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2AF522A-E884-A92C-9963-49B164F9EB19}"/>
              </a:ext>
            </a:extLst>
          </p:cNvPr>
          <p:cNvSpPr/>
          <p:nvPr/>
        </p:nvSpPr>
        <p:spPr>
          <a:xfrm>
            <a:off x="3245125" y="3709971"/>
            <a:ext cx="7215808" cy="115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객체</a:t>
            </a:r>
            <a:r>
              <a:rPr kumimoji="1" lang="ko-KR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지향적인 명명법을 사용하자</a:t>
            </a:r>
            <a:r>
              <a:rPr kumimoji="1" lang="en-US" altLang="ko-K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!!!</a:t>
            </a:r>
            <a:endParaRPr kumimoji="1" lang="ko-Kore-KR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2948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 err="1"/>
              <a:t>오버라이딩</a:t>
            </a:r>
            <a:r>
              <a:rPr kumimoji="1" lang="en-US" altLang="ko-KR" dirty="0"/>
              <a:t>(Overriding): </a:t>
            </a:r>
            <a:r>
              <a:rPr kumimoji="1" lang="ko-KR" altLang="en-US" dirty="0"/>
              <a:t>재정의</a:t>
            </a:r>
            <a:r>
              <a:rPr kumimoji="1" lang="en-US" altLang="ko-KR" dirty="0"/>
              <a:t>-</a:t>
            </a:r>
            <a:r>
              <a:rPr kumimoji="1" lang="ko-KR" altLang="en-US" dirty="0"/>
              <a:t>상위클래스의 메서드를 내용만 다르게 정의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오버로딩</a:t>
            </a:r>
            <a:r>
              <a:rPr kumimoji="1" lang="en-US" altLang="ko-KR" dirty="0"/>
              <a:t>(Overloading): </a:t>
            </a:r>
            <a:r>
              <a:rPr kumimoji="1" lang="ko-KR" altLang="en-US" dirty="0"/>
              <a:t>중복정의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같은 메서드 이름으로 인자의 타입이나 개수를 다르게 정의</a:t>
            </a:r>
            <a:r>
              <a:rPr kumimoji="1" lang="en-US" altLang="ko-KR" dirty="0"/>
              <a:t>(</a:t>
            </a:r>
            <a:r>
              <a:rPr kumimoji="1" lang="ko-KR" altLang="en-US" dirty="0"/>
              <a:t>리턴 타입은 상관 없음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예제 코드 공유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4"/>
              </a:rPr>
              <a:t>https://github.com/mazdah/JavaOOPExample_for_Spring</a:t>
            </a:r>
            <a:endParaRPr kumimoji="1" lang="en" altLang="ko-KR" dirty="0"/>
          </a:p>
          <a:p>
            <a:pPr lvl="1"/>
            <a:r>
              <a:rPr lang="en" altLang="ko-Kore-KR" dirty="0"/>
              <a:t>Polymorphism01 </a:t>
            </a:r>
            <a:r>
              <a:rPr lang="ko-KR" altLang="en-US" dirty="0"/>
              <a:t>패키지 참고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06176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Driver.java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B01D01-A506-AD8F-73A2-8A022A167ADB}"/>
              </a:ext>
            </a:extLst>
          </p:cNvPr>
          <p:cNvSpPr/>
          <p:nvPr/>
        </p:nvSpPr>
        <p:spPr>
          <a:xfrm>
            <a:off x="2305875" y="2707555"/>
            <a:ext cx="7394713" cy="1767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828EF-DAAF-2DD6-4E3B-46F58372F383}"/>
              </a:ext>
            </a:extLst>
          </p:cNvPr>
          <p:cNvSpPr/>
          <p:nvPr/>
        </p:nvSpPr>
        <p:spPr>
          <a:xfrm>
            <a:off x="2305875" y="4482550"/>
            <a:ext cx="3896139" cy="18685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607208-0EBC-802A-D310-78151EB971B6}"/>
              </a:ext>
            </a:extLst>
          </p:cNvPr>
          <p:cNvSpPr/>
          <p:nvPr/>
        </p:nvSpPr>
        <p:spPr>
          <a:xfrm>
            <a:off x="6202014" y="4482549"/>
            <a:ext cx="3498575" cy="18685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ABD26B-502C-0C83-622A-2DFFE0B5FCE3}"/>
              </a:ext>
            </a:extLst>
          </p:cNvPr>
          <p:cNvGrpSpPr/>
          <p:nvPr/>
        </p:nvGrpSpPr>
        <p:grpSpPr>
          <a:xfrm>
            <a:off x="2464901" y="2879093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2D5050-3247-7B24-6AB7-B78F6090D5BA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4517FE-DCC3-E698-E59D-003F691063C8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C0B83-5751-E905-C885-3C04ED09C89A}"/>
              </a:ext>
            </a:extLst>
          </p:cNvPr>
          <p:cNvSpPr/>
          <p:nvPr/>
        </p:nvSpPr>
        <p:spPr>
          <a:xfrm>
            <a:off x="3707291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48840-6EA3-5A92-D4E7-3D67C6BBB5F5}"/>
              </a:ext>
            </a:extLst>
          </p:cNvPr>
          <p:cNvSpPr/>
          <p:nvPr/>
        </p:nvSpPr>
        <p:spPr>
          <a:xfrm>
            <a:off x="3707291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3DF874-660F-99F5-7EAF-56D0CD1E0123}"/>
              </a:ext>
            </a:extLst>
          </p:cNvPr>
          <p:cNvSpPr/>
          <p:nvPr/>
        </p:nvSpPr>
        <p:spPr>
          <a:xfrm>
            <a:off x="3707291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389FE-E6CF-E075-6A45-1BF608B914A8}"/>
              </a:ext>
            </a:extLst>
          </p:cNvPr>
          <p:cNvSpPr/>
          <p:nvPr/>
        </p:nvSpPr>
        <p:spPr>
          <a:xfrm>
            <a:off x="5440012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B1642A-7665-F852-C6FB-02996E508FB9}"/>
              </a:ext>
            </a:extLst>
          </p:cNvPr>
          <p:cNvSpPr/>
          <p:nvPr/>
        </p:nvSpPr>
        <p:spPr>
          <a:xfrm>
            <a:off x="5440012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056E1F-A842-BCDE-E736-CF2F703038E5}"/>
              </a:ext>
            </a:extLst>
          </p:cNvPr>
          <p:cNvSpPr/>
          <p:nvPr/>
        </p:nvSpPr>
        <p:spPr>
          <a:xfrm>
            <a:off x="5440012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A0EAB-BC17-D10C-9516-66039B07E7B2}"/>
              </a:ext>
            </a:extLst>
          </p:cNvPr>
          <p:cNvSpPr/>
          <p:nvPr/>
        </p:nvSpPr>
        <p:spPr>
          <a:xfrm>
            <a:off x="7172733" y="2879093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7E1529-7E6C-6CF3-92C0-4567DB7EEC7D}"/>
              </a:ext>
            </a:extLst>
          </p:cNvPr>
          <p:cNvSpPr/>
          <p:nvPr/>
        </p:nvSpPr>
        <p:spPr>
          <a:xfrm>
            <a:off x="7172733" y="3190462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40CF4B-B2FC-BFD7-6090-64329DFE6162}"/>
              </a:ext>
            </a:extLst>
          </p:cNvPr>
          <p:cNvSpPr/>
          <p:nvPr/>
        </p:nvSpPr>
        <p:spPr>
          <a:xfrm>
            <a:off x="7172733" y="3501831"/>
            <a:ext cx="2418525" cy="767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>
                <a:solidFill>
                  <a:schemeClr val="bg2">
                    <a:lumMod val="50000"/>
                  </a:schemeClr>
                </a:solidFill>
              </a:rPr>
              <a:t>showName</a:t>
            </a:r>
            <a:r>
              <a:rPr kumimoji="1" lang="en-US" altLang="ko-Kore-KR" sz="1200" dirty="0">
                <a:solidFill>
                  <a:schemeClr val="bg2">
                    <a:lumMod val="50000"/>
                  </a:schemeClr>
                </a:solidFill>
              </a:rPr>
              <a:t>(): void</a:t>
            </a:r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: String): void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8F60AE-BCA6-FCE5-93B7-06D6DE570329}"/>
              </a:ext>
            </a:extLst>
          </p:cNvPr>
          <p:cNvSpPr/>
          <p:nvPr/>
        </p:nvSpPr>
        <p:spPr>
          <a:xfrm>
            <a:off x="2738182" y="480956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8D4BD3-01C6-26BB-FCEC-135BB97D338D}"/>
              </a:ext>
            </a:extLst>
          </p:cNvPr>
          <p:cNvSpPr/>
          <p:nvPr/>
        </p:nvSpPr>
        <p:spPr>
          <a:xfrm>
            <a:off x="2738181" y="504099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473F86C-65EC-9C1D-0CA7-18CF77D54C10}"/>
              </a:ext>
            </a:extLst>
          </p:cNvPr>
          <p:cNvSpPr/>
          <p:nvPr/>
        </p:nvSpPr>
        <p:spPr>
          <a:xfrm>
            <a:off x="2845028" y="548550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5AD4BE-1028-E46B-4E1E-2211865A0748}"/>
              </a:ext>
            </a:extLst>
          </p:cNvPr>
          <p:cNvSpPr/>
          <p:nvPr/>
        </p:nvSpPr>
        <p:spPr>
          <a:xfrm>
            <a:off x="3486102" y="558767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DC57443-8568-900E-026E-C21782E7F166}"/>
              </a:ext>
            </a:extLst>
          </p:cNvPr>
          <p:cNvSpPr/>
          <p:nvPr/>
        </p:nvSpPr>
        <p:spPr>
          <a:xfrm>
            <a:off x="2845028" y="507870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35CF9F-D329-82A6-C804-EBDD4D9C6844}"/>
              </a:ext>
            </a:extLst>
          </p:cNvPr>
          <p:cNvSpPr/>
          <p:nvPr/>
        </p:nvSpPr>
        <p:spPr>
          <a:xfrm>
            <a:off x="3613138" y="518087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37C7CD-13FB-9CB0-ED1F-54D2F015476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025300" y="4704554"/>
            <a:ext cx="2358373" cy="571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01FBE3-494A-7898-7D92-BA198C25155D}"/>
              </a:ext>
            </a:extLst>
          </p:cNvPr>
          <p:cNvSpPr/>
          <p:nvPr/>
        </p:nvSpPr>
        <p:spPr>
          <a:xfrm>
            <a:off x="6383673" y="4548869"/>
            <a:ext cx="171284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E8B783-F9BD-490A-2F36-9B4343E2978B}"/>
              </a:ext>
            </a:extLst>
          </p:cNvPr>
          <p:cNvSpPr/>
          <p:nvPr/>
        </p:nvSpPr>
        <p:spPr>
          <a:xfrm>
            <a:off x="6383673" y="4856982"/>
            <a:ext cx="171284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E210CA-D542-5191-F98F-A1A22A5AE74A}"/>
              </a:ext>
            </a:extLst>
          </p:cNvPr>
          <p:cNvSpPr/>
          <p:nvPr/>
        </p:nvSpPr>
        <p:spPr>
          <a:xfrm>
            <a:off x="6383673" y="5449900"/>
            <a:ext cx="1712841" cy="7998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)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7B2BF1-EA7D-AFE8-E6FB-CD7338C15CDC}"/>
              </a:ext>
            </a:extLst>
          </p:cNvPr>
          <p:cNvSpPr/>
          <p:nvPr/>
        </p:nvSpPr>
        <p:spPr>
          <a:xfrm>
            <a:off x="8096515" y="4548869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D46750-7B54-A990-781C-1956FBA3091E}"/>
              </a:ext>
            </a:extLst>
          </p:cNvPr>
          <p:cNvSpPr/>
          <p:nvPr/>
        </p:nvSpPr>
        <p:spPr>
          <a:xfrm>
            <a:off x="8096515" y="4856982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FE27DC-FFB6-59B9-9244-0D30EF5B0D00}"/>
              </a:ext>
            </a:extLst>
          </p:cNvPr>
          <p:cNvSpPr/>
          <p:nvPr/>
        </p:nvSpPr>
        <p:spPr>
          <a:xfrm>
            <a:off x="8096515" y="5449900"/>
            <a:ext cx="1514061" cy="7998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2346FA-4EF4-13AA-EAD9-B67BBFCEEA75}"/>
              </a:ext>
            </a:extLst>
          </p:cNvPr>
          <p:cNvSpPr/>
          <p:nvPr/>
        </p:nvSpPr>
        <p:spPr>
          <a:xfrm>
            <a:off x="8853545" y="490859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17D07A-2302-F9C4-66D6-AE24D1EC42A8}"/>
              </a:ext>
            </a:extLst>
          </p:cNvPr>
          <p:cNvSpPr/>
          <p:nvPr/>
        </p:nvSpPr>
        <p:spPr>
          <a:xfrm>
            <a:off x="7140704" y="522915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83EDAC-D5A3-3315-9C95-8A00555DFE61}"/>
              </a:ext>
            </a:extLst>
          </p:cNvPr>
          <p:cNvSpPr/>
          <p:nvPr/>
        </p:nvSpPr>
        <p:spPr>
          <a:xfrm>
            <a:off x="6713565" y="5498220"/>
            <a:ext cx="2589458" cy="25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10163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27324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Driver.java</a:t>
            </a:r>
            <a:r>
              <a:rPr kumimoji="1" lang="ko-KR" altLang="en-US" dirty="0"/>
              <a:t> </a:t>
            </a:r>
            <a:r>
              <a:rPr kumimoji="1" lang="en-US" altLang="ko-KR" dirty="0"/>
              <a:t>14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B01D01-A506-AD8F-73A2-8A022A167ADB}"/>
              </a:ext>
            </a:extLst>
          </p:cNvPr>
          <p:cNvSpPr/>
          <p:nvPr/>
        </p:nvSpPr>
        <p:spPr>
          <a:xfrm>
            <a:off x="2305875" y="2280177"/>
            <a:ext cx="7394713" cy="15337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828EF-DAAF-2DD6-4E3B-46F58372F383}"/>
              </a:ext>
            </a:extLst>
          </p:cNvPr>
          <p:cNvSpPr/>
          <p:nvPr/>
        </p:nvSpPr>
        <p:spPr>
          <a:xfrm>
            <a:off x="2305875" y="3813888"/>
            <a:ext cx="3896139" cy="2865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607208-0EBC-802A-D310-78151EB971B6}"/>
              </a:ext>
            </a:extLst>
          </p:cNvPr>
          <p:cNvSpPr/>
          <p:nvPr/>
        </p:nvSpPr>
        <p:spPr>
          <a:xfrm>
            <a:off x="6202014" y="3813887"/>
            <a:ext cx="3498575" cy="2865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ABD26B-502C-0C83-622A-2DFFE0B5FCE3}"/>
              </a:ext>
            </a:extLst>
          </p:cNvPr>
          <p:cNvGrpSpPr/>
          <p:nvPr/>
        </p:nvGrpSpPr>
        <p:grpSpPr>
          <a:xfrm>
            <a:off x="2464901" y="2352325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2D5050-3247-7B24-6AB7-B78F6090D5BA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4517FE-DCC3-E698-E59D-003F691063C8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C0B83-5751-E905-C885-3C04ED09C89A}"/>
              </a:ext>
            </a:extLst>
          </p:cNvPr>
          <p:cNvSpPr/>
          <p:nvPr/>
        </p:nvSpPr>
        <p:spPr>
          <a:xfrm>
            <a:off x="3707291" y="2352325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48840-6EA3-5A92-D4E7-3D67C6BBB5F5}"/>
              </a:ext>
            </a:extLst>
          </p:cNvPr>
          <p:cNvSpPr/>
          <p:nvPr/>
        </p:nvSpPr>
        <p:spPr>
          <a:xfrm>
            <a:off x="3707291" y="266369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3DF874-660F-99F5-7EAF-56D0CD1E0123}"/>
              </a:ext>
            </a:extLst>
          </p:cNvPr>
          <p:cNvSpPr/>
          <p:nvPr/>
        </p:nvSpPr>
        <p:spPr>
          <a:xfrm>
            <a:off x="3707291" y="297506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389FE-E6CF-E075-6A45-1BF608B914A8}"/>
              </a:ext>
            </a:extLst>
          </p:cNvPr>
          <p:cNvSpPr/>
          <p:nvPr/>
        </p:nvSpPr>
        <p:spPr>
          <a:xfrm>
            <a:off x="5440012" y="2352325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B1642A-7665-F852-C6FB-02996E508FB9}"/>
              </a:ext>
            </a:extLst>
          </p:cNvPr>
          <p:cNvSpPr/>
          <p:nvPr/>
        </p:nvSpPr>
        <p:spPr>
          <a:xfrm>
            <a:off x="5440012" y="266369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056E1F-A842-BCDE-E736-CF2F703038E5}"/>
              </a:ext>
            </a:extLst>
          </p:cNvPr>
          <p:cNvSpPr/>
          <p:nvPr/>
        </p:nvSpPr>
        <p:spPr>
          <a:xfrm>
            <a:off x="5440012" y="297506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A0EAB-BC17-D10C-9516-66039B07E7B2}"/>
              </a:ext>
            </a:extLst>
          </p:cNvPr>
          <p:cNvSpPr/>
          <p:nvPr/>
        </p:nvSpPr>
        <p:spPr>
          <a:xfrm>
            <a:off x="7172733" y="2352325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7E1529-7E6C-6CF3-92C0-4567DB7EEC7D}"/>
              </a:ext>
            </a:extLst>
          </p:cNvPr>
          <p:cNvSpPr/>
          <p:nvPr/>
        </p:nvSpPr>
        <p:spPr>
          <a:xfrm>
            <a:off x="7172733" y="2663694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40CF4B-B2FC-BFD7-6090-64329DFE6162}"/>
              </a:ext>
            </a:extLst>
          </p:cNvPr>
          <p:cNvSpPr/>
          <p:nvPr/>
        </p:nvSpPr>
        <p:spPr>
          <a:xfrm>
            <a:off x="7172733" y="2975063"/>
            <a:ext cx="2418525" cy="767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>
                <a:solidFill>
                  <a:schemeClr val="bg2">
                    <a:lumMod val="50000"/>
                  </a:schemeClr>
                </a:solidFill>
              </a:rPr>
              <a:t>showName</a:t>
            </a:r>
            <a:r>
              <a:rPr kumimoji="1" lang="en-US" altLang="ko-Kore-KR" sz="1200" dirty="0">
                <a:solidFill>
                  <a:schemeClr val="bg2">
                    <a:lumMod val="50000"/>
                  </a:schemeClr>
                </a:solidFill>
              </a:rPr>
              <a:t>(): void</a:t>
            </a:r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: String): void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8F60AE-BCA6-FCE5-93B7-06D6DE570329}"/>
              </a:ext>
            </a:extLst>
          </p:cNvPr>
          <p:cNvSpPr/>
          <p:nvPr/>
        </p:nvSpPr>
        <p:spPr>
          <a:xfrm>
            <a:off x="2738182" y="438218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8D4BD3-01C6-26BB-FCEC-135BB97D338D}"/>
              </a:ext>
            </a:extLst>
          </p:cNvPr>
          <p:cNvSpPr/>
          <p:nvPr/>
        </p:nvSpPr>
        <p:spPr>
          <a:xfrm>
            <a:off x="2738181" y="4623553"/>
            <a:ext cx="1789043" cy="1208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473F86C-65EC-9C1D-0CA7-18CF77D54C10}"/>
              </a:ext>
            </a:extLst>
          </p:cNvPr>
          <p:cNvSpPr/>
          <p:nvPr/>
        </p:nvSpPr>
        <p:spPr>
          <a:xfrm>
            <a:off x="2845028" y="5435809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5AD4BE-1028-E46B-4E1E-2211865A0748}"/>
              </a:ext>
            </a:extLst>
          </p:cNvPr>
          <p:cNvSpPr/>
          <p:nvPr/>
        </p:nvSpPr>
        <p:spPr>
          <a:xfrm>
            <a:off x="3486102" y="5537975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DC57443-8568-900E-026E-C21782E7F166}"/>
              </a:ext>
            </a:extLst>
          </p:cNvPr>
          <p:cNvSpPr/>
          <p:nvPr/>
        </p:nvSpPr>
        <p:spPr>
          <a:xfrm>
            <a:off x="2845028" y="502901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35CF9F-D329-82A6-C804-EBDD4D9C6844}"/>
              </a:ext>
            </a:extLst>
          </p:cNvPr>
          <p:cNvSpPr/>
          <p:nvPr/>
        </p:nvSpPr>
        <p:spPr>
          <a:xfrm>
            <a:off x="3613138" y="5131175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01FBE3-494A-7898-7D92-BA198C25155D}"/>
              </a:ext>
            </a:extLst>
          </p:cNvPr>
          <p:cNvSpPr/>
          <p:nvPr/>
        </p:nvSpPr>
        <p:spPr>
          <a:xfrm>
            <a:off x="6383673" y="3853138"/>
            <a:ext cx="171284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E8B783-F9BD-490A-2F36-9B4343E2978B}"/>
              </a:ext>
            </a:extLst>
          </p:cNvPr>
          <p:cNvSpPr/>
          <p:nvPr/>
        </p:nvSpPr>
        <p:spPr>
          <a:xfrm>
            <a:off x="6383673" y="4161251"/>
            <a:ext cx="171284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E210CA-D542-5191-F98F-A1A22A5AE74A}"/>
              </a:ext>
            </a:extLst>
          </p:cNvPr>
          <p:cNvSpPr/>
          <p:nvPr/>
        </p:nvSpPr>
        <p:spPr>
          <a:xfrm>
            <a:off x="6383673" y="4595141"/>
            <a:ext cx="171284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)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7B2BF1-EA7D-AFE8-E6FB-CD7338C15CDC}"/>
              </a:ext>
            </a:extLst>
          </p:cNvPr>
          <p:cNvSpPr/>
          <p:nvPr/>
        </p:nvSpPr>
        <p:spPr>
          <a:xfrm>
            <a:off x="8096515" y="3853138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D46750-7B54-A990-781C-1956FBA3091E}"/>
              </a:ext>
            </a:extLst>
          </p:cNvPr>
          <p:cNvSpPr/>
          <p:nvPr/>
        </p:nvSpPr>
        <p:spPr>
          <a:xfrm>
            <a:off x="8096515" y="4161251"/>
            <a:ext cx="151406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FE27DC-FFB6-59B9-9244-0D30EF5B0D00}"/>
              </a:ext>
            </a:extLst>
          </p:cNvPr>
          <p:cNvSpPr/>
          <p:nvPr/>
        </p:nvSpPr>
        <p:spPr>
          <a:xfrm>
            <a:off x="8096515" y="4595141"/>
            <a:ext cx="151406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2346FA-4EF4-13AA-EAD9-B67BBFCEEA75}"/>
              </a:ext>
            </a:extLst>
          </p:cNvPr>
          <p:cNvSpPr/>
          <p:nvPr/>
        </p:nvSpPr>
        <p:spPr>
          <a:xfrm>
            <a:off x="8853545" y="4212866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17D07A-2302-F9C4-66D6-AE24D1EC42A8}"/>
              </a:ext>
            </a:extLst>
          </p:cNvPr>
          <p:cNvSpPr/>
          <p:nvPr/>
        </p:nvSpPr>
        <p:spPr>
          <a:xfrm>
            <a:off x="7140704" y="4344585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83EDAC-D5A3-3315-9C95-8A00555DFE61}"/>
              </a:ext>
            </a:extLst>
          </p:cNvPr>
          <p:cNvSpPr/>
          <p:nvPr/>
        </p:nvSpPr>
        <p:spPr>
          <a:xfrm>
            <a:off x="6713565" y="4643461"/>
            <a:ext cx="2589458" cy="2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E98655C-E278-D093-2F00-A44051987867}"/>
              </a:ext>
            </a:extLst>
          </p:cNvPr>
          <p:cNvSpPr/>
          <p:nvPr/>
        </p:nvSpPr>
        <p:spPr>
          <a:xfrm>
            <a:off x="2845028" y="463992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pingu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B13260-58AA-C810-E3EB-C2501BF5BCCD}"/>
              </a:ext>
            </a:extLst>
          </p:cNvPr>
          <p:cNvSpPr/>
          <p:nvPr/>
        </p:nvSpPr>
        <p:spPr>
          <a:xfrm>
            <a:off x="3613138" y="4742085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37C7CD-13FB-9CB0-ED1F-54D2F015476A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065104" y="4008823"/>
            <a:ext cx="4031410" cy="7998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F56C49-062B-014B-0BFF-339A3E99DF45}"/>
              </a:ext>
            </a:extLst>
          </p:cNvPr>
          <p:cNvSpPr/>
          <p:nvPr/>
        </p:nvSpPr>
        <p:spPr>
          <a:xfrm>
            <a:off x="6373734" y="5244616"/>
            <a:ext cx="171284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EF702F-7254-6B19-57AD-6118099B57C8}"/>
              </a:ext>
            </a:extLst>
          </p:cNvPr>
          <p:cNvSpPr/>
          <p:nvPr/>
        </p:nvSpPr>
        <p:spPr>
          <a:xfrm>
            <a:off x="6373734" y="5552729"/>
            <a:ext cx="171284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B26AFA-6EA9-99D0-CBC2-51BC3E81A16F}"/>
              </a:ext>
            </a:extLst>
          </p:cNvPr>
          <p:cNvSpPr/>
          <p:nvPr/>
        </p:nvSpPr>
        <p:spPr>
          <a:xfrm>
            <a:off x="6373734" y="5986619"/>
            <a:ext cx="171284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)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72E0620-C3DD-84AF-ED8E-0E434C6357A6}"/>
              </a:ext>
            </a:extLst>
          </p:cNvPr>
          <p:cNvSpPr/>
          <p:nvPr/>
        </p:nvSpPr>
        <p:spPr>
          <a:xfrm>
            <a:off x="8086576" y="5244616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017A92-8071-8CB6-1C30-20BF606C6C3D}"/>
              </a:ext>
            </a:extLst>
          </p:cNvPr>
          <p:cNvSpPr/>
          <p:nvPr/>
        </p:nvSpPr>
        <p:spPr>
          <a:xfrm>
            <a:off x="8086576" y="5552729"/>
            <a:ext cx="151406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44CD12-4A9F-6E49-A6AA-2A62048301F3}"/>
              </a:ext>
            </a:extLst>
          </p:cNvPr>
          <p:cNvSpPr/>
          <p:nvPr/>
        </p:nvSpPr>
        <p:spPr>
          <a:xfrm>
            <a:off x="8086576" y="5986619"/>
            <a:ext cx="151406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1F078C-75A2-E58F-19BE-3D7C1AE698A4}"/>
              </a:ext>
            </a:extLst>
          </p:cNvPr>
          <p:cNvSpPr/>
          <p:nvPr/>
        </p:nvSpPr>
        <p:spPr>
          <a:xfrm>
            <a:off x="8696740" y="5604344"/>
            <a:ext cx="824900" cy="1847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뽀로로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F9A4BBB-443D-477A-5D2B-CC5AC8C6DD1D}"/>
              </a:ext>
            </a:extLst>
          </p:cNvPr>
          <p:cNvSpPr/>
          <p:nvPr/>
        </p:nvSpPr>
        <p:spPr>
          <a:xfrm>
            <a:off x="7130765" y="5736063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“</a:t>
            </a:r>
            <a:r>
              <a:rPr kumimoji="1" lang="ko-KR" altLang="en-US" sz="1200" dirty="0"/>
              <a:t>남극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EF9D18-9F79-1340-9EFB-D36DF6D33F99}"/>
              </a:ext>
            </a:extLst>
          </p:cNvPr>
          <p:cNvSpPr/>
          <p:nvPr/>
        </p:nvSpPr>
        <p:spPr>
          <a:xfrm>
            <a:off x="6703626" y="6034939"/>
            <a:ext cx="2589458" cy="2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D3639E7-9175-6211-C774-5778D4A4412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095486" y="5234158"/>
            <a:ext cx="2278248" cy="1661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066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sz="2800" dirty="0">
                <a:solidFill>
                  <a:srgbClr val="FF0000"/>
                </a:solidFill>
              </a:rPr>
              <a:t>“</a:t>
            </a:r>
            <a:r>
              <a:rPr kumimoji="1" lang="ko-KR" altLang="en-US" sz="2800" dirty="0">
                <a:solidFill>
                  <a:srgbClr val="FF0000"/>
                </a:solidFill>
              </a:rPr>
              <a:t>상위 클래스 타입의 객체 참조 변수를 사용하더라도 하위 클래스에서 </a:t>
            </a:r>
            <a:r>
              <a:rPr kumimoji="1" lang="ko-KR" altLang="en-US" sz="2800" dirty="0" err="1">
                <a:solidFill>
                  <a:srgbClr val="FF0000"/>
                </a:solidFill>
              </a:rPr>
              <a:t>오버라이딩한</a:t>
            </a:r>
            <a:r>
              <a:rPr kumimoji="1" lang="ko-KR" altLang="en-US" sz="2800" dirty="0">
                <a:solidFill>
                  <a:srgbClr val="FF0000"/>
                </a:solidFill>
              </a:rPr>
              <a:t> 메서드가 호출된다</a:t>
            </a:r>
            <a:r>
              <a:rPr kumimoji="1" lang="en-US" altLang="ko-KR" sz="2800" dirty="0">
                <a:solidFill>
                  <a:srgbClr val="FF0000"/>
                </a:solidFill>
              </a:rPr>
              <a:t>!!!”</a:t>
            </a:r>
          </a:p>
        </p:txBody>
      </p:sp>
    </p:spTree>
    <p:extLst>
      <p:ext uri="{BB962C8B-B14F-4D97-AF65-F5344CB8AC3E}">
        <p14:creationId xmlns:p14="http://schemas.microsoft.com/office/powerpoint/2010/main" val="60244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객체 지향의 </a:t>
            </a:r>
            <a:r>
              <a:rPr kumimoji="1" lang="en-US" altLang="ko-KR" b="1" dirty="0"/>
              <a:t>4</a:t>
            </a:r>
            <a:r>
              <a:rPr kumimoji="1" lang="ko-KR" altLang="en-US" b="1" dirty="0"/>
              <a:t>대 특성을 누군가에게 설명할 수 있는가</a:t>
            </a:r>
            <a:r>
              <a:rPr kumimoji="1" lang="en-US" altLang="ko-KR" b="1" dirty="0"/>
              <a:t>?</a:t>
            </a:r>
            <a:br>
              <a:rPr kumimoji="1" lang="en-US" altLang="ko-KR" b="1" dirty="0"/>
            </a:br>
            <a:r>
              <a:rPr kumimoji="1" lang="ko-KR" altLang="en-US" dirty="0"/>
              <a:t>우리가 객체 지향 언어를 온전히 사용하기 위해서는 그 본질이 </a:t>
            </a:r>
            <a:r>
              <a:rPr kumimoji="1" lang="ko-KR" altLang="en-US" dirty="0" err="1"/>
              <a:t>녹아있는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객체 지향의 </a:t>
            </a:r>
            <a:r>
              <a:rPr kumimoji="1" lang="en-US" altLang="ko-KR" b="1" dirty="0">
                <a:solidFill>
                  <a:srgbClr val="FF0000"/>
                </a:solidFill>
              </a:rPr>
              <a:t>4</a:t>
            </a:r>
            <a:r>
              <a:rPr kumimoji="1" lang="ko-KR" altLang="en-US" b="1" dirty="0">
                <a:solidFill>
                  <a:srgbClr val="FF0000"/>
                </a:solidFill>
              </a:rPr>
              <a:t>대 특성은 제대로 이해해야 한다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  <a:br>
              <a:rPr kumimoji="1" lang="en-US" altLang="ko-KR" b="1" dirty="0">
                <a:solidFill>
                  <a:srgbClr val="FF0000"/>
                </a:solidFill>
              </a:rPr>
            </a:br>
            <a:br>
              <a:rPr kumimoji="1" lang="en-US" altLang="ko-KR" dirty="0"/>
            </a:br>
            <a:r>
              <a:rPr kumimoji="1" lang="ko-KR" altLang="en-US" b="1" dirty="0"/>
              <a:t>스프링 프레임워크는 사상이면서 또 단일 제품이다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ko-KR" altLang="en-US" dirty="0"/>
              <a:t>현존 개발 사상과 개발 지원 제품 중 스프링이 가장 선두에 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b="1" dirty="0">
                <a:solidFill>
                  <a:srgbClr val="FF0000"/>
                </a:solidFill>
              </a:rPr>
              <a:t>스프링은 객체 지향의 기반 위에</a:t>
            </a:r>
            <a:r>
              <a:rPr kumimoji="1" lang="ko-KR" altLang="en-US" dirty="0"/>
              <a:t> 굳건히 서있다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47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5016</Words>
  <Application>Microsoft Macintosh PowerPoint</Application>
  <PresentationFormat>와이드스크린</PresentationFormat>
  <Paragraphs>1283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2" baseType="lpstr">
      <vt:lpstr>맑은 고딕</vt:lpstr>
      <vt:lpstr>Arial</vt:lpstr>
      <vt:lpstr>Calibri</vt:lpstr>
      <vt:lpstr>Calibri Light</vt:lpstr>
      <vt:lpstr>Office 테마</vt:lpstr>
      <vt:lpstr>스프링 입문을 위한 자바 객체 지향의 원리와 이해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02. 자바와 절차적/ 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입문을 위한 자바 객체 지향의 원리와 이해</dc:title>
  <dc:creator>우 형준</dc:creator>
  <cp:lastModifiedBy>우 형준</cp:lastModifiedBy>
  <cp:revision>95</cp:revision>
  <dcterms:created xsi:type="dcterms:W3CDTF">2022-08-07T22:35:42Z</dcterms:created>
  <dcterms:modified xsi:type="dcterms:W3CDTF">2022-09-08T02:01:57Z</dcterms:modified>
</cp:coreProperties>
</file>