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80" r:id="rId4"/>
    <p:sldId id="281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2" r:id="rId25"/>
    <p:sldId id="278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11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8EF772-D14C-48F1-8B7D-5E7AC30019E1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F0E713B-9D86-4084-85B2-4AE23635E300}">
      <dgm:prSet/>
      <dgm:spPr/>
      <dgm:t>
        <a:bodyPr/>
        <a:lstStyle/>
        <a:p>
          <a:pPr rtl="0"/>
          <a:r>
            <a:rPr lang="en-US" b="1" dirty="0" smtClean="0"/>
            <a:t>Cubic Spline Interpolation Method</a:t>
          </a:r>
          <a:endParaRPr lang="en-US" dirty="0"/>
        </a:p>
      </dgm:t>
    </dgm:pt>
    <dgm:pt modelId="{DE35704D-D5B1-44C6-9F57-8B2A0BD805B4}" type="parTrans" cxnId="{05C17855-7075-4CC0-8A0A-15D6478894A1}">
      <dgm:prSet/>
      <dgm:spPr/>
      <dgm:t>
        <a:bodyPr/>
        <a:lstStyle/>
        <a:p>
          <a:endParaRPr lang="en-US"/>
        </a:p>
      </dgm:t>
    </dgm:pt>
    <dgm:pt modelId="{6D4CB4D5-F6CA-45C9-8BDC-D91910D4D26A}" type="sibTrans" cxnId="{05C17855-7075-4CC0-8A0A-15D6478894A1}">
      <dgm:prSet/>
      <dgm:spPr/>
      <dgm:t>
        <a:bodyPr/>
        <a:lstStyle/>
        <a:p>
          <a:endParaRPr lang="en-US"/>
        </a:p>
      </dgm:t>
    </dgm:pt>
    <dgm:pt modelId="{C0A3C439-9758-41DE-9F31-F4E915AC2D22}" type="pres">
      <dgm:prSet presAssocID="{9A8EF772-D14C-48F1-8B7D-5E7AC30019E1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4EA35D-A522-4555-886B-D4CA1C4808B4}" type="pres">
      <dgm:prSet presAssocID="{AF0E713B-9D86-4084-85B2-4AE23635E300}" presName="circle1" presStyleLbl="node1" presStyleIdx="0" presStyleCnt="1"/>
      <dgm:spPr/>
    </dgm:pt>
    <dgm:pt modelId="{5382851B-4611-42D9-A670-5AC0360F26A9}" type="pres">
      <dgm:prSet presAssocID="{AF0E713B-9D86-4084-85B2-4AE23635E300}" presName="space" presStyleCnt="0"/>
      <dgm:spPr/>
    </dgm:pt>
    <dgm:pt modelId="{B8754B07-A845-4223-BA3E-A20372EAA65D}" type="pres">
      <dgm:prSet presAssocID="{AF0E713B-9D86-4084-85B2-4AE23635E300}" presName="rect1" presStyleLbl="alignAcc1" presStyleIdx="0" presStyleCnt="1"/>
      <dgm:spPr/>
      <dgm:t>
        <a:bodyPr/>
        <a:lstStyle/>
        <a:p>
          <a:endParaRPr lang="en-US"/>
        </a:p>
      </dgm:t>
    </dgm:pt>
    <dgm:pt modelId="{15CCD3CD-8AF5-4381-8E90-8AE66E9D2A55}" type="pres">
      <dgm:prSet presAssocID="{AF0E713B-9D86-4084-85B2-4AE23635E300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6A73B1-21CF-4A4D-8B9C-E873C2DEAD6C}" type="presOf" srcId="{9A8EF772-D14C-48F1-8B7D-5E7AC30019E1}" destId="{C0A3C439-9758-41DE-9F31-F4E915AC2D22}" srcOrd="0" destOrd="0" presId="urn:microsoft.com/office/officeart/2005/8/layout/target3"/>
    <dgm:cxn modelId="{0D628EE9-E4C7-46E2-A729-955BFB5C3AFC}" type="presOf" srcId="{AF0E713B-9D86-4084-85B2-4AE23635E300}" destId="{B8754B07-A845-4223-BA3E-A20372EAA65D}" srcOrd="0" destOrd="0" presId="urn:microsoft.com/office/officeart/2005/8/layout/target3"/>
    <dgm:cxn modelId="{05C17855-7075-4CC0-8A0A-15D6478894A1}" srcId="{9A8EF772-D14C-48F1-8B7D-5E7AC30019E1}" destId="{AF0E713B-9D86-4084-85B2-4AE23635E300}" srcOrd="0" destOrd="0" parTransId="{DE35704D-D5B1-44C6-9F57-8B2A0BD805B4}" sibTransId="{6D4CB4D5-F6CA-45C9-8BDC-D91910D4D26A}"/>
    <dgm:cxn modelId="{BC79D1D7-0675-4720-9A0B-1E60CDE31036}" type="presOf" srcId="{AF0E713B-9D86-4084-85B2-4AE23635E300}" destId="{15CCD3CD-8AF5-4381-8E90-8AE66E9D2A55}" srcOrd="1" destOrd="0" presId="urn:microsoft.com/office/officeart/2005/8/layout/target3"/>
    <dgm:cxn modelId="{0F22FBD6-4FAA-433F-9351-B35DC5509B0E}" type="presParOf" srcId="{C0A3C439-9758-41DE-9F31-F4E915AC2D22}" destId="{194EA35D-A522-4555-886B-D4CA1C4808B4}" srcOrd="0" destOrd="0" presId="urn:microsoft.com/office/officeart/2005/8/layout/target3"/>
    <dgm:cxn modelId="{E1F7581D-E356-4ACD-9DE0-CE9F00C5C130}" type="presParOf" srcId="{C0A3C439-9758-41DE-9F31-F4E915AC2D22}" destId="{5382851B-4611-42D9-A670-5AC0360F26A9}" srcOrd="1" destOrd="0" presId="urn:microsoft.com/office/officeart/2005/8/layout/target3"/>
    <dgm:cxn modelId="{698F7682-8FBA-4A0C-BFDD-5B0A584D9263}" type="presParOf" srcId="{C0A3C439-9758-41DE-9F31-F4E915AC2D22}" destId="{B8754B07-A845-4223-BA3E-A20372EAA65D}" srcOrd="2" destOrd="0" presId="urn:microsoft.com/office/officeart/2005/8/layout/target3"/>
    <dgm:cxn modelId="{8A1B0BE2-A657-4166-BF67-E9C335FC36DB}" type="presParOf" srcId="{C0A3C439-9758-41DE-9F31-F4E915AC2D22}" destId="{15CCD3CD-8AF5-4381-8E90-8AE66E9D2A55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54532-2E23-4498-B123-35F735744D07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23B4C-6769-4F51-9878-092C1414FE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96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4F57-EDF2-44F4-94A1-6D77A6C219A5}" type="datetime1">
              <a:rPr lang="en-US" smtClean="0"/>
              <a:pPr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5D92-FE82-4FDD-94FE-F1E1B286A831}" type="datetime1">
              <a:rPr lang="en-US" smtClean="0"/>
              <a:pPr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E8F5-9D41-4D88-912A-2FCA1B5E93E7}" type="datetime1">
              <a:rPr lang="en-US" smtClean="0"/>
              <a:pPr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0" descr="rulogo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3200400" y="251460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4C5-7E47-4D67-9640-A1D83A17B8A7}" type="datetime1">
              <a:rPr lang="en-US" smtClean="0"/>
              <a:pPr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763E-2B15-40D9-87CF-76B0E336FD5E}" type="datetime1">
              <a:rPr lang="en-US" smtClean="0"/>
              <a:pPr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1058-76CC-4B20-8238-16EBD2FFCF40}" type="datetime1">
              <a:rPr lang="en-US" smtClean="0"/>
              <a:pPr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735F-A596-48FF-B84A-AEE2303063CB}" type="datetime1">
              <a:rPr lang="en-US" smtClean="0"/>
              <a:pPr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A451-2A3A-4F9F-8117-4F9EDE8AE811}" type="datetime1">
              <a:rPr lang="en-US" smtClean="0"/>
              <a:pPr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F36D-8FFF-44F2-B643-DE0CDF3A87AF}" type="datetime1">
              <a:rPr lang="en-US" smtClean="0"/>
              <a:pPr/>
              <a:t>10/14/2021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776E-50E2-4FB7-B1F5-339576400E2D}" type="datetime1">
              <a:rPr lang="en-US" smtClean="0"/>
              <a:pPr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6568-1ABB-4D66-89A1-0F0F1F0C43F1}" type="datetime1">
              <a:rPr lang="en-US" smtClean="0"/>
              <a:pPr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D7104-6292-46A5-BD13-CF0403C99C9C}" type="datetime1">
              <a:rPr lang="en-US" smtClean="0"/>
              <a:pPr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1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Simulation and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CSE4131_CSE4132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Geometric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200" dirty="0" smtClean="0">
                <a:solidFill>
                  <a:srgbClr val="00B050"/>
                </a:solidFill>
              </a:rPr>
              <a:t>A convenient organization for storing geometric data is to create three lists</a:t>
            </a:r>
            <a:r>
              <a:rPr lang="en-US" sz="2400" dirty="0" smtClean="0">
                <a:solidFill>
                  <a:srgbClr val="00B050"/>
                </a:solidFill>
              </a:rPr>
              <a:t>: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800" dirty="0" smtClean="0"/>
          </a:p>
          <a:p>
            <a:pPr marL="801687" lvl="1" indent="-457200">
              <a:buClrTx/>
              <a:buSzPct val="100000"/>
              <a:buFont typeface="+mj-lt"/>
              <a:buAutoNum type="arabicPeriod"/>
              <a:defRPr/>
            </a:pPr>
            <a:r>
              <a:rPr lang="en-US" sz="2400" dirty="0" smtClean="0">
                <a:ea typeface="+mn-ea"/>
              </a:rPr>
              <a:t>A Vertex Table, </a:t>
            </a:r>
            <a:br>
              <a:rPr lang="en-US" sz="2400" dirty="0" smtClean="0">
                <a:ea typeface="+mn-ea"/>
              </a:rPr>
            </a:br>
            <a:r>
              <a:rPr lang="en-US" sz="1800" b="1" dirty="0" smtClean="0">
                <a:ea typeface="+mn-ea"/>
              </a:rPr>
              <a:t>(</a:t>
            </a:r>
            <a:r>
              <a:rPr lang="en-US" sz="1800" dirty="0" smtClean="0">
                <a:ea typeface="+mn-ea"/>
              </a:rPr>
              <a:t>Vertex </a:t>
            </a:r>
            <a:r>
              <a:rPr lang="en-US" sz="1800" dirty="0" smtClean="0">
                <a:ea typeface="+mn-ea"/>
                <a:sym typeface="Wingdings" pitchFamily="2" charset="2"/>
              </a:rPr>
              <a:t> highest point </a:t>
            </a:r>
            <a:r>
              <a:rPr lang="en-US" sz="1800" b="1" dirty="0" smtClean="0">
                <a:ea typeface="+mn-ea"/>
              </a:rPr>
              <a:t>)</a:t>
            </a:r>
            <a:br>
              <a:rPr lang="en-US" sz="1800" b="1" dirty="0" smtClean="0">
                <a:ea typeface="+mn-ea"/>
              </a:rPr>
            </a:br>
            <a:endParaRPr lang="en-US" sz="1800" b="1" dirty="0" smtClean="0">
              <a:ea typeface="+mn-ea"/>
            </a:endParaRPr>
          </a:p>
          <a:p>
            <a:pPr marL="801687" lvl="1" indent="-457200">
              <a:buClrTx/>
              <a:buSzPct val="100000"/>
              <a:buFont typeface="+mj-lt"/>
              <a:buAutoNum type="arabicPeriod"/>
              <a:defRPr/>
            </a:pPr>
            <a:r>
              <a:rPr lang="en-US" sz="2400" dirty="0" smtClean="0">
                <a:ea typeface="+mn-ea"/>
              </a:rPr>
              <a:t>An Edge Table, And </a:t>
            </a:r>
            <a:br>
              <a:rPr lang="en-US" sz="2400" dirty="0" smtClean="0">
                <a:ea typeface="+mn-ea"/>
              </a:rPr>
            </a:br>
            <a:r>
              <a:rPr lang="en-US" sz="1800" dirty="0" smtClean="0"/>
              <a:t>(Edge </a:t>
            </a:r>
            <a:r>
              <a:rPr lang="en-US" sz="1800" dirty="0" smtClean="0">
                <a:sym typeface="Wingdings" pitchFamily="2" charset="2"/>
              </a:rPr>
              <a:t> boundary/ border </a:t>
            </a:r>
            <a:r>
              <a:rPr lang="en-US" sz="1800" dirty="0" smtClean="0"/>
              <a:t>)</a:t>
            </a:r>
            <a:br>
              <a:rPr lang="en-US" sz="1800" dirty="0" smtClean="0"/>
            </a:br>
            <a:endParaRPr lang="en-US" sz="1800" dirty="0" smtClean="0">
              <a:ea typeface="+mn-ea"/>
            </a:endParaRPr>
          </a:p>
          <a:p>
            <a:pPr marL="801687" lvl="1" indent="-457200">
              <a:buClrTx/>
              <a:buSzPct val="100000"/>
              <a:buFont typeface="+mj-lt"/>
              <a:buAutoNum type="arabicPeriod"/>
              <a:defRPr/>
            </a:pPr>
            <a:r>
              <a:rPr lang="en-US" sz="2400" dirty="0" smtClean="0">
                <a:ea typeface="+mn-ea"/>
              </a:rPr>
              <a:t>A Polygon Table Or Polygon Surface Table</a:t>
            </a:r>
            <a:br>
              <a:rPr lang="en-US" sz="2400" dirty="0" smtClean="0">
                <a:ea typeface="+mn-ea"/>
              </a:rPr>
            </a:br>
            <a:r>
              <a:rPr lang="en-US" sz="1800" dirty="0" smtClean="0"/>
              <a:t> (Polygon </a:t>
            </a:r>
            <a:r>
              <a:rPr lang="en-US" sz="1800" dirty="0" smtClean="0">
                <a:sym typeface="Wingdings" pitchFamily="2" charset="2"/>
              </a:rPr>
              <a:t></a:t>
            </a:r>
            <a:r>
              <a:rPr lang="en-US" sz="1800" dirty="0" smtClean="0"/>
              <a:t>a two-dimensional geometric figure formed of three or more straight sides)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Geometric Tables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46074" y="1593850"/>
            <a:ext cx="4073525" cy="4537075"/>
          </a:xfrm>
        </p:spPr>
        <p:txBody>
          <a:bodyPr/>
          <a:lstStyle/>
          <a:p>
            <a:r>
              <a:rPr lang="en-US" sz="2000" b="1" dirty="0" smtClean="0">
                <a:solidFill>
                  <a:srgbClr val="008000"/>
                </a:solidFill>
              </a:rPr>
              <a:t>Coordinate values </a:t>
            </a:r>
            <a:r>
              <a:rPr lang="en-US" sz="2000" dirty="0" smtClean="0"/>
              <a:t>for each vertex in the object are stored in the </a:t>
            </a:r>
            <a:r>
              <a:rPr lang="en-US" sz="2000" b="1" i="1" dirty="0" smtClean="0"/>
              <a:t>vertex table. </a:t>
            </a:r>
          </a:p>
          <a:p>
            <a:r>
              <a:rPr lang="en-US" sz="2000" dirty="0" smtClean="0"/>
              <a:t>The </a:t>
            </a:r>
            <a:r>
              <a:rPr lang="en-US" sz="2000" b="1" i="1" dirty="0" smtClean="0">
                <a:solidFill>
                  <a:srgbClr val="008000"/>
                </a:solidFill>
              </a:rPr>
              <a:t>edge table </a:t>
            </a:r>
            <a:r>
              <a:rPr lang="en-US" sz="2000" dirty="0" smtClean="0"/>
              <a:t>contains pointers back into the vertex table to identify the vertices for each </a:t>
            </a:r>
            <a:r>
              <a:rPr lang="en-US" sz="2000" b="1" dirty="0" smtClean="0"/>
              <a:t>polygon</a:t>
            </a:r>
            <a:r>
              <a:rPr lang="en-US" sz="2000" dirty="0" smtClean="0"/>
              <a:t> edge. </a:t>
            </a:r>
          </a:p>
          <a:p>
            <a:r>
              <a:rPr lang="en-US" sz="2000" dirty="0" smtClean="0"/>
              <a:t>And the </a:t>
            </a:r>
            <a:r>
              <a:rPr lang="en-US" sz="2000" b="1" dirty="0" smtClean="0">
                <a:solidFill>
                  <a:srgbClr val="008000"/>
                </a:solidFill>
              </a:rPr>
              <a:t>polygon table </a:t>
            </a:r>
            <a:r>
              <a:rPr lang="en-US" sz="2000" dirty="0" smtClean="0"/>
              <a:t>contains pointers back into the edge table to identify the edges for each polygon.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0" y="1447800"/>
            <a:ext cx="4247619" cy="4819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Blobby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/>
              <a:t>Some objects do not maintain a fixed shape, but change their surface characteristics in certain motions or when in proximity to other objects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Examples in this class of objects include:</a:t>
            </a:r>
          </a:p>
          <a:p>
            <a:pPr lvl="1">
              <a:defRPr/>
            </a:pPr>
            <a:r>
              <a:rPr lang="en-US" sz="2200" dirty="0" smtClean="0">
                <a:ea typeface="+mn-ea"/>
              </a:rPr>
              <a:t> </a:t>
            </a:r>
            <a:r>
              <a:rPr lang="en-US" sz="2200" dirty="0" smtClean="0">
                <a:solidFill>
                  <a:srgbClr val="008000"/>
                </a:solidFill>
                <a:ea typeface="+mn-ea"/>
              </a:rPr>
              <a:t>molecular structures, water droplets and</a:t>
            </a:r>
            <a:br>
              <a:rPr lang="en-US" sz="2200" dirty="0" smtClean="0">
                <a:solidFill>
                  <a:srgbClr val="008000"/>
                </a:solidFill>
                <a:ea typeface="+mn-ea"/>
              </a:rPr>
            </a:br>
            <a:r>
              <a:rPr lang="en-US" sz="2200" dirty="0" smtClean="0">
                <a:solidFill>
                  <a:srgbClr val="008000"/>
                </a:solidFill>
                <a:ea typeface="+mn-ea"/>
              </a:rPr>
              <a:t> other liquid effects, melting objects, and</a:t>
            </a:r>
            <a:br>
              <a:rPr lang="en-US" sz="2200" dirty="0" smtClean="0">
                <a:solidFill>
                  <a:srgbClr val="008000"/>
                </a:solidFill>
                <a:ea typeface="+mn-ea"/>
              </a:rPr>
            </a:br>
            <a:r>
              <a:rPr lang="en-US" sz="2200" dirty="0" smtClean="0">
                <a:solidFill>
                  <a:srgbClr val="008000"/>
                </a:solidFill>
              </a:rPr>
              <a:t> muscle shapes in the human body</a:t>
            </a:r>
            <a:endParaRPr lang="en-US" sz="2200" dirty="0">
              <a:solidFill>
                <a:srgbClr val="008000"/>
              </a:solidFill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3048000"/>
            <a:ext cx="2609524" cy="2952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Spline Representations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66688" y="1539875"/>
            <a:ext cx="5497512" cy="4411663"/>
          </a:xfrm>
        </p:spPr>
        <p:txBody>
          <a:bodyPr/>
          <a:lstStyle/>
          <a:p>
            <a:r>
              <a:rPr lang="en-US" sz="2000" dirty="0" smtClean="0">
                <a:solidFill>
                  <a:srgbClr val="008000"/>
                </a:solidFill>
              </a:rPr>
              <a:t>A </a:t>
            </a:r>
            <a:r>
              <a:rPr lang="en-US" sz="2000" b="1" dirty="0" smtClean="0">
                <a:solidFill>
                  <a:srgbClr val="008000"/>
                </a:solidFill>
              </a:rPr>
              <a:t>spline</a:t>
            </a:r>
            <a:r>
              <a:rPr lang="en-US" sz="2000" dirty="0" smtClean="0">
                <a:solidFill>
                  <a:srgbClr val="008000"/>
                </a:solidFill>
              </a:rPr>
              <a:t> is a flexible strip </a:t>
            </a:r>
            <a:r>
              <a:rPr lang="en-US" sz="2000" b="1" dirty="0" smtClean="0">
                <a:solidFill>
                  <a:srgbClr val="008000"/>
                </a:solidFill>
              </a:rPr>
              <a:t>used to produce a smooth </a:t>
            </a:r>
            <a:r>
              <a:rPr lang="en-US" sz="2000" dirty="0" smtClean="0">
                <a:solidFill>
                  <a:srgbClr val="008000"/>
                </a:solidFill>
              </a:rPr>
              <a:t>curve through a designated </a:t>
            </a:r>
            <a:r>
              <a:rPr lang="en-US" sz="2000" b="1" dirty="0" smtClean="0">
                <a:solidFill>
                  <a:srgbClr val="008000"/>
                </a:solidFill>
              </a:rPr>
              <a:t>set of points.</a:t>
            </a:r>
          </a:p>
          <a:p>
            <a:r>
              <a:rPr lang="en-US" sz="2000" b="1" dirty="0" smtClean="0">
                <a:solidFill>
                  <a:srgbClr val="008000"/>
                </a:solidFill>
              </a:rPr>
              <a:t>Several small weights are distributed </a:t>
            </a:r>
            <a:r>
              <a:rPr lang="en-US" sz="2000" dirty="0" smtClean="0">
                <a:solidFill>
                  <a:srgbClr val="008000"/>
                </a:solidFill>
              </a:rPr>
              <a:t>along the length of the strip to hold it in position on the drafting table as the curve is drawn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The term </a:t>
            </a:r>
            <a:r>
              <a:rPr lang="en-US" sz="2000" b="1" i="1" dirty="0" smtClean="0"/>
              <a:t>spline curve originally referred to a curve drawn in this </a:t>
            </a:r>
            <a:r>
              <a:rPr lang="en-US" sz="2000" dirty="0" smtClean="0"/>
              <a:t>manner. </a:t>
            </a:r>
          </a:p>
          <a:p>
            <a:r>
              <a:rPr lang="en-US" sz="2000" dirty="0" smtClean="0">
                <a:solidFill>
                  <a:srgbClr val="008000"/>
                </a:solidFill>
              </a:rPr>
              <a:t>We can mathematically describe such a curve with a piecewise </a:t>
            </a:r>
            <a:r>
              <a:rPr lang="en-US" sz="2000" b="1" dirty="0" smtClean="0">
                <a:solidFill>
                  <a:srgbClr val="008000"/>
                </a:solidFill>
              </a:rPr>
              <a:t>cubic polynomial function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b="1" dirty="0" smtClean="0"/>
          </a:p>
        </p:txBody>
      </p:sp>
      <p:sp>
        <p:nvSpPr>
          <p:cNvPr id="4" name="Freeform 3"/>
          <p:cNvSpPr/>
          <p:nvPr/>
        </p:nvSpPr>
        <p:spPr>
          <a:xfrm>
            <a:off x="5902325" y="1758950"/>
            <a:ext cx="2439988" cy="3686175"/>
          </a:xfrm>
          <a:custGeom>
            <a:avLst/>
            <a:gdLst>
              <a:gd name="connsiteX0" fmla="*/ 0 w 3091873"/>
              <a:gd name="connsiteY0" fmla="*/ 2286000 h 3177310"/>
              <a:gd name="connsiteX1" fmla="*/ 1260763 w 3091873"/>
              <a:gd name="connsiteY1" fmla="*/ 1039091 h 3177310"/>
              <a:gd name="connsiteX2" fmla="*/ 2646218 w 3091873"/>
              <a:gd name="connsiteY2" fmla="*/ 3131128 h 3177310"/>
              <a:gd name="connsiteX3" fmla="*/ 2951018 w 3091873"/>
              <a:gd name="connsiteY3" fmla="*/ 762000 h 3177310"/>
              <a:gd name="connsiteX4" fmla="*/ 1801091 w 3091873"/>
              <a:gd name="connsiteY4" fmla="*/ 0 h 317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1873" h="3177310">
                <a:moveTo>
                  <a:pt x="0" y="2286000"/>
                </a:moveTo>
                <a:cubicBezTo>
                  <a:pt x="409863" y="1592118"/>
                  <a:pt x="819727" y="898236"/>
                  <a:pt x="1260763" y="1039091"/>
                </a:cubicBezTo>
                <a:cubicBezTo>
                  <a:pt x="1701799" y="1179946"/>
                  <a:pt x="2364509" y="3177310"/>
                  <a:pt x="2646218" y="3131128"/>
                </a:cubicBezTo>
                <a:cubicBezTo>
                  <a:pt x="2927927" y="3084946"/>
                  <a:pt x="3091873" y="1283855"/>
                  <a:pt x="2951018" y="762000"/>
                </a:cubicBezTo>
                <a:cubicBezTo>
                  <a:pt x="2810164" y="240145"/>
                  <a:pt x="2305627" y="120072"/>
                  <a:pt x="1801091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533" name="Rectangle 10"/>
          <p:cNvSpPr>
            <a:spLocks noChangeArrowheads="1"/>
          </p:cNvSpPr>
          <p:nvPr/>
        </p:nvSpPr>
        <p:spPr bwMode="auto">
          <a:xfrm>
            <a:off x="1501775" y="4879975"/>
            <a:ext cx="4572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/>
              <a:t>whose first and second derivatives are continuous across the various curve sections</a:t>
            </a:r>
            <a:endParaRPr lang="en-US" sz="16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Spline Representations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term </a:t>
            </a:r>
            <a:r>
              <a:rPr lang="en-US" sz="2400" b="1" dirty="0" smtClean="0"/>
              <a:t>spline curve </a:t>
            </a:r>
            <a:r>
              <a:rPr lang="en-US" sz="2400" dirty="0" smtClean="0"/>
              <a:t>now refers to any composite Curve formed with polynomial  section satisfying specified continuity conditions at the boundary of the pieces. </a:t>
            </a:r>
          </a:p>
          <a:p>
            <a:endParaRPr lang="en-US" sz="2800" dirty="0" smtClean="0"/>
          </a:p>
          <a:p>
            <a:r>
              <a:rPr lang="en-US" sz="2400" b="1" dirty="0" smtClean="0"/>
              <a:t>A spline surface can be </a:t>
            </a:r>
            <a:r>
              <a:rPr lang="en-US" sz="2400" dirty="0" smtClean="0"/>
              <a:t>described with two sets of orthogonal spline curves.</a:t>
            </a:r>
          </a:p>
          <a:p>
            <a:pPr lvl="1"/>
            <a:r>
              <a:rPr lang="en-US" sz="1800" b="1" dirty="0" smtClean="0">
                <a:solidFill>
                  <a:srgbClr val="008000"/>
                </a:solidFill>
              </a:rPr>
              <a:t>Orthogonal</a:t>
            </a:r>
            <a:r>
              <a:rPr lang="en-US" sz="1800" dirty="0" smtClean="0">
                <a:solidFill>
                  <a:srgbClr val="008000"/>
                </a:solidFill>
              </a:rPr>
              <a:t> means mutually independent, non-redundant, non-overlapping, or irrelevant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Interpolation and Approximation Spline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5486400" cy="4411662"/>
          </a:xfrm>
        </p:spPr>
        <p:txBody>
          <a:bodyPr/>
          <a:lstStyle/>
          <a:p>
            <a:r>
              <a:rPr lang="en-US" sz="2200" dirty="0" smtClean="0"/>
              <a:t>We specify a spline curve by giving a set of coordinate positions, called control points, which indicates the general shape of the curve.</a:t>
            </a:r>
          </a:p>
          <a:p>
            <a:endParaRPr lang="en-US" sz="2200" dirty="0" smtClean="0"/>
          </a:p>
          <a:p>
            <a:r>
              <a:rPr lang="en-US" sz="2200" dirty="0" smtClean="0"/>
              <a:t>When polynomial sections are fitted so that the curve passes through each control point, </a:t>
            </a:r>
            <a:r>
              <a:rPr lang="en-US" sz="2200" b="1" dirty="0" smtClean="0"/>
              <a:t>the resulting curve is said to interpolate the </a:t>
            </a:r>
            <a:r>
              <a:rPr lang="en-US" sz="2200" dirty="0" smtClean="0"/>
              <a:t>set of control points.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8550" y="1673225"/>
            <a:ext cx="2568575" cy="3965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Interpolation and Approximation Spline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4403725" cy="4411662"/>
          </a:xfrm>
        </p:spPr>
        <p:txBody>
          <a:bodyPr/>
          <a:lstStyle/>
          <a:p>
            <a:r>
              <a:rPr lang="en-US" sz="2400" smtClean="0"/>
              <a:t>When the polynomials are fitted to the general control-point path </a:t>
            </a:r>
            <a:r>
              <a:rPr lang="en-US" sz="2400" b="1" smtClean="0"/>
              <a:t>without necessarily passing through any control point,</a:t>
            </a:r>
            <a:r>
              <a:rPr lang="en-US" sz="2400" smtClean="0"/>
              <a:t> the resulting curve is said to </a:t>
            </a:r>
            <a:r>
              <a:rPr lang="en-US" sz="2400" b="1" smtClean="0"/>
              <a:t>approximate</a:t>
            </a:r>
            <a:r>
              <a:rPr lang="en-US" sz="2400" smtClean="0"/>
              <a:t> the set of control points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209800"/>
            <a:ext cx="3562350" cy="3086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14963" y="2058988"/>
            <a:ext cx="3335337" cy="2773362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Hull</a:t>
            </a:r>
          </a:p>
        </p:txBody>
      </p:sp>
      <p:sp>
        <p:nvSpPr>
          <p:cNvPr id="26628" name="Content Placeholder 2"/>
          <p:cNvSpPr>
            <a:spLocks noGrp="1"/>
          </p:cNvSpPr>
          <p:nvPr>
            <p:ph idx="1"/>
          </p:nvPr>
        </p:nvSpPr>
        <p:spPr>
          <a:xfrm>
            <a:off x="412750" y="1543050"/>
            <a:ext cx="4657725" cy="4411663"/>
          </a:xfrm>
        </p:spPr>
        <p:txBody>
          <a:bodyPr/>
          <a:lstStyle/>
          <a:p>
            <a:pPr algn="just"/>
            <a:r>
              <a:rPr lang="en-US" sz="2200" dirty="0" smtClean="0"/>
              <a:t>Convex </a:t>
            </a:r>
            <a:r>
              <a:rPr lang="en-US" sz="2200" dirty="0" smtClean="0">
                <a:sym typeface="Wingdings" pitchFamily="2" charset="2"/>
              </a:rPr>
              <a:t> Curved</a:t>
            </a:r>
          </a:p>
          <a:p>
            <a:pPr algn="just"/>
            <a:r>
              <a:rPr lang="en-US" sz="2200" dirty="0" smtClean="0">
                <a:sym typeface="Wingdings" pitchFamily="2" charset="2"/>
              </a:rPr>
              <a:t>Hull  Outer Covering</a:t>
            </a:r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r>
              <a:rPr lang="en-US" sz="2200" dirty="0" smtClean="0"/>
              <a:t>The convex polygon boundary that encloses a set of control points is called the </a:t>
            </a:r>
            <a:r>
              <a:rPr lang="en-US" sz="2200" b="1" dirty="0" smtClean="0"/>
              <a:t>convex hull</a:t>
            </a:r>
            <a:r>
              <a:rPr lang="en-US" sz="2200" dirty="0" smtClean="0"/>
              <a:t>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Control Graph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4232275" cy="4411662"/>
          </a:xfrm>
        </p:spPr>
        <p:txBody>
          <a:bodyPr/>
          <a:lstStyle/>
          <a:p>
            <a:r>
              <a:rPr lang="en-US" sz="2200" dirty="0" smtClean="0"/>
              <a:t>A </a:t>
            </a:r>
            <a:r>
              <a:rPr lang="en-US" sz="2200" b="1" dirty="0" smtClean="0"/>
              <a:t>polyline</a:t>
            </a:r>
            <a:r>
              <a:rPr lang="en-US" sz="2200" dirty="0" smtClean="0"/>
              <a:t> connecting the sequence of control points for an </a:t>
            </a:r>
            <a:r>
              <a:rPr lang="en-US" sz="2200" b="1" dirty="0" smtClean="0"/>
              <a:t>approximation spline</a:t>
            </a:r>
            <a:r>
              <a:rPr lang="en-US" sz="2200" dirty="0" smtClean="0"/>
              <a:t> is usually </a:t>
            </a:r>
            <a:r>
              <a:rPr lang="en-US" sz="2200" u="sng" dirty="0" smtClean="0"/>
              <a:t>displayed to remind a designer</a:t>
            </a:r>
            <a:r>
              <a:rPr lang="en-US" sz="2200" dirty="0" smtClean="0"/>
              <a:t> of the control-point ordering.</a:t>
            </a:r>
          </a:p>
          <a:p>
            <a:r>
              <a:rPr lang="en-US" sz="2200" dirty="0" smtClean="0"/>
              <a:t>This set of connected line segments is often referred to as the </a:t>
            </a:r>
            <a:r>
              <a:rPr lang="en-US" sz="2200" b="1" i="1" dirty="0" smtClean="0"/>
              <a:t>control graph </a:t>
            </a:r>
            <a:r>
              <a:rPr lang="en-US" sz="2200" dirty="0" smtClean="0"/>
              <a:t>of the curve. </a:t>
            </a:r>
          </a:p>
          <a:p>
            <a:r>
              <a:rPr lang="en-US" sz="2200" dirty="0" smtClean="0"/>
              <a:t>Also Called: </a:t>
            </a:r>
            <a:r>
              <a:rPr lang="en-US" sz="2200" b="1" dirty="0" smtClean="0"/>
              <a:t>control polygon and characteristic polygon</a:t>
            </a:r>
            <a:r>
              <a:rPr lang="en-US" sz="2200" dirty="0" smtClean="0"/>
              <a:t>.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33422" y="3436706"/>
            <a:ext cx="4418012" cy="27146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8680" y="0"/>
            <a:ext cx="4465320" cy="32131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Parametric Continuity Conditions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382000" cy="1843087"/>
          </a:xfrm>
        </p:spPr>
        <p:txBody>
          <a:bodyPr>
            <a:noAutofit/>
          </a:bodyPr>
          <a:lstStyle/>
          <a:p>
            <a:r>
              <a:rPr lang="en-US" sz="2400" dirty="0" smtClean="0"/>
              <a:t>To ensure a smooth transition from one section </a:t>
            </a:r>
            <a:r>
              <a:rPr lang="en-US" sz="2400" b="1" dirty="0" smtClean="0"/>
              <a:t>of a piecewise parametric curve </a:t>
            </a:r>
            <a:r>
              <a:rPr lang="en-US" sz="2400" dirty="0" smtClean="0"/>
              <a:t>to the next, </a:t>
            </a:r>
            <a:r>
              <a:rPr lang="en-US" sz="2400" b="1" dirty="0" smtClean="0"/>
              <a:t>we can impose various continuity conditions at the connection </a:t>
            </a:r>
            <a:r>
              <a:rPr lang="en-US" sz="2400" dirty="0" smtClean="0"/>
              <a:t>points.</a:t>
            </a:r>
          </a:p>
          <a:p>
            <a:r>
              <a:rPr lang="en-US" sz="2400" b="1" dirty="0" smtClean="0"/>
              <a:t>If each section of a spline is described with a set of parametric coordinate </a:t>
            </a:r>
            <a:r>
              <a:rPr lang="en-US" sz="2400" dirty="0" smtClean="0"/>
              <a:t>functions of the</a:t>
            </a:r>
            <a:r>
              <a:rPr lang="en-US" sz="2400" b="1" dirty="0" smtClean="0"/>
              <a:t> </a:t>
            </a:r>
            <a:r>
              <a:rPr lang="en-US" sz="2400" dirty="0" smtClean="0"/>
              <a:t>form:</a:t>
            </a: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862115"/>
            <a:ext cx="6511925" cy="565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0075" y="4570413"/>
            <a:ext cx="5040313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we set parametric continuity by matching the parametric derivatives of adjoining</a:t>
            </a:r>
          </a:p>
          <a:p>
            <a:pPr>
              <a:defRPr/>
            </a:pPr>
            <a:r>
              <a:rPr lang="en-US" dirty="0">
                <a:latin typeface="+mn-lt"/>
              </a:rPr>
              <a:t>curve sections at their common boundary.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 Book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4"/>
          </a:xfrm>
        </p:spPr>
        <p:txBody>
          <a:bodyPr/>
          <a:lstStyle/>
          <a:p>
            <a:r>
              <a:rPr lang="en-US" dirty="0" smtClean="0"/>
              <a:t>Computer Graphics	 (2</a:t>
            </a:r>
            <a:r>
              <a:rPr lang="en-US" baseline="30000" dirty="0" smtClean="0"/>
              <a:t>nd</a:t>
            </a:r>
            <a:r>
              <a:rPr lang="en-US" dirty="0" smtClean="0"/>
              <a:t> Edition)</a:t>
            </a:r>
          </a:p>
          <a:p>
            <a:pPr lvl="1"/>
            <a:r>
              <a:rPr lang="en-US" dirty="0" smtClean="0"/>
              <a:t>D. HEARN</a:t>
            </a:r>
          </a:p>
          <a:p>
            <a:pPr lvl="1"/>
            <a:r>
              <a:rPr lang="en-US" dirty="0" smtClean="0"/>
              <a:t>M. P. BAKER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858000" y="2209800"/>
            <a:ext cx="195421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Parametric Continuity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4468"/>
            <a:ext cx="6073775" cy="44116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b="1" dirty="0" smtClean="0">
                <a:solidFill>
                  <a:srgbClr val="008000"/>
                </a:solidFill>
              </a:rPr>
              <a:t>Zero-order parametric continuity, </a:t>
            </a:r>
          </a:p>
          <a:p>
            <a:pPr lvl="1">
              <a:defRPr/>
            </a:pPr>
            <a:r>
              <a:rPr lang="en-US" sz="1800" dirty="0" smtClean="0">
                <a:ea typeface="+mn-ea"/>
              </a:rPr>
              <a:t>described as C</a:t>
            </a:r>
            <a:r>
              <a:rPr lang="en-US" sz="1800" baseline="30000" dirty="0" smtClean="0">
                <a:ea typeface="+mn-ea"/>
              </a:rPr>
              <a:t>0</a:t>
            </a:r>
            <a:r>
              <a:rPr lang="en-US" sz="1800" dirty="0" smtClean="0">
                <a:ea typeface="+mn-ea"/>
              </a:rPr>
              <a:t> continuity, means simply that the curves meet. That is, the values of x, y, and </a:t>
            </a:r>
            <a:r>
              <a:rPr lang="en-US" sz="1800" i="1" dirty="0" smtClean="0">
                <a:ea typeface="+mn-ea"/>
              </a:rPr>
              <a:t>z evaluated at u</a:t>
            </a:r>
            <a:r>
              <a:rPr lang="en-US" sz="1800" i="1" baseline="-25000" dirty="0" smtClean="0">
                <a:ea typeface="+mn-ea"/>
              </a:rPr>
              <a:t>2</a:t>
            </a:r>
            <a:r>
              <a:rPr lang="en-US" sz="1800" i="1" dirty="0" smtClean="0">
                <a:ea typeface="+mn-ea"/>
              </a:rPr>
              <a:t> for the first </a:t>
            </a:r>
            <a:r>
              <a:rPr lang="en-US" sz="1800" dirty="0" smtClean="0">
                <a:ea typeface="+mn-ea"/>
              </a:rPr>
              <a:t>curve section are equal, respectively, to the values of x, y, and </a:t>
            </a:r>
            <a:r>
              <a:rPr lang="en-US" sz="1800" i="1" dirty="0" smtClean="0">
                <a:ea typeface="+mn-ea"/>
              </a:rPr>
              <a:t>z evaluated at u</a:t>
            </a:r>
            <a:r>
              <a:rPr lang="en-US" sz="1800" i="1" baseline="-25000" dirty="0" smtClean="0">
                <a:ea typeface="+mn-ea"/>
              </a:rPr>
              <a:t>1</a:t>
            </a:r>
            <a:r>
              <a:rPr lang="en-US" sz="1800" i="1" dirty="0" smtClean="0">
                <a:ea typeface="+mn-ea"/>
              </a:rPr>
              <a:t> </a:t>
            </a:r>
            <a:r>
              <a:rPr lang="en-US" sz="1800" dirty="0" smtClean="0">
                <a:ea typeface="+mn-ea"/>
              </a:rPr>
              <a:t>for the next curve section </a:t>
            </a:r>
          </a:p>
          <a:p>
            <a:pPr>
              <a:defRPr/>
            </a:pPr>
            <a:r>
              <a:rPr lang="en-US" sz="2000" b="1" dirty="0" smtClean="0">
                <a:solidFill>
                  <a:srgbClr val="008000"/>
                </a:solidFill>
              </a:rPr>
              <a:t>First-order parametric continuity, </a:t>
            </a:r>
          </a:p>
          <a:p>
            <a:pPr lvl="1">
              <a:defRPr/>
            </a:pPr>
            <a:r>
              <a:rPr lang="en-US" sz="1800" dirty="0" smtClean="0">
                <a:ea typeface="+mn-ea"/>
              </a:rPr>
              <a:t>referred to as C</a:t>
            </a:r>
            <a:r>
              <a:rPr lang="en-US" sz="1800" baseline="30000" dirty="0" smtClean="0">
                <a:ea typeface="+mn-ea"/>
              </a:rPr>
              <a:t>1</a:t>
            </a:r>
            <a:r>
              <a:rPr lang="en-US" sz="1800" dirty="0" smtClean="0">
                <a:ea typeface="+mn-ea"/>
              </a:rPr>
              <a:t> continuity, means that the first parametric derivatives (tangent lines) of the coordinate functions in Eq. 10-20 for two successive curve sections are equal at their joining point. </a:t>
            </a:r>
          </a:p>
          <a:p>
            <a:pPr>
              <a:defRPr/>
            </a:pPr>
            <a:r>
              <a:rPr lang="en-US" sz="2000" b="1" dirty="0" smtClean="0">
                <a:solidFill>
                  <a:srgbClr val="008000"/>
                </a:solidFill>
              </a:rPr>
              <a:t>Second-order parametric continuity, </a:t>
            </a:r>
          </a:p>
          <a:p>
            <a:pPr lvl="1">
              <a:defRPr/>
            </a:pPr>
            <a:r>
              <a:rPr lang="en-US" sz="1800" dirty="0" smtClean="0">
                <a:ea typeface="+mn-ea"/>
              </a:rPr>
              <a:t>Or  C</a:t>
            </a:r>
            <a:r>
              <a:rPr lang="en-US" sz="1800" baseline="30000" dirty="0" smtClean="0">
                <a:ea typeface="+mn-ea"/>
              </a:rPr>
              <a:t>2</a:t>
            </a:r>
            <a:r>
              <a:rPr lang="en-US" sz="1800" dirty="0" smtClean="0">
                <a:ea typeface="+mn-ea"/>
              </a:rPr>
              <a:t> continuity, means that both the first and second parametric derivatives of the two curve sections are the same at the intersection, Higher-order parametric continuity conditions are defined similarly. </a:t>
            </a:r>
          </a:p>
          <a:p>
            <a:pPr>
              <a:defRPr/>
            </a:pPr>
            <a:r>
              <a:rPr lang="en-US" sz="2000" dirty="0" smtClean="0"/>
              <a:t>Figure 10-24 shows examples of </a:t>
            </a:r>
            <a:r>
              <a:rPr lang="en-US" sz="2000" i="1" dirty="0" smtClean="0"/>
              <a:t>C</a:t>
            </a:r>
            <a:r>
              <a:rPr lang="en-US" sz="2000" i="1" baseline="30000" dirty="0" smtClean="0"/>
              <a:t>0</a:t>
            </a:r>
            <a:r>
              <a:rPr lang="en-US" sz="2000" i="1" dirty="0" smtClean="0"/>
              <a:t>, C</a:t>
            </a:r>
            <a:r>
              <a:rPr lang="en-US" sz="2000" i="1" baseline="30000" dirty="0" smtClean="0"/>
              <a:t>1</a:t>
            </a:r>
            <a:r>
              <a:rPr lang="en-US" sz="2000" i="1" dirty="0" smtClean="0"/>
              <a:t>, and C</a:t>
            </a:r>
            <a:r>
              <a:rPr lang="en-US" sz="2000" i="1" baseline="30000" dirty="0" smtClean="0"/>
              <a:t>2</a:t>
            </a:r>
            <a:r>
              <a:rPr lang="en-US" sz="2000" i="1" dirty="0" smtClean="0"/>
              <a:t> continuity.</a:t>
            </a:r>
            <a:endParaRPr lang="en-US" sz="2000" dirty="0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92925" y="1582738"/>
            <a:ext cx="1628775" cy="40481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Spline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300" dirty="0" smtClean="0"/>
              <a:t>There are </a:t>
            </a:r>
            <a:r>
              <a:rPr lang="en-US" sz="2300" b="1" dirty="0" smtClean="0"/>
              <a:t>three equivalent methods </a:t>
            </a:r>
            <a:r>
              <a:rPr lang="en-US" sz="2300" dirty="0" smtClean="0"/>
              <a:t>for specifying a particular spline representation:</a:t>
            </a:r>
          </a:p>
          <a:p>
            <a:pPr marL="801687" lvl="1" indent="-274320">
              <a:buClr>
                <a:schemeClr val="tx2"/>
              </a:buClr>
              <a:buSzPct val="100000"/>
              <a:buFont typeface="+mj-lt"/>
              <a:buAutoNum type="arabicParenR"/>
              <a:defRPr/>
            </a:pPr>
            <a:r>
              <a:rPr lang="en-US" sz="2000" dirty="0" smtClean="0">
                <a:ea typeface="+mn-ea"/>
              </a:rPr>
              <a:t>We can state the </a:t>
            </a:r>
            <a:r>
              <a:rPr lang="en-US" sz="2000" b="1" dirty="0" smtClean="0">
                <a:ea typeface="+mn-ea"/>
              </a:rPr>
              <a:t>set of boundary conditions </a:t>
            </a:r>
            <a:r>
              <a:rPr lang="en-US" sz="2000" dirty="0" smtClean="0">
                <a:ea typeface="+mn-ea"/>
              </a:rPr>
              <a:t>that are imposed(</a:t>
            </a:r>
            <a:r>
              <a:rPr lang="bn-IN" sz="1600" b="1" u="sng" dirty="0" smtClean="0"/>
              <a:t>ধার্য</a:t>
            </a:r>
            <a:r>
              <a:rPr lang="en-US" sz="2000" dirty="0" smtClean="0">
                <a:ea typeface="+mn-ea"/>
              </a:rPr>
              <a:t>) on the spline; </a:t>
            </a:r>
          </a:p>
          <a:p>
            <a:pPr marL="801687" lvl="1" indent="-274320">
              <a:buClr>
                <a:schemeClr val="tx2"/>
              </a:buClr>
              <a:buSzPct val="100000"/>
              <a:buFont typeface="+mj-lt"/>
              <a:buAutoNum type="arabicParenR"/>
              <a:defRPr/>
            </a:pPr>
            <a:r>
              <a:rPr lang="en-US" sz="2000" dirty="0" smtClean="0">
                <a:ea typeface="+mn-ea"/>
              </a:rPr>
              <a:t>We can </a:t>
            </a:r>
            <a:r>
              <a:rPr lang="en-US" sz="2000" b="1" dirty="0" smtClean="0">
                <a:ea typeface="+mn-ea"/>
              </a:rPr>
              <a:t>state the matrix </a:t>
            </a:r>
            <a:r>
              <a:rPr lang="en-US" sz="2000" dirty="0" smtClean="0">
                <a:ea typeface="+mn-ea"/>
              </a:rPr>
              <a:t>that characterizes the spline; </a:t>
            </a:r>
          </a:p>
          <a:p>
            <a:pPr marL="801687" lvl="1" indent="-274320">
              <a:buClr>
                <a:schemeClr val="tx2"/>
              </a:buClr>
              <a:buSzPct val="100000"/>
              <a:buFont typeface="+mj-lt"/>
              <a:buAutoNum type="arabicParenR"/>
              <a:defRPr/>
            </a:pPr>
            <a:r>
              <a:rPr lang="en-US" sz="2000" dirty="0" smtClean="0">
                <a:ea typeface="+mn-ea"/>
              </a:rPr>
              <a:t>We can state the </a:t>
            </a:r>
            <a:r>
              <a:rPr lang="en-US" sz="2000" b="1" dirty="0" smtClean="0">
                <a:ea typeface="+mn-ea"/>
              </a:rPr>
              <a:t>set of blending functions </a:t>
            </a:r>
            <a:r>
              <a:rPr lang="en-US" sz="2000" dirty="0" smtClean="0">
                <a:ea typeface="+mn-ea"/>
              </a:rPr>
              <a:t>(or </a:t>
            </a:r>
            <a:r>
              <a:rPr lang="en-US" sz="2000" b="1" dirty="0" smtClean="0">
                <a:ea typeface="+mn-ea"/>
              </a:rPr>
              <a:t>basis functions</a:t>
            </a:r>
            <a:r>
              <a:rPr lang="en-US" sz="2000" dirty="0" smtClean="0">
                <a:ea typeface="+mn-ea"/>
              </a:rPr>
              <a:t>) that determine how specified geometric constraints</a:t>
            </a:r>
            <a:r>
              <a:rPr lang="bn-IN" sz="2000" dirty="0" smtClean="0">
                <a:ea typeface="+mn-ea"/>
              </a:rPr>
              <a:t> (</a:t>
            </a:r>
            <a:r>
              <a:rPr lang="bn-IN" sz="1600" b="1" u="sng" dirty="0" smtClean="0"/>
              <a:t>বাধ্য করা</a:t>
            </a:r>
            <a:r>
              <a:rPr lang="bn-IN" sz="2000" dirty="0" smtClean="0">
                <a:ea typeface="+mn-ea"/>
              </a:rPr>
              <a:t>)</a:t>
            </a:r>
            <a:r>
              <a:rPr lang="en-US" sz="2000" dirty="0" smtClean="0">
                <a:ea typeface="+mn-ea"/>
              </a:rPr>
              <a:t> on the curve are combined to calculate positions along the curve path.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Commonly Used Splines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Some commonly  used splines and  their matrix  and  blending-function  specifications</a:t>
            </a:r>
          </a:p>
          <a:p>
            <a:pPr lvl="1"/>
            <a:r>
              <a:rPr lang="en-US" sz="2400" dirty="0" smtClean="0"/>
              <a:t>Cubic Spline Interpolation Method</a:t>
            </a:r>
          </a:p>
          <a:p>
            <a:pPr lvl="2"/>
            <a:r>
              <a:rPr lang="en-US" sz="2400" dirty="0" smtClean="0"/>
              <a:t>Natural Cubic  Splines </a:t>
            </a:r>
          </a:p>
          <a:p>
            <a:pPr lvl="2"/>
            <a:r>
              <a:rPr lang="en-US" sz="2400" dirty="0" smtClean="0"/>
              <a:t>Hermit Spline</a:t>
            </a:r>
          </a:p>
          <a:p>
            <a:pPr lvl="2"/>
            <a:r>
              <a:rPr lang="en-US" sz="2400" dirty="0" smtClean="0"/>
              <a:t>Cardinal Splines</a:t>
            </a:r>
          </a:p>
          <a:p>
            <a:pPr lvl="2"/>
            <a:r>
              <a:rPr lang="en-US" sz="2400" dirty="0" smtClean="0"/>
              <a:t>Kochanek-Bartels  Splines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457200" y="274639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This class of  splines is  most often used to:</a:t>
            </a:r>
          </a:p>
          <a:p>
            <a:pPr lvl="1"/>
            <a:r>
              <a:rPr lang="en-US" sz="1800" dirty="0" smtClean="0"/>
              <a:t> set  up </a:t>
            </a:r>
            <a:r>
              <a:rPr lang="en-US" sz="1800" b="1" dirty="0" smtClean="0"/>
              <a:t>paths  for  object  motions</a:t>
            </a:r>
            <a:r>
              <a:rPr lang="en-US" sz="1800" dirty="0" smtClean="0"/>
              <a:t> or </a:t>
            </a:r>
          </a:p>
          <a:p>
            <a:pPr lvl="1"/>
            <a:r>
              <a:rPr lang="en-US" sz="1800" dirty="0" smtClean="0"/>
              <a:t>to </a:t>
            </a:r>
            <a:r>
              <a:rPr lang="en-US" sz="1800" b="1" dirty="0" smtClean="0"/>
              <a:t>provide  a  representation  for  an  existing  object  </a:t>
            </a:r>
            <a:r>
              <a:rPr lang="en-US" sz="1800" dirty="0" smtClean="0"/>
              <a:t>or </a:t>
            </a:r>
            <a:r>
              <a:rPr lang="en-US" sz="1800" b="1" dirty="0" smtClean="0"/>
              <a:t>drawing</a:t>
            </a:r>
            <a:r>
              <a:rPr lang="en-US" sz="1800" dirty="0" smtClean="0"/>
              <a:t>,  +</a:t>
            </a:r>
          </a:p>
          <a:p>
            <a:pPr lvl="1"/>
            <a:r>
              <a:rPr lang="en-US" sz="1800" dirty="0" smtClean="0"/>
              <a:t> also  used  sometimes  </a:t>
            </a:r>
            <a:r>
              <a:rPr lang="en-US" sz="1800" b="1" dirty="0" smtClean="0"/>
              <a:t>to design object  shapes.</a:t>
            </a:r>
            <a:br>
              <a:rPr lang="en-US" sz="1800" b="1" dirty="0" smtClean="0"/>
            </a:br>
            <a:r>
              <a:rPr lang="en-US" sz="1800" b="1" dirty="0" smtClean="0"/>
              <a:t> </a:t>
            </a:r>
          </a:p>
          <a:p>
            <a:r>
              <a:rPr lang="en-US" sz="2200" dirty="0" smtClean="0"/>
              <a:t>Cubic polynomials offer a  reasonable  compromise  between  </a:t>
            </a:r>
            <a:r>
              <a:rPr lang="en-US" sz="2200" b="1" dirty="0" smtClean="0"/>
              <a:t>flexibility and  speed  of  computation</a:t>
            </a:r>
            <a:r>
              <a:rPr lang="en-US" sz="2400" dirty="0" smtClean="0"/>
              <a:t>.  </a:t>
            </a:r>
          </a:p>
          <a:p>
            <a:pPr lvl="1"/>
            <a:r>
              <a:rPr lang="en-US" sz="2000" dirty="0" smtClean="0"/>
              <a:t>Compared  to </a:t>
            </a:r>
            <a:r>
              <a:rPr lang="en-US" sz="2000" u="sng" dirty="0" smtClean="0"/>
              <a:t>higher-order</a:t>
            </a:r>
            <a:r>
              <a:rPr lang="en-US" sz="2000" dirty="0" smtClean="0"/>
              <a:t>  polynomials,  cubic  splines require </a:t>
            </a:r>
            <a:r>
              <a:rPr lang="en-US" sz="2000" b="1" dirty="0" smtClean="0"/>
              <a:t>less  calculations and memory </a:t>
            </a:r>
            <a:r>
              <a:rPr lang="en-US" sz="2000" dirty="0" smtClean="0"/>
              <a:t>and they  are  </a:t>
            </a:r>
            <a:r>
              <a:rPr lang="en-US" sz="2000" b="1" dirty="0" smtClean="0"/>
              <a:t>more stable</a:t>
            </a:r>
            <a:r>
              <a:rPr lang="en-US" sz="2000" dirty="0" smtClean="0"/>
              <a:t>.  </a:t>
            </a:r>
          </a:p>
          <a:p>
            <a:pPr lvl="1"/>
            <a:r>
              <a:rPr lang="en-US" sz="2000" dirty="0" smtClean="0"/>
              <a:t>Compared  to </a:t>
            </a:r>
            <a:r>
              <a:rPr lang="en-US" sz="2000" u="sng" dirty="0" smtClean="0"/>
              <a:t>lower-orde</a:t>
            </a:r>
            <a:r>
              <a:rPr lang="en-US" sz="2000" dirty="0" smtClean="0"/>
              <a:t>r polynomials,  cubic splines are  </a:t>
            </a:r>
            <a:r>
              <a:rPr lang="en-US" sz="2000" b="1" dirty="0" smtClean="0"/>
              <a:t>more flexible for modeling  </a:t>
            </a:r>
            <a:r>
              <a:rPr lang="en-US" sz="2000" dirty="0" smtClean="0"/>
              <a:t>arbitrary  curve  shapes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52400"/>
            <a:ext cx="8229600" cy="224494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4655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Cubic Spline Interpolation Method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758950"/>
          </a:xfrm>
        </p:spPr>
        <p:txBody>
          <a:bodyPr/>
          <a:lstStyle/>
          <a:p>
            <a:r>
              <a:rPr lang="en-US" sz="2200" dirty="0" smtClean="0"/>
              <a:t>Given a set  of  control  points, </a:t>
            </a:r>
          </a:p>
          <a:p>
            <a:pPr lvl="1"/>
            <a:r>
              <a:rPr lang="en-US" sz="1800" dirty="0" smtClean="0"/>
              <a:t>cubic </a:t>
            </a:r>
            <a:r>
              <a:rPr lang="en-US" sz="1800" dirty="0"/>
              <a:t>splines interpolation </a:t>
            </a:r>
            <a:r>
              <a:rPr lang="en-US" sz="1800" dirty="0" smtClean="0"/>
              <a:t>are  obtained  by  fitting  the  input  points  with  a  piecewise  cubic  polynomial  curve  that  </a:t>
            </a:r>
            <a:r>
              <a:rPr lang="en-US" sz="1800" b="1" dirty="0" smtClean="0"/>
              <a:t>passes through  every control point</a:t>
            </a:r>
            <a:r>
              <a:rPr lang="en-US" sz="1800" dirty="0" smtClean="0"/>
              <a:t>. </a:t>
            </a:r>
          </a:p>
          <a:p>
            <a:r>
              <a:rPr lang="en-US" sz="2200" dirty="0" smtClean="0"/>
              <a:t>Suppose  we have n  +  1  control points  specified  with coordinates </a:t>
            </a: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32100" y="3214688"/>
            <a:ext cx="3984625" cy="554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379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6338" y="4144963"/>
            <a:ext cx="5067300" cy="1806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30213" y="4516438"/>
            <a:ext cx="2963862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en-US" dirty="0"/>
              <a:t> </a:t>
            </a:r>
            <a:r>
              <a:rPr lang="en-US" sz="2000" dirty="0">
                <a:latin typeface="+mn-lt"/>
                <a:cs typeface="+mn-cs"/>
              </a:rPr>
              <a:t>A  cubic  interpolation fit of  these  points  is  illustrated  in Fig. 10-26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Cubic Spline Interpolation Method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30213" y="1692275"/>
            <a:ext cx="7951787" cy="1092200"/>
          </a:xfrm>
        </p:spPr>
        <p:txBody>
          <a:bodyPr>
            <a:normAutofit lnSpcReduction="10000"/>
          </a:bodyPr>
          <a:lstStyle/>
          <a:p>
            <a:r>
              <a:rPr lang="en-US" sz="2200" smtClean="0"/>
              <a:t>We can  describe the  parametric  cubic  polynomial  that  is  to be fitted  between  each pair  of control points  with the following  set of  equations:</a:t>
            </a: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0593" y="2814367"/>
            <a:ext cx="7008813" cy="1304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7800" y="4194175"/>
            <a:ext cx="8509000" cy="1286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en-US" sz="2000" dirty="0">
                <a:latin typeface="+mn-lt"/>
                <a:cs typeface="+mn-cs"/>
              </a:rPr>
              <a:t>For  each of  these  three equations,  we need to determine </a:t>
            </a:r>
          </a:p>
          <a:p>
            <a:pPr marL="800100" lvl="2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en-US" dirty="0">
                <a:latin typeface="+mn-lt"/>
                <a:cs typeface="+mn-cs"/>
              </a:rPr>
              <a:t>We do this  by the  values  of  the  four coefficients </a:t>
            </a:r>
            <a:r>
              <a:rPr lang="en-US" b="1" dirty="0">
                <a:latin typeface="+mn-lt"/>
                <a:cs typeface="+mn-cs"/>
              </a:rPr>
              <a:t>a,  b,  c,  </a:t>
            </a:r>
            <a:r>
              <a:rPr lang="en-US" dirty="0">
                <a:latin typeface="+mn-lt"/>
                <a:cs typeface="+mn-cs"/>
              </a:rPr>
              <a:t>and</a:t>
            </a:r>
            <a:r>
              <a:rPr lang="en-US" b="1" dirty="0">
                <a:latin typeface="+mn-lt"/>
                <a:cs typeface="+mn-cs"/>
              </a:rPr>
              <a:t>  d  </a:t>
            </a:r>
            <a:r>
              <a:rPr lang="en-US" dirty="0">
                <a:latin typeface="+mn-lt"/>
                <a:cs typeface="+mn-cs"/>
              </a:rPr>
              <a:t/>
            </a:r>
            <a:br>
              <a:rPr lang="en-US" dirty="0">
                <a:latin typeface="+mn-lt"/>
                <a:cs typeface="+mn-cs"/>
              </a:rPr>
            </a:br>
            <a:r>
              <a:rPr lang="en-US" dirty="0">
                <a:latin typeface="+mn-lt"/>
                <a:cs typeface="+mn-cs"/>
              </a:rPr>
              <a:t>in  the  polynomial  representation for  each of  the  n  curve  sections  between  </a:t>
            </a:r>
            <a:br>
              <a:rPr lang="en-US" dirty="0">
                <a:latin typeface="+mn-lt"/>
                <a:cs typeface="+mn-cs"/>
              </a:rPr>
            </a:br>
            <a:r>
              <a:rPr lang="en-US" dirty="0">
                <a:latin typeface="+mn-lt"/>
                <a:cs typeface="+mn-cs"/>
              </a:rPr>
              <a:t>the  n +  1  control points.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Silly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Which one is to build first?</a:t>
            </a:r>
          </a:p>
          <a:p>
            <a:pPr lvl="1"/>
            <a:r>
              <a:rPr lang="en-US" sz="2400" dirty="0" smtClean="0"/>
              <a:t>Simulation or Model?</a:t>
            </a:r>
          </a:p>
          <a:p>
            <a:pPr lvl="1"/>
            <a:r>
              <a:rPr lang="en-US" sz="2400" dirty="0" smtClean="0"/>
              <a:t>Definitely we have to build Model first</a:t>
            </a:r>
          </a:p>
          <a:p>
            <a:pPr lvl="1"/>
            <a:r>
              <a:rPr lang="en-US" sz="2400" dirty="0" smtClean="0"/>
              <a:t>Then use the model for simulation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Representation of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Recall – </a:t>
            </a:r>
          </a:p>
          <a:p>
            <a:pPr lvl="1"/>
            <a:r>
              <a:rPr lang="en-US" sz="2400" dirty="0" smtClean="0"/>
              <a:t>We are interested in mathematical model</a:t>
            </a:r>
          </a:p>
          <a:p>
            <a:pPr lvl="1"/>
            <a:r>
              <a:rPr lang="en-US" sz="2400" dirty="0" smtClean="0"/>
              <a:t>Mathematical model </a:t>
            </a:r>
            <a:r>
              <a:rPr lang="en-US" sz="2400" dirty="0" smtClean="0">
                <a:sym typeface="Wingdings" pitchFamily="2" charset="2"/>
              </a:rPr>
              <a:t> number +symbols + equations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Computer representation </a:t>
            </a:r>
            <a:r>
              <a:rPr lang="en-US" sz="2400" dirty="0" smtClean="0">
                <a:sym typeface="Wingdings"/>
              </a:rPr>
              <a:t> numbers and equations</a:t>
            </a:r>
          </a:p>
          <a:p>
            <a:pPr lvl="2"/>
            <a:r>
              <a:rPr lang="en-US" sz="2000" dirty="0" smtClean="0">
                <a:sym typeface="Wingdings"/>
              </a:rPr>
              <a:t>Nothing to say.</a:t>
            </a:r>
          </a:p>
          <a:p>
            <a:pPr lvl="1"/>
            <a:r>
              <a:rPr lang="en-US" sz="2400" dirty="0" smtClean="0">
                <a:sym typeface="Wingdings"/>
              </a:rPr>
              <a:t>But more perceivable if graphically represented…</a:t>
            </a:r>
          </a:p>
          <a:p>
            <a:pPr lvl="1"/>
            <a:r>
              <a:rPr lang="en-US" sz="2400" dirty="0" smtClean="0">
                <a:sym typeface="Wingdings"/>
              </a:rPr>
              <a:t>Graphically representation  2D or 3D</a:t>
            </a:r>
          </a:p>
          <a:p>
            <a:pPr lvl="1"/>
            <a:r>
              <a:rPr lang="en-US" sz="2400" dirty="0" smtClean="0">
                <a:sym typeface="Wingdings"/>
              </a:rPr>
              <a:t>Usually we prefer 3D graphics represenatation.</a:t>
            </a:r>
            <a:endParaRPr lang="en-US" sz="24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Computer Representation of a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4953000" cy="43735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3D Model </a:t>
            </a:r>
          </a:p>
          <a:p>
            <a:pPr lvl="1"/>
            <a:r>
              <a:rPr lang="en-US" sz="2400" dirty="0" smtClean="0"/>
              <a:t>Wireframe model</a:t>
            </a:r>
          </a:p>
          <a:p>
            <a:pPr lvl="1"/>
            <a:r>
              <a:rPr lang="en-US" sz="2400" dirty="0" smtClean="0"/>
              <a:t>Solid Model</a:t>
            </a:r>
          </a:p>
          <a:p>
            <a:r>
              <a:rPr lang="en-US" sz="2800" dirty="0" smtClean="0"/>
              <a:t>A</a:t>
            </a:r>
            <a:r>
              <a:rPr lang="en-US" sz="2200" dirty="0" smtClean="0"/>
              <a:t> wire frame model is a visual presentation of a 3 dimensional or physical object used in 3D computer graphics. </a:t>
            </a:r>
          </a:p>
          <a:p>
            <a:pPr lvl="1"/>
            <a:r>
              <a:rPr lang="en-US" sz="1800" dirty="0" smtClean="0"/>
              <a:t>created by specifying each edge of the physical object where two mathematically continuous smooth surfaces meet, </a:t>
            </a:r>
          </a:p>
          <a:p>
            <a:pPr lvl="1"/>
            <a:r>
              <a:rPr lang="en-US" sz="1800" dirty="0" smtClean="0"/>
              <a:t>or by connecting an object's constituent vertices using straight lines or curves.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3554" name="Picture 2" descr="http://www.theanomali.com/stranger/stranger_wireframe.jpg"/>
          <p:cNvPicPr>
            <a:picLocks noChangeAspect="1" noChangeArrowheads="1"/>
          </p:cNvPicPr>
          <p:nvPr/>
        </p:nvPicPr>
        <p:blipFill>
          <a:blip r:embed="rId2" cstate="screen">
            <a:lum/>
          </a:blip>
          <a:srcRect/>
          <a:stretch>
            <a:fillRect/>
          </a:stretch>
        </p:blipFill>
        <p:spPr bwMode="auto">
          <a:xfrm>
            <a:off x="5638800" y="3429000"/>
            <a:ext cx="3052646" cy="2743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981200"/>
            <a:ext cx="3867150" cy="13144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3D Object Representation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Graphics scenes can contain many different kinds of objects: </a:t>
            </a:r>
          </a:p>
          <a:p>
            <a:pPr lvl="1"/>
            <a:r>
              <a:rPr lang="en-US" sz="2000" dirty="0" smtClean="0"/>
              <a:t>flowers</a:t>
            </a:r>
            <a:r>
              <a:rPr lang="en-US" sz="2000" b="1" dirty="0" smtClean="0"/>
              <a:t>, </a:t>
            </a:r>
            <a:r>
              <a:rPr lang="en-US" sz="2000" dirty="0" smtClean="0"/>
              <a:t>clouds, rocks, water, bricks, wood paneling, rubber, paper, marble, steel, glass, plastic, cloth….</a:t>
            </a:r>
          </a:p>
          <a:p>
            <a:endParaRPr lang="en-US" sz="2000" dirty="0" smtClean="0"/>
          </a:p>
          <a:p>
            <a:r>
              <a:rPr lang="en-US" sz="2400" dirty="0" smtClean="0"/>
              <a:t>There is </a:t>
            </a:r>
            <a:r>
              <a:rPr lang="en-US" sz="2400" u="sng" dirty="0" smtClean="0"/>
              <a:t>no one method that </a:t>
            </a:r>
            <a:r>
              <a:rPr lang="en-US" sz="2400" dirty="0" smtClean="0"/>
              <a:t>we can use to describe objects that will include all characteristics of these different materials. </a:t>
            </a:r>
          </a:p>
          <a:p>
            <a:endParaRPr lang="en-US" sz="2000" dirty="0" smtClean="0"/>
          </a:p>
          <a:p>
            <a:r>
              <a:rPr lang="en-US" sz="2400" dirty="0" smtClean="0"/>
              <a:t>….  we need to use representations that accurately model object characteristics.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3D Object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200" dirty="0" smtClean="0">
                <a:solidFill>
                  <a:srgbClr val="008000"/>
                </a:solidFill>
              </a:rPr>
              <a:t>Representation of Object</a:t>
            </a:r>
          </a:p>
          <a:p>
            <a:pPr lvl="1">
              <a:defRPr/>
            </a:pPr>
            <a:r>
              <a:rPr lang="en-US" sz="2200" dirty="0" smtClean="0"/>
              <a:t>2 broad categories</a:t>
            </a:r>
          </a:p>
          <a:p>
            <a:pPr>
              <a:defRPr/>
            </a:pPr>
            <a:r>
              <a:rPr lang="en-US" sz="2200" b="1" dirty="0" smtClean="0">
                <a:solidFill>
                  <a:srgbClr val="00B050"/>
                </a:solidFill>
              </a:rPr>
              <a:t>Boundary representations (B-reps) </a:t>
            </a:r>
          </a:p>
          <a:p>
            <a:pPr lvl="1">
              <a:defRPr/>
            </a:pPr>
            <a:r>
              <a:rPr lang="en-US" sz="1800" dirty="0" smtClean="0">
                <a:ea typeface="+mn-ea"/>
              </a:rPr>
              <a:t>describe a three-dimensional object as a set of surfaces that separate the object interior from the environment. </a:t>
            </a:r>
          </a:p>
          <a:p>
            <a:pPr lvl="1">
              <a:defRPr/>
            </a:pPr>
            <a:r>
              <a:rPr lang="en-US" sz="1800" b="1" dirty="0" smtClean="0">
                <a:ea typeface="+mn-ea"/>
              </a:rPr>
              <a:t>E.g. polygon facets </a:t>
            </a:r>
            <a:r>
              <a:rPr lang="en-US" sz="1800" dirty="0" smtClean="0">
                <a:ea typeface="+mn-ea"/>
              </a:rPr>
              <a:t>and</a:t>
            </a:r>
            <a:r>
              <a:rPr lang="en-US" sz="1800" b="1" dirty="0" smtClean="0">
                <a:ea typeface="+mn-ea"/>
              </a:rPr>
              <a:t> spline patches</a:t>
            </a:r>
            <a:r>
              <a:rPr lang="en-US" sz="1800" dirty="0" smtClean="0">
                <a:ea typeface="+mn-ea"/>
              </a:rPr>
              <a:t>. </a:t>
            </a:r>
          </a:p>
          <a:p>
            <a:pPr>
              <a:defRPr/>
            </a:pPr>
            <a:r>
              <a:rPr lang="en-US" sz="2200" b="1" dirty="0" smtClean="0">
                <a:solidFill>
                  <a:srgbClr val="00B050"/>
                </a:solidFill>
              </a:rPr>
              <a:t>Space-partitioning</a:t>
            </a:r>
            <a:r>
              <a:rPr lang="en-US" sz="2200" dirty="0" smtClean="0">
                <a:solidFill>
                  <a:srgbClr val="00B050"/>
                </a:solidFill>
              </a:rPr>
              <a:t> </a:t>
            </a:r>
            <a:r>
              <a:rPr lang="en-US" sz="2200" dirty="0" smtClean="0"/>
              <a:t> </a:t>
            </a:r>
          </a:p>
          <a:p>
            <a:pPr lvl="1">
              <a:defRPr/>
            </a:pPr>
            <a:r>
              <a:rPr lang="en-US" sz="1800" dirty="0" smtClean="0">
                <a:ea typeface="+mn-ea"/>
              </a:rPr>
              <a:t>These representations </a:t>
            </a:r>
            <a:r>
              <a:rPr lang="en-US" sz="1800" dirty="0" smtClean="0">
                <a:ea typeface="+mn-ea"/>
              </a:rPr>
              <a:t>are used to describe interior properties, by partitioning the spatial region containing an object into a set of small, non-overlapping, contiguous solids (usually </a:t>
            </a:r>
            <a:r>
              <a:rPr lang="en-US" sz="1800" b="1" dirty="0" smtClean="0">
                <a:ea typeface="+mn-ea"/>
              </a:rPr>
              <a:t>cubes).</a:t>
            </a:r>
          </a:p>
          <a:p>
            <a:pPr lvl="1">
              <a:defRPr/>
            </a:pPr>
            <a:r>
              <a:rPr lang="en-US" sz="1800" b="1" dirty="0" smtClean="0">
                <a:ea typeface="+mn-ea"/>
              </a:rPr>
              <a:t>E.g. Octrees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Boundary representations (B-reps) 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6086475" cy="4411662"/>
          </a:xfrm>
        </p:spPr>
        <p:txBody>
          <a:bodyPr/>
          <a:lstStyle/>
          <a:p>
            <a:r>
              <a:rPr lang="en-US" sz="2000" dirty="0" smtClean="0"/>
              <a:t>The </a:t>
            </a:r>
            <a:r>
              <a:rPr lang="en-US" sz="2000" u="sng" dirty="0" smtClean="0"/>
              <a:t>most commonly used </a:t>
            </a:r>
            <a:r>
              <a:rPr lang="en-US" sz="2000" dirty="0" smtClean="0"/>
              <a:t>boundary representation … for a 3-dimensional graphics object is</a:t>
            </a:r>
            <a:br>
              <a:rPr lang="en-US" sz="2000" dirty="0" smtClean="0"/>
            </a:br>
            <a:r>
              <a:rPr lang="en-US" sz="2000" dirty="0" smtClean="0"/>
              <a:t> a set of </a:t>
            </a:r>
            <a:r>
              <a:rPr lang="en-US" sz="2000" b="1" dirty="0" smtClean="0"/>
              <a:t>surface polygons </a:t>
            </a:r>
            <a:r>
              <a:rPr lang="en-US" sz="2000" dirty="0" smtClean="0"/>
              <a:t>that enclose the object interior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sz="1800" b="1" dirty="0" smtClean="0">
                <a:solidFill>
                  <a:srgbClr val="008000"/>
                </a:solidFill>
              </a:rPr>
              <a:t>(Polygon: a two-dimensional geometric figure formed of three or more straight lines)</a:t>
            </a:r>
            <a:endParaRPr lang="en-US" b="1" dirty="0" smtClean="0">
              <a:solidFill>
                <a:srgbClr val="008000"/>
              </a:solidFill>
            </a:endParaRPr>
          </a:p>
          <a:p>
            <a:r>
              <a:rPr lang="en-US" sz="2000" dirty="0" smtClean="0"/>
              <a:t>This </a:t>
            </a:r>
            <a:r>
              <a:rPr lang="en-US" sz="2000" b="1" dirty="0" smtClean="0"/>
              <a:t>simplifies and speeds </a:t>
            </a:r>
            <a:r>
              <a:rPr lang="en-US" sz="2000" dirty="0" smtClean="0"/>
              <a:t>up the surface rendering(</a:t>
            </a:r>
            <a:r>
              <a:rPr lang="bn-IN" sz="1600" b="1" dirty="0" smtClean="0"/>
              <a:t>অনুবাদ</a:t>
            </a:r>
            <a:r>
              <a:rPr lang="en-US" sz="2000" dirty="0" smtClean="0"/>
              <a:t>) and display of objects, since all surfaces are described with linear equations.</a:t>
            </a:r>
          </a:p>
          <a:p>
            <a:endParaRPr lang="en-US" sz="2000" dirty="0" smtClean="0"/>
          </a:p>
          <a:p>
            <a:r>
              <a:rPr lang="en-US" sz="2000" dirty="0" smtClean="0"/>
              <a:t>Often referred as ” </a:t>
            </a:r>
            <a:r>
              <a:rPr lang="en-US" sz="2000" b="1" dirty="0" smtClean="0"/>
              <a:t>Standard Graphics Object</a:t>
            </a:r>
            <a:r>
              <a:rPr lang="en-US" sz="2000" dirty="0" smtClean="0"/>
              <a:t>” 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1828799"/>
            <a:ext cx="2514600" cy="303623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Polygon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200" dirty="0" smtClean="0"/>
              <a:t>We specify a polygon surface with </a:t>
            </a:r>
          </a:p>
          <a:p>
            <a:pPr lvl="1">
              <a:defRPr/>
            </a:pPr>
            <a:r>
              <a:rPr lang="en-US" sz="2000" dirty="0" smtClean="0"/>
              <a:t>a set of </a:t>
            </a:r>
            <a:r>
              <a:rPr lang="en-US" sz="2000" b="1" dirty="0" smtClean="0"/>
              <a:t>vertex coordinates </a:t>
            </a:r>
            <a:r>
              <a:rPr lang="en-US" sz="2000" dirty="0" smtClean="0"/>
              <a:t>and </a:t>
            </a:r>
          </a:p>
          <a:p>
            <a:pPr lvl="1">
              <a:defRPr/>
            </a:pPr>
            <a:r>
              <a:rPr lang="en-US" sz="2000" b="1" dirty="0" smtClean="0"/>
              <a:t>associated attribute </a:t>
            </a:r>
            <a:r>
              <a:rPr lang="en-US" sz="2000" dirty="0" smtClean="0"/>
              <a:t>parameters. </a:t>
            </a:r>
          </a:p>
          <a:p>
            <a:pPr lvl="2">
              <a:defRPr/>
            </a:pPr>
            <a:r>
              <a:rPr lang="en-US" sz="1600" dirty="0" smtClean="0"/>
              <a:t>Vertex – highest point</a:t>
            </a:r>
          </a:p>
          <a:p>
            <a:pPr lvl="1">
              <a:defRPr/>
            </a:pPr>
            <a:endParaRPr lang="en-US" sz="2000" dirty="0" smtClean="0"/>
          </a:p>
          <a:p>
            <a:pPr>
              <a:buNone/>
              <a:defRPr/>
            </a:pPr>
            <a:r>
              <a:rPr lang="en-US" sz="2000" dirty="0" smtClean="0"/>
              <a:t> </a:t>
            </a:r>
          </a:p>
          <a:p>
            <a:pPr>
              <a:defRPr/>
            </a:pPr>
            <a:r>
              <a:rPr lang="en-US" sz="2000" b="1" dirty="0" smtClean="0"/>
              <a:t>Polygon data tables</a:t>
            </a:r>
            <a:r>
              <a:rPr lang="en-US" sz="2000" dirty="0" smtClean="0"/>
              <a:t> can be organized into two groups: </a:t>
            </a:r>
          </a:p>
          <a:p>
            <a:pPr lvl="1">
              <a:defRPr/>
            </a:pPr>
            <a:r>
              <a:rPr lang="en-US" sz="2000" dirty="0" smtClean="0">
                <a:ea typeface="+mn-ea"/>
              </a:rPr>
              <a:t>Geometric tables and </a:t>
            </a:r>
          </a:p>
          <a:p>
            <a:pPr lvl="1">
              <a:defRPr/>
            </a:pPr>
            <a:r>
              <a:rPr lang="en-US" sz="2000" dirty="0" smtClean="0">
                <a:ea typeface="+mn-ea"/>
              </a:rPr>
              <a:t>Attribute tables.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762000"/>
            <a:ext cx="2514600" cy="303623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543800" y="1185550"/>
            <a:ext cx="234538" cy="1219200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96200" y="4419600"/>
            <a:ext cx="234538" cy="1219200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endCxn id="8" idx="0"/>
          </p:cNvCxnSpPr>
          <p:nvPr/>
        </p:nvCxnSpPr>
        <p:spPr>
          <a:xfrm rot="16200000" flipH="1">
            <a:off x="6611834" y="3217965"/>
            <a:ext cx="2209800" cy="1934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705600" y="4419600"/>
            <a:ext cx="2286000" cy="1220788"/>
            <a:chOff x="6705600" y="4419600"/>
            <a:chExt cx="2286000" cy="1220788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6705600" y="4419600"/>
              <a:ext cx="990600" cy="1588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705600" y="5638800"/>
              <a:ext cx="914400" cy="1588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0800000">
              <a:off x="8001000" y="4419600"/>
              <a:ext cx="990600" cy="1588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800000">
              <a:off x="7924800" y="5585616"/>
              <a:ext cx="914400" cy="5318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2643</TotalTime>
  <Words>1233</Words>
  <Application>Microsoft Office PowerPoint</Application>
  <PresentationFormat>On-screen Show (4:3)</PresentationFormat>
  <Paragraphs>165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Vrinda</vt:lpstr>
      <vt:lpstr>Wingdings</vt:lpstr>
      <vt:lpstr>Office Theme</vt:lpstr>
      <vt:lpstr>Simulation and Modeling</vt:lpstr>
      <vt:lpstr>Reference Book</vt:lpstr>
      <vt:lpstr>A Silly Question</vt:lpstr>
      <vt:lpstr>Computer Representation of a Model</vt:lpstr>
      <vt:lpstr>Computer Representation of a Model</vt:lpstr>
      <vt:lpstr>3D Object Representation</vt:lpstr>
      <vt:lpstr>3D Object Representation</vt:lpstr>
      <vt:lpstr>Boundary representations (B-reps) </vt:lpstr>
      <vt:lpstr>Polygon Tables</vt:lpstr>
      <vt:lpstr>Geometric Tables</vt:lpstr>
      <vt:lpstr>Geometric Tables</vt:lpstr>
      <vt:lpstr>Blobby Objects</vt:lpstr>
      <vt:lpstr>Spline Representations</vt:lpstr>
      <vt:lpstr>Spline Representations</vt:lpstr>
      <vt:lpstr>Interpolation and Approximation Spline</vt:lpstr>
      <vt:lpstr>Interpolation and Approximation Spline</vt:lpstr>
      <vt:lpstr>Convex Hull</vt:lpstr>
      <vt:lpstr>Control Graph</vt:lpstr>
      <vt:lpstr>Parametric Continuity Conditions</vt:lpstr>
      <vt:lpstr>Parametric Continuity Conditions</vt:lpstr>
      <vt:lpstr>Spline Specifications</vt:lpstr>
      <vt:lpstr>Some Commonly Used Splines</vt:lpstr>
      <vt:lpstr>PowerPoint Presentation</vt:lpstr>
      <vt:lpstr>PowerPoint Presentation</vt:lpstr>
      <vt:lpstr>Cubic Spline Interpolation Method</vt:lpstr>
      <vt:lpstr>Cubic Spline Interpolation Method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and Modeling</dc:title>
  <dc:creator>ASIF ZAMAN</dc:creator>
  <cp:lastModifiedBy>AVIJIT</cp:lastModifiedBy>
  <cp:revision>210</cp:revision>
  <dcterms:created xsi:type="dcterms:W3CDTF">2012-09-06T17:38:48Z</dcterms:created>
  <dcterms:modified xsi:type="dcterms:W3CDTF">2021-10-13T19:05:29Z</dcterms:modified>
</cp:coreProperties>
</file>